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6" r:id="rId11"/>
    <p:sldId id="267" r:id="rId12"/>
    <p:sldId id="265" r:id="rId13"/>
  </p:sldIdLst>
  <p:sldSz cx="9144000" cy="6858000" type="letter"/>
  <p:notesSz cx="7010400" cy="92964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90929"/>
  </p:normalViewPr>
  <p:slideViewPr>
    <p:cSldViewPr>
      <p:cViewPr varScale="1">
        <p:scale>
          <a:sx n="91" d="100"/>
          <a:sy n="91" d="100"/>
        </p:scale>
        <p:origin x="-102" y="-2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529388" y="8896350"/>
            <a:ext cx="409575" cy="304800"/>
          </a:xfrm>
          <a:prstGeom prst="rect">
            <a:avLst/>
          </a:prstGeom>
          <a:noFill/>
          <a:ln w="12700">
            <a:noFill/>
            <a:miter lim="800000"/>
            <a:headEnd/>
            <a:tailEnd/>
          </a:ln>
          <a:effectLst/>
        </p:spPr>
        <p:txBody>
          <a:bodyPr wrap="none" lIns="92207" tIns="45295" rIns="92207" bIns="45295" anchor="ctr">
            <a:spAutoFit/>
          </a:bodyPr>
          <a:lstStyle/>
          <a:p>
            <a:pPr algn="r" defTabSz="931863"/>
            <a:fld id="{D234E07A-A3CC-4054-ADDF-CF27858558A8}" type="slidenum">
              <a:rPr lang="en-US" sz="1400"/>
              <a:pPr algn="r" defTabSz="931863"/>
              <a:t>‹#›</a:t>
            </a:fld>
            <a:endParaRPr lang="en-US" sz="140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noTextEdit="1"/>
          </p:cNvSpPr>
          <p:nvPr>
            <p:ph type="sldImg" idx="2"/>
          </p:nvPr>
        </p:nvSpPr>
        <p:spPr bwMode="auto">
          <a:xfrm>
            <a:off x="1190625" y="703263"/>
            <a:ext cx="4630738" cy="3473450"/>
          </a:xfrm>
          <a:prstGeom prst="rect">
            <a:avLst/>
          </a:prstGeom>
          <a:noFill/>
          <a:ln w="12700">
            <a:solidFill>
              <a:schemeClr val="tx1"/>
            </a:solidFill>
            <a:miter lim="800000"/>
            <a:headEnd/>
            <a:tailEnd/>
          </a:ln>
          <a:effectLst/>
        </p:spPr>
      </p:sp>
      <p:sp>
        <p:nvSpPr>
          <p:cNvPr id="2051" name="Rectangle 3"/>
          <p:cNvSpPr>
            <a:spLocks noGrp="1" noChangeArrowheads="1"/>
          </p:cNvSpPr>
          <p:nvPr>
            <p:ph type="body" sz="quarter" idx="3"/>
          </p:nvPr>
        </p:nvSpPr>
        <p:spPr bwMode="auto">
          <a:xfrm>
            <a:off x="935038" y="4416425"/>
            <a:ext cx="5140325" cy="4183063"/>
          </a:xfrm>
          <a:prstGeom prst="rect">
            <a:avLst/>
          </a:prstGeom>
          <a:noFill/>
          <a:ln w="12700">
            <a:noFill/>
            <a:miter lim="800000"/>
            <a:headEnd/>
            <a:tailEnd/>
          </a:ln>
          <a:effectLst/>
        </p:spPr>
        <p:txBody>
          <a:bodyPr vert="horz" wrap="square" lIns="92207" tIns="45295" rIns="92207" bIns="4529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2" name="Rectangle 4"/>
          <p:cNvSpPr>
            <a:spLocks noChangeArrowheads="1"/>
          </p:cNvSpPr>
          <p:nvPr/>
        </p:nvSpPr>
        <p:spPr bwMode="auto">
          <a:xfrm>
            <a:off x="6529388" y="8896350"/>
            <a:ext cx="409575" cy="304800"/>
          </a:xfrm>
          <a:prstGeom prst="rect">
            <a:avLst/>
          </a:prstGeom>
          <a:noFill/>
          <a:ln w="12700">
            <a:noFill/>
            <a:miter lim="800000"/>
            <a:headEnd/>
            <a:tailEnd/>
          </a:ln>
          <a:effectLst/>
        </p:spPr>
        <p:txBody>
          <a:bodyPr wrap="none" lIns="92207" tIns="45295" rIns="92207" bIns="45295" anchor="ctr">
            <a:spAutoFit/>
          </a:bodyPr>
          <a:lstStyle/>
          <a:p>
            <a:pPr algn="r" defTabSz="931863"/>
            <a:fld id="{D8E97397-E66C-4F66-93EF-76EFA1FE9C6E}" type="slidenum">
              <a:rPr lang="en-US" sz="1400"/>
              <a:pPr algn="r" defTabSz="931863"/>
              <a:t>‹#›</a:t>
            </a:fld>
            <a:endParaRPr lang="en-US" sz="140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ChangeArrowheads="1" noTextEdit="1"/>
          </p:cNvSpPr>
          <p:nvPr>
            <p:ph type="sldImg"/>
          </p:nvPr>
        </p:nvSpPr>
        <p:spPr>
          <a:ln/>
        </p:spPr>
      </p:sp>
      <p:sp>
        <p:nvSpPr>
          <p:cNvPr id="23555"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23850"/>
            <a:ext cx="1943100" cy="5772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23850"/>
            <a:ext cx="5676900" cy="5772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6350" y="6350"/>
            <a:ext cx="9120188" cy="1530350"/>
          </a:xfrm>
          <a:prstGeom prst="rect">
            <a:avLst/>
          </a:prstGeom>
          <a:noFill/>
          <a:ln w="12700">
            <a:solidFill>
              <a:schemeClr val="tx1"/>
            </a:solidFill>
            <a:miter lim="800000"/>
            <a:headEnd/>
            <a:tailEnd/>
          </a:ln>
          <a:effectLst/>
        </p:spPr>
        <p:txBody>
          <a:bodyPr wrap="none" anchor="ctr"/>
          <a:lstStyle/>
          <a:p>
            <a:endParaRPr lang="en-US"/>
          </a:p>
        </p:txBody>
      </p:sp>
      <p:sp>
        <p:nvSpPr>
          <p:cNvPr id="1027" name="Rectangle 3"/>
          <p:cNvSpPr>
            <a:spLocks noChangeArrowheads="1"/>
          </p:cNvSpPr>
          <p:nvPr/>
        </p:nvSpPr>
        <p:spPr bwMode="auto">
          <a:xfrm>
            <a:off x="0" y="1543050"/>
            <a:ext cx="9132888" cy="38100"/>
          </a:xfrm>
          <a:prstGeom prst="rect">
            <a:avLst/>
          </a:prstGeom>
          <a:solidFill>
            <a:schemeClr val="tx2"/>
          </a:solidFill>
          <a:ln w="12700">
            <a:noFill/>
            <a:miter lim="800000"/>
            <a:headEnd/>
            <a:tailEnd/>
          </a:ln>
          <a:effectLst/>
        </p:spPr>
        <p:txBody>
          <a:bodyPr wrap="none" anchor="ctr"/>
          <a:lstStyle/>
          <a:p>
            <a:endParaRPr lang="en-US"/>
          </a:p>
        </p:txBody>
      </p:sp>
      <p:sp>
        <p:nvSpPr>
          <p:cNvPr id="1028" name="Rectangle 4"/>
          <p:cNvSpPr>
            <a:spLocks noGrp="1" noChangeArrowheads="1"/>
          </p:cNvSpPr>
          <p:nvPr>
            <p:ph type="title"/>
          </p:nvPr>
        </p:nvSpPr>
        <p:spPr bwMode="auto">
          <a:xfrm>
            <a:off x="685800" y="323850"/>
            <a:ext cx="7772400" cy="1123950"/>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029" name="Line 5"/>
          <p:cNvSpPr>
            <a:spLocks noChangeShapeType="1"/>
          </p:cNvSpPr>
          <p:nvPr/>
        </p:nvSpPr>
        <p:spPr bwMode="auto">
          <a:xfrm>
            <a:off x="6350" y="1638300"/>
            <a:ext cx="9120188" cy="0"/>
          </a:xfrm>
          <a:prstGeom prst="line">
            <a:avLst/>
          </a:prstGeom>
          <a:noFill/>
          <a:ln w="12700">
            <a:solidFill>
              <a:schemeClr val="tx1"/>
            </a:solidFill>
            <a:round/>
            <a:headEnd/>
            <a:tailEnd/>
          </a:ln>
          <a:effectLst/>
        </p:spPr>
        <p:txBody>
          <a:bodyPr wrap="none" anchor="ctr"/>
          <a:lstStyle/>
          <a:p>
            <a:endParaRPr lang="en-US"/>
          </a:p>
        </p:txBody>
      </p:sp>
      <p:sp>
        <p:nvSpPr>
          <p:cNvPr id="1030" name="Rectangle 6"/>
          <p:cNvSpPr>
            <a:spLocks noGrp="1" noChangeArrowheads="1"/>
          </p:cNvSpPr>
          <p:nvPr>
            <p:ph type="body" idx="1"/>
          </p:nvPr>
        </p:nvSpPr>
        <p:spPr bwMode="auto">
          <a:xfrm>
            <a:off x="685800" y="1981200"/>
            <a:ext cx="77724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Book Antiqua" pitchFamily="18" charset="0"/>
        </a:defRPr>
      </a:lvl2pPr>
      <a:lvl3pPr algn="ctr" rtl="0" eaLnBrk="0" fontAlgn="base" hangingPunct="0">
        <a:spcBef>
          <a:spcPct val="0"/>
        </a:spcBef>
        <a:spcAft>
          <a:spcPct val="0"/>
        </a:spcAft>
        <a:defRPr sz="4400">
          <a:solidFill>
            <a:schemeClr val="tx2"/>
          </a:solidFill>
          <a:latin typeface="Book Antiqua" pitchFamily="18" charset="0"/>
        </a:defRPr>
      </a:lvl3pPr>
      <a:lvl4pPr algn="ctr" rtl="0" eaLnBrk="0" fontAlgn="base" hangingPunct="0">
        <a:spcBef>
          <a:spcPct val="0"/>
        </a:spcBef>
        <a:spcAft>
          <a:spcPct val="0"/>
        </a:spcAft>
        <a:defRPr sz="4400">
          <a:solidFill>
            <a:schemeClr val="tx2"/>
          </a:solidFill>
          <a:latin typeface="Book Antiqua" pitchFamily="18" charset="0"/>
        </a:defRPr>
      </a:lvl4pPr>
      <a:lvl5pPr algn="ctr" rtl="0" eaLnBrk="0" fontAlgn="base" hangingPunct="0">
        <a:spcBef>
          <a:spcPct val="0"/>
        </a:spcBef>
        <a:spcAft>
          <a:spcPct val="0"/>
        </a:spcAft>
        <a:defRPr sz="4400">
          <a:solidFill>
            <a:schemeClr val="tx2"/>
          </a:solidFill>
          <a:latin typeface="Book Antiqua" pitchFamily="18" charset="0"/>
        </a:defRPr>
      </a:lvl5pPr>
      <a:lvl6pPr marL="457200" algn="ctr" rtl="0" eaLnBrk="0" fontAlgn="base" hangingPunct="0">
        <a:spcBef>
          <a:spcPct val="0"/>
        </a:spcBef>
        <a:spcAft>
          <a:spcPct val="0"/>
        </a:spcAft>
        <a:defRPr sz="4400">
          <a:solidFill>
            <a:schemeClr val="tx2"/>
          </a:solidFill>
          <a:latin typeface="Book Antiqua" pitchFamily="18" charset="0"/>
        </a:defRPr>
      </a:lvl6pPr>
      <a:lvl7pPr marL="914400" algn="ctr" rtl="0" eaLnBrk="0" fontAlgn="base" hangingPunct="0">
        <a:spcBef>
          <a:spcPct val="0"/>
        </a:spcBef>
        <a:spcAft>
          <a:spcPct val="0"/>
        </a:spcAft>
        <a:defRPr sz="4400">
          <a:solidFill>
            <a:schemeClr val="tx2"/>
          </a:solidFill>
          <a:latin typeface="Book Antiqua" pitchFamily="18" charset="0"/>
        </a:defRPr>
      </a:lvl7pPr>
      <a:lvl8pPr marL="1371600" algn="ctr" rtl="0" eaLnBrk="0" fontAlgn="base" hangingPunct="0">
        <a:spcBef>
          <a:spcPct val="0"/>
        </a:spcBef>
        <a:spcAft>
          <a:spcPct val="0"/>
        </a:spcAft>
        <a:defRPr sz="4400">
          <a:solidFill>
            <a:schemeClr val="tx2"/>
          </a:solidFill>
          <a:latin typeface="Book Antiqua" pitchFamily="18" charset="0"/>
        </a:defRPr>
      </a:lvl8pPr>
      <a:lvl9pPr marL="1828800" algn="ctr" rtl="0" eaLnBrk="0" fontAlgn="base" hangingPunct="0">
        <a:spcBef>
          <a:spcPct val="0"/>
        </a:spcBef>
        <a:spcAft>
          <a:spcPct val="0"/>
        </a:spcAft>
        <a:defRPr sz="4400">
          <a:solidFill>
            <a:schemeClr val="tx2"/>
          </a:solidFill>
          <a:latin typeface="Book Antiqua" pitchFamily="18" charset="0"/>
        </a:defRPr>
      </a:lvl9pPr>
    </p:titleStyle>
    <p:bodyStyle>
      <a:lvl1pPr marL="342900" indent="-342900" algn="l" rtl="0" eaLnBrk="0" fontAlgn="base" hangingPunct="0">
        <a:spcBef>
          <a:spcPct val="20000"/>
        </a:spcBef>
        <a:spcAft>
          <a:spcPct val="0"/>
        </a:spcAft>
        <a:buClr>
          <a:schemeClr val="tx1"/>
        </a:buClr>
        <a:buSzPct val="10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100000"/>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SzPct val="100000"/>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100000"/>
        <a:buChar char="–"/>
        <a:defRPr sz="2000">
          <a:solidFill>
            <a:schemeClr val="tx1"/>
          </a:solidFill>
          <a:latin typeface="+mn-lt"/>
        </a:defRPr>
      </a:lvl5pPr>
      <a:lvl6pPr marL="2514600" indent="-228600" algn="l" rtl="0" eaLnBrk="0" fontAlgn="base" hangingPunct="0">
        <a:spcBef>
          <a:spcPct val="20000"/>
        </a:spcBef>
        <a:spcAft>
          <a:spcPct val="0"/>
        </a:spcAft>
        <a:buClr>
          <a:schemeClr val="tx1"/>
        </a:buClr>
        <a:buSzPct val="100000"/>
        <a:buChar char="–"/>
        <a:defRPr sz="2000">
          <a:solidFill>
            <a:schemeClr val="tx1"/>
          </a:solidFill>
          <a:latin typeface="+mn-lt"/>
        </a:defRPr>
      </a:lvl6pPr>
      <a:lvl7pPr marL="2971800" indent="-228600" algn="l" rtl="0" eaLnBrk="0" fontAlgn="base" hangingPunct="0">
        <a:spcBef>
          <a:spcPct val="20000"/>
        </a:spcBef>
        <a:spcAft>
          <a:spcPct val="0"/>
        </a:spcAft>
        <a:buClr>
          <a:schemeClr val="tx1"/>
        </a:buClr>
        <a:buSzPct val="100000"/>
        <a:buChar char="–"/>
        <a:defRPr sz="2000">
          <a:solidFill>
            <a:schemeClr val="tx1"/>
          </a:solidFill>
          <a:latin typeface="+mn-lt"/>
        </a:defRPr>
      </a:lvl7pPr>
      <a:lvl8pPr marL="3429000" indent="-228600" algn="l" rtl="0" eaLnBrk="0" fontAlgn="base" hangingPunct="0">
        <a:spcBef>
          <a:spcPct val="20000"/>
        </a:spcBef>
        <a:spcAft>
          <a:spcPct val="0"/>
        </a:spcAft>
        <a:buClr>
          <a:schemeClr val="tx1"/>
        </a:buClr>
        <a:buSzPct val="100000"/>
        <a:buChar char="–"/>
        <a:defRPr sz="2000">
          <a:solidFill>
            <a:schemeClr val="tx1"/>
          </a:solidFill>
          <a:latin typeface="+mn-lt"/>
        </a:defRPr>
      </a:lvl8pPr>
      <a:lvl9pPr marL="3886200" indent="-228600" algn="l" rtl="0" eaLnBrk="0" fontAlgn="base" hangingPunct="0">
        <a:spcBef>
          <a:spcPct val="20000"/>
        </a:spcBef>
        <a:spcAft>
          <a:spcPct val="0"/>
        </a:spcAft>
        <a:buClr>
          <a:schemeClr val="tx1"/>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101" name="Picture 5" descr="http://www.fashionfunky.com/2007/05/11/quran.jpg"/>
          <p:cNvPicPr>
            <a:picLocks noChangeAspect="1" noChangeArrowheads="1"/>
          </p:cNvPicPr>
          <p:nvPr/>
        </p:nvPicPr>
        <p:blipFill>
          <a:blip r:embed="rId3"/>
          <a:srcRect/>
          <a:stretch>
            <a:fillRect/>
          </a:stretch>
        </p:blipFill>
        <p:spPr bwMode="auto">
          <a:xfrm>
            <a:off x="762000" y="609600"/>
            <a:ext cx="7620000" cy="5857876"/>
          </a:xfrm>
          <a:prstGeom prst="rect">
            <a:avLst/>
          </a:prstGeom>
          <a:noFill/>
        </p:spPr>
      </p:pic>
      <p:sp>
        <p:nvSpPr>
          <p:cNvPr id="4098" name="Rectangle 2"/>
          <p:cNvSpPr>
            <a:spLocks noGrp="1" noChangeArrowheads="1"/>
          </p:cNvSpPr>
          <p:nvPr>
            <p:ph type="ctrTitle"/>
          </p:nvPr>
        </p:nvSpPr>
        <p:spPr>
          <a:xfrm>
            <a:off x="762000" y="1371600"/>
            <a:ext cx="7772400" cy="1143000"/>
          </a:xfrm>
          <a:noFill/>
          <a:ln/>
        </p:spPr>
        <p:txBody>
          <a:bodyPr/>
          <a:lstStyle/>
          <a:p>
            <a:r>
              <a:rPr lang="en-US" b="1" dirty="0">
                <a:solidFill>
                  <a:srgbClr val="FF0000"/>
                </a:solidFill>
                <a:effectLst>
                  <a:outerShdw blurRad="38100" dist="38100" dir="2700000" algn="tl">
                    <a:srgbClr val="000000">
                      <a:alpha val="43137"/>
                    </a:srgbClr>
                  </a:outerShdw>
                </a:effectLst>
              </a:rPr>
              <a:t>Influence of </a:t>
            </a:r>
            <a:r>
              <a:rPr lang="en-US" b="1" dirty="0" smtClean="0">
                <a:solidFill>
                  <a:srgbClr val="FF0000"/>
                </a:solidFill>
                <a:effectLst>
                  <a:outerShdw blurRad="38100" dist="38100" dir="2700000" algn="tl">
                    <a:srgbClr val="000000">
                      <a:alpha val="43137"/>
                    </a:srgbClr>
                  </a:outerShdw>
                </a:effectLst>
              </a:rPr>
              <a:t>Islam</a:t>
            </a:r>
            <a:endParaRPr lang="en-US" b="1" dirty="0">
              <a:solidFill>
                <a:srgbClr val="FF0000"/>
              </a:solidFill>
              <a:effectLst>
                <a:outerShdw blurRad="38100" dist="38100" dir="2700000" algn="tl">
                  <a:srgbClr val="000000">
                    <a:alpha val="43137"/>
                  </a:srgbClr>
                </a:outerShdw>
              </a:effectLst>
            </a:endParaRPr>
          </a:p>
        </p:txBody>
      </p:sp>
      <p:sp>
        <p:nvSpPr>
          <p:cNvPr id="4099" name="Rectangle 3"/>
          <p:cNvSpPr>
            <a:spLocks noGrp="1" noChangeArrowheads="1"/>
          </p:cNvSpPr>
          <p:nvPr>
            <p:ph type="subTitle" idx="1"/>
          </p:nvPr>
        </p:nvSpPr>
        <p:spPr>
          <a:xfrm>
            <a:off x="838200" y="4876800"/>
            <a:ext cx="6400800" cy="1752600"/>
          </a:xfrm>
          <a:noFill/>
          <a:ln/>
        </p:spPr>
        <p:txBody>
          <a:bodyPr/>
          <a:lstStyle/>
          <a:p>
            <a:pPr marL="342900" indent="-342900"/>
            <a:r>
              <a:rPr lang="en-US" b="1" dirty="0">
                <a:solidFill>
                  <a:srgbClr val="FF0000"/>
                </a:solidFill>
                <a:effectLst>
                  <a:outerShdw blurRad="38100" dist="38100" dir="2700000" algn="tl">
                    <a:srgbClr val="000000">
                      <a:alpha val="43137"/>
                    </a:srgbClr>
                  </a:outerShdw>
                </a:effectLst>
              </a:rPr>
              <a:t>Terms- Islamic, Muslim, Moslem</a:t>
            </a:r>
          </a:p>
          <a:p>
            <a:pPr marL="342900" indent="-342900"/>
            <a:r>
              <a:rPr lang="en-US" b="1" dirty="0">
                <a:solidFill>
                  <a:srgbClr val="FF0000"/>
                </a:solidFill>
                <a:effectLst>
                  <a:outerShdw blurRad="38100" dist="38100" dir="2700000" algn="tl">
                    <a:srgbClr val="000000">
                      <a:alpha val="43137"/>
                    </a:srgbClr>
                  </a:outerShdw>
                </a:effectLst>
              </a:rPr>
              <a:t>Followers of Mohammed</a:t>
            </a:r>
          </a:p>
          <a:p>
            <a:pPr marL="342900" indent="-342900"/>
            <a:r>
              <a:rPr lang="en-US" b="1" dirty="0">
                <a:solidFill>
                  <a:srgbClr val="FF0000"/>
                </a:solidFill>
                <a:effectLst>
                  <a:outerShdw blurRad="38100" dist="38100" dir="2700000" algn="tl">
                    <a:srgbClr val="000000">
                      <a:alpha val="43137"/>
                    </a:srgbClr>
                  </a:outerShdw>
                </a:effectLst>
              </a:rPr>
              <a:t>Sphere of influence today?</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p:txBody>
          <a:bodyPr/>
          <a:lstStyle/>
          <a:p>
            <a:r>
              <a:rPr lang="en-US"/>
              <a:t>Jihad 6</a:t>
            </a:r>
            <a:r>
              <a:rPr lang="en-US" baseline="30000"/>
              <a:t>th</a:t>
            </a:r>
            <a:r>
              <a:rPr lang="en-US"/>
              <a:t> Pillar of Islam?</a:t>
            </a:r>
          </a:p>
        </p:txBody>
      </p:sp>
      <p:sp>
        <p:nvSpPr>
          <p:cNvPr id="19459" name="Rectangle 1027"/>
          <p:cNvSpPr>
            <a:spLocks noGrp="1" noChangeArrowheads="1"/>
          </p:cNvSpPr>
          <p:nvPr>
            <p:ph type="body" idx="1"/>
          </p:nvPr>
        </p:nvSpPr>
        <p:spPr>
          <a:xfrm>
            <a:off x="685800" y="1371600"/>
            <a:ext cx="7772400" cy="4724400"/>
          </a:xfrm>
        </p:spPr>
        <p:txBody>
          <a:bodyPr/>
          <a:lstStyle/>
          <a:p>
            <a:r>
              <a:rPr lang="en-US" dirty="0"/>
              <a:t>Inner spiritual journey</a:t>
            </a:r>
          </a:p>
          <a:p>
            <a:r>
              <a:rPr lang="en-US" dirty="0"/>
              <a:t>War on “infidels” ( anyone who is not Muslim)</a:t>
            </a:r>
          </a:p>
          <a:p>
            <a:r>
              <a:rPr lang="en-US" dirty="0"/>
              <a:t>Defend faith and way of life</a:t>
            </a:r>
          </a:p>
          <a:p>
            <a:r>
              <a:rPr lang="en-US" dirty="0"/>
              <a:t>Western Culture seen as threat</a:t>
            </a:r>
          </a:p>
          <a:p>
            <a:r>
              <a:rPr lang="en-US" dirty="0"/>
              <a:t>Crusades..why sensitive about this?  Importance of Dome of the Rock.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0"/>
            <a:ext cx="7772400" cy="1123950"/>
          </a:xfrm>
        </p:spPr>
        <p:txBody>
          <a:bodyPr/>
          <a:lstStyle/>
          <a:p>
            <a:r>
              <a:rPr lang="en-US" dirty="0"/>
              <a:t>Discovery BBC /Presentation</a:t>
            </a:r>
          </a:p>
        </p:txBody>
      </p:sp>
      <p:sp>
        <p:nvSpPr>
          <p:cNvPr id="21507" name="Rectangle 3"/>
          <p:cNvSpPr>
            <a:spLocks noGrp="1" noChangeArrowheads="1"/>
          </p:cNvSpPr>
          <p:nvPr>
            <p:ph type="body" idx="1"/>
          </p:nvPr>
        </p:nvSpPr>
        <p:spPr>
          <a:xfrm>
            <a:off x="228600" y="1143000"/>
            <a:ext cx="8915400" cy="5715000"/>
          </a:xfrm>
        </p:spPr>
        <p:txBody>
          <a:bodyPr/>
          <a:lstStyle/>
          <a:p>
            <a:pPr>
              <a:lnSpc>
                <a:spcPct val="90000"/>
              </a:lnSpc>
            </a:pPr>
            <a:r>
              <a:rPr lang="en-US" dirty="0"/>
              <a:t>Perspective of some in ME</a:t>
            </a:r>
          </a:p>
          <a:p>
            <a:pPr lvl="1">
              <a:lnSpc>
                <a:spcPct val="90000"/>
              </a:lnSpc>
            </a:pPr>
            <a:r>
              <a:rPr lang="en-US" sz="2400" dirty="0"/>
              <a:t>Terrorism justified, ignored Palestinians, defile Islam (US troops in SA and elsewhere, shoot down pilgrims, let children of Iraq starve)</a:t>
            </a:r>
          </a:p>
          <a:p>
            <a:pPr lvl="1">
              <a:lnSpc>
                <a:spcPct val="90000"/>
              </a:lnSpc>
            </a:pPr>
            <a:r>
              <a:rPr lang="en-US" sz="2400" dirty="0"/>
              <a:t>Crusades- in Middle Ages Europe tried to take Holy Land</a:t>
            </a:r>
          </a:p>
          <a:p>
            <a:pPr lvl="1">
              <a:lnSpc>
                <a:spcPct val="90000"/>
              </a:lnSpc>
            </a:pPr>
            <a:r>
              <a:rPr lang="en-US" sz="2400" dirty="0"/>
              <a:t>20</a:t>
            </a:r>
            <a:r>
              <a:rPr lang="en-US" sz="2400" baseline="30000" dirty="0"/>
              <a:t>th</a:t>
            </a:r>
            <a:r>
              <a:rPr lang="en-US" sz="2400" dirty="0"/>
              <a:t> </a:t>
            </a:r>
            <a:r>
              <a:rPr lang="en-US" sz="2400" dirty="0" err="1"/>
              <a:t>cen</a:t>
            </a:r>
            <a:r>
              <a:rPr lang="en-US" sz="2400" dirty="0"/>
              <a:t>- GB and France Suez Canal, drove out Turks, set up Protectorates, Israel established 1948,  Six day War in 1967 Israel takes Palestine and Jerusalem.  Millions become refugees, trained to hate supporters of Israel</a:t>
            </a:r>
          </a:p>
          <a:p>
            <a:pPr lvl="1">
              <a:lnSpc>
                <a:spcPct val="90000"/>
              </a:lnSpc>
            </a:pPr>
            <a:r>
              <a:rPr lang="en-US" sz="2400" dirty="0"/>
              <a:t>Culture conflict- Way of Western Civilization- too materialistic and secular, sexually immoral, movies, music, alcohol represent decadence.  Role of women questioned– many Muslim nations have women leaders. </a:t>
            </a:r>
          </a:p>
          <a:p>
            <a:pPr lvl="1">
              <a:lnSpc>
                <a:spcPct val="90000"/>
              </a:lnSpc>
            </a:pPr>
            <a:r>
              <a:rPr lang="en-US" sz="2400" dirty="0"/>
              <a:t>Extremists do not want peace- death means reward from Allah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685800" y="2286000"/>
            <a:ext cx="7772400" cy="1143000"/>
          </a:xfrm>
        </p:spPr>
        <p:txBody>
          <a:bodyPr/>
          <a:lstStyle/>
          <a:p>
            <a:r>
              <a:rPr lang="en-US"/>
              <a:t>Turks and Mongols</a:t>
            </a:r>
          </a:p>
        </p:txBody>
      </p:sp>
      <p:sp>
        <p:nvSpPr>
          <p:cNvPr id="17411" name="Rectangle 3"/>
          <p:cNvSpPr>
            <a:spLocks noGrp="1" noChangeArrowheads="1"/>
          </p:cNvSpPr>
          <p:nvPr>
            <p:ph type="subTitle" idx="1"/>
          </p:nvPr>
        </p:nvSpPr>
        <p:spPr>
          <a:xfrm>
            <a:off x="685800" y="3886200"/>
            <a:ext cx="7696200" cy="1752600"/>
          </a:xfrm>
        </p:spPr>
        <p:txBody>
          <a:bodyPr/>
          <a:lstStyle/>
          <a:p>
            <a:r>
              <a:rPr lang="en-US" dirty="0" err="1" smtClean="0"/>
              <a:t>Seljuks</a:t>
            </a:r>
            <a:r>
              <a:rPr lang="en-US" dirty="0" smtClean="0"/>
              <a:t> - </a:t>
            </a:r>
            <a:r>
              <a:rPr lang="en-US" dirty="0"/>
              <a:t>mid 1000 </a:t>
            </a:r>
            <a:r>
              <a:rPr lang="en-US" dirty="0" smtClean="0"/>
              <a:t>capture Baghdad</a:t>
            </a:r>
            <a:endParaRPr lang="en-US" dirty="0"/>
          </a:p>
          <a:p>
            <a:r>
              <a:rPr lang="en-US" dirty="0"/>
              <a:t>Mongols 12</a:t>
            </a:r>
            <a:r>
              <a:rPr lang="en-US" baseline="30000" dirty="0"/>
              <a:t>th</a:t>
            </a:r>
            <a:r>
              <a:rPr lang="en-US" dirty="0"/>
              <a:t>-13</a:t>
            </a:r>
            <a:r>
              <a:rPr lang="en-US" baseline="30000" dirty="0"/>
              <a:t>th</a:t>
            </a:r>
            <a:r>
              <a:rPr lang="en-US" dirty="0"/>
              <a:t> </a:t>
            </a:r>
            <a:r>
              <a:rPr lang="en-US" dirty="0" smtClean="0"/>
              <a:t>Centuries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noFill/>
          <a:ln/>
        </p:spPr>
        <p:txBody>
          <a:bodyPr/>
          <a:lstStyle/>
          <a:p>
            <a:r>
              <a:rPr lang="en-US"/>
              <a:t>Origins of the Arabs</a:t>
            </a:r>
          </a:p>
        </p:txBody>
      </p:sp>
      <p:sp>
        <p:nvSpPr>
          <p:cNvPr id="5123" name="Rectangle 3"/>
          <p:cNvSpPr>
            <a:spLocks noGrp="1" noChangeArrowheads="1"/>
          </p:cNvSpPr>
          <p:nvPr>
            <p:ph type="body" idx="1"/>
          </p:nvPr>
        </p:nvSpPr>
        <p:spPr>
          <a:noFill/>
          <a:ln/>
        </p:spPr>
        <p:txBody>
          <a:bodyPr/>
          <a:lstStyle/>
          <a:p>
            <a:r>
              <a:rPr lang="en-US"/>
              <a:t>Who are the Arabs- Semitic people like Phoenicians, Jews, Egyptians, Syrians</a:t>
            </a:r>
          </a:p>
          <a:p>
            <a:r>
              <a:rPr lang="en-US"/>
              <a:t>Tradition- son of Abraham through Ishmael</a:t>
            </a:r>
          </a:p>
          <a:p>
            <a:r>
              <a:rPr lang="en-US"/>
              <a:t>Roman times- many were Bedouin- lived in desert, usually tribal and polytheistic</a:t>
            </a:r>
          </a:p>
          <a:p>
            <a:r>
              <a:rPr lang="en-US"/>
              <a:t>revered Black meteor Ka’ba in Mecca</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noFill/>
          <a:ln/>
        </p:spPr>
        <p:txBody>
          <a:bodyPr/>
          <a:lstStyle/>
          <a:p>
            <a:r>
              <a:rPr lang="en-US"/>
              <a:t>Founder Mohammed 570-632</a:t>
            </a:r>
          </a:p>
        </p:txBody>
      </p:sp>
      <p:sp>
        <p:nvSpPr>
          <p:cNvPr id="6147" name="Rectangle 3"/>
          <p:cNvSpPr>
            <a:spLocks noGrp="1" noChangeArrowheads="1"/>
          </p:cNvSpPr>
          <p:nvPr>
            <p:ph type="body" idx="1"/>
          </p:nvPr>
        </p:nvSpPr>
        <p:spPr>
          <a:noFill/>
          <a:ln/>
        </p:spPr>
        <p:txBody>
          <a:bodyPr/>
          <a:lstStyle/>
          <a:p>
            <a:r>
              <a:rPr lang="en-US" sz="2800"/>
              <a:t>married wealthy widow, managed trade</a:t>
            </a:r>
          </a:p>
          <a:p>
            <a:r>
              <a:rPr lang="en-US" sz="2800"/>
              <a:t>received a message from Gabriel (angel)</a:t>
            </a:r>
          </a:p>
          <a:p>
            <a:pPr lvl="1"/>
            <a:r>
              <a:rPr lang="en-US" sz="2400"/>
              <a:t>with a new revelation to follow Judaism and Christianity</a:t>
            </a:r>
          </a:p>
          <a:p>
            <a:pPr lvl="1"/>
            <a:r>
              <a:rPr lang="en-US" sz="2400"/>
              <a:t>spent time in desert contemplating </a:t>
            </a:r>
          </a:p>
          <a:p>
            <a:pPr lvl="1"/>
            <a:r>
              <a:rPr lang="en-US" sz="2400"/>
              <a:t>returned to convert others- trouble</a:t>
            </a:r>
          </a:p>
          <a:p>
            <a:r>
              <a:rPr lang="en-US" sz="2800"/>
              <a:t>Hegira- 622 forced from Mecca First day of Muslim calendar</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0"/>
            <a:ext cx="7772400" cy="1123950"/>
          </a:xfrm>
          <a:noFill/>
          <a:ln/>
        </p:spPr>
        <p:txBody>
          <a:bodyPr/>
          <a:lstStyle/>
          <a:p>
            <a:r>
              <a:rPr lang="en-US" dirty="0"/>
              <a:t>Beliefs of Islam</a:t>
            </a:r>
          </a:p>
        </p:txBody>
      </p:sp>
      <p:sp>
        <p:nvSpPr>
          <p:cNvPr id="7171" name="Rectangle 3"/>
          <p:cNvSpPr>
            <a:spLocks noGrp="1" noChangeArrowheads="1"/>
          </p:cNvSpPr>
          <p:nvPr>
            <p:ph type="body" idx="1"/>
          </p:nvPr>
        </p:nvSpPr>
        <p:spPr>
          <a:xfrm>
            <a:off x="228600" y="990600"/>
            <a:ext cx="8915400" cy="5867400"/>
          </a:xfrm>
          <a:noFill/>
          <a:ln/>
        </p:spPr>
        <p:txBody>
          <a:bodyPr/>
          <a:lstStyle/>
          <a:p>
            <a:r>
              <a:rPr lang="en-US" dirty="0"/>
              <a:t>Qur’an (Koran)- basis sacred book, ethical guide</a:t>
            </a:r>
          </a:p>
          <a:p>
            <a:r>
              <a:rPr lang="en-US" dirty="0"/>
              <a:t>Five Pillars</a:t>
            </a:r>
          </a:p>
          <a:p>
            <a:pPr lvl="1"/>
            <a:r>
              <a:rPr lang="en-US" dirty="0"/>
              <a:t>One God and his name is Allah</a:t>
            </a:r>
            <a:r>
              <a:rPr lang="en-US" sz="1800" dirty="0"/>
              <a:t>(Mohammed is his prophet</a:t>
            </a:r>
            <a:r>
              <a:rPr lang="en-US" dirty="0"/>
              <a:t>)</a:t>
            </a:r>
          </a:p>
          <a:p>
            <a:pPr lvl="1"/>
            <a:r>
              <a:rPr lang="en-US" dirty="0"/>
              <a:t>Pray 5 x a day facing Mecca</a:t>
            </a:r>
          </a:p>
          <a:p>
            <a:pPr lvl="1"/>
            <a:r>
              <a:rPr lang="en-US" dirty="0"/>
              <a:t>fast daylight  during Ramadan</a:t>
            </a:r>
          </a:p>
          <a:p>
            <a:pPr lvl="1"/>
            <a:r>
              <a:rPr lang="en-US" dirty="0"/>
              <a:t>Pilgrimage to Mecca- once in life time</a:t>
            </a:r>
          </a:p>
          <a:p>
            <a:pPr lvl="1"/>
            <a:r>
              <a:rPr lang="en-US" dirty="0"/>
              <a:t>Give alms to the poor</a:t>
            </a:r>
          </a:p>
          <a:p>
            <a:r>
              <a:rPr lang="en-US" dirty="0"/>
              <a:t>laws- no alcohol, pork, dishonest</a:t>
            </a:r>
          </a:p>
          <a:p>
            <a:r>
              <a:rPr lang="en-US" dirty="0"/>
              <a:t>Believed in being hospitable</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1295400"/>
          </a:xfrm>
          <a:noFill/>
          <a:ln/>
        </p:spPr>
        <p:txBody>
          <a:bodyPr/>
          <a:lstStyle/>
          <a:p>
            <a:r>
              <a:rPr lang="en-US" dirty="0"/>
              <a:t>Spread of Islam- Jihad-Amazing Speed</a:t>
            </a:r>
          </a:p>
        </p:txBody>
      </p:sp>
      <p:sp>
        <p:nvSpPr>
          <p:cNvPr id="8195" name="Rectangle 3"/>
          <p:cNvSpPr>
            <a:spLocks noGrp="1" noChangeArrowheads="1"/>
          </p:cNvSpPr>
          <p:nvPr>
            <p:ph type="body" idx="1"/>
          </p:nvPr>
        </p:nvSpPr>
        <p:spPr>
          <a:xfrm>
            <a:off x="228600" y="1447800"/>
            <a:ext cx="8534400" cy="4876800"/>
          </a:xfrm>
          <a:noFill/>
          <a:ln/>
        </p:spPr>
        <p:txBody>
          <a:bodyPr/>
          <a:lstStyle/>
          <a:p>
            <a:r>
              <a:rPr lang="en-US" dirty="0"/>
              <a:t>overpopulation- division among Byzantines/ Persians/Christians</a:t>
            </a:r>
          </a:p>
          <a:p>
            <a:r>
              <a:rPr lang="en-US" dirty="0"/>
              <a:t>Abu </a:t>
            </a:r>
            <a:r>
              <a:rPr lang="en-US" dirty="0" err="1"/>
              <a:t>Bakr</a:t>
            </a:r>
            <a:r>
              <a:rPr lang="en-US" dirty="0"/>
              <a:t>- successor to Mohammed (caliph) instituted the </a:t>
            </a:r>
            <a:r>
              <a:rPr lang="en-US" i="1" dirty="0"/>
              <a:t>jihad</a:t>
            </a:r>
          </a:p>
          <a:p>
            <a:r>
              <a:rPr lang="en-US" i="1" dirty="0"/>
              <a:t>key-</a:t>
            </a:r>
            <a:r>
              <a:rPr lang="en-US" dirty="0"/>
              <a:t> convert or pay taxes, also promise of paradise and brilliant generals</a:t>
            </a:r>
          </a:p>
          <a:p>
            <a:r>
              <a:rPr lang="en-US" dirty="0"/>
              <a:t>treated those conquered with civility</a:t>
            </a:r>
          </a:p>
          <a:p>
            <a:r>
              <a:rPr lang="en-US" dirty="0"/>
              <a:t>Egypt- across North Africa- Berbers</a:t>
            </a:r>
          </a:p>
          <a:p>
            <a:pPr lvl="1"/>
            <a:r>
              <a:rPr lang="en-US" dirty="0"/>
              <a:t>to Spain and Conquest  Musa, </a:t>
            </a:r>
            <a:r>
              <a:rPr lang="en-US" dirty="0" err="1"/>
              <a:t>Tarek</a:t>
            </a:r>
            <a:r>
              <a:rPr lang="en-US" dirty="0"/>
              <a:t>, Roderick</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762000" y="0"/>
            <a:ext cx="7772400" cy="914400"/>
          </a:xfrm>
          <a:noFill/>
          <a:ln/>
        </p:spPr>
        <p:txBody>
          <a:bodyPr/>
          <a:lstStyle/>
          <a:p>
            <a:r>
              <a:rPr lang="en-US" dirty="0"/>
              <a:t>Conflict within Islam</a:t>
            </a:r>
          </a:p>
        </p:txBody>
      </p:sp>
      <p:sp>
        <p:nvSpPr>
          <p:cNvPr id="9219" name="Rectangle 3"/>
          <p:cNvSpPr>
            <a:spLocks noGrp="1" noChangeArrowheads="1"/>
          </p:cNvSpPr>
          <p:nvPr>
            <p:ph type="body" idx="1"/>
          </p:nvPr>
        </p:nvSpPr>
        <p:spPr>
          <a:xfrm>
            <a:off x="152400" y="990600"/>
            <a:ext cx="8991600" cy="5410200"/>
          </a:xfrm>
          <a:noFill/>
          <a:ln/>
        </p:spPr>
        <p:txBody>
          <a:bodyPr/>
          <a:lstStyle/>
          <a:p>
            <a:r>
              <a:rPr lang="en-US" dirty="0"/>
              <a:t>Abu </a:t>
            </a:r>
            <a:r>
              <a:rPr lang="en-US" dirty="0" err="1"/>
              <a:t>Bakr</a:t>
            </a:r>
            <a:r>
              <a:rPr lang="en-US" dirty="0"/>
              <a:t> elected- Omar followed, two others elected, killed</a:t>
            </a:r>
          </a:p>
          <a:p>
            <a:r>
              <a:rPr lang="en-US" dirty="0"/>
              <a:t>661- caliphate made hereditary in Damascus under </a:t>
            </a:r>
            <a:r>
              <a:rPr lang="en-US" dirty="0" err="1"/>
              <a:t>Umayyads</a:t>
            </a:r>
            <a:endParaRPr lang="en-US" dirty="0"/>
          </a:p>
          <a:p>
            <a:r>
              <a:rPr lang="en-US" dirty="0"/>
              <a:t>Mohammed’s descendants Ali- Hussein disputed- called </a:t>
            </a:r>
            <a:r>
              <a:rPr lang="en-US" dirty="0" err="1"/>
              <a:t>shi’at</a:t>
            </a:r>
            <a:r>
              <a:rPr lang="en-US" dirty="0"/>
              <a:t> (partisans of Ali)</a:t>
            </a:r>
          </a:p>
          <a:p>
            <a:r>
              <a:rPr lang="en-US" dirty="0"/>
              <a:t>defeated 680, but split Islamic world into Sunni and Shiite</a:t>
            </a:r>
          </a:p>
          <a:p>
            <a:r>
              <a:rPr lang="en-US" dirty="0"/>
              <a:t>split lasts till today- revival among Shiites-</a:t>
            </a:r>
          </a:p>
          <a:p>
            <a:pPr lvl="1"/>
            <a:r>
              <a:rPr lang="en-US" dirty="0"/>
              <a:t>Iran mostly Shiite/  Iraq Sunni SH attacks Shiites</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p:spPr>
        <p:txBody>
          <a:bodyPr/>
          <a:lstStyle/>
          <a:p>
            <a:r>
              <a:rPr lang="en-US"/>
              <a:t>Famous Islamic People</a:t>
            </a:r>
          </a:p>
        </p:txBody>
      </p:sp>
      <p:sp>
        <p:nvSpPr>
          <p:cNvPr id="10243" name="Rectangle 3"/>
          <p:cNvSpPr>
            <a:spLocks noGrp="1" noChangeArrowheads="1"/>
          </p:cNvSpPr>
          <p:nvPr>
            <p:ph type="body" idx="1"/>
          </p:nvPr>
        </p:nvSpPr>
        <p:spPr>
          <a:xfrm>
            <a:off x="685800" y="1371600"/>
            <a:ext cx="7772400" cy="4724400"/>
          </a:xfrm>
          <a:noFill/>
          <a:ln/>
        </p:spPr>
        <p:txBody>
          <a:bodyPr/>
          <a:lstStyle/>
          <a:p>
            <a:r>
              <a:rPr lang="en-US" dirty="0"/>
              <a:t>Abbasid dynasty 750-1258 Baghdad- control far reaching- probably too far</a:t>
            </a:r>
          </a:p>
          <a:p>
            <a:r>
              <a:rPr lang="en-US" dirty="0"/>
              <a:t>Fatimid- established in Egypt</a:t>
            </a:r>
          </a:p>
          <a:p>
            <a:r>
              <a:rPr lang="en-US" dirty="0"/>
              <a:t>Saladin- takes over </a:t>
            </a:r>
            <a:r>
              <a:rPr lang="en-US" dirty="0" err="1"/>
              <a:t>Fatimids</a:t>
            </a:r>
            <a:r>
              <a:rPr lang="en-US" dirty="0"/>
              <a:t>, becomes Sultan- time of Crusades</a:t>
            </a:r>
          </a:p>
          <a:p>
            <a:r>
              <a:rPr lang="en-US" dirty="0"/>
              <a:t>Moors in Spain- Battle of Tours stopped advance</a:t>
            </a:r>
          </a:p>
          <a:p>
            <a:r>
              <a:rPr lang="en-US" dirty="0" err="1"/>
              <a:t>dhimmis</a:t>
            </a:r>
            <a:r>
              <a:rPr lang="en-US" dirty="0"/>
              <a:t>- “Peoples of the Book”  not as much tax Jews, Christians, Zoroastrians</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9144000" cy="1123950"/>
          </a:xfrm>
          <a:noFill/>
          <a:ln/>
        </p:spPr>
        <p:txBody>
          <a:bodyPr/>
          <a:lstStyle/>
          <a:p>
            <a:r>
              <a:rPr lang="en-US" dirty="0"/>
              <a:t>Achievements of the Islamic </a:t>
            </a:r>
            <a:r>
              <a:rPr lang="en-US" dirty="0" smtClean="0"/>
              <a:t>World</a:t>
            </a:r>
            <a:endParaRPr lang="en-US" dirty="0"/>
          </a:p>
        </p:txBody>
      </p:sp>
      <p:sp>
        <p:nvSpPr>
          <p:cNvPr id="11267" name="Rectangle 3"/>
          <p:cNvSpPr>
            <a:spLocks noGrp="1" noChangeArrowheads="1"/>
          </p:cNvSpPr>
          <p:nvPr>
            <p:ph type="body" idx="1"/>
          </p:nvPr>
        </p:nvSpPr>
        <p:spPr>
          <a:xfrm>
            <a:off x="685800" y="1219200"/>
            <a:ext cx="7772400" cy="4876800"/>
          </a:xfrm>
          <a:noFill/>
          <a:ln/>
        </p:spPr>
        <p:txBody>
          <a:bodyPr/>
          <a:lstStyle/>
          <a:p>
            <a:r>
              <a:rPr lang="en-US" dirty="0"/>
              <a:t>use Arabic numerals</a:t>
            </a:r>
          </a:p>
          <a:p>
            <a:r>
              <a:rPr lang="en-US" dirty="0"/>
              <a:t>Math and astronomy- borrowed zero from India, </a:t>
            </a:r>
            <a:r>
              <a:rPr lang="en-US" dirty="0" err="1"/>
              <a:t>devel</a:t>
            </a:r>
            <a:r>
              <a:rPr lang="en-US" dirty="0"/>
              <a:t> algebra </a:t>
            </a:r>
          </a:p>
          <a:p>
            <a:r>
              <a:rPr lang="en-US" dirty="0"/>
              <a:t>medicine- developed treatments later basis of European medicine and surgery</a:t>
            </a:r>
          </a:p>
          <a:p>
            <a:r>
              <a:rPr lang="en-US" dirty="0"/>
              <a:t>paved streets , libraries and education when Europe had none</a:t>
            </a:r>
          </a:p>
          <a:p>
            <a:r>
              <a:rPr lang="en-US" dirty="0"/>
              <a:t>art and arch- no statues or figures- beauty in buildings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noFill/>
          <a:ln/>
        </p:spPr>
        <p:txBody>
          <a:bodyPr/>
          <a:lstStyle/>
          <a:p>
            <a:r>
              <a:rPr lang="en-US"/>
              <a:t>Intellectual Life</a:t>
            </a:r>
          </a:p>
        </p:txBody>
      </p:sp>
      <p:sp>
        <p:nvSpPr>
          <p:cNvPr id="12291" name="Rectangle 3"/>
          <p:cNvSpPr>
            <a:spLocks noGrp="1" noChangeArrowheads="1"/>
          </p:cNvSpPr>
          <p:nvPr>
            <p:ph type="body" idx="1"/>
          </p:nvPr>
        </p:nvSpPr>
        <p:spPr>
          <a:xfrm>
            <a:off x="685800" y="1447800"/>
            <a:ext cx="7772400" cy="4648200"/>
          </a:xfrm>
          <a:noFill/>
          <a:ln/>
        </p:spPr>
        <p:txBody>
          <a:bodyPr/>
          <a:lstStyle/>
          <a:p>
            <a:pPr>
              <a:lnSpc>
                <a:spcPct val="90000"/>
              </a:lnSpc>
            </a:pPr>
            <a:r>
              <a:rPr lang="en-US" dirty="0"/>
              <a:t>Dove- Founding of Cairo-established university</a:t>
            </a:r>
          </a:p>
          <a:p>
            <a:pPr>
              <a:lnSpc>
                <a:spcPct val="90000"/>
              </a:lnSpc>
            </a:pPr>
            <a:r>
              <a:rPr lang="en-US" dirty="0"/>
              <a:t>Trade important- kept ideas going</a:t>
            </a:r>
          </a:p>
          <a:p>
            <a:pPr>
              <a:lnSpc>
                <a:spcPct val="90000"/>
              </a:lnSpc>
            </a:pPr>
            <a:r>
              <a:rPr lang="en-US" dirty="0"/>
              <a:t>preserved knowledge from Greeks</a:t>
            </a:r>
          </a:p>
          <a:p>
            <a:pPr>
              <a:lnSpc>
                <a:spcPct val="90000"/>
              </a:lnSpc>
            </a:pPr>
            <a:r>
              <a:rPr lang="en-US" dirty="0"/>
              <a:t>Founded universities (Islamic idea) and centers for learning</a:t>
            </a:r>
          </a:p>
          <a:p>
            <a:pPr>
              <a:lnSpc>
                <a:spcPct val="90000"/>
              </a:lnSpc>
            </a:pPr>
            <a:r>
              <a:rPr lang="en-US" dirty="0"/>
              <a:t>Built and rebuilt cities- art based on geometric figures, plants</a:t>
            </a:r>
          </a:p>
          <a:p>
            <a:pPr>
              <a:lnSpc>
                <a:spcPct val="90000"/>
              </a:lnSpc>
            </a:pPr>
            <a:endParaRPr lang="en-US" dirty="0"/>
          </a:p>
          <a:p>
            <a:pPr>
              <a:lnSpc>
                <a:spcPct val="90000"/>
              </a:lnSpc>
            </a:pPr>
            <a:endParaRPr lang="en-US" dirty="0"/>
          </a:p>
        </p:txBody>
      </p:sp>
    </p:spTree>
  </p:cSld>
  <p:clrMapOvr>
    <a:masterClrMapping/>
  </p:clrMapOvr>
  <p:transition/>
</p:sld>
</file>

<file path=ppt/theme/theme1.xml><?xml version="1.0" encoding="utf-8"?>
<a:theme xmlns:a="http://schemas.openxmlformats.org/drawingml/2006/main" name="Bannerb">
  <a:themeElements>
    <a:clrScheme name="">
      <a:dk1>
        <a:srgbClr val="000000"/>
      </a:dk1>
      <a:lt1>
        <a:srgbClr val="FFFFFF"/>
      </a:lt1>
      <a:dk2>
        <a:srgbClr val="000000"/>
      </a:dk2>
      <a:lt2>
        <a:srgbClr val="CECECE"/>
      </a:lt2>
      <a:accent1>
        <a:srgbClr val="474747"/>
      </a:accent1>
      <a:accent2>
        <a:srgbClr val="DADADA"/>
      </a:accent2>
      <a:accent3>
        <a:srgbClr val="FFFFFF"/>
      </a:accent3>
      <a:accent4>
        <a:srgbClr val="000000"/>
      </a:accent4>
      <a:accent5>
        <a:srgbClr val="B1B1B1"/>
      </a:accent5>
      <a:accent6>
        <a:srgbClr val="C5C5C5"/>
      </a:accent6>
      <a:hlink>
        <a:srgbClr val="000000"/>
      </a:hlink>
      <a:folHlink>
        <a:srgbClr val="919191"/>
      </a:folHlink>
    </a:clrScheme>
    <a:fontScheme name="Bannerb">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Bannerb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annerb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annerb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annerb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annerb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annerb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annerb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w:\courses\971w\msoffice\template\bwovrhd\bannerb.ppt</Template>
  <TotalTime>260</TotalTime>
  <Pages>9</Pages>
  <Words>605</Words>
  <Application>Microsoft PowerPoint 4.0</Application>
  <PresentationFormat>Letter Paper (8.5x11 in)</PresentationFormat>
  <Paragraphs>74</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Times New Roman</vt:lpstr>
      <vt:lpstr>Book Antiqua</vt:lpstr>
      <vt:lpstr>Bannerb</vt:lpstr>
      <vt:lpstr>Influence of Islam</vt:lpstr>
      <vt:lpstr>Origins of the Arabs</vt:lpstr>
      <vt:lpstr>Founder Mohammed 570-632</vt:lpstr>
      <vt:lpstr>Beliefs of Islam</vt:lpstr>
      <vt:lpstr>Spread of Islam- Jihad-Amazing Speed</vt:lpstr>
      <vt:lpstr>Conflict within Islam</vt:lpstr>
      <vt:lpstr>Famous Islamic People</vt:lpstr>
      <vt:lpstr>Achievements of the Islamic World</vt:lpstr>
      <vt:lpstr>Intellectual Life</vt:lpstr>
      <vt:lpstr>Jihad 6th Pillar of Islam?</vt:lpstr>
      <vt:lpstr>Discovery BBC /Presentation</vt:lpstr>
      <vt:lpstr>Turks and Mongols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Influence of Islam</dc:title>
  <dc:creator>The WSC Campus Network</dc:creator>
  <cp:lastModifiedBy>Joseph Naumann</cp:lastModifiedBy>
  <cp:revision>13</cp:revision>
  <cp:lastPrinted>2000-10-02T17:12:41Z</cp:lastPrinted>
  <dcterms:created xsi:type="dcterms:W3CDTF">1997-10-07T12:28:44Z</dcterms:created>
  <dcterms:modified xsi:type="dcterms:W3CDTF">2007-09-21T18:51:07Z</dcterms:modified>
</cp:coreProperties>
</file>