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38" y="-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man\Downloads\Gambar\758878-buddha-wallpap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5143500"/>
          </a:xfrm>
          <a:prstGeom prst="rect">
            <a:avLst/>
          </a:prstGeom>
          <a:noFill/>
        </p:spPr>
      </p:pic>
      <p:pic>
        <p:nvPicPr>
          <p:cNvPr id="5" name="Picture 5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411362"/>
            <a:ext cx="2928926" cy="273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pic>
        <p:nvPicPr>
          <p:cNvPr id="3074" name="Picture 2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98" y="0"/>
            <a:ext cx="1736302" cy="1619644"/>
          </a:xfrm>
          <a:prstGeom prst="rect">
            <a:avLst/>
          </a:prstGeom>
          <a:noFill/>
        </p:spPr>
      </p:pic>
      <p:pic>
        <p:nvPicPr>
          <p:cNvPr id="6" name="Picture 2" descr="C:\Users\salman\Downloads\Gambar\758878-buddha-wallpaper.jpg"/>
          <p:cNvPicPr>
            <a:picLocks noChangeAspect="1" noChangeArrowheads="1"/>
          </p:cNvPicPr>
          <p:nvPr userDrawn="1"/>
        </p:nvPicPr>
        <p:blipFill>
          <a:blip r:embed="rId3"/>
          <a:srcRect t="72223" b="5555"/>
          <a:stretch>
            <a:fillRect/>
          </a:stretch>
        </p:blipFill>
        <p:spPr bwMode="auto">
          <a:xfrm>
            <a:off x="-32" y="0"/>
            <a:ext cx="9144032" cy="114300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5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411362"/>
            <a:ext cx="2928926" cy="273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411362"/>
            <a:ext cx="2928926" cy="273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pic>
        <p:nvPicPr>
          <p:cNvPr id="6" name="Picture 2" descr="C:\Users\salman\Downloads\Gambar\758878-buddha-wallpaper.jpg"/>
          <p:cNvPicPr>
            <a:picLocks noChangeAspect="1" noChangeArrowheads="1"/>
          </p:cNvPicPr>
          <p:nvPr userDrawn="1"/>
        </p:nvPicPr>
        <p:blipFill>
          <a:blip r:embed="rId2"/>
          <a:srcRect l="74219" r="9375"/>
          <a:stretch>
            <a:fillRect/>
          </a:stretch>
        </p:blipFill>
        <p:spPr bwMode="auto">
          <a:xfrm flipH="1">
            <a:off x="0" y="0"/>
            <a:ext cx="1500198" cy="5143500"/>
          </a:xfrm>
          <a:prstGeom prst="rect">
            <a:avLst/>
          </a:prstGeom>
          <a:noFill/>
        </p:spPr>
      </p:pic>
      <p:pic>
        <p:nvPicPr>
          <p:cNvPr id="7" name="Picture 5" descr="C:\Users\salman\Desktop\1 powerpoint pics\Belum Posting\grafik\floral-387197_640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611277"/>
            <a:ext cx="2714612" cy="2532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  <a:alpha val="31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60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  <a:alpha val="31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42844" y="221456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Basics of Buddhism</a:t>
            </a:r>
            <a:endParaRPr lang="en-US" altLang="ko-KR" sz="32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279404"/>
            <a:ext cx="7427168" cy="86409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law of dependent origination is another important teaching of the Buddha. Nothing exists in isolation, independent of other life. All things and individuals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are </a:t>
            </a:r>
            <a:r>
              <a:rPr lang="en-US" b="1" dirty="0">
                <a:solidFill>
                  <a:schemeClr val="tx1"/>
                </a:solidFill>
              </a:rPr>
              <a:t>mutually supportive, related, and form a single living whole.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-1"/>
            <a:ext cx="6342208" cy="435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96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351412"/>
            <a:ext cx="7560840" cy="79208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Buddhist interpretation of karma does not refer to preordained fate. Rather, it refers to the good or bad actions a person makes during his or her lifetime and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how </a:t>
            </a:r>
            <a:r>
              <a:rPr lang="en-US" b="1" dirty="0">
                <a:solidFill>
                  <a:schemeClr val="tx1"/>
                </a:solidFill>
              </a:rPr>
              <a:t>they bring on happiness or unhappiness in the long run.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6516216" cy="43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175561"/>
            <a:ext cx="7668344" cy="93610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On a larger scale, karma determines where a person will be reborn and their status in their next life. Buddhists don’t believe in a permanent, intrinsically existing soul. Rebirth is an endless cycle involving the passing on of consciousness from one life to the next.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84" y="0"/>
            <a:ext cx="6228882" cy="415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0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371950"/>
            <a:ext cx="7668344" cy="7715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However, the aim of Buddhism is to eventually escape the cycle of rebirth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altogether </a:t>
            </a:r>
            <a:r>
              <a:rPr lang="en-US" b="1" dirty="0">
                <a:solidFill>
                  <a:schemeClr val="tx1"/>
                </a:solidFill>
              </a:rPr>
              <a:t>by reaching Nirvana—the state one reaches after ridding themselves of all karma that constitutes who they are.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6516216" cy="43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23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389165"/>
            <a:ext cx="7668344" cy="72008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Buddhism's transformations and cultural interpretations have led to the emergence of different schools of thought. Three major sects are Mahayana ("great vehicle"),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Theravada </a:t>
            </a:r>
            <a:r>
              <a:rPr lang="en-US" b="1" dirty="0">
                <a:solidFill>
                  <a:schemeClr val="tx1"/>
                </a:solidFill>
              </a:rPr>
              <a:t>("school of the elder monks"), and Vajrayana (tantric Buddhism).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" b="2977"/>
          <a:stretch/>
        </p:blipFill>
        <p:spPr bwMode="auto">
          <a:xfrm>
            <a:off x="2102388" y="13190"/>
            <a:ext cx="7078124" cy="436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279404"/>
            <a:ext cx="7668344" cy="86409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Meditation is important in nearly all forms of Buddhism, and it derives directly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from </a:t>
            </a:r>
            <a:r>
              <a:rPr lang="en-US" b="1" dirty="0">
                <a:solidFill>
                  <a:schemeClr val="tx1"/>
                </a:solidFill>
              </a:rPr>
              <a:t>the Buddha's experiences and teachings. It's the central focus of Zen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Buddhism </a:t>
            </a:r>
            <a:r>
              <a:rPr lang="en-US" b="1" dirty="0">
                <a:solidFill>
                  <a:schemeClr val="tx1"/>
                </a:solidFill>
              </a:rPr>
              <a:t>and the only way to liberation in Theravada Buddhism.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42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12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557819"/>
            <a:ext cx="7668344" cy="57606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Chanting helps Buddhists learn texts, focus the mind, and internalize key Buddhist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ideas</a:t>
            </a:r>
            <a:r>
              <a:rPr lang="en-US" b="1" dirty="0">
                <a:solidFill>
                  <a:schemeClr val="tx1"/>
                </a:solidFill>
              </a:rPr>
              <a:t>. Buddhism is unique in that it does not consider chanting to be prayer.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876256" cy="458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90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4628" y="4346635"/>
            <a:ext cx="7668344" cy="79208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That said, Buddhists do pray. Instead of praying to a creator, as Buddhism doesn’t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recognize </a:t>
            </a:r>
            <a:r>
              <a:rPr lang="en-US" b="1" dirty="0">
                <a:solidFill>
                  <a:schemeClr val="tx1"/>
                </a:solidFill>
              </a:rPr>
              <a:t>a God (not even the Buddha), Buddhists pray to cultivate loving-kindness and strengthen their desire to see beings flourish and be free from suffering.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6516216" cy="43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2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135388"/>
            <a:ext cx="7560840" cy="100811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Buddhists pay respect to images of the Buddha, but not during worship or to ask for favors. A statue of the Buddha, with hands rested gently in his lap and a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compassionate </a:t>
            </a:r>
            <a:r>
              <a:rPr lang="en-US" b="1" dirty="0">
                <a:solidFill>
                  <a:schemeClr val="tx1"/>
                </a:solidFill>
              </a:rPr>
              <a:t>smile, reminds us to strive to develop peace and love within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ourselves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217551" cy="41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6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319577"/>
            <a:ext cx="7668344" cy="79208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Some Buddhists are vegetarian, although the Theravada view is that the Buddha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did </a:t>
            </a:r>
            <a:r>
              <a:rPr lang="en-US" b="1" dirty="0">
                <a:solidFill>
                  <a:schemeClr val="tx1"/>
                </a:solidFill>
              </a:rPr>
              <a:t>not prohibit eating meat. Mahayana schools generally believe Buddhists should not eat the flesh of any sentient being.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75955" cy="4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5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987574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simple introduction to the </a:t>
            </a:r>
            <a:r>
              <a:rPr lang="en-US" sz="2400" dirty="0" smtClean="0">
                <a:solidFill>
                  <a:srgbClr val="FF0000"/>
                </a:solidFill>
              </a:rPr>
              <a:t>fundamental </a:t>
            </a:r>
            <a:r>
              <a:rPr lang="en-US" sz="2400" dirty="0">
                <a:solidFill>
                  <a:srgbClr val="FF0000"/>
                </a:solidFill>
              </a:rPr>
              <a:t>teachings of Buddhism and the core practices of this spiritual path.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95865"/>
            <a:ext cx="6516216" cy="43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25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135388"/>
            <a:ext cx="7668344" cy="100811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 The minimum moral obligations of a practicing lay Buddhist are: 1) Not to take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life of anything living, 2) Not to take anything not freely given, 3) Abstain from sexual misconduct and sensual overindulgence, 4) Refrain from untrue speech, 5)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Avoid </a:t>
            </a:r>
            <a:r>
              <a:rPr lang="en-US" b="1" dirty="0">
                <a:solidFill>
                  <a:schemeClr val="tx1"/>
                </a:solidFill>
              </a:rPr>
              <a:t>intoxication.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18" y="0"/>
            <a:ext cx="6228882" cy="415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2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351412"/>
            <a:ext cx="7668344" cy="79208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Monks and nuns are responsible for the preservation and sharing of the Buddha's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teaching</a:t>
            </a:r>
            <a:r>
              <a:rPr lang="en-US" b="1" dirty="0">
                <a:solidFill>
                  <a:schemeClr val="tx1"/>
                </a:solidFill>
              </a:rPr>
              <a:t>. The Dalai Lama is the spiritual leader of the four major schools of Tibetan Buddhism, but not the many other schools.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"/>
            <a:ext cx="6525745" cy="43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83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135388"/>
            <a:ext cx="7668344" cy="100811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Buddhism has spread to every corner of the world, with 350 million followers. It's a distinct religious tradition, but many Westerners have adopted philosophical and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practical </a:t>
            </a:r>
            <a:r>
              <a:rPr lang="en-US" b="1" dirty="0">
                <a:solidFill>
                  <a:schemeClr val="tx1"/>
                </a:solidFill>
              </a:rPr>
              <a:t>aspects of Buddhism—there are "Buddhist Christians," "Buddhist Jews,"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"Buddhist Atheists."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7"/>
            <a:ext cx="6156176" cy="410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0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4299942"/>
            <a:ext cx="7153944" cy="84355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Buddhism </a:t>
            </a:r>
            <a:r>
              <a:rPr lang="en-US" b="1" dirty="0">
                <a:solidFill>
                  <a:schemeClr val="tx1"/>
                </a:solidFill>
              </a:rPr>
              <a:t>originated in northern India in the 5th century B.C.E. The </a:t>
            </a:r>
            <a:r>
              <a:rPr lang="en-US" b="1" dirty="0" smtClean="0">
                <a:solidFill>
                  <a:schemeClr val="tx1"/>
                </a:solidFill>
              </a:rPr>
              <a:t>tradition </a:t>
            </a:r>
            <a:r>
              <a:rPr lang="en-US" b="1" dirty="0">
                <a:solidFill>
                  <a:schemeClr val="tx1"/>
                </a:solidFill>
              </a:rPr>
              <a:t>traces its origin to Siddhartha Gautama, who is referred to as the Buddha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the "Awakened" or "Enlightened One").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98" y="32474"/>
            <a:ext cx="6340302" cy="423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4011910"/>
            <a:ext cx="7596336" cy="113159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Born </a:t>
            </a:r>
            <a:r>
              <a:rPr lang="en-US" b="1" dirty="0">
                <a:solidFill>
                  <a:schemeClr val="tx1"/>
                </a:solidFill>
              </a:rPr>
              <a:t>a wealthy prince, Gautama realized his material possessions and social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benefits </a:t>
            </a:r>
            <a:r>
              <a:rPr lang="en-US" b="1" dirty="0">
                <a:solidFill>
                  <a:schemeClr val="tx1"/>
                </a:solidFill>
              </a:rPr>
              <a:t>provided only temporary happiness. He gave up riches and royalty to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take </a:t>
            </a:r>
            <a:r>
              <a:rPr lang="en-US" b="1" dirty="0">
                <a:solidFill>
                  <a:schemeClr val="tx1"/>
                </a:solidFill>
              </a:rPr>
              <a:t>on a life of extreme deprivation as he wandered in search of the meaning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purpose of human existence.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9422"/>
            <a:ext cx="59245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48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25251" y="4135388"/>
            <a:ext cx="7153944" cy="100811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 life of scarcity (in which he almost fasted to starvation) didn’t lead him to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answers he sought. He discovered what Buddhists call the Middle Way, a path of moderation between self indulgence and self-mortification. He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believed </a:t>
            </a:r>
            <a:r>
              <a:rPr lang="en-US" b="1" dirty="0">
                <a:solidFill>
                  <a:schemeClr val="tx1"/>
                </a:solidFill>
              </a:rPr>
              <a:t>this was the path of wisdom.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29"/>
            <a:ext cx="6228184" cy="41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1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4155926"/>
            <a:ext cx="7668344" cy="101176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After a reputed 49 days of meditation under a Bodhi tree, at 35, Gautama attained Enlightenment and became the Buddha, realizing complete insight into the cause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tx1"/>
                </a:solidFill>
              </a:rPr>
              <a:t>suffering and the steps necessary to eliminate it. Anyone can become a Buddha, but it's a difficult path.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228184" cy="41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61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4299942"/>
            <a:ext cx="7596336" cy="84355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Buddha taught that people end their suffering through the elimination of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ignorance </a:t>
            </a:r>
            <a:r>
              <a:rPr lang="en-US" b="1" dirty="0">
                <a:solidFill>
                  <a:schemeClr val="tx1"/>
                </a:solidFill>
              </a:rPr>
              <a:t>and craving, which is accomplished through the direct understanding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perception of dependent origination and the Four Noble Truths.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4"/>
            <a:ext cx="6421401" cy="42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93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4268834"/>
            <a:ext cx="7668344" cy="86409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 his first sermon, he outlined the Four Noble Truths: 1) Suffering is characteristic of human existence; 2) Suffering is caused by longing for pleasure and avoidance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tx1"/>
                </a:solidFill>
              </a:rPr>
              <a:t>pain; 3) It is not necessary to suffer; and 4) There is a path to end suffering.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38" y="0"/>
            <a:ext cx="6433394" cy="429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6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03648" y="4299942"/>
            <a:ext cx="7427168" cy="84648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 In addition, the Buddha taught the Noble Eight Fold Path, which is seen as a set of guidelines for moral behavior that lead its practitioner toward self-awakening and liberation.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72200" cy="42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7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867</Words>
  <Application>Microsoft Office PowerPoint</Application>
  <PresentationFormat>On-screen Show (16:9)</PresentationFormat>
  <Paragraphs>48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PowerPoint Presentation</vt:lpstr>
      <vt:lpstr>A simple introduction to the fundamental teachings of Buddhism and the core practices of this spiritual path.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Naumann, Joseph A.</cp:lastModifiedBy>
  <cp:revision>32</cp:revision>
  <dcterms:created xsi:type="dcterms:W3CDTF">2014-04-01T16:27:38Z</dcterms:created>
  <dcterms:modified xsi:type="dcterms:W3CDTF">2016-08-04T17:52:58Z</dcterms:modified>
</cp:coreProperties>
</file>