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3"/>
  </p:notesMasterIdLst>
  <p:sldIdLst>
    <p:sldId id="256" r:id="rId3"/>
    <p:sldId id="257" r:id="rId4"/>
    <p:sldId id="260" r:id="rId5"/>
    <p:sldId id="258" r:id="rId6"/>
    <p:sldId id="261" r:id="rId7"/>
    <p:sldId id="259" r:id="rId8"/>
    <p:sldId id="262" r:id="rId9"/>
    <p:sldId id="263" r:id="rId10"/>
    <p:sldId id="264" r:id="rId11"/>
    <p:sldId id="265"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00"/>
  </p:normalViewPr>
  <p:slideViewPr>
    <p:cSldViewPr snapToGrid="0">
      <p:cViewPr varScale="1">
        <p:scale>
          <a:sx n="87" d="100"/>
          <a:sy n="87" d="100"/>
        </p:scale>
        <p:origin x="64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D93FFFD-5C2F-4A8A-A6D5-DDEBC26E1D3E}" type="slidenum">
              <a:rPr lang="en-US"/>
              <a:pPr/>
              <a:t>‹#›</a:t>
            </a:fld>
            <a:endParaRPr lang="en-US"/>
          </a:p>
        </p:txBody>
      </p:sp>
    </p:spTree>
    <p:extLst>
      <p:ext uri="{BB962C8B-B14F-4D97-AF65-F5344CB8AC3E}">
        <p14:creationId xmlns:p14="http://schemas.microsoft.com/office/powerpoint/2010/main" val="6093846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endParaRPr lang="en-US" noProof="0" smtClean="0"/>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endParaRPr lang="en-US" noProof="0" smtClean="0"/>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72E19551-D73E-46DB-8B2F-BF6CA243FC15}"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461A00-A9C3-4C08-AD38-FF643A6160EA}" type="slidenum">
              <a:rPr lang="en-US"/>
              <a:pPr/>
              <a:t>‹#›</a:t>
            </a:fld>
            <a:endParaRPr lang="en-US"/>
          </a:p>
        </p:txBody>
      </p:sp>
    </p:spTree>
    <p:extLst>
      <p:ext uri="{BB962C8B-B14F-4D97-AF65-F5344CB8AC3E}">
        <p14:creationId xmlns:p14="http://schemas.microsoft.com/office/powerpoint/2010/main" val="14123645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9CAAD1-9D21-4EA5-A2BB-4092E18C8362}" type="slidenum">
              <a:rPr lang="en-US"/>
              <a:pPr/>
              <a:t>‹#›</a:t>
            </a:fld>
            <a:endParaRPr lang="en-US"/>
          </a:p>
        </p:txBody>
      </p:sp>
    </p:spTree>
    <p:extLst>
      <p:ext uri="{BB962C8B-B14F-4D97-AF65-F5344CB8AC3E}">
        <p14:creationId xmlns:p14="http://schemas.microsoft.com/office/powerpoint/2010/main" val="57288251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0C7AB7C9-BE7F-433C-9D70-68139F521AB6}"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B8315B-E47C-498E-81E9-A9311D9D1143}" type="slidenum">
              <a:rPr lang="en-US"/>
              <a:pPr/>
              <a:t>‹#›</a:t>
            </a:fld>
            <a:endParaRPr lang="en-US"/>
          </a:p>
        </p:txBody>
      </p:sp>
    </p:spTree>
    <p:extLst>
      <p:ext uri="{BB962C8B-B14F-4D97-AF65-F5344CB8AC3E}">
        <p14:creationId xmlns:p14="http://schemas.microsoft.com/office/powerpoint/2010/main" val="19885899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E78910-6C2B-4DEA-92BE-C9E7B2D34128}" type="slidenum">
              <a:rPr lang="en-US"/>
              <a:pPr/>
              <a:t>‹#›</a:t>
            </a:fld>
            <a:endParaRPr lang="en-US"/>
          </a:p>
        </p:txBody>
      </p:sp>
    </p:spTree>
    <p:extLst>
      <p:ext uri="{BB962C8B-B14F-4D97-AF65-F5344CB8AC3E}">
        <p14:creationId xmlns:p14="http://schemas.microsoft.com/office/powerpoint/2010/main" val="28901801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AE5890-68CB-45F2-84D6-95C179860838}" type="slidenum">
              <a:rPr lang="en-US"/>
              <a:pPr/>
              <a:t>‹#›</a:t>
            </a:fld>
            <a:endParaRPr lang="en-US"/>
          </a:p>
        </p:txBody>
      </p:sp>
    </p:spTree>
    <p:extLst>
      <p:ext uri="{BB962C8B-B14F-4D97-AF65-F5344CB8AC3E}">
        <p14:creationId xmlns:p14="http://schemas.microsoft.com/office/powerpoint/2010/main" val="274550107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08A057-3C5F-413E-AEC4-4C318F547DA8}" type="slidenum">
              <a:rPr lang="en-US"/>
              <a:pPr/>
              <a:t>‹#›</a:t>
            </a:fld>
            <a:endParaRPr lang="en-US"/>
          </a:p>
        </p:txBody>
      </p:sp>
    </p:spTree>
    <p:extLst>
      <p:ext uri="{BB962C8B-B14F-4D97-AF65-F5344CB8AC3E}">
        <p14:creationId xmlns:p14="http://schemas.microsoft.com/office/powerpoint/2010/main" val="37782418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2A7D747-71DF-423A-B348-E2126C85B414}" type="slidenum">
              <a:rPr lang="en-US"/>
              <a:pPr/>
              <a:t>‹#›</a:t>
            </a:fld>
            <a:endParaRPr lang="en-US"/>
          </a:p>
        </p:txBody>
      </p:sp>
    </p:spTree>
    <p:extLst>
      <p:ext uri="{BB962C8B-B14F-4D97-AF65-F5344CB8AC3E}">
        <p14:creationId xmlns:p14="http://schemas.microsoft.com/office/powerpoint/2010/main" val="9436326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08D8155-4D7E-4ED0-A94B-5CC48E6A06AB}" type="slidenum">
              <a:rPr lang="en-US"/>
              <a:pPr/>
              <a:t>‹#›</a:t>
            </a:fld>
            <a:endParaRPr lang="en-US"/>
          </a:p>
        </p:txBody>
      </p:sp>
    </p:spTree>
    <p:extLst>
      <p:ext uri="{BB962C8B-B14F-4D97-AF65-F5344CB8AC3E}">
        <p14:creationId xmlns:p14="http://schemas.microsoft.com/office/powerpoint/2010/main" val="25840622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15BCA7-5EA5-4B8D-B446-4B8FDFAAEB1E}" type="slidenum">
              <a:rPr lang="en-US"/>
              <a:pPr/>
              <a:t>‹#›</a:t>
            </a:fld>
            <a:endParaRPr lang="en-US"/>
          </a:p>
        </p:txBody>
      </p:sp>
    </p:spTree>
    <p:extLst>
      <p:ext uri="{BB962C8B-B14F-4D97-AF65-F5344CB8AC3E}">
        <p14:creationId xmlns:p14="http://schemas.microsoft.com/office/powerpoint/2010/main" val="4290794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471975-0D2E-4333-8706-CAB455C82A75}" type="slidenum">
              <a:rPr lang="en-US"/>
              <a:pPr/>
              <a:t>‹#›</a:t>
            </a:fld>
            <a:endParaRPr lang="en-US"/>
          </a:p>
        </p:txBody>
      </p:sp>
    </p:spTree>
    <p:extLst>
      <p:ext uri="{BB962C8B-B14F-4D97-AF65-F5344CB8AC3E}">
        <p14:creationId xmlns:p14="http://schemas.microsoft.com/office/powerpoint/2010/main" val="225941043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114FCE-4CE4-4D10-B3F3-FC9A4E303B9F}" type="slidenum">
              <a:rPr lang="en-US"/>
              <a:pPr/>
              <a:t>‹#›</a:t>
            </a:fld>
            <a:endParaRPr lang="en-US"/>
          </a:p>
        </p:txBody>
      </p:sp>
    </p:spTree>
    <p:extLst>
      <p:ext uri="{BB962C8B-B14F-4D97-AF65-F5344CB8AC3E}">
        <p14:creationId xmlns:p14="http://schemas.microsoft.com/office/powerpoint/2010/main" val="14349688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F63572-92DE-4297-A0B4-950FEF0757FF}" type="slidenum">
              <a:rPr lang="en-US"/>
              <a:pPr/>
              <a:t>‹#›</a:t>
            </a:fld>
            <a:endParaRPr lang="en-US"/>
          </a:p>
        </p:txBody>
      </p:sp>
    </p:spTree>
    <p:extLst>
      <p:ext uri="{BB962C8B-B14F-4D97-AF65-F5344CB8AC3E}">
        <p14:creationId xmlns:p14="http://schemas.microsoft.com/office/powerpoint/2010/main" val="147391467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9D49D9-76F3-4D56-B987-EC08270AA8F1}" type="slidenum">
              <a:rPr lang="en-US"/>
              <a:pPr/>
              <a:t>‹#›</a:t>
            </a:fld>
            <a:endParaRPr lang="en-US"/>
          </a:p>
        </p:txBody>
      </p:sp>
    </p:spTree>
    <p:extLst>
      <p:ext uri="{BB962C8B-B14F-4D97-AF65-F5344CB8AC3E}">
        <p14:creationId xmlns:p14="http://schemas.microsoft.com/office/powerpoint/2010/main" val="42677633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6428CD-76AC-46A8-8C1A-4F5737D13476}" type="slidenum">
              <a:rPr lang="en-US"/>
              <a:pPr/>
              <a:t>‹#›</a:t>
            </a:fld>
            <a:endParaRPr lang="en-US"/>
          </a:p>
        </p:txBody>
      </p:sp>
    </p:spTree>
    <p:extLst>
      <p:ext uri="{BB962C8B-B14F-4D97-AF65-F5344CB8AC3E}">
        <p14:creationId xmlns:p14="http://schemas.microsoft.com/office/powerpoint/2010/main" val="742472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E1798B-C8D6-4AB8-85C6-F048616B94CD}" type="slidenum">
              <a:rPr lang="en-US"/>
              <a:pPr/>
              <a:t>‹#›</a:t>
            </a:fld>
            <a:endParaRPr lang="en-US"/>
          </a:p>
        </p:txBody>
      </p:sp>
    </p:spTree>
    <p:extLst>
      <p:ext uri="{BB962C8B-B14F-4D97-AF65-F5344CB8AC3E}">
        <p14:creationId xmlns:p14="http://schemas.microsoft.com/office/powerpoint/2010/main" val="40556444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B6382F3-6AA1-498B-BA68-BD6B6C6209D9}" type="slidenum">
              <a:rPr lang="en-US"/>
              <a:pPr/>
              <a:t>‹#›</a:t>
            </a:fld>
            <a:endParaRPr lang="en-US"/>
          </a:p>
        </p:txBody>
      </p:sp>
    </p:spTree>
    <p:extLst>
      <p:ext uri="{BB962C8B-B14F-4D97-AF65-F5344CB8AC3E}">
        <p14:creationId xmlns:p14="http://schemas.microsoft.com/office/powerpoint/2010/main" val="8945704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C2B3385-6E6B-4D38-AC12-28CB830EC41E}" type="slidenum">
              <a:rPr lang="en-US"/>
              <a:pPr/>
              <a:t>‹#›</a:t>
            </a:fld>
            <a:endParaRPr lang="en-US"/>
          </a:p>
        </p:txBody>
      </p:sp>
    </p:spTree>
    <p:extLst>
      <p:ext uri="{BB962C8B-B14F-4D97-AF65-F5344CB8AC3E}">
        <p14:creationId xmlns:p14="http://schemas.microsoft.com/office/powerpoint/2010/main" val="41289985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72BBC90-2033-4B17-AFB2-821B0D8B0016}" type="slidenum">
              <a:rPr lang="en-US"/>
              <a:pPr/>
              <a:t>‹#›</a:t>
            </a:fld>
            <a:endParaRPr lang="en-US"/>
          </a:p>
        </p:txBody>
      </p:sp>
    </p:spTree>
    <p:extLst>
      <p:ext uri="{BB962C8B-B14F-4D97-AF65-F5344CB8AC3E}">
        <p14:creationId xmlns:p14="http://schemas.microsoft.com/office/powerpoint/2010/main" val="14529268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7C4961-6B54-46DF-8A36-E1CDD8E968C6}" type="slidenum">
              <a:rPr lang="en-US"/>
              <a:pPr/>
              <a:t>‹#›</a:t>
            </a:fld>
            <a:endParaRPr lang="en-US"/>
          </a:p>
        </p:txBody>
      </p:sp>
    </p:spTree>
    <p:extLst>
      <p:ext uri="{BB962C8B-B14F-4D97-AF65-F5344CB8AC3E}">
        <p14:creationId xmlns:p14="http://schemas.microsoft.com/office/powerpoint/2010/main" val="35420168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590413-9DE5-44D2-ADB0-F6BB5FA60997}" type="slidenum">
              <a:rPr lang="en-US"/>
              <a:pPr/>
              <a:t>‹#›</a:t>
            </a:fld>
            <a:endParaRPr lang="en-US"/>
          </a:p>
        </p:txBody>
      </p:sp>
    </p:spTree>
    <p:extLst>
      <p:ext uri="{BB962C8B-B14F-4D97-AF65-F5344CB8AC3E}">
        <p14:creationId xmlns:p14="http://schemas.microsoft.com/office/powerpoint/2010/main" val="2259281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3C41946-E523-4949-9A53-DF2662D5DFC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B5BB68-F9B1-444C-90D1-BA59828508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374573" y="2130425"/>
            <a:ext cx="7921128" cy="888197"/>
          </a:xfrm>
        </p:spPr>
        <p:txBody>
          <a:bodyPr/>
          <a:lstStyle/>
          <a:p>
            <a:r>
              <a:rPr lang="en-US" b="1" dirty="0"/>
              <a:t>Sacred </a:t>
            </a:r>
            <a:r>
              <a:rPr lang="en-US" b="1" dirty="0" smtClean="0"/>
              <a:t>Places - </a:t>
            </a:r>
            <a:r>
              <a:rPr lang="en-US" b="1" dirty="0"/>
              <a:t>9 Brilliant Pilgrimages</a:t>
            </a:r>
            <a:endParaRPr lang="en-US" b="1" dirty="0"/>
          </a:p>
        </p:txBody>
      </p:sp>
      <p:sp>
        <p:nvSpPr>
          <p:cNvPr id="52227" name="Rectangle 3"/>
          <p:cNvSpPr>
            <a:spLocks noGrp="1" noChangeArrowheads="1"/>
          </p:cNvSpPr>
          <p:nvPr>
            <p:ph type="subTitle" idx="1"/>
          </p:nvPr>
        </p:nvSpPr>
        <p:spPr>
          <a:xfrm>
            <a:off x="718889" y="3599760"/>
            <a:ext cx="7697998" cy="2272229"/>
          </a:xfrm>
        </p:spPr>
        <p:txBody>
          <a:bodyPr/>
          <a:lstStyle/>
          <a:p>
            <a:r>
              <a:rPr lang="en-US" dirty="0"/>
              <a:t>The pilgrimage allows for a physical expression of faith, tangible and visible—to deepen belief and connect us to history. Here we provide a selection of some of the most beautiful destinations for spiritual travelers.</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5288097"/>
            <a:ext cx="9022813" cy="1466028"/>
          </a:xfrm>
        </p:spPr>
        <p:txBody>
          <a:bodyPr/>
          <a:lstStyle/>
          <a:p>
            <a:r>
              <a:rPr lang="en-US" dirty="0"/>
              <a:t>Char </a:t>
            </a:r>
            <a:r>
              <a:rPr lang="en-US" dirty="0" err="1"/>
              <a:t>Dham</a:t>
            </a:r>
            <a:r>
              <a:rPr lang="en-US" dirty="0"/>
              <a:t>: Hinduism — Char </a:t>
            </a:r>
            <a:r>
              <a:rPr lang="en-US" dirty="0" err="1"/>
              <a:t>Dham</a:t>
            </a:r>
            <a:r>
              <a:rPr lang="en-US" dirty="0"/>
              <a:t> is a pilgrimage to the four most sacred sites of Hinduism: </a:t>
            </a:r>
            <a:r>
              <a:rPr lang="en-US" dirty="0" err="1"/>
              <a:t>Badrinath</a:t>
            </a:r>
            <a:r>
              <a:rPr lang="en-US" dirty="0"/>
              <a:t>, </a:t>
            </a:r>
            <a:r>
              <a:rPr lang="en-US" dirty="0" err="1"/>
              <a:t>Dwarka</a:t>
            </a:r>
            <a:r>
              <a:rPr lang="en-US" dirty="0"/>
              <a:t>, </a:t>
            </a:r>
            <a:r>
              <a:rPr lang="en-US" dirty="0" err="1"/>
              <a:t>Puri</a:t>
            </a:r>
            <a:r>
              <a:rPr lang="en-US" dirty="0"/>
              <a:t>, and </a:t>
            </a:r>
            <a:r>
              <a:rPr lang="en-US" dirty="0" err="1"/>
              <a:t>Rameswaram</a:t>
            </a:r>
            <a:r>
              <a:rPr lang="en-US" dirty="0"/>
              <a:t>—representing the farthest north, east, west, and south points of India.</a:t>
            </a:r>
          </a:p>
        </p:txBody>
      </p:sp>
      <p:pic>
        <p:nvPicPr>
          <p:cNvPr id="4" name="Picture 3"/>
          <p:cNvPicPr>
            <a:picLocks noChangeAspect="1"/>
          </p:cNvPicPr>
          <p:nvPr/>
        </p:nvPicPr>
        <p:blipFill>
          <a:blip r:embed="rId2"/>
          <a:stretch>
            <a:fillRect/>
          </a:stretch>
        </p:blipFill>
        <p:spPr>
          <a:xfrm>
            <a:off x="605938" y="0"/>
            <a:ext cx="7925774" cy="5288097"/>
          </a:xfrm>
          <a:prstGeom prst="rect">
            <a:avLst/>
          </a:prstGeom>
        </p:spPr>
      </p:pic>
    </p:spTree>
    <p:extLst>
      <p:ext uri="{BB962C8B-B14F-4D97-AF65-F5344CB8AC3E}">
        <p14:creationId xmlns:p14="http://schemas.microsoft.com/office/powerpoint/2010/main" val="28236062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endParaRPr lang="en-US"/>
          </a:p>
        </p:txBody>
      </p:sp>
      <p:sp>
        <p:nvSpPr>
          <p:cNvPr id="53251" name="Rectangle 3"/>
          <p:cNvSpPr>
            <a:spLocks noGrp="1" noChangeArrowheads="1"/>
          </p:cNvSpPr>
          <p:nvPr>
            <p:ph type="body" idx="1"/>
          </p:nvPr>
        </p:nvSpPr>
        <p:spPr>
          <a:xfrm>
            <a:off x="0" y="4891488"/>
            <a:ext cx="9144000" cy="1966511"/>
          </a:xfrm>
        </p:spPr>
        <p:txBody>
          <a:bodyPr/>
          <a:lstStyle/>
          <a:p>
            <a:r>
              <a:rPr lang="en-US" dirty="0" err="1"/>
              <a:t>Arba'een</a:t>
            </a:r>
            <a:r>
              <a:rPr lang="en-US" dirty="0"/>
              <a:t>: Islam — A Shia Muslim pilgrimage, </a:t>
            </a:r>
            <a:r>
              <a:rPr lang="en-US" dirty="0" err="1"/>
              <a:t>Arba'een</a:t>
            </a:r>
            <a:r>
              <a:rPr lang="en-US" dirty="0"/>
              <a:t> commemorates the end of the 40-day mourning period for the martyrdom of </a:t>
            </a:r>
            <a:r>
              <a:rPr lang="en-US" dirty="0" err="1"/>
              <a:t>Husayn</a:t>
            </a:r>
            <a:r>
              <a:rPr lang="en-US" dirty="0"/>
              <a:t> ibn Ali, Muhammad's grandson. For </a:t>
            </a:r>
            <a:r>
              <a:rPr lang="en-US" dirty="0" err="1"/>
              <a:t>Arba'een</a:t>
            </a:r>
            <a:r>
              <a:rPr lang="en-US" dirty="0"/>
              <a:t>, 31 million people travel to Karbala in Iraq making this one of the largest gatherings on Earth.</a:t>
            </a:r>
            <a:endParaRPr lang="en-US" dirty="0"/>
          </a:p>
        </p:txBody>
      </p:sp>
      <p:pic>
        <p:nvPicPr>
          <p:cNvPr id="2" name="Picture 1"/>
          <p:cNvPicPr>
            <a:picLocks noChangeAspect="1"/>
          </p:cNvPicPr>
          <p:nvPr/>
        </p:nvPicPr>
        <p:blipFill>
          <a:blip r:embed="rId2"/>
          <a:stretch>
            <a:fillRect/>
          </a:stretch>
        </p:blipFill>
        <p:spPr>
          <a:xfrm>
            <a:off x="772442" y="1"/>
            <a:ext cx="7331339" cy="4891488"/>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4913524"/>
            <a:ext cx="8887973" cy="1851618"/>
          </a:xfrm>
        </p:spPr>
        <p:txBody>
          <a:bodyPr/>
          <a:lstStyle/>
          <a:p>
            <a:r>
              <a:rPr lang="en-US" dirty="0" err="1"/>
              <a:t>Lumbini</a:t>
            </a:r>
            <a:r>
              <a:rPr lang="en-US" dirty="0"/>
              <a:t>: Buddha's Birthplace — Legend has it that Gautama Buddha was born here, and it was here that seven lotus flowers sprung up at his first seven steps. Today </a:t>
            </a:r>
            <a:r>
              <a:rPr lang="en-US" dirty="0" err="1"/>
              <a:t>Lumbini</a:t>
            </a:r>
            <a:r>
              <a:rPr lang="en-US" dirty="0"/>
              <a:t> has many temples and monasteries that pilgrims visit to honor the birth of Gautama Buddha.</a:t>
            </a:r>
          </a:p>
        </p:txBody>
      </p:sp>
      <p:pic>
        <p:nvPicPr>
          <p:cNvPr id="4" name="Picture 3"/>
          <p:cNvPicPr>
            <a:picLocks noChangeAspect="1"/>
          </p:cNvPicPr>
          <p:nvPr/>
        </p:nvPicPr>
        <p:blipFill>
          <a:blip r:embed="rId2"/>
          <a:stretch>
            <a:fillRect/>
          </a:stretch>
        </p:blipFill>
        <p:spPr>
          <a:xfrm>
            <a:off x="805493" y="1"/>
            <a:ext cx="7364366" cy="4913524"/>
          </a:xfrm>
          <a:prstGeom prst="rect">
            <a:avLst/>
          </a:prstGeom>
        </p:spPr>
      </p:pic>
    </p:spTree>
    <p:extLst>
      <p:ext uri="{BB962C8B-B14F-4D97-AF65-F5344CB8AC3E}">
        <p14:creationId xmlns:p14="http://schemas.microsoft.com/office/powerpoint/2010/main" val="15809974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4843883"/>
            <a:ext cx="9056611" cy="2014117"/>
          </a:xfrm>
        </p:spPr>
        <p:txBody>
          <a:bodyPr/>
          <a:lstStyle/>
          <a:p>
            <a:r>
              <a:rPr lang="en-US" dirty="0"/>
              <a:t>Way of St. James to Santiago de </a:t>
            </a:r>
            <a:r>
              <a:rPr lang="en-US" dirty="0" err="1"/>
              <a:t>Compostela</a:t>
            </a:r>
            <a:r>
              <a:rPr lang="en-US" dirty="0"/>
              <a:t>: Christianity — Also known as the Camino de Santiago this pilgrimage encompasses the many routs through Europe to reach the shrine of St. James in the Cathedral of Santiago de </a:t>
            </a:r>
            <a:r>
              <a:rPr lang="en-US" dirty="0" err="1"/>
              <a:t>Compostela</a:t>
            </a:r>
            <a:r>
              <a:rPr lang="en-US" dirty="0"/>
              <a:t> in Galicia, Spain.</a:t>
            </a:r>
          </a:p>
        </p:txBody>
      </p:sp>
      <p:pic>
        <p:nvPicPr>
          <p:cNvPr id="4" name="Picture 3"/>
          <p:cNvPicPr>
            <a:picLocks noChangeAspect="1"/>
          </p:cNvPicPr>
          <p:nvPr/>
        </p:nvPicPr>
        <p:blipFill>
          <a:blip r:embed="rId2"/>
          <a:stretch>
            <a:fillRect/>
          </a:stretch>
        </p:blipFill>
        <p:spPr>
          <a:xfrm>
            <a:off x="827527" y="0"/>
            <a:ext cx="7259988" cy="4843883"/>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175" y="5293604"/>
            <a:ext cx="9143999" cy="1564396"/>
          </a:xfrm>
        </p:spPr>
        <p:txBody>
          <a:bodyPr/>
          <a:lstStyle/>
          <a:p>
            <a:r>
              <a:rPr lang="en-US" dirty="0"/>
              <a:t>Bodh Gaya: Buddha's Place of Enlightenment — Famous as the place where Gautama Buddha obtained enlightenment under the famous Bodhi Tree and renouncing asceticism. Bodh Gaya is the most important of the Buddhist pilgrimages.</a:t>
            </a:r>
          </a:p>
        </p:txBody>
      </p:sp>
      <p:pic>
        <p:nvPicPr>
          <p:cNvPr id="4" name="Picture 3"/>
          <p:cNvPicPr>
            <a:picLocks noChangeAspect="1"/>
          </p:cNvPicPr>
          <p:nvPr/>
        </p:nvPicPr>
        <p:blipFill>
          <a:blip r:embed="rId2"/>
          <a:stretch>
            <a:fillRect/>
          </a:stretch>
        </p:blipFill>
        <p:spPr>
          <a:xfrm>
            <a:off x="544174" y="0"/>
            <a:ext cx="8049299" cy="5370513"/>
          </a:xfrm>
          <a:prstGeom prst="rect">
            <a:avLst/>
          </a:prstGeom>
        </p:spPr>
      </p:pic>
    </p:spTree>
    <p:extLst>
      <p:ext uri="{BB962C8B-B14F-4D97-AF65-F5344CB8AC3E}">
        <p14:creationId xmlns:p14="http://schemas.microsoft.com/office/powerpoint/2010/main" val="13209207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a:p>
        </p:txBody>
      </p:sp>
      <p:sp>
        <p:nvSpPr>
          <p:cNvPr id="55299" name="Rectangle 3"/>
          <p:cNvSpPr>
            <a:spLocks noGrp="1" noChangeArrowheads="1"/>
          </p:cNvSpPr>
          <p:nvPr>
            <p:ph type="body" idx="1"/>
          </p:nvPr>
        </p:nvSpPr>
        <p:spPr>
          <a:xfrm>
            <a:off x="0" y="4957590"/>
            <a:ext cx="9143999" cy="1900410"/>
          </a:xfrm>
        </p:spPr>
        <p:txBody>
          <a:bodyPr/>
          <a:lstStyle/>
          <a:p>
            <a:r>
              <a:rPr lang="en-US" dirty="0"/>
              <a:t>Christian Pilgrimages to the Holy Land — In both Israel and Jordan there are many sites connected to the ministry of Jesus and the formation of the early church. As the site of the Passion of Christ, Jerusalem acts as the crux of most Christian pilgrimages to the Holy Land.</a:t>
            </a:r>
            <a:endParaRPr lang="en-US" dirty="0"/>
          </a:p>
        </p:txBody>
      </p:sp>
      <p:pic>
        <p:nvPicPr>
          <p:cNvPr id="2" name="Picture 1"/>
          <p:cNvPicPr>
            <a:picLocks noChangeAspect="1"/>
          </p:cNvPicPr>
          <p:nvPr/>
        </p:nvPicPr>
        <p:blipFill>
          <a:blip r:embed="rId2"/>
          <a:stretch>
            <a:fillRect/>
          </a:stretch>
        </p:blipFill>
        <p:spPr>
          <a:xfrm>
            <a:off x="706342" y="1"/>
            <a:ext cx="7430412" cy="495759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175" y="5281803"/>
            <a:ext cx="9143999" cy="1576197"/>
          </a:xfrm>
        </p:spPr>
        <p:txBody>
          <a:bodyPr/>
          <a:lstStyle/>
          <a:p>
            <a:r>
              <a:rPr lang="en-US" dirty="0"/>
              <a:t>The Western Wall or Wailing Wall: Judaism — The last remnant of the great temple in Jerusalem, the Wailing Wall has become a place for both Jews and Christians to pray and connect with God.</a:t>
            </a:r>
          </a:p>
        </p:txBody>
      </p:sp>
      <p:pic>
        <p:nvPicPr>
          <p:cNvPr id="4" name="Picture 3"/>
          <p:cNvPicPr>
            <a:picLocks noChangeAspect="1"/>
          </p:cNvPicPr>
          <p:nvPr/>
        </p:nvPicPr>
        <p:blipFill>
          <a:blip r:embed="rId2"/>
          <a:stretch>
            <a:fillRect/>
          </a:stretch>
        </p:blipFill>
        <p:spPr>
          <a:xfrm>
            <a:off x="577414" y="0"/>
            <a:ext cx="7982820" cy="5326158"/>
          </a:xfrm>
          <a:prstGeom prst="rect">
            <a:avLst/>
          </a:prstGeom>
        </p:spPr>
      </p:pic>
    </p:spTree>
    <p:extLst>
      <p:ext uri="{BB962C8B-B14F-4D97-AF65-F5344CB8AC3E}">
        <p14:creationId xmlns:p14="http://schemas.microsoft.com/office/powerpoint/2010/main" val="41563099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4902506"/>
            <a:ext cx="9143999" cy="1955494"/>
          </a:xfrm>
        </p:spPr>
        <p:txBody>
          <a:bodyPr/>
          <a:lstStyle/>
          <a:p>
            <a:r>
              <a:rPr lang="en-US" dirty="0" err="1"/>
              <a:t>Kumbh</a:t>
            </a:r>
            <a:r>
              <a:rPr lang="en-US" dirty="0"/>
              <a:t> </a:t>
            </a:r>
            <a:r>
              <a:rPr lang="en-US" dirty="0" err="1"/>
              <a:t>Mela</a:t>
            </a:r>
            <a:r>
              <a:rPr lang="en-US" dirty="0"/>
              <a:t>: Hinduism — A pilgrimage in which Hindus are to bathe in the sacred rivers of Hinduism, </a:t>
            </a:r>
            <a:r>
              <a:rPr lang="en-US" dirty="0" err="1"/>
              <a:t>Kumbh</a:t>
            </a:r>
            <a:r>
              <a:rPr lang="en-US" dirty="0"/>
              <a:t> </a:t>
            </a:r>
            <a:r>
              <a:rPr lang="en-US" dirty="0" err="1"/>
              <a:t>Mela</a:t>
            </a:r>
            <a:r>
              <a:rPr lang="en-US" dirty="0"/>
              <a:t> is held every third year at one of four rivers by rotation: the Ganges, Yamuna, </a:t>
            </a:r>
            <a:r>
              <a:rPr lang="en-US" dirty="0" err="1"/>
              <a:t>Godwari</a:t>
            </a:r>
            <a:r>
              <a:rPr lang="en-US" dirty="0"/>
              <a:t>, and </a:t>
            </a:r>
            <a:r>
              <a:rPr lang="en-US" dirty="0" err="1"/>
              <a:t>Shirpa</a:t>
            </a:r>
            <a:r>
              <a:rPr lang="en-US" dirty="0"/>
              <a:t>. 100 million visitors make it the largest peaceful gathering in the world.</a:t>
            </a:r>
          </a:p>
        </p:txBody>
      </p:sp>
      <p:pic>
        <p:nvPicPr>
          <p:cNvPr id="4" name="Picture 3"/>
          <p:cNvPicPr>
            <a:picLocks noChangeAspect="1"/>
          </p:cNvPicPr>
          <p:nvPr/>
        </p:nvPicPr>
        <p:blipFill>
          <a:blip r:embed="rId2"/>
          <a:stretch>
            <a:fillRect/>
          </a:stretch>
        </p:blipFill>
        <p:spPr>
          <a:xfrm>
            <a:off x="871595" y="1"/>
            <a:ext cx="7347852" cy="4902506"/>
          </a:xfrm>
          <a:prstGeom prst="rect">
            <a:avLst/>
          </a:prstGeom>
        </p:spPr>
      </p:pic>
    </p:spTree>
    <p:extLst>
      <p:ext uri="{BB962C8B-B14F-4D97-AF65-F5344CB8AC3E}">
        <p14:creationId xmlns:p14="http://schemas.microsoft.com/office/powerpoint/2010/main" val="2005207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4940280"/>
            <a:ext cx="9144000" cy="1917720"/>
          </a:xfrm>
        </p:spPr>
        <p:txBody>
          <a:bodyPr/>
          <a:lstStyle/>
          <a:p>
            <a:r>
              <a:rPr lang="en-US" dirty="0"/>
              <a:t>The Hajj: the Muslim Pilgrimage to Mecca — One of the four pillars of Islam, the Hajj (or the pilgrimage to Muhammad's birthplace in the city of Mecca, Saudi Arabia) is a mandatory religious duty all Muslims must perform at least once in their lifetime if they have the means.</a:t>
            </a:r>
          </a:p>
        </p:txBody>
      </p:sp>
      <p:pic>
        <p:nvPicPr>
          <p:cNvPr id="4" name="Picture 3"/>
          <p:cNvPicPr>
            <a:picLocks noChangeAspect="1"/>
          </p:cNvPicPr>
          <p:nvPr/>
        </p:nvPicPr>
        <p:blipFill>
          <a:blip r:embed="rId2"/>
          <a:stretch>
            <a:fillRect/>
          </a:stretch>
        </p:blipFill>
        <p:spPr>
          <a:xfrm>
            <a:off x="816511" y="1"/>
            <a:ext cx="7404468" cy="4940280"/>
          </a:xfrm>
          <a:prstGeom prst="rect">
            <a:avLst/>
          </a:prstGeom>
        </p:spPr>
      </p:pic>
    </p:spTree>
    <p:extLst>
      <p:ext uri="{BB962C8B-B14F-4D97-AF65-F5344CB8AC3E}">
        <p14:creationId xmlns:p14="http://schemas.microsoft.com/office/powerpoint/2010/main" val="76032985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2259_slide">
  <a:themeElements>
    <a:clrScheme name="Office Theme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FFFF"/>
        </a:lt1>
        <a:dk2>
          <a:srgbClr val="000000"/>
        </a:dk2>
        <a:lt2>
          <a:srgbClr val="B2B2B2"/>
        </a:lt2>
        <a:accent1>
          <a:srgbClr val="008C8C"/>
        </a:accent1>
        <a:accent2>
          <a:srgbClr val="008096"/>
        </a:accent2>
        <a:accent3>
          <a:srgbClr val="E2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FFFF"/>
        </a:lt1>
        <a:dk2>
          <a:srgbClr val="000000"/>
        </a:dk2>
        <a:lt2>
          <a:srgbClr val="B2B2B2"/>
        </a:lt2>
        <a:accent1>
          <a:srgbClr val="996B2E"/>
        </a:accent1>
        <a:accent2>
          <a:srgbClr val="007878"/>
        </a:accent2>
        <a:accent3>
          <a:srgbClr val="E2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FFFF"/>
        </a:lt1>
        <a:dk2>
          <a:srgbClr val="000000"/>
        </a:dk2>
        <a:lt2>
          <a:srgbClr val="B2B2B2"/>
        </a:lt2>
        <a:accent1>
          <a:srgbClr val="807D26"/>
        </a:accent1>
        <a:accent2>
          <a:srgbClr val="A65832"/>
        </a:accent2>
        <a:accent3>
          <a:srgbClr val="E2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008C8C"/>
        </a:accent1>
        <a:accent2>
          <a:srgbClr val="008096"/>
        </a:accent2>
        <a:accent3>
          <a:srgbClr val="FF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318C23"/>
        </a:accent1>
        <a:accent2>
          <a:srgbClr val="3268A6"/>
        </a:accent2>
        <a:accent3>
          <a:srgbClr val="FF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996B2E"/>
        </a:accent1>
        <a:accent2>
          <a:srgbClr val="007878"/>
        </a:accent2>
        <a:accent3>
          <a:srgbClr val="FF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807D26"/>
        </a:accent1>
        <a:accent2>
          <a:srgbClr val="A65832"/>
        </a:accent2>
        <a:accent3>
          <a:srgbClr val="FF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FFFF"/>
        </a:lt1>
        <a:dk2>
          <a:srgbClr val="000000"/>
        </a:dk2>
        <a:lt2>
          <a:srgbClr val="B2B2B2"/>
        </a:lt2>
        <a:accent1>
          <a:srgbClr val="008C8C"/>
        </a:accent1>
        <a:accent2>
          <a:srgbClr val="008096"/>
        </a:accent2>
        <a:accent3>
          <a:srgbClr val="E2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FFFF"/>
        </a:lt1>
        <a:dk2>
          <a:srgbClr val="000000"/>
        </a:dk2>
        <a:lt2>
          <a:srgbClr val="B2B2B2"/>
        </a:lt2>
        <a:accent1>
          <a:srgbClr val="318C23"/>
        </a:accent1>
        <a:accent2>
          <a:srgbClr val="3268A6"/>
        </a:accent2>
        <a:accent3>
          <a:srgbClr val="E2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FFFF"/>
        </a:lt1>
        <a:dk2>
          <a:srgbClr val="000000"/>
        </a:dk2>
        <a:lt2>
          <a:srgbClr val="B2B2B2"/>
        </a:lt2>
        <a:accent1>
          <a:srgbClr val="996B2E"/>
        </a:accent1>
        <a:accent2>
          <a:srgbClr val="007878"/>
        </a:accent2>
        <a:accent3>
          <a:srgbClr val="E2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FFFF"/>
        </a:lt1>
        <a:dk2>
          <a:srgbClr val="000000"/>
        </a:dk2>
        <a:lt2>
          <a:srgbClr val="B2B2B2"/>
        </a:lt2>
        <a:accent1>
          <a:srgbClr val="807D26"/>
        </a:accent1>
        <a:accent2>
          <a:srgbClr val="A65832"/>
        </a:accent2>
        <a:accent3>
          <a:srgbClr val="E2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008C8C"/>
        </a:accent1>
        <a:accent2>
          <a:srgbClr val="008096"/>
        </a:accent2>
        <a:accent3>
          <a:srgbClr val="FFFFFF"/>
        </a:accent3>
        <a:accent4>
          <a:srgbClr val="000000"/>
        </a:accent4>
        <a:accent5>
          <a:srgbClr val="AAC5C5"/>
        </a:accent5>
        <a:accent6>
          <a:srgbClr val="007387"/>
        </a:accent6>
        <a:hlink>
          <a:srgbClr val="007373"/>
        </a:hlink>
        <a:folHlink>
          <a:srgbClr val="006678"/>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318C23"/>
        </a:accent1>
        <a:accent2>
          <a:srgbClr val="3268A6"/>
        </a:accent2>
        <a:accent3>
          <a:srgbClr val="FFFFFF"/>
        </a:accent3>
        <a:accent4>
          <a:srgbClr val="000000"/>
        </a:accent4>
        <a:accent5>
          <a:srgbClr val="ADC5AC"/>
        </a:accent5>
        <a:accent6>
          <a:srgbClr val="2C5E96"/>
        </a:accent6>
        <a:hlink>
          <a:srgbClr val="006E6E"/>
        </a:hlink>
        <a:folHlink>
          <a:srgbClr val="4B468C"/>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996B2E"/>
        </a:accent1>
        <a:accent2>
          <a:srgbClr val="007878"/>
        </a:accent2>
        <a:accent3>
          <a:srgbClr val="FFFFFF"/>
        </a:accent3>
        <a:accent4>
          <a:srgbClr val="000000"/>
        </a:accent4>
        <a:accent5>
          <a:srgbClr val="CABAAD"/>
        </a:accent5>
        <a:accent6>
          <a:srgbClr val="006C6C"/>
        </a:accent6>
        <a:hlink>
          <a:srgbClr val="8C3137"/>
        </a:hlink>
        <a:folHlink>
          <a:srgbClr val="802D67"/>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807D26"/>
        </a:accent1>
        <a:accent2>
          <a:srgbClr val="A65832"/>
        </a:accent2>
        <a:accent3>
          <a:srgbClr val="FFFFFF"/>
        </a:accent3>
        <a:accent4>
          <a:srgbClr val="000000"/>
        </a:accent4>
        <a:accent5>
          <a:srgbClr val="C0BFAC"/>
        </a:accent5>
        <a:accent6>
          <a:srgbClr val="964F2C"/>
        </a:accent6>
        <a:hlink>
          <a:srgbClr val="006B6B"/>
        </a:hlink>
        <a:folHlink>
          <a:srgbClr val="644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 3</Template>
  <TotalTime>11</TotalTime>
  <Words>472</Words>
  <Application>Microsoft Office PowerPoint</Application>
  <PresentationFormat>On-screen Show (4:3)</PresentationFormat>
  <Paragraphs>11</Paragraphs>
  <Slides>10</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10</vt:i4>
      </vt:variant>
    </vt:vector>
  </HeadingPairs>
  <TitlesOfParts>
    <vt:vector size="13" baseType="lpstr">
      <vt:lpstr>Arial</vt:lpstr>
      <vt:lpstr>ind_2259_slide</vt:lpstr>
      <vt:lpstr>1_Default Design</vt:lpstr>
      <vt:lpstr>Sacred Places - 9 Brilliant Pilgrimages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Sacred Places - 9 Brilliant Pilgrimages</dc:title>
  <dc:creator>Joseph Naumann</dc:creator>
  <cp:lastModifiedBy>Joseph Naumann</cp:lastModifiedBy>
  <cp:revision>2</cp:revision>
  <dcterms:created xsi:type="dcterms:W3CDTF">2015-12-13T23:12:39Z</dcterms:created>
  <dcterms:modified xsi:type="dcterms:W3CDTF">2015-12-13T23:23:52Z</dcterms:modified>
</cp:coreProperties>
</file>