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02"/>
  </p:notesMasterIdLst>
  <p:sldIdLst>
    <p:sldId id="370" r:id="rId2"/>
    <p:sldId id="343" r:id="rId3"/>
    <p:sldId id="371" r:id="rId4"/>
    <p:sldId id="369" r:id="rId5"/>
    <p:sldId id="372" r:id="rId6"/>
    <p:sldId id="373" r:id="rId7"/>
    <p:sldId id="374" r:id="rId8"/>
    <p:sldId id="375" r:id="rId9"/>
    <p:sldId id="376" r:id="rId10"/>
    <p:sldId id="377" r:id="rId11"/>
    <p:sldId id="378" r:id="rId12"/>
    <p:sldId id="379" r:id="rId13"/>
    <p:sldId id="384" r:id="rId14"/>
    <p:sldId id="385" r:id="rId15"/>
    <p:sldId id="342" r:id="rId16"/>
    <p:sldId id="365" r:id="rId17"/>
    <p:sldId id="319" r:id="rId18"/>
    <p:sldId id="386" r:id="rId19"/>
    <p:sldId id="387" r:id="rId20"/>
    <p:sldId id="366" r:id="rId21"/>
    <p:sldId id="388" r:id="rId22"/>
    <p:sldId id="389" r:id="rId23"/>
    <p:sldId id="390" r:id="rId24"/>
    <p:sldId id="391" r:id="rId25"/>
    <p:sldId id="331" r:id="rId26"/>
    <p:sldId id="316" r:id="rId27"/>
    <p:sldId id="321" r:id="rId28"/>
    <p:sldId id="258" r:id="rId29"/>
    <p:sldId id="407" r:id="rId30"/>
    <p:sldId id="358" r:id="rId31"/>
    <p:sldId id="322" r:id="rId32"/>
    <p:sldId id="359" r:id="rId33"/>
    <p:sldId id="323" r:id="rId34"/>
    <p:sldId id="356" r:id="rId35"/>
    <p:sldId id="380" r:id="rId36"/>
    <p:sldId id="381" r:id="rId37"/>
    <p:sldId id="382" r:id="rId38"/>
    <p:sldId id="383" r:id="rId39"/>
    <p:sldId id="317" r:id="rId40"/>
    <p:sldId id="414" r:id="rId41"/>
    <p:sldId id="361" r:id="rId42"/>
    <p:sldId id="395" r:id="rId43"/>
    <p:sldId id="396" r:id="rId44"/>
    <p:sldId id="416" r:id="rId45"/>
    <p:sldId id="324" r:id="rId46"/>
    <p:sldId id="325" r:id="rId47"/>
    <p:sldId id="339" r:id="rId48"/>
    <p:sldId id="318" r:id="rId49"/>
    <p:sldId id="363" r:id="rId50"/>
    <p:sldId id="415" r:id="rId51"/>
    <p:sldId id="327" r:id="rId52"/>
    <p:sldId id="364" r:id="rId53"/>
    <p:sldId id="392" r:id="rId54"/>
    <p:sldId id="393" r:id="rId55"/>
    <p:sldId id="394" r:id="rId56"/>
    <p:sldId id="332" r:id="rId57"/>
    <p:sldId id="333" r:id="rId58"/>
    <p:sldId id="397" r:id="rId59"/>
    <p:sldId id="367" r:id="rId60"/>
    <p:sldId id="334" r:id="rId61"/>
    <p:sldId id="398" r:id="rId62"/>
    <p:sldId id="320" r:id="rId63"/>
    <p:sldId id="399" r:id="rId64"/>
    <p:sldId id="400" r:id="rId65"/>
    <p:sldId id="401" r:id="rId66"/>
    <p:sldId id="335" r:id="rId67"/>
    <p:sldId id="368" r:id="rId68"/>
    <p:sldId id="336" r:id="rId69"/>
    <p:sldId id="357" r:id="rId70"/>
    <p:sldId id="337" r:id="rId71"/>
    <p:sldId id="338" r:id="rId72"/>
    <p:sldId id="421" r:id="rId73"/>
    <p:sldId id="402" r:id="rId74"/>
    <p:sldId id="417" r:id="rId75"/>
    <p:sldId id="403" r:id="rId76"/>
    <p:sldId id="424" r:id="rId77"/>
    <p:sldId id="404" r:id="rId78"/>
    <p:sldId id="418" r:id="rId79"/>
    <p:sldId id="422" r:id="rId80"/>
    <p:sldId id="423" r:id="rId81"/>
    <p:sldId id="419" r:id="rId82"/>
    <p:sldId id="420" r:id="rId83"/>
    <p:sldId id="425" r:id="rId84"/>
    <p:sldId id="405" r:id="rId85"/>
    <p:sldId id="427" r:id="rId86"/>
    <p:sldId id="406" r:id="rId87"/>
    <p:sldId id="408" r:id="rId88"/>
    <p:sldId id="426" r:id="rId89"/>
    <p:sldId id="428" r:id="rId90"/>
    <p:sldId id="429" r:id="rId91"/>
    <p:sldId id="409" r:id="rId92"/>
    <p:sldId id="410" r:id="rId93"/>
    <p:sldId id="430" r:id="rId94"/>
    <p:sldId id="411" r:id="rId95"/>
    <p:sldId id="412" r:id="rId96"/>
    <p:sldId id="340" r:id="rId97"/>
    <p:sldId id="362" r:id="rId98"/>
    <p:sldId id="413" r:id="rId99"/>
    <p:sldId id="431" r:id="rId100"/>
    <p:sldId id="315"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a:srgbClr val="009900"/>
    <a:srgbClr val="008080"/>
    <a:srgbClr val="339966"/>
    <a:srgbClr val="333399"/>
    <a:srgbClr val="FBC5F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2"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AE510CF-E97F-4B63-8342-24E62651E32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3075" name="Rectangle 3">
            <a:extLst>
              <a:ext uri="{FF2B5EF4-FFF2-40B4-BE49-F238E27FC236}">
                <a16:creationId xmlns:a16="http://schemas.microsoft.com/office/drawing/2014/main" id="{43C18288-CBF0-4C98-9972-3B4E31337DD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3076" name="Rectangle 4">
            <a:extLst>
              <a:ext uri="{FF2B5EF4-FFF2-40B4-BE49-F238E27FC236}">
                <a16:creationId xmlns:a16="http://schemas.microsoft.com/office/drawing/2014/main" id="{CBAAB15D-448C-4E35-BC1F-32222D21A11B}"/>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F3022ADA-C09E-4E67-90A2-08797D2E380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057DCEE4-83EC-4B6A-B10E-0900EAAD8BD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3079" name="Rectangle 7">
            <a:extLst>
              <a:ext uri="{FF2B5EF4-FFF2-40B4-BE49-F238E27FC236}">
                <a16:creationId xmlns:a16="http://schemas.microsoft.com/office/drawing/2014/main" id="{CA10C7C9-D374-42B7-A304-234674847D2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5D22435-F3A2-463C-88E2-534CFD6ABD8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2435-F3A2-463C-88E2-534CFD6ABD85}" type="slidenum">
              <a:rPr lang="en-US" altLang="en-US" smtClean="0"/>
              <a:pPr/>
              <a:t>89</a:t>
            </a:fld>
            <a:endParaRPr lang="en-US" altLang="en-US"/>
          </a:p>
        </p:txBody>
      </p:sp>
    </p:spTree>
    <p:extLst>
      <p:ext uri="{BB962C8B-B14F-4D97-AF65-F5344CB8AC3E}">
        <p14:creationId xmlns:p14="http://schemas.microsoft.com/office/powerpoint/2010/main" val="12452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lt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ltLang="en-US"/>
              <a:t>Globalization &amp; Diversity: Rowntree, Lewis, Price, Wyckoff</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CDE6AC-9D0B-4A5B-8B97-0A17762D5EAD}" type="slidenum">
              <a:rPr lang="en-US" altLang="en-US" smtClean="0"/>
              <a:pPr/>
              <a:t>‹#›</a:t>
            </a:fld>
            <a:endParaRPr lang="en-US" alt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99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Globalization &amp; Diversity: Rowntree, Lewis, Price, Wyckoff</a:t>
            </a:r>
          </a:p>
        </p:txBody>
      </p:sp>
      <p:sp>
        <p:nvSpPr>
          <p:cNvPr id="6" name="Slide Number Placeholder 5"/>
          <p:cNvSpPr>
            <a:spLocks noGrp="1"/>
          </p:cNvSpPr>
          <p:nvPr>
            <p:ph type="sldNum" sz="quarter" idx="12"/>
          </p:nvPr>
        </p:nvSpPr>
        <p:spPr/>
        <p:txBody>
          <a:bodyPr/>
          <a:lstStyle/>
          <a:p>
            <a:fld id="{D80786B7-F7EF-44FF-9DEB-7DB93EB67467}" type="slidenum">
              <a:rPr lang="en-US" altLang="en-US" smtClean="0"/>
              <a:pPr/>
              <a:t>‹#›</a:t>
            </a:fld>
            <a:endParaRPr lang="en-US" altLang="en-US"/>
          </a:p>
        </p:txBody>
      </p:sp>
    </p:spTree>
    <p:extLst>
      <p:ext uri="{BB962C8B-B14F-4D97-AF65-F5344CB8AC3E}">
        <p14:creationId xmlns:p14="http://schemas.microsoft.com/office/powerpoint/2010/main" val="346611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Globalization &amp; Diversity: Rowntree, Lewis, Price, Wyckoff</a:t>
            </a:r>
          </a:p>
        </p:txBody>
      </p:sp>
      <p:sp>
        <p:nvSpPr>
          <p:cNvPr id="6" name="Slide Number Placeholder 5"/>
          <p:cNvSpPr>
            <a:spLocks noGrp="1"/>
          </p:cNvSpPr>
          <p:nvPr>
            <p:ph type="sldNum" sz="quarter" idx="12"/>
          </p:nvPr>
        </p:nvSpPr>
        <p:spPr/>
        <p:txBody>
          <a:bodyPr/>
          <a:lstStyle/>
          <a:p>
            <a:fld id="{9D3FFD0E-BF0D-4A6B-9A07-9FBD1F1C8CEE}" type="slidenum">
              <a:rPr lang="en-US" altLang="en-US" smtClean="0"/>
              <a:pPr/>
              <a:t>‹#›</a:t>
            </a:fld>
            <a:endParaRPr lang="en-US" altLang="en-US"/>
          </a:p>
        </p:txBody>
      </p:sp>
    </p:spTree>
    <p:extLst>
      <p:ext uri="{BB962C8B-B14F-4D97-AF65-F5344CB8AC3E}">
        <p14:creationId xmlns:p14="http://schemas.microsoft.com/office/powerpoint/2010/main" val="415191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Globalization &amp; Diversity: Rowntree, Lewis, Price, Wyckoff</a:t>
            </a:r>
          </a:p>
        </p:txBody>
      </p:sp>
      <p:sp>
        <p:nvSpPr>
          <p:cNvPr id="6" name="Slide Number Placeholder 5"/>
          <p:cNvSpPr>
            <a:spLocks noGrp="1"/>
          </p:cNvSpPr>
          <p:nvPr>
            <p:ph type="sldNum" sz="quarter" idx="12"/>
          </p:nvPr>
        </p:nvSpPr>
        <p:spPr/>
        <p:txBody>
          <a:bodyPr/>
          <a:lstStyle/>
          <a:p>
            <a:fld id="{E39808F1-ABF9-4322-88D0-78CA6A985DD0}" type="slidenum">
              <a:rPr lang="en-US" altLang="en-US" smtClean="0"/>
              <a:pPr/>
              <a:t>‹#›</a:t>
            </a:fld>
            <a:endParaRPr lang="en-US" altLang="en-US"/>
          </a:p>
        </p:txBody>
      </p:sp>
    </p:spTree>
    <p:extLst>
      <p:ext uri="{BB962C8B-B14F-4D97-AF65-F5344CB8AC3E}">
        <p14:creationId xmlns:p14="http://schemas.microsoft.com/office/powerpoint/2010/main" val="260185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Globalization &amp; Diversity: Rowntree, Lewis, Price, Wyckoff</a:t>
            </a:r>
          </a:p>
        </p:txBody>
      </p:sp>
      <p:sp>
        <p:nvSpPr>
          <p:cNvPr id="6" name="Slide Number Placeholder 5"/>
          <p:cNvSpPr>
            <a:spLocks noGrp="1"/>
          </p:cNvSpPr>
          <p:nvPr>
            <p:ph type="sldNum" sz="quarter" idx="12"/>
          </p:nvPr>
        </p:nvSpPr>
        <p:spPr/>
        <p:txBody>
          <a:bodyPr/>
          <a:lstStyle/>
          <a:p>
            <a:fld id="{A572F33B-51D6-439F-8A95-5DF2A14B8F67}" type="slidenum">
              <a:rPr lang="en-US" altLang="en-US" smtClean="0"/>
              <a:pPr/>
              <a:t>‹#›</a:t>
            </a:fld>
            <a:endParaRPr lang="en-US" alt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94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Globalization &amp; Diversity: Rowntree, Lewis, Price, Wyckoff</a:t>
            </a:r>
          </a:p>
        </p:txBody>
      </p:sp>
      <p:sp>
        <p:nvSpPr>
          <p:cNvPr id="7" name="Slide Number Placeholder 6"/>
          <p:cNvSpPr>
            <a:spLocks noGrp="1"/>
          </p:cNvSpPr>
          <p:nvPr>
            <p:ph type="sldNum" sz="quarter" idx="12"/>
          </p:nvPr>
        </p:nvSpPr>
        <p:spPr/>
        <p:txBody>
          <a:bodyPr/>
          <a:lstStyle/>
          <a:p>
            <a:fld id="{17693FF5-1BAF-4A80-871B-094FA7C45AFD}" type="slidenum">
              <a:rPr lang="en-US" altLang="en-US" smtClean="0"/>
              <a:pPr/>
              <a:t>‹#›</a:t>
            </a:fld>
            <a:endParaRPr lang="en-US" altLang="en-US"/>
          </a:p>
        </p:txBody>
      </p:sp>
    </p:spTree>
    <p:extLst>
      <p:ext uri="{BB962C8B-B14F-4D97-AF65-F5344CB8AC3E}">
        <p14:creationId xmlns:p14="http://schemas.microsoft.com/office/powerpoint/2010/main" val="289201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r>
              <a:rPr lang="en-US" altLang="en-US"/>
              <a:t>Globalization &amp; Diversity: Rowntree, Lewis, Price, Wyckoff</a:t>
            </a:r>
          </a:p>
        </p:txBody>
      </p:sp>
      <p:sp>
        <p:nvSpPr>
          <p:cNvPr id="9" name="Slide Number Placeholder 8"/>
          <p:cNvSpPr>
            <a:spLocks noGrp="1"/>
          </p:cNvSpPr>
          <p:nvPr>
            <p:ph type="sldNum" sz="quarter" idx="12"/>
          </p:nvPr>
        </p:nvSpPr>
        <p:spPr/>
        <p:txBody>
          <a:bodyPr/>
          <a:lstStyle/>
          <a:p>
            <a:fld id="{04769403-12A6-4BCD-94B5-C721AC420420}" type="slidenum">
              <a:rPr lang="en-US" altLang="en-US" smtClean="0"/>
              <a:pPr/>
              <a:t>‹#›</a:t>
            </a:fld>
            <a:endParaRPr lang="en-US" altLang="en-US"/>
          </a:p>
        </p:txBody>
      </p:sp>
    </p:spTree>
    <p:extLst>
      <p:ext uri="{BB962C8B-B14F-4D97-AF65-F5344CB8AC3E}">
        <p14:creationId xmlns:p14="http://schemas.microsoft.com/office/powerpoint/2010/main" val="31424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a:t>Globalization &amp; Diversity: Rowntree, Lewis, Price, Wyckoff</a:t>
            </a:r>
          </a:p>
        </p:txBody>
      </p:sp>
      <p:sp>
        <p:nvSpPr>
          <p:cNvPr id="5" name="Slide Number Placeholder 4"/>
          <p:cNvSpPr>
            <a:spLocks noGrp="1"/>
          </p:cNvSpPr>
          <p:nvPr>
            <p:ph type="sldNum" sz="quarter" idx="12"/>
          </p:nvPr>
        </p:nvSpPr>
        <p:spPr/>
        <p:txBody>
          <a:bodyPr/>
          <a:lstStyle/>
          <a:p>
            <a:fld id="{5A80C7E5-2801-4BE3-BC67-6E31F2A055EC}" type="slidenum">
              <a:rPr lang="en-US" altLang="en-US" smtClean="0"/>
              <a:pPr/>
              <a:t>‹#›</a:t>
            </a:fld>
            <a:endParaRPr lang="en-US" altLang="en-US"/>
          </a:p>
        </p:txBody>
      </p:sp>
    </p:spTree>
    <p:extLst>
      <p:ext uri="{BB962C8B-B14F-4D97-AF65-F5344CB8AC3E}">
        <p14:creationId xmlns:p14="http://schemas.microsoft.com/office/powerpoint/2010/main" val="367071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r>
              <a:rPr lang="en-US" altLang="en-US"/>
              <a:t>Globalization &amp; Diversity: Rowntree, Lewis, Price, Wyckoff</a:t>
            </a:r>
          </a:p>
        </p:txBody>
      </p:sp>
      <p:sp>
        <p:nvSpPr>
          <p:cNvPr id="4" name="Slide Number Placeholder 3"/>
          <p:cNvSpPr>
            <a:spLocks noGrp="1"/>
          </p:cNvSpPr>
          <p:nvPr>
            <p:ph type="sldNum" sz="quarter" idx="12"/>
          </p:nvPr>
        </p:nvSpPr>
        <p:spPr/>
        <p:txBody>
          <a:bodyPr/>
          <a:lstStyle/>
          <a:p>
            <a:fld id="{448EDD8E-73D2-4E28-8E33-8A45B1148B82}" type="slidenum">
              <a:rPr lang="en-US" altLang="en-US" smtClean="0"/>
              <a:pPr/>
              <a:t>‹#›</a:t>
            </a:fld>
            <a:endParaRPr lang="en-US" altLang="en-US"/>
          </a:p>
        </p:txBody>
      </p:sp>
    </p:spTree>
    <p:extLst>
      <p:ext uri="{BB962C8B-B14F-4D97-AF65-F5344CB8AC3E}">
        <p14:creationId xmlns:p14="http://schemas.microsoft.com/office/powerpoint/2010/main" val="4910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Globalization &amp; Diversity: Rowntree, Lewis, Price, Wyckoff</a:t>
            </a:r>
          </a:p>
        </p:txBody>
      </p:sp>
      <p:sp>
        <p:nvSpPr>
          <p:cNvPr id="7" name="Slide Number Placeholder 6"/>
          <p:cNvSpPr>
            <a:spLocks noGrp="1"/>
          </p:cNvSpPr>
          <p:nvPr>
            <p:ph type="sldNum" sz="quarter" idx="12"/>
          </p:nvPr>
        </p:nvSpPr>
        <p:spPr/>
        <p:txBody>
          <a:bodyPr/>
          <a:lstStyle/>
          <a:p>
            <a:fld id="{642DBD05-49A6-49AA-8EBF-83C585E3790B}" type="slidenum">
              <a:rPr lang="en-US" altLang="en-US" smtClean="0"/>
              <a:pPr/>
              <a:t>‹#›</a:t>
            </a:fld>
            <a:endParaRPr lang="en-US" altLang="en-US"/>
          </a:p>
        </p:txBody>
      </p:sp>
    </p:spTree>
    <p:extLst>
      <p:ext uri="{BB962C8B-B14F-4D97-AF65-F5344CB8AC3E}">
        <p14:creationId xmlns:p14="http://schemas.microsoft.com/office/powerpoint/2010/main" val="3744883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Globalization &amp; Diversity: Rowntree, Lewis, Price, Wyckoff</a:t>
            </a:r>
          </a:p>
        </p:txBody>
      </p:sp>
      <p:sp>
        <p:nvSpPr>
          <p:cNvPr id="7" name="Slide Number Placeholder 6"/>
          <p:cNvSpPr>
            <a:spLocks noGrp="1"/>
          </p:cNvSpPr>
          <p:nvPr>
            <p:ph type="sldNum" sz="quarter" idx="12"/>
          </p:nvPr>
        </p:nvSpPr>
        <p:spPr/>
        <p:txBody>
          <a:bodyPr/>
          <a:lstStyle/>
          <a:p>
            <a:fld id="{31D1BFCD-7E4E-4DC9-AA4C-0B3CCCFF84D2}" type="slidenum">
              <a:rPr lang="en-US" altLang="en-US" smtClean="0"/>
              <a:pPr/>
              <a:t>‹#›</a:t>
            </a:fld>
            <a:endParaRPr lang="en-US" altLang="en-US"/>
          </a:p>
        </p:txBody>
      </p:sp>
    </p:spTree>
    <p:extLst>
      <p:ext uri="{BB962C8B-B14F-4D97-AF65-F5344CB8AC3E}">
        <p14:creationId xmlns:p14="http://schemas.microsoft.com/office/powerpoint/2010/main" val="208387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lt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ltLang="en-US"/>
              <a:t>Globalization &amp; Diversity: Rowntree, Lewis, Price, Wyckoff</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2839E4FA-40C0-4917-9C23-22A2DAB6A244}" type="slidenum">
              <a:rPr lang="en-US" altLang="en-US" smtClean="0"/>
              <a:pPr/>
              <a:t>‹#›</a:t>
            </a:fld>
            <a:endParaRPr lang="en-US" altLang="en-US"/>
          </a:p>
        </p:txBody>
      </p:sp>
    </p:spTree>
    <p:extLst>
      <p:ext uri="{BB962C8B-B14F-4D97-AF65-F5344CB8AC3E}">
        <p14:creationId xmlns:p14="http://schemas.microsoft.com/office/powerpoint/2010/main" val="37778390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oleObject" Target="../embeddings/oleObject3.bin"/><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africa,%20past,%20present,%20&amp;%20future.wmv"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rwanda,%20burundi,%20genocide.wmv"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9.wmf"/><Relationship Id="rId7"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0.wmf"/><Relationship Id="rId5" Type="http://schemas.openxmlformats.org/officeDocument/2006/relationships/image" Target="../media/image68.png"/><Relationship Id="rId4" Type="http://schemas.openxmlformats.org/officeDocument/2006/relationships/oleObject" Target="../embeddings/oleObject5.bin"/></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AF3D888-5F96-4E42-B6E3-8D7525135920}"/>
              </a:ext>
            </a:extLst>
          </p:cNvPr>
          <p:cNvSpPr>
            <a:spLocks noGrp="1" noChangeArrowheads="1"/>
          </p:cNvSpPr>
          <p:nvPr>
            <p:ph type="ctrTitle"/>
          </p:nvPr>
        </p:nvSpPr>
        <p:spPr>
          <a:xfrm>
            <a:off x="147145" y="2794001"/>
            <a:ext cx="7104993" cy="1117598"/>
          </a:xfrm>
        </p:spPr>
        <p:txBody>
          <a:bodyPr>
            <a:normAutofit fontScale="90000"/>
          </a:bodyPr>
          <a:lstStyle/>
          <a:p>
            <a:r>
              <a:rPr lang="en-US" altLang="en-US" sz="4000" b="1" dirty="0"/>
              <a:t>Ch. 7 </a:t>
            </a:r>
            <a:r>
              <a:rPr lang="en-US" altLang="en-US" b="1" dirty="0"/>
              <a:t>– </a:t>
            </a:r>
            <a:r>
              <a:rPr lang="en-US" altLang="en-US" sz="4000" b="1" dirty="0"/>
              <a:t>Sub-Saharan Africa</a:t>
            </a:r>
          </a:p>
        </p:txBody>
      </p:sp>
      <p:sp>
        <p:nvSpPr>
          <p:cNvPr id="4099" name="Rectangle 3">
            <a:extLst>
              <a:ext uri="{FF2B5EF4-FFF2-40B4-BE49-F238E27FC236}">
                <a16:creationId xmlns:a16="http://schemas.microsoft.com/office/drawing/2014/main" id="{3D0EB51E-E6E9-45E8-B335-EDC3BB9BCF2D}"/>
              </a:ext>
            </a:extLst>
          </p:cNvPr>
          <p:cNvSpPr>
            <a:spLocks noGrp="1" noChangeArrowheads="1"/>
          </p:cNvSpPr>
          <p:nvPr>
            <p:ph type="subTitle" idx="1"/>
          </p:nvPr>
        </p:nvSpPr>
        <p:spPr>
          <a:xfrm>
            <a:off x="8642131" y="5163207"/>
            <a:ext cx="3124200" cy="1542393"/>
          </a:xfrm>
        </p:spPr>
        <p:txBody>
          <a:bodyPr/>
          <a:lstStyle/>
          <a:p>
            <a:r>
              <a:rPr lang="en-US" altLang="en-US" b="1" dirty="0"/>
              <a:t>Modified by Joe Naumann, UMSL</a:t>
            </a:r>
          </a:p>
        </p:txBody>
      </p:sp>
      <p:pic>
        <p:nvPicPr>
          <p:cNvPr id="4100" name="Picture 4" descr="1savanna ani_overv">
            <a:extLst>
              <a:ext uri="{FF2B5EF4-FFF2-40B4-BE49-F238E27FC236}">
                <a16:creationId xmlns:a16="http://schemas.microsoft.com/office/drawing/2014/main" id="{59EEDB19-7C76-4E95-A036-53C3583E8831}"/>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18290" y="4025434"/>
            <a:ext cx="49530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5sahel_ani overv">
            <a:extLst>
              <a:ext uri="{FF2B5EF4-FFF2-40B4-BE49-F238E27FC236}">
                <a16:creationId xmlns:a16="http://schemas.microsoft.com/office/drawing/2014/main" id="{231905A1-F559-42AE-BF81-169FC2D53E74}"/>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52248" y="1649277"/>
            <a:ext cx="6218190" cy="15318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3rainforest ani_overv">
            <a:extLst>
              <a:ext uri="{FF2B5EF4-FFF2-40B4-BE49-F238E27FC236}">
                <a16:creationId xmlns:a16="http://schemas.microsoft.com/office/drawing/2014/main" id="{4CB828AC-07C8-40BA-82B0-8365874273E6}"/>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252248" y="5270034"/>
            <a:ext cx="4953000" cy="132873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2sahara ani_overv">
            <a:extLst>
              <a:ext uri="{FF2B5EF4-FFF2-40B4-BE49-F238E27FC236}">
                <a16:creationId xmlns:a16="http://schemas.microsoft.com/office/drawing/2014/main" id="{B479DB06-C392-4B88-B489-CC70DB2A190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235028" y="7037"/>
            <a:ext cx="6218190" cy="1642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2WORLDS">
            <a:extLst>
              <a:ext uri="{FF2B5EF4-FFF2-40B4-BE49-F238E27FC236}">
                <a16:creationId xmlns:a16="http://schemas.microsoft.com/office/drawing/2014/main" id="{2D51FCA3-C421-4439-8F25-95EA84B7E81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53218" y="180975"/>
            <a:ext cx="3502025" cy="3581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F698D986-D76D-45CD-87C7-8B19BE9C4255}"/>
              </a:ext>
            </a:extLst>
          </p:cNvPr>
          <p:cNvSpPr>
            <a:spLocks noGrp="1"/>
          </p:cNvSpPr>
          <p:nvPr>
            <p:ph type="ftr" sz="quarter" idx="11"/>
          </p:nvPr>
        </p:nvSpPr>
        <p:spPr/>
        <p:txBody>
          <a:bodyPr/>
          <a:lstStyle/>
          <a:p>
            <a:r>
              <a:rPr lang="en-US" altLang="en-US"/>
              <a:t>Globalization &amp; Diversity: Rowntree, Lewis, Price, Wyckoff</a:t>
            </a:r>
          </a:p>
        </p:txBody>
      </p:sp>
      <p:sp>
        <p:nvSpPr>
          <p:cNvPr id="19" name="Slide Number Placeholder 2">
            <a:extLst>
              <a:ext uri="{FF2B5EF4-FFF2-40B4-BE49-F238E27FC236}">
                <a16:creationId xmlns:a16="http://schemas.microsoft.com/office/drawing/2014/main" id="{A68916AB-AA33-4ABD-8BE4-FD28DC411EF3}"/>
              </a:ext>
            </a:extLst>
          </p:cNvPr>
          <p:cNvSpPr>
            <a:spLocks noGrp="1"/>
          </p:cNvSpPr>
          <p:nvPr>
            <p:ph type="sldNum" sz="quarter" idx="12"/>
          </p:nvPr>
        </p:nvSpPr>
        <p:spPr/>
        <p:txBody>
          <a:bodyPr/>
          <a:lstStyle/>
          <a:p>
            <a:fld id="{99FF965C-A838-4C7C-B0B9-87A22656E929}" type="slidenum">
              <a:rPr lang="en-US" altLang="en-US"/>
              <a:pPr/>
              <a:t>10</a:t>
            </a:fld>
            <a:endParaRPr lang="en-US" altLang="en-US"/>
          </a:p>
        </p:txBody>
      </p:sp>
      <p:pic>
        <p:nvPicPr>
          <p:cNvPr id="13314" name="Picture 2">
            <a:extLst>
              <a:ext uri="{FF2B5EF4-FFF2-40B4-BE49-F238E27FC236}">
                <a16:creationId xmlns:a16="http://schemas.microsoft.com/office/drawing/2014/main" id="{83F43D8A-33A9-4BC6-A8E3-BE8AA837ACC0}"/>
              </a:ext>
            </a:extLst>
          </p:cNvPr>
          <p:cNvPicPr>
            <a:picLocks noChangeArrowheads="1"/>
          </p:cNvPicPr>
          <p:nvPr/>
        </p:nvPicPr>
        <p:blipFill>
          <a:blip r:embed="rId2">
            <a:extLst>
              <a:ext uri="{28A0092B-C50C-407E-A947-70E740481C1C}">
                <a14:useLocalDpi xmlns:a14="http://schemas.microsoft.com/office/drawing/2010/main"/>
              </a:ext>
            </a:extLst>
          </a:blip>
          <a:srcRect l="10512" t="450" r="12141" b="10316"/>
          <a:stretch>
            <a:fillRect/>
          </a:stretch>
        </p:blipFill>
        <p:spPr bwMode="auto">
          <a:xfrm>
            <a:off x="1524000" y="0"/>
            <a:ext cx="6858000" cy="6553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5" name="Group 3">
            <a:extLst>
              <a:ext uri="{FF2B5EF4-FFF2-40B4-BE49-F238E27FC236}">
                <a16:creationId xmlns:a16="http://schemas.microsoft.com/office/drawing/2014/main" id="{07954124-10AB-45E4-81BF-72FF4BC02316}"/>
              </a:ext>
            </a:extLst>
          </p:cNvPr>
          <p:cNvGrpSpPr>
            <a:grpSpLocks/>
          </p:cNvGrpSpPr>
          <p:nvPr/>
        </p:nvGrpSpPr>
        <p:grpSpPr bwMode="auto">
          <a:xfrm>
            <a:off x="2209800" y="609600"/>
            <a:ext cx="4038600" cy="4419600"/>
            <a:chOff x="1482" y="744"/>
            <a:chExt cx="2137" cy="2299"/>
          </a:xfrm>
        </p:grpSpPr>
        <p:grpSp>
          <p:nvGrpSpPr>
            <p:cNvPr id="13316" name="Group 4">
              <a:extLst>
                <a:ext uri="{FF2B5EF4-FFF2-40B4-BE49-F238E27FC236}">
                  <a16:creationId xmlns:a16="http://schemas.microsoft.com/office/drawing/2014/main" id="{D4A9A73D-59AC-4DFB-B0BC-E488F480F4B1}"/>
                </a:ext>
              </a:extLst>
            </p:cNvPr>
            <p:cNvGrpSpPr>
              <a:grpSpLocks/>
            </p:cNvGrpSpPr>
            <p:nvPr/>
          </p:nvGrpSpPr>
          <p:grpSpPr bwMode="auto">
            <a:xfrm>
              <a:off x="1482" y="744"/>
              <a:ext cx="2137" cy="2299"/>
              <a:chOff x="1482" y="744"/>
              <a:chExt cx="2137" cy="2299"/>
            </a:xfrm>
          </p:grpSpPr>
          <p:sp>
            <p:nvSpPr>
              <p:cNvPr id="13317" name="Freeform 5">
                <a:extLst>
                  <a:ext uri="{FF2B5EF4-FFF2-40B4-BE49-F238E27FC236}">
                    <a16:creationId xmlns:a16="http://schemas.microsoft.com/office/drawing/2014/main" id="{2DF81AF2-181C-4D2A-872D-9B4E8B096E40}"/>
                  </a:ext>
                </a:extLst>
              </p:cNvPr>
              <p:cNvSpPr>
                <a:spLocks/>
              </p:cNvSpPr>
              <p:nvPr/>
            </p:nvSpPr>
            <p:spPr bwMode="auto">
              <a:xfrm>
                <a:off x="1482" y="1392"/>
                <a:ext cx="805" cy="553"/>
              </a:xfrm>
              <a:custGeom>
                <a:avLst/>
                <a:gdLst>
                  <a:gd name="T0" fmla="*/ 0 w 805"/>
                  <a:gd name="T1" fmla="*/ 252 h 553"/>
                  <a:gd name="T2" fmla="*/ 96 w 805"/>
                  <a:gd name="T3" fmla="*/ 204 h 553"/>
                  <a:gd name="T4" fmla="*/ 240 w 805"/>
                  <a:gd name="T5" fmla="*/ 162 h 553"/>
                  <a:gd name="T6" fmla="*/ 264 w 805"/>
                  <a:gd name="T7" fmla="*/ 90 h 553"/>
                  <a:gd name="T8" fmla="*/ 330 w 805"/>
                  <a:gd name="T9" fmla="*/ 12 h 553"/>
                  <a:gd name="T10" fmla="*/ 408 w 805"/>
                  <a:gd name="T11" fmla="*/ 0 h 553"/>
                  <a:gd name="T12" fmla="*/ 474 w 805"/>
                  <a:gd name="T13" fmla="*/ 18 h 553"/>
                  <a:gd name="T14" fmla="*/ 510 w 805"/>
                  <a:gd name="T15" fmla="*/ 60 h 553"/>
                  <a:gd name="T16" fmla="*/ 516 w 805"/>
                  <a:gd name="T17" fmla="*/ 108 h 553"/>
                  <a:gd name="T18" fmla="*/ 516 w 805"/>
                  <a:gd name="T19" fmla="*/ 162 h 553"/>
                  <a:gd name="T20" fmla="*/ 534 w 805"/>
                  <a:gd name="T21" fmla="*/ 192 h 553"/>
                  <a:gd name="T22" fmla="*/ 576 w 805"/>
                  <a:gd name="T23" fmla="*/ 210 h 553"/>
                  <a:gd name="T24" fmla="*/ 606 w 805"/>
                  <a:gd name="T25" fmla="*/ 222 h 553"/>
                  <a:gd name="T26" fmla="*/ 648 w 805"/>
                  <a:gd name="T27" fmla="*/ 222 h 553"/>
                  <a:gd name="T28" fmla="*/ 666 w 805"/>
                  <a:gd name="T29" fmla="*/ 258 h 553"/>
                  <a:gd name="T30" fmla="*/ 696 w 805"/>
                  <a:gd name="T31" fmla="*/ 342 h 553"/>
                  <a:gd name="T32" fmla="*/ 708 w 805"/>
                  <a:gd name="T33" fmla="*/ 372 h 553"/>
                  <a:gd name="T34" fmla="*/ 804 w 805"/>
                  <a:gd name="T35" fmla="*/ 414 h 553"/>
                  <a:gd name="T36" fmla="*/ 792 w 805"/>
                  <a:gd name="T37" fmla="*/ 468 h 553"/>
                  <a:gd name="T38" fmla="*/ 768 w 805"/>
                  <a:gd name="T39" fmla="*/ 516 h 553"/>
                  <a:gd name="T40" fmla="*/ 768 w 805"/>
                  <a:gd name="T41" fmla="*/ 5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5" h="553">
                    <a:moveTo>
                      <a:pt x="0" y="252"/>
                    </a:moveTo>
                    <a:lnTo>
                      <a:pt x="96" y="204"/>
                    </a:lnTo>
                    <a:lnTo>
                      <a:pt x="240" y="162"/>
                    </a:lnTo>
                    <a:lnTo>
                      <a:pt x="264" y="90"/>
                    </a:lnTo>
                    <a:lnTo>
                      <a:pt x="330" y="12"/>
                    </a:lnTo>
                    <a:lnTo>
                      <a:pt x="408" y="0"/>
                    </a:lnTo>
                    <a:lnTo>
                      <a:pt x="474" y="18"/>
                    </a:lnTo>
                    <a:lnTo>
                      <a:pt x="510" y="60"/>
                    </a:lnTo>
                    <a:lnTo>
                      <a:pt x="516" y="108"/>
                    </a:lnTo>
                    <a:lnTo>
                      <a:pt x="516" y="162"/>
                    </a:lnTo>
                    <a:lnTo>
                      <a:pt x="534" y="192"/>
                    </a:lnTo>
                    <a:lnTo>
                      <a:pt x="576" y="210"/>
                    </a:lnTo>
                    <a:lnTo>
                      <a:pt x="606" y="222"/>
                    </a:lnTo>
                    <a:lnTo>
                      <a:pt x="648" y="222"/>
                    </a:lnTo>
                    <a:lnTo>
                      <a:pt x="666" y="258"/>
                    </a:lnTo>
                    <a:lnTo>
                      <a:pt x="696" y="342"/>
                    </a:lnTo>
                    <a:lnTo>
                      <a:pt x="708" y="372"/>
                    </a:lnTo>
                    <a:lnTo>
                      <a:pt x="804" y="414"/>
                    </a:lnTo>
                    <a:lnTo>
                      <a:pt x="792" y="468"/>
                    </a:lnTo>
                    <a:lnTo>
                      <a:pt x="768" y="516"/>
                    </a:lnTo>
                    <a:lnTo>
                      <a:pt x="768" y="552"/>
                    </a:lnTo>
                  </a:path>
                </a:pathLst>
              </a:custGeom>
              <a:noFill/>
              <a:ln w="50800" cap="rnd"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Freeform 6">
                <a:extLst>
                  <a:ext uri="{FF2B5EF4-FFF2-40B4-BE49-F238E27FC236}">
                    <a16:creationId xmlns:a16="http://schemas.microsoft.com/office/drawing/2014/main" id="{7395E398-4F32-4CA4-A20C-20512EFCC902}"/>
                  </a:ext>
                </a:extLst>
              </p:cNvPr>
              <p:cNvSpPr>
                <a:spLocks/>
              </p:cNvSpPr>
              <p:nvPr/>
            </p:nvSpPr>
            <p:spPr bwMode="auto">
              <a:xfrm>
                <a:off x="3360" y="744"/>
                <a:ext cx="193" cy="1489"/>
              </a:xfrm>
              <a:custGeom>
                <a:avLst/>
                <a:gdLst>
                  <a:gd name="T0" fmla="*/ 0 w 193"/>
                  <a:gd name="T1" fmla="*/ 1488 h 1489"/>
                  <a:gd name="T2" fmla="*/ 6 w 193"/>
                  <a:gd name="T3" fmla="*/ 1434 h 1489"/>
                  <a:gd name="T4" fmla="*/ 30 w 193"/>
                  <a:gd name="T5" fmla="*/ 1386 h 1489"/>
                  <a:gd name="T6" fmla="*/ 54 w 193"/>
                  <a:gd name="T7" fmla="*/ 1344 h 1489"/>
                  <a:gd name="T8" fmla="*/ 84 w 193"/>
                  <a:gd name="T9" fmla="*/ 1320 h 1489"/>
                  <a:gd name="T10" fmla="*/ 90 w 193"/>
                  <a:gd name="T11" fmla="*/ 1260 h 1489"/>
                  <a:gd name="T12" fmla="*/ 90 w 193"/>
                  <a:gd name="T13" fmla="*/ 1206 h 1489"/>
                  <a:gd name="T14" fmla="*/ 84 w 193"/>
                  <a:gd name="T15" fmla="*/ 1152 h 1489"/>
                  <a:gd name="T16" fmla="*/ 66 w 193"/>
                  <a:gd name="T17" fmla="*/ 1140 h 1489"/>
                  <a:gd name="T18" fmla="*/ 54 w 193"/>
                  <a:gd name="T19" fmla="*/ 1122 h 1489"/>
                  <a:gd name="T20" fmla="*/ 36 w 193"/>
                  <a:gd name="T21" fmla="*/ 1116 h 1489"/>
                  <a:gd name="T22" fmla="*/ 24 w 193"/>
                  <a:gd name="T23" fmla="*/ 1098 h 1489"/>
                  <a:gd name="T24" fmla="*/ 30 w 193"/>
                  <a:gd name="T25" fmla="*/ 1026 h 1489"/>
                  <a:gd name="T26" fmla="*/ 102 w 193"/>
                  <a:gd name="T27" fmla="*/ 966 h 1489"/>
                  <a:gd name="T28" fmla="*/ 108 w 193"/>
                  <a:gd name="T29" fmla="*/ 924 h 1489"/>
                  <a:gd name="T30" fmla="*/ 108 w 193"/>
                  <a:gd name="T31" fmla="*/ 852 h 1489"/>
                  <a:gd name="T32" fmla="*/ 108 w 193"/>
                  <a:gd name="T33" fmla="*/ 780 h 1489"/>
                  <a:gd name="T34" fmla="*/ 156 w 193"/>
                  <a:gd name="T35" fmla="*/ 702 h 1489"/>
                  <a:gd name="T36" fmla="*/ 192 w 193"/>
                  <a:gd name="T37" fmla="*/ 660 h 1489"/>
                  <a:gd name="T38" fmla="*/ 192 w 193"/>
                  <a:gd name="T39" fmla="*/ 606 h 1489"/>
                  <a:gd name="T40" fmla="*/ 168 w 193"/>
                  <a:gd name="T41" fmla="*/ 582 h 1489"/>
                  <a:gd name="T42" fmla="*/ 126 w 193"/>
                  <a:gd name="T43" fmla="*/ 600 h 1489"/>
                  <a:gd name="T44" fmla="*/ 102 w 193"/>
                  <a:gd name="T45" fmla="*/ 618 h 1489"/>
                  <a:gd name="T46" fmla="*/ 54 w 193"/>
                  <a:gd name="T47" fmla="*/ 642 h 1489"/>
                  <a:gd name="T48" fmla="*/ 42 w 193"/>
                  <a:gd name="T49" fmla="*/ 612 h 1489"/>
                  <a:gd name="T50" fmla="*/ 30 w 193"/>
                  <a:gd name="T51" fmla="*/ 570 h 1489"/>
                  <a:gd name="T52" fmla="*/ 18 w 193"/>
                  <a:gd name="T53" fmla="*/ 552 h 1489"/>
                  <a:gd name="T54" fmla="*/ 36 w 193"/>
                  <a:gd name="T55" fmla="*/ 522 h 1489"/>
                  <a:gd name="T56" fmla="*/ 108 w 193"/>
                  <a:gd name="T57" fmla="*/ 426 h 1489"/>
                  <a:gd name="T58" fmla="*/ 150 w 193"/>
                  <a:gd name="T59" fmla="*/ 372 h 1489"/>
                  <a:gd name="T60" fmla="*/ 138 w 193"/>
                  <a:gd name="T61" fmla="*/ 330 h 1489"/>
                  <a:gd name="T62" fmla="*/ 138 w 193"/>
                  <a:gd name="T63" fmla="*/ 282 h 1489"/>
                  <a:gd name="T64" fmla="*/ 138 w 193"/>
                  <a:gd name="T65" fmla="*/ 240 h 1489"/>
                  <a:gd name="T66" fmla="*/ 120 w 193"/>
                  <a:gd name="T67" fmla="*/ 198 h 1489"/>
                  <a:gd name="T68" fmla="*/ 108 w 193"/>
                  <a:gd name="T69" fmla="*/ 180 h 1489"/>
                  <a:gd name="T70" fmla="*/ 90 w 193"/>
                  <a:gd name="T71" fmla="*/ 138 h 1489"/>
                  <a:gd name="T72" fmla="*/ 78 w 193"/>
                  <a:gd name="T73" fmla="*/ 120 h 1489"/>
                  <a:gd name="T74" fmla="*/ 72 w 193"/>
                  <a:gd name="T75" fmla="*/ 96 h 1489"/>
                  <a:gd name="T76" fmla="*/ 66 w 193"/>
                  <a:gd name="T77" fmla="*/ 60 h 1489"/>
                  <a:gd name="T78" fmla="*/ 90 w 193"/>
                  <a:gd name="T79"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3" h="1489">
                    <a:moveTo>
                      <a:pt x="0" y="1488"/>
                    </a:moveTo>
                    <a:lnTo>
                      <a:pt x="6" y="1434"/>
                    </a:lnTo>
                    <a:lnTo>
                      <a:pt x="30" y="1386"/>
                    </a:lnTo>
                    <a:lnTo>
                      <a:pt x="54" y="1344"/>
                    </a:lnTo>
                    <a:lnTo>
                      <a:pt x="84" y="1320"/>
                    </a:lnTo>
                    <a:lnTo>
                      <a:pt x="90" y="1260"/>
                    </a:lnTo>
                    <a:lnTo>
                      <a:pt x="90" y="1206"/>
                    </a:lnTo>
                    <a:lnTo>
                      <a:pt x="84" y="1152"/>
                    </a:lnTo>
                    <a:lnTo>
                      <a:pt x="66" y="1140"/>
                    </a:lnTo>
                    <a:lnTo>
                      <a:pt x="54" y="1122"/>
                    </a:lnTo>
                    <a:lnTo>
                      <a:pt x="36" y="1116"/>
                    </a:lnTo>
                    <a:lnTo>
                      <a:pt x="24" y="1098"/>
                    </a:lnTo>
                    <a:lnTo>
                      <a:pt x="30" y="1026"/>
                    </a:lnTo>
                    <a:lnTo>
                      <a:pt x="102" y="966"/>
                    </a:lnTo>
                    <a:lnTo>
                      <a:pt x="108" y="924"/>
                    </a:lnTo>
                    <a:lnTo>
                      <a:pt x="108" y="852"/>
                    </a:lnTo>
                    <a:lnTo>
                      <a:pt x="108" y="780"/>
                    </a:lnTo>
                    <a:lnTo>
                      <a:pt x="156" y="702"/>
                    </a:lnTo>
                    <a:lnTo>
                      <a:pt x="192" y="660"/>
                    </a:lnTo>
                    <a:lnTo>
                      <a:pt x="192" y="606"/>
                    </a:lnTo>
                    <a:lnTo>
                      <a:pt x="168" y="582"/>
                    </a:lnTo>
                    <a:lnTo>
                      <a:pt x="126" y="600"/>
                    </a:lnTo>
                    <a:lnTo>
                      <a:pt x="102" y="618"/>
                    </a:lnTo>
                    <a:lnTo>
                      <a:pt x="54" y="642"/>
                    </a:lnTo>
                    <a:lnTo>
                      <a:pt x="42" y="612"/>
                    </a:lnTo>
                    <a:lnTo>
                      <a:pt x="30" y="570"/>
                    </a:lnTo>
                    <a:lnTo>
                      <a:pt x="18" y="552"/>
                    </a:lnTo>
                    <a:lnTo>
                      <a:pt x="36" y="522"/>
                    </a:lnTo>
                    <a:lnTo>
                      <a:pt x="108" y="426"/>
                    </a:lnTo>
                    <a:lnTo>
                      <a:pt x="150" y="372"/>
                    </a:lnTo>
                    <a:lnTo>
                      <a:pt x="138" y="330"/>
                    </a:lnTo>
                    <a:lnTo>
                      <a:pt x="138" y="282"/>
                    </a:lnTo>
                    <a:lnTo>
                      <a:pt x="138" y="240"/>
                    </a:lnTo>
                    <a:lnTo>
                      <a:pt x="120" y="198"/>
                    </a:lnTo>
                    <a:lnTo>
                      <a:pt x="108" y="180"/>
                    </a:lnTo>
                    <a:lnTo>
                      <a:pt x="90" y="138"/>
                    </a:lnTo>
                    <a:lnTo>
                      <a:pt x="78" y="120"/>
                    </a:lnTo>
                    <a:lnTo>
                      <a:pt x="72" y="96"/>
                    </a:lnTo>
                    <a:lnTo>
                      <a:pt x="66" y="60"/>
                    </a:lnTo>
                    <a:lnTo>
                      <a:pt x="90" y="0"/>
                    </a:lnTo>
                  </a:path>
                </a:pathLst>
              </a:custGeom>
              <a:noFill/>
              <a:ln w="50800" cap="rnd"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Freeform 7">
                <a:extLst>
                  <a:ext uri="{FF2B5EF4-FFF2-40B4-BE49-F238E27FC236}">
                    <a16:creationId xmlns:a16="http://schemas.microsoft.com/office/drawing/2014/main" id="{B767FE49-3E5C-4EC7-BB6E-174AD9F847B6}"/>
                  </a:ext>
                </a:extLst>
              </p:cNvPr>
              <p:cNvSpPr>
                <a:spLocks/>
              </p:cNvSpPr>
              <p:nvPr/>
            </p:nvSpPr>
            <p:spPr bwMode="auto">
              <a:xfrm>
                <a:off x="2550" y="2088"/>
                <a:ext cx="667" cy="631"/>
              </a:xfrm>
              <a:custGeom>
                <a:avLst/>
                <a:gdLst>
                  <a:gd name="T0" fmla="*/ 0 w 667"/>
                  <a:gd name="T1" fmla="*/ 348 h 631"/>
                  <a:gd name="T2" fmla="*/ 72 w 667"/>
                  <a:gd name="T3" fmla="*/ 348 h 631"/>
                  <a:gd name="T4" fmla="*/ 96 w 667"/>
                  <a:gd name="T5" fmla="*/ 300 h 631"/>
                  <a:gd name="T6" fmla="*/ 174 w 667"/>
                  <a:gd name="T7" fmla="*/ 246 h 631"/>
                  <a:gd name="T8" fmla="*/ 192 w 667"/>
                  <a:gd name="T9" fmla="*/ 234 h 631"/>
                  <a:gd name="T10" fmla="*/ 210 w 667"/>
                  <a:gd name="T11" fmla="*/ 132 h 631"/>
                  <a:gd name="T12" fmla="*/ 282 w 667"/>
                  <a:gd name="T13" fmla="*/ 72 h 631"/>
                  <a:gd name="T14" fmla="*/ 300 w 667"/>
                  <a:gd name="T15" fmla="*/ 54 h 631"/>
                  <a:gd name="T16" fmla="*/ 384 w 667"/>
                  <a:gd name="T17" fmla="*/ 0 h 631"/>
                  <a:gd name="T18" fmla="*/ 438 w 667"/>
                  <a:gd name="T19" fmla="*/ 0 h 631"/>
                  <a:gd name="T20" fmla="*/ 474 w 667"/>
                  <a:gd name="T21" fmla="*/ 18 h 631"/>
                  <a:gd name="T22" fmla="*/ 510 w 667"/>
                  <a:gd name="T23" fmla="*/ 36 h 631"/>
                  <a:gd name="T24" fmla="*/ 564 w 667"/>
                  <a:gd name="T25" fmla="*/ 60 h 631"/>
                  <a:gd name="T26" fmla="*/ 612 w 667"/>
                  <a:gd name="T27" fmla="*/ 84 h 631"/>
                  <a:gd name="T28" fmla="*/ 624 w 667"/>
                  <a:gd name="T29" fmla="*/ 126 h 631"/>
                  <a:gd name="T30" fmla="*/ 636 w 667"/>
                  <a:gd name="T31" fmla="*/ 210 h 631"/>
                  <a:gd name="T32" fmla="*/ 636 w 667"/>
                  <a:gd name="T33" fmla="*/ 246 h 631"/>
                  <a:gd name="T34" fmla="*/ 660 w 667"/>
                  <a:gd name="T35" fmla="*/ 318 h 631"/>
                  <a:gd name="T36" fmla="*/ 666 w 667"/>
                  <a:gd name="T37" fmla="*/ 336 h 631"/>
                  <a:gd name="T38" fmla="*/ 666 w 667"/>
                  <a:gd name="T39" fmla="*/ 396 h 631"/>
                  <a:gd name="T40" fmla="*/ 660 w 667"/>
                  <a:gd name="T41" fmla="*/ 426 h 631"/>
                  <a:gd name="T42" fmla="*/ 636 w 667"/>
                  <a:gd name="T43" fmla="*/ 432 h 631"/>
                  <a:gd name="T44" fmla="*/ 606 w 667"/>
                  <a:gd name="T45" fmla="*/ 468 h 631"/>
                  <a:gd name="T46" fmla="*/ 606 w 667"/>
                  <a:gd name="T47" fmla="*/ 522 h 631"/>
                  <a:gd name="T48" fmla="*/ 594 w 667"/>
                  <a:gd name="T49" fmla="*/ 570 h 631"/>
                  <a:gd name="T50" fmla="*/ 594 w 667"/>
                  <a:gd name="T51" fmla="*/ 606 h 631"/>
                  <a:gd name="T52" fmla="*/ 582 w 667"/>
                  <a:gd name="T53"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7" h="631">
                    <a:moveTo>
                      <a:pt x="0" y="348"/>
                    </a:moveTo>
                    <a:lnTo>
                      <a:pt x="72" y="348"/>
                    </a:lnTo>
                    <a:lnTo>
                      <a:pt x="96" y="300"/>
                    </a:lnTo>
                    <a:lnTo>
                      <a:pt x="174" y="246"/>
                    </a:lnTo>
                    <a:lnTo>
                      <a:pt x="192" y="234"/>
                    </a:lnTo>
                    <a:lnTo>
                      <a:pt x="210" y="132"/>
                    </a:lnTo>
                    <a:lnTo>
                      <a:pt x="282" y="72"/>
                    </a:lnTo>
                    <a:lnTo>
                      <a:pt x="300" y="54"/>
                    </a:lnTo>
                    <a:lnTo>
                      <a:pt x="384" y="0"/>
                    </a:lnTo>
                    <a:lnTo>
                      <a:pt x="438" y="0"/>
                    </a:lnTo>
                    <a:lnTo>
                      <a:pt x="474" y="18"/>
                    </a:lnTo>
                    <a:lnTo>
                      <a:pt x="510" y="36"/>
                    </a:lnTo>
                    <a:lnTo>
                      <a:pt x="564" y="60"/>
                    </a:lnTo>
                    <a:lnTo>
                      <a:pt x="612" y="84"/>
                    </a:lnTo>
                    <a:lnTo>
                      <a:pt x="624" y="126"/>
                    </a:lnTo>
                    <a:lnTo>
                      <a:pt x="636" y="210"/>
                    </a:lnTo>
                    <a:lnTo>
                      <a:pt x="636" y="246"/>
                    </a:lnTo>
                    <a:lnTo>
                      <a:pt x="660" y="318"/>
                    </a:lnTo>
                    <a:lnTo>
                      <a:pt x="666" y="336"/>
                    </a:lnTo>
                    <a:lnTo>
                      <a:pt x="666" y="396"/>
                    </a:lnTo>
                    <a:lnTo>
                      <a:pt x="660" y="426"/>
                    </a:lnTo>
                    <a:lnTo>
                      <a:pt x="636" y="432"/>
                    </a:lnTo>
                    <a:lnTo>
                      <a:pt x="606" y="468"/>
                    </a:lnTo>
                    <a:lnTo>
                      <a:pt x="606" y="522"/>
                    </a:lnTo>
                    <a:lnTo>
                      <a:pt x="594" y="570"/>
                    </a:lnTo>
                    <a:lnTo>
                      <a:pt x="594" y="606"/>
                    </a:lnTo>
                    <a:lnTo>
                      <a:pt x="582" y="630"/>
                    </a:lnTo>
                  </a:path>
                </a:pathLst>
              </a:custGeom>
              <a:noFill/>
              <a:ln w="50800" cap="rnd"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0" name="Freeform 8">
                <a:extLst>
                  <a:ext uri="{FF2B5EF4-FFF2-40B4-BE49-F238E27FC236}">
                    <a16:creationId xmlns:a16="http://schemas.microsoft.com/office/drawing/2014/main" id="{67BED5C8-CEF8-4EFD-8B6D-8D6E1DC5CD90}"/>
                  </a:ext>
                </a:extLst>
              </p:cNvPr>
              <p:cNvSpPr>
                <a:spLocks/>
              </p:cNvSpPr>
              <p:nvPr/>
            </p:nvSpPr>
            <p:spPr bwMode="auto">
              <a:xfrm>
                <a:off x="3000" y="2754"/>
                <a:ext cx="619" cy="289"/>
              </a:xfrm>
              <a:custGeom>
                <a:avLst/>
                <a:gdLst>
                  <a:gd name="T0" fmla="*/ 612 w 619"/>
                  <a:gd name="T1" fmla="*/ 288 h 289"/>
                  <a:gd name="T2" fmla="*/ 618 w 619"/>
                  <a:gd name="T3" fmla="*/ 252 h 289"/>
                  <a:gd name="T4" fmla="*/ 564 w 619"/>
                  <a:gd name="T5" fmla="*/ 192 h 289"/>
                  <a:gd name="T6" fmla="*/ 540 w 619"/>
                  <a:gd name="T7" fmla="*/ 168 h 289"/>
                  <a:gd name="T8" fmla="*/ 492 w 619"/>
                  <a:gd name="T9" fmla="*/ 150 h 289"/>
                  <a:gd name="T10" fmla="*/ 468 w 619"/>
                  <a:gd name="T11" fmla="*/ 138 h 289"/>
                  <a:gd name="T12" fmla="*/ 444 w 619"/>
                  <a:gd name="T13" fmla="*/ 138 h 289"/>
                  <a:gd name="T14" fmla="*/ 366 w 619"/>
                  <a:gd name="T15" fmla="*/ 150 h 289"/>
                  <a:gd name="T16" fmla="*/ 324 w 619"/>
                  <a:gd name="T17" fmla="*/ 186 h 289"/>
                  <a:gd name="T18" fmla="*/ 258 w 619"/>
                  <a:gd name="T19" fmla="*/ 210 h 289"/>
                  <a:gd name="T20" fmla="*/ 228 w 619"/>
                  <a:gd name="T21" fmla="*/ 222 h 289"/>
                  <a:gd name="T22" fmla="*/ 186 w 619"/>
                  <a:gd name="T23" fmla="*/ 228 h 289"/>
                  <a:gd name="T24" fmla="*/ 150 w 619"/>
                  <a:gd name="T25" fmla="*/ 234 h 289"/>
                  <a:gd name="T26" fmla="*/ 84 w 619"/>
                  <a:gd name="T27" fmla="*/ 246 h 289"/>
                  <a:gd name="T28" fmla="*/ 42 w 619"/>
                  <a:gd name="T29" fmla="*/ 228 h 289"/>
                  <a:gd name="T30" fmla="*/ 30 w 619"/>
                  <a:gd name="T31" fmla="*/ 204 h 289"/>
                  <a:gd name="T32" fmla="*/ 24 w 619"/>
                  <a:gd name="T33" fmla="*/ 174 h 289"/>
                  <a:gd name="T34" fmla="*/ 0 w 619"/>
                  <a:gd name="T35" fmla="*/ 162 h 289"/>
                  <a:gd name="T36" fmla="*/ 0 w 619"/>
                  <a:gd name="T37" fmla="*/ 150 h 289"/>
                  <a:gd name="T38" fmla="*/ 0 w 619"/>
                  <a:gd name="T39" fmla="*/ 102 h 289"/>
                  <a:gd name="T40" fmla="*/ 0 w 619"/>
                  <a:gd name="T41" fmla="*/ 66 h 289"/>
                  <a:gd name="T42" fmla="*/ 0 w 619"/>
                  <a:gd name="T43" fmla="*/ 48 h 289"/>
                  <a:gd name="T44" fmla="*/ 18 w 619"/>
                  <a:gd name="T45" fmla="*/ 42 h 289"/>
                  <a:gd name="T46" fmla="*/ 24 w 619"/>
                  <a:gd name="T4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9" h="289">
                    <a:moveTo>
                      <a:pt x="612" y="288"/>
                    </a:moveTo>
                    <a:lnTo>
                      <a:pt x="618" y="252"/>
                    </a:lnTo>
                    <a:lnTo>
                      <a:pt x="564" y="192"/>
                    </a:lnTo>
                    <a:lnTo>
                      <a:pt x="540" y="168"/>
                    </a:lnTo>
                    <a:lnTo>
                      <a:pt x="492" y="150"/>
                    </a:lnTo>
                    <a:lnTo>
                      <a:pt x="468" y="138"/>
                    </a:lnTo>
                    <a:lnTo>
                      <a:pt x="444" y="138"/>
                    </a:lnTo>
                    <a:lnTo>
                      <a:pt x="366" y="150"/>
                    </a:lnTo>
                    <a:lnTo>
                      <a:pt x="324" y="186"/>
                    </a:lnTo>
                    <a:lnTo>
                      <a:pt x="258" y="210"/>
                    </a:lnTo>
                    <a:lnTo>
                      <a:pt x="228" y="222"/>
                    </a:lnTo>
                    <a:lnTo>
                      <a:pt x="186" y="228"/>
                    </a:lnTo>
                    <a:lnTo>
                      <a:pt x="150" y="234"/>
                    </a:lnTo>
                    <a:lnTo>
                      <a:pt x="84" y="246"/>
                    </a:lnTo>
                    <a:lnTo>
                      <a:pt x="42" y="228"/>
                    </a:lnTo>
                    <a:lnTo>
                      <a:pt x="30" y="204"/>
                    </a:lnTo>
                    <a:lnTo>
                      <a:pt x="24" y="174"/>
                    </a:lnTo>
                    <a:lnTo>
                      <a:pt x="0" y="162"/>
                    </a:lnTo>
                    <a:lnTo>
                      <a:pt x="0" y="150"/>
                    </a:lnTo>
                    <a:lnTo>
                      <a:pt x="0" y="102"/>
                    </a:lnTo>
                    <a:lnTo>
                      <a:pt x="0" y="66"/>
                    </a:lnTo>
                    <a:lnTo>
                      <a:pt x="0" y="48"/>
                    </a:lnTo>
                    <a:lnTo>
                      <a:pt x="18" y="42"/>
                    </a:lnTo>
                    <a:lnTo>
                      <a:pt x="24" y="0"/>
                    </a:lnTo>
                  </a:path>
                </a:pathLst>
              </a:custGeom>
              <a:noFill/>
              <a:ln w="50800" cap="rnd"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Freeform 9">
                <a:extLst>
                  <a:ext uri="{FF2B5EF4-FFF2-40B4-BE49-F238E27FC236}">
                    <a16:creationId xmlns:a16="http://schemas.microsoft.com/office/drawing/2014/main" id="{207A6D4E-EC17-461C-B627-986482C08B43}"/>
                  </a:ext>
                </a:extLst>
              </p:cNvPr>
              <p:cNvSpPr>
                <a:spLocks/>
              </p:cNvSpPr>
              <p:nvPr/>
            </p:nvSpPr>
            <p:spPr bwMode="auto">
              <a:xfrm>
                <a:off x="2658" y="1608"/>
                <a:ext cx="97" cy="157"/>
              </a:xfrm>
              <a:custGeom>
                <a:avLst/>
                <a:gdLst>
                  <a:gd name="T0" fmla="*/ 96 w 97"/>
                  <a:gd name="T1" fmla="*/ 156 h 157"/>
                  <a:gd name="T2" fmla="*/ 90 w 97"/>
                  <a:gd name="T3" fmla="*/ 114 h 157"/>
                  <a:gd name="T4" fmla="*/ 36 w 97"/>
                  <a:gd name="T5" fmla="*/ 54 h 157"/>
                  <a:gd name="T6" fmla="*/ 0 w 97"/>
                  <a:gd name="T7" fmla="*/ 0 h 157"/>
                </a:gdLst>
                <a:ahLst/>
                <a:cxnLst>
                  <a:cxn ang="0">
                    <a:pos x="T0" y="T1"/>
                  </a:cxn>
                  <a:cxn ang="0">
                    <a:pos x="T2" y="T3"/>
                  </a:cxn>
                  <a:cxn ang="0">
                    <a:pos x="T4" y="T5"/>
                  </a:cxn>
                  <a:cxn ang="0">
                    <a:pos x="T6" y="T7"/>
                  </a:cxn>
                </a:cxnLst>
                <a:rect l="0" t="0" r="r" b="b"/>
                <a:pathLst>
                  <a:path w="97" h="157">
                    <a:moveTo>
                      <a:pt x="96" y="156"/>
                    </a:moveTo>
                    <a:lnTo>
                      <a:pt x="90" y="114"/>
                    </a:lnTo>
                    <a:lnTo>
                      <a:pt x="36" y="54"/>
                    </a:lnTo>
                    <a:lnTo>
                      <a:pt x="0" y="0"/>
                    </a:lnTo>
                  </a:path>
                </a:pathLst>
              </a:custGeom>
              <a:noFill/>
              <a:ln w="50800" cap="rnd"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22" name="Freeform 10">
              <a:extLst>
                <a:ext uri="{FF2B5EF4-FFF2-40B4-BE49-F238E27FC236}">
                  <a16:creationId xmlns:a16="http://schemas.microsoft.com/office/drawing/2014/main" id="{377BD0EA-D926-422F-A0FB-B856516E0AA9}"/>
                </a:ext>
              </a:extLst>
            </p:cNvPr>
            <p:cNvSpPr>
              <a:spLocks/>
            </p:cNvSpPr>
            <p:nvPr/>
          </p:nvSpPr>
          <p:spPr bwMode="auto">
            <a:xfrm>
              <a:off x="2748" y="2850"/>
              <a:ext cx="301" cy="157"/>
            </a:xfrm>
            <a:custGeom>
              <a:avLst/>
              <a:gdLst>
                <a:gd name="T0" fmla="*/ 0 w 301"/>
                <a:gd name="T1" fmla="*/ 0 h 157"/>
                <a:gd name="T2" fmla="*/ 6 w 301"/>
                <a:gd name="T3" fmla="*/ 66 h 157"/>
                <a:gd name="T4" fmla="*/ 48 w 301"/>
                <a:gd name="T5" fmla="*/ 126 h 157"/>
                <a:gd name="T6" fmla="*/ 78 w 301"/>
                <a:gd name="T7" fmla="*/ 126 h 157"/>
                <a:gd name="T8" fmla="*/ 144 w 301"/>
                <a:gd name="T9" fmla="*/ 150 h 157"/>
                <a:gd name="T10" fmla="*/ 204 w 301"/>
                <a:gd name="T11" fmla="*/ 156 h 157"/>
                <a:gd name="T12" fmla="*/ 264 w 301"/>
                <a:gd name="T13" fmla="*/ 156 h 157"/>
                <a:gd name="T14" fmla="*/ 300 w 301"/>
                <a:gd name="T15" fmla="*/ 126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57">
                  <a:moveTo>
                    <a:pt x="0" y="0"/>
                  </a:moveTo>
                  <a:lnTo>
                    <a:pt x="6" y="66"/>
                  </a:lnTo>
                  <a:lnTo>
                    <a:pt x="48" y="126"/>
                  </a:lnTo>
                  <a:lnTo>
                    <a:pt x="78" y="126"/>
                  </a:lnTo>
                  <a:lnTo>
                    <a:pt x="144" y="150"/>
                  </a:lnTo>
                  <a:lnTo>
                    <a:pt x="204" y="156"/>
                  </a:lnTo>
                  <a:lnTo>
                    <a:pt x="264" y="156"/>
                  </a:lnTo>
                  <a:lnTo>
                    <a:pt x="300" y="126"/>
                  </a:lnTo>
                </a:path>
              </a:pathLst>
            </a:custGeom>
            <a:noFill/>
            <a:ln w="50800" cap="rnd"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23" name="Text Box 11">
            <a:extLst>
              <a:ext uri="{FF2B5EF4-FFF2-40B4-BE49-F238E27FC236}">
                <a16:creationId xmlns:a16="http://schemas.microsoft.com/office/drawing/2014/main" id="{2E681257-0093-494F-8E8B-B00A1A775EA2}"/>
              </a:ext>
            </a:extLst>
          </p:cNvPr>
          <p:cNvSpPr txBox="1">
            <a:spLocks noChangeArrowheads="1"/>
          </p:cNvSpPr>
          <p:nvPr/>
        </p:nvSpPr>
        <p:spPr bwMode="auto">
          <a:xfrm>
            <a:off x="2438400" y="1371600"/>
            <a:ext cx="114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FF00"/>
                </a:solidFill>
                <a:latin typeface="Arial" panose="020B0604020202020204" pitchFamily="34" charset="0"/>
              </a:rPr>
              <a:t>NIGER</a:t>
            </a:r>
            <a:endParaRPr lang="en-US" altLang="en-US" sz="2400"/>
          </a:p>
        </p:txBody>
      </p:sp>
      <p:sp>
        <p:nvSpPr>
          <p:cNvPr id="13324" name="Text Box 12">
            <a:extLst>
              <a:ext uri="{FF2B5EF4-FFF2-40B4-BE49-F238E27FC236}">
                <a16:creationId xmlns:a16="http://schemas.microsoft.com/office/drawing/2014/main" id="{D1EB8202-CE72-4DE4-BB27-1D91E6C4A041}"/>
              </a:ext>
            </a:extLst>
          </p:cNvPr>
          <p:cNvSpPr txBox="1">
            <a:spLocks noChangeArrowheads="1"/>
          </p:cNvSpPr>
          <p:nvPr/>
        </p:nvSpPr>
        <p:spPr bwMode="auto">
          <a:xfrm>
            <a:off x="4191001" y="1752600"/>
            <a:ext cx="111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FF00"/>
                </a:solidFill>
                <a:latin typeface="Arial" panose="020B0604020202020204" pitchFamily="34" charset="0"/>
              </a:rPr>
              <a:t>SHAVI</a:t>
            </a:r>
            <a:endParaRPr lang="en-US" altLang="en-US" sz="2400" b="1">
              <a:solidFill>
                <a:schemeClr val="accent1"/>
              </a:solidFill>
              <a:latin typeface="Arial" panose="020B0604020202020204" pitchFamily="34" charset="0"/>
            </a:endParaRPr>
          </a:p>
        </p:txBody>
      </p:sp>
      <p:sp>
        <p:nvSpPr>
          <p:cNvPr id="13325" name="Text Box 13">
            <a:extLst>
              <a:ext uri="{FF2B5EF4-FFF2-40B4-BE49-F238E27FC236}">
                <a16:creationId xmlns:a16="http://schemas.microsoft.com/office/drawing/2014/main" id="{206B3285-1617-4162-B784-266B5535E0B3}"/>
              </a:ext>
            </a:extLst>
          </p:cNvPr>
          <p:cNvSpPr txBox="1">
            <a:spLocks noChangeArrowheads="1"/>
          </p:cNvSpPr>
          <p:nvPr/>
        </p:nvSpPr>
        <p:spPr bwMode="auto">
          <a:xfrm>
            <a:off x="6003925" y="1868488"/>
            <a:ext cx="87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FF00"/>
                </a:solidFill>
                <a:latin typeface="Arial" panose="020B0604020202020204" pitchFamily="34" charset="0"/>
              </a:rPr>
              <a:t>NILE</a:t>
            </a:r>
            <a:endParaRPr lang="en-US" altLang="en-US" sz="2400" b="1">
              <a:solidFill>
                <a:schemeClr val="accent1"/>
              </a:solidFill>
              <a:latin typeface="Arial" panose="020B0604020202020204" pitchFamily="34" charset="0"/>
            </a:endParaRPr>
          </a:p>
        </p:txBody>
      </p:sp>
      <p:sp>
        <p:nvSpPr>
          <p:cNvPr id="13326" name="Text Box 14">
            <a:extLst>
              <a:ext uri="{FF2B5EF4-FFF2-40B4-BE49-F238E27FC236}">
                <a16:creationId xmlns:a16="http://schemas.microsoft.com/office/drawing/2014/main" id="{476D15D1-BBCA-46E5-9E23-A4FB64A5CCF0}"/>
              </a:ext>
            </a:extLst>
          </p:cNvPr>
          <p:cNvSpPr txBox="1">
            <a:spLocks noChangeArrowheads="1"/>
          </p:cNvSpPr>
          <p:nvPr/>
        </p:nvSpPr>
        <p:spPr bwMode="auto">
          <a:xfrm>
            <a:off x="3124200" y="3352800"/>
            <a:ext cx="1335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FF00"/>
                </a:solidFill>
                <a:latin typeface="Arial" panose="020B0604020202020204" pitchFamily="34" charset="0"/>
              </a:rPr>
              <a:t>CONGO</a:t>
            </a:r>
            <a:endParaRPr lang="en-US" altLang="en-US" sz="2400" b="1">
              <a:solidFill>
                <a:schemeClr val="accent1"/>
              </a:solidFill>
              <a:latin typeface="Arial" panose="020B0604020202020204" pitchFamily="34" charset="0"/>
            </a:endParaRPr>
          </a:p>
        </p:txBody>
      </p:sp>
      <p:sp>
        <p:nvSpPr>
          <p:cNvPr id="13327" name="Text Box 15">
            <a:extLst>
              <a:ext uri="{FF2B5EF4-FFF2-40B4-BE49-F238E27FC236}">
                <a16:creationId xmlns:a16="http://schemas.microsoft.com/office/drawing/2014/main" id="{72DA9DD6-5A4B-4876-8B02-3B57BE7966D8}"/>
              </a:ext>
            </a:extLst>
          </p:cNvPr>
          <p:cNvSpPr txBox="1">
            <a:spLocks noChangeArrowheads="1"/>
          </p:cNvSpPr>
          <p:nvPr/>
        </p:nvSpPr>
        <p:spPr bwMode="auto">
          <a:xfrm>
            <a:off x="4572000" y="4953000"/>
            <a:ext cx="153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FF00"/>
                </a:solidFill>
                <a:latin typeface="Arial" panose="020B0604020202020204" pitchFamily="34" charset="0"/>
              </a:rPr>
              <a:t>ZAMBEZI</a:t>
            </a:r>
            <a:endParaRPr lang="en-US" altLang="en-US" sz="2400" b="1">
              <a:solidFill>
                <a:schemeClr val="accent1"/>
              </a:solidFill>
              <a:latin typeface="Arial" panose="020B0604020202020204" pitchFamily="34" charset="0"/>
            </a:endParaRPr>
          </a:p>
        </p:txBody>
      </p:sp>
      <p:sp>
        <p:nvSpPr>
          <p:cNvPr id="13328" name="Text Box 16">
            <a:extLst>
              <a:ext uri="{FF2B5EF4-FFF2-40B4-BE49-F238E27FC236}">
                <a16:creationId xmlns:a16="http://schemas.microsoft.com/office/drawing/2014/main" id="{6CAE16EF-5BEE-467B-8BCC-73EDC432C6A6}"/>
              </a:ext>
            </a:extLst>
          </p:cNvPr>
          <p:cNvSpPr txBox="1">
            <a:spLocks noChangeArrowheads="1"/>
          </p:cNvSpPr>
          <p:nvPr/>
        </p:nvSpPr>
        <p:spPr bwMode="auto">
          <a:xfrm>
            <a:off x="9308640" y="990600"/>
            <a:ext cx="554959" cy="3785652"/>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000" b="1">
                <a:latin typeface="Arial" panose="020B0604020202020204" pitchFamily="34" charset="0"/>
              </a:rPr>
              <a:t>R</a:t>
            </a:r>
          </a:p>
          <a:p>
            <a:pPr algn="ctr"/>
            <a:r>
              <a:rPr lang="en-US" altLang="en-US" sz="4000" b="1">
                <a:latin typeface="Arial" panose="020B0604020202020204" pitchFamily="34" charset="0"/>
              </a:rPr>
              <a:t>I</a:t>
            </a:r>
          </a:p>
          <a:p>
            <a:pPr algn="ctr"/>
            <a:r>
              <a:rPr lang="en-US" altLang="en-US" sz="4000" b="1">
                <a:latin typeface="Arial" panose="020B0604020202020204" pitchFamily="34" charset="0"/>
              </a:rPr>
              <a:t>V</a:t>
            </a:r>
          </a:p>
          <a:p>
            <a:pPr algn="ctr"/>
            <a:r>
              <a:rPr lang="en-US" altLang="en-US" sz="4000" b="1">
                <a:latin typeface="Arial" panose="020B0604020202020204" pitchFamily="34" charset="0"/>
              </a:rPr>
              <a:t>E</a:t>
            </a:r>
          </a:p>
          <a:p>
            <a:pPr algn="ctr"/>
            <a:r>
              <a:rPr lang="en-US" altLang="en-US" sz="4000" b="1">
                <a:latin typeface="Arial" panose="020B0604020202020204" pitchFamily="34" charset="0"/>
              </a:rPr>
              <a:t>R</a:t>
            </a:r>
          </a:p>
          <a:p>
            <a:pPr algn="ctr"/>
            <a:r>
              <a:rPr lang="en-US" altLang="en-US" sz="4000" b="1">
                <a:latin typeface="Arial" panose="020B0604020202020204" pitchFamily="34" charset="0"/>
              </a:rPr>
              <a:t>S</a:t>
            </a:r>
          </a:p>
        </p:txBody>
      </p:sp>
      <p:sp>
        <p:nvSpPr>
          <p:cNvPr id="13329" name="Text Box 17">
            <a:extLst>
              <a:ext uri="{FF2B5EF4-FFF2-40B4-BE49-F238E27FC236}">
                <a16:creationId xmlns:a16="http://schemas.microsoft.com/office/drawing/2014/main" id="{12F9835D-91F2-4FE1-8A53-9435D8464769}"/>
              </a:ext>
            </a:extLst>
          </p:cNvPr>
          <p:cNvSpPr txBox="1">
            <a:spLocks noChangeArrowheads="1"/>
          </p:cNvSpPr>
          <p:nvPr/>
        </p:nvSpPr>
        <p:spPr bwMode="auto">
          <a:xfrm>
            <a:off x="8686800" y="304801"/>
            <a:ext cx="1676400" cy="5889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b="1">
                <a:latin typeface="Arial" panose="020B0604020202020204" pitchFamily="34" charset="0"/>
              </a:rPr>
              <a:t>MAJOR</a:t>
            </a:r>
          </a:p>
        </p:txBody>
      </p:sp>
      <p:sp>
        <p:nvSpPr>
          <p:cNvPr id="13330" name="Text Box 18">
            <a:extLst>
              <a:ext uri="{FF2B5EF4-FFF2-40B4-BE49-F238E27FC236}">
                <a16:creationId xmlns:a16="http://schemas.microsoft.com/office/drawing/2014/main" id="{CD676EE7-28D4-44DB-88BF-5C72CAC54D02}"/>
              </a:ext>
            </a:extLst>
          </p:cNvPr>
          <p:cNvSpPr txBox="1">
            <a:spLocks noChangeArrowheads="1"/>
          </p:cNvSpPr>
          <p:nvPr/>
        </p:nvSpPr>
        <p:spPr bwMode="auto">
          <a:xfrm>
            <a:off x="8382000" y="4992689"/>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b="1">
                <a:solidFill>
                  <a:srgbClr val="FF0000"/>
                </a:solidFill>
                <a:latin typeface="Arial" panose="020B0604020202020204" pitchFamily="34" charset="0"/>
              </a:rPr>
              <a:t>BESET BY WATERFALLS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DB53D8E-51BE-421A-8934-0EDB063B4BCA}"/>
              </a:ext>
            </a:extLst>
          </p:cNvPr>
          <p:cNvSpPr>
            <a:spLocks noGrp="1" noChangeArrowheads="1"/>
          </p:cNvSpPr>
          <p:nvPr>
            <p:ph type="title"/>
          </p:nvPr>
        </p:nvSpPr>
        <p:spPr>
          <a:xfrm>
            <a:off x="2209800" y="0"/>
            <a:ext cx="7772400" cy="381000"/>
          </a:xfrm>
        </p:spPr>
        <p:txBody>
          <a:bodyPr>
            <a:normAutofit fontScale="90000"/>
          </a:bodyPr>
          <a:lstStyle/>
          <a:p>
            <a:r>
              <a:rPr lang="en-US" altLang="en-US" sz="4000">
                <a:cs typeface="Times New Roman" panose="02020603050405020304" pitchFamily="18" charset="0"/>
              </a:rPr>
              <a:t>Conclusions</a:t>
            </a:r>
            <a:endParaRPr lang="en-US" altLang="en-US" sz="4000"/>
          </a:p>
        </p:txBody>
      </p:sp>
      <p:sp>
        <p:nvSpPr>
          <p:cNvPr id="7" name="Footer Placeholder 4">
            <a:extLst>
              <a:ext uri="{FF2B5EF4-FFF2-40B4-BE49-F238E27FC236}">
                <a16:creationId xmlns:a16="http://schemas.microsoft.com/office/drawing/2014/main" id="{6B548AEE-9611-41B3-9FF9-38E3BA34C8CA}"/>
              </a:ext>
            </a:extLst>
          </p:cNvPr>
          <p:cNvSpPr>
            <a:spLocks noGrp="1"/>
          </p:cNvSpPr>
          <p:nvPr>
            <p:ph type="ftr" sz="quarter" idx="11"/>
          </p:nvPr>
        </p:nvSpPr>
        <p:spPr/>
        <p:txBody>
          <a:bodyPr/>
          <a:lstStyle/>
          <a:p>
            <a:r>
              <a:rPr lang="en-US" altLang="en-US"/>
              <a:t>Globalization &amp; Diversity: Rowntree, Lewis, Price, Wyckoff</a:t>
            </a:r>
          </a:p>
        </p:txBody>
      </p:sp>
      <p:sp>
        <p:nvSpPr>
          <p:cNvPr id="6" name="Slide Number Placeholder 3">
            <a:extLst>
              <a:ext uri="{FF2B5EF4-FFF2-40B4-BE49-F238E27FC236}">
                <a16:creationId xmlns:a16="http://schemas.microsoft.com/office/drawing/2014/main" id="{56BBC8EA-EB8F-4F49-BEDE-3DF66337BF42}"/>
              </a:ext>
            </a:extLst>
          </p:cNvPr>
          <p:cNvSpPr>
            <a:spLocks noGrp="1"/>
          </p:cNvSpPr>
          <p:nvPr>
            <p:ph type="sldNum" sz="quarter" idx="12"/>
          </p:nvPr>
        </p:nvSpPr>
        <p:spPr/>
        <p:txBody>
          <a:bodyPr/>
          <a:lstStyle/>
          <a:p>
            <a:fld id="{53E58E99-150B-41E4-A1DA-6C3A1E0DB110}" type="slidenum">
              <a:rPr lang="en-US" altLang="en-US"/>
              <a:pPr/>
              <a:t>100</a:t>
            </a:fld>
            <a:endParaRPr lang="en-US" altLang="en-US"/>
          </a:p>
        </p:txBody>
      </p:sp>
      <p:sp>
        <p:nvSpPr>
          <p:cNvPr id="87043" name="Text Box 3">
            <a:extLst>
              <a:ext uri="{FF2B5EF4-FFF2-40B4-BE49-F238E27FC236}">
                <a16:creationId xmlns:a16="http://schemas.microsoft.com/office/drawing/2014/main" id="{1D608861-72F8-443E-9C7B-CEA9B75C37EB}"/>
              </a:ext>
            </a:extLst>
          </p:cNvPr>
          <p:cNvSpPr txBox="1">
            <a:spLocks noChangeArrowheads="1"/>
          </p:cNvSpPr>
          <p:nvPr/>
        </p:nvSpPr>
        <p:spPr bwMode="auto">
          <a:xfrm>
            <a:off x="2270126" y="1412875"/>
            <a:ext cx="763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altLang="en-US" sz="2400"/>
          </a:p>
        </p:txBody>
      </p:sp>
      <p:sp>
        <p:nvSpPr>
          <p:cNvPr id="87044" name="Text Box 4">
            <a:extLst>
              <a:ext uri="{FF2B5EF4-FFF2-40B4-BE49-F238E27FC236}">
                <a16:creationId xmlns:a16="http://schemas.microsoft.com/office/drawing/2014/main" id="{517BDEA4-0C6F-4CC0-92AF-28242F7DCDA7}"/>
              </a:ext>
            </a:extLst>
          </p:cNvPr>
          <p:cNvSpPr txBox="1">
            <a:spLocks noChangeArrowheads="1"/>
          </p:cNvSpPr>
          <p:nvPr/>
        </p:nvSpPr>
        <p:spPr bwMode="auto">
          <a:xfrm>
            <a:off x="2057400" y="533400"/>
            <a:ext cx="8305800"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FontTx/>
              <a:buChar char="•"/>
            </a:pPr>
            <a:r>
              <a:rPr lang="en-US" altLang="en-US" sz="3200" b="1">
                <a:solidFill>
                  <a:srgbClr val="333399"/>
                </a:solidFill>
                <a:latin typeface="Arial" panose="020B0604020202020204" pitchFamily="34" charset="0"/>
              </a:rPr>
              <a:t>Problems lead to pessimism</a:t>
            </a:r>
          </a:p>
          <a:p>
            <a:pPr lvl="1" eaLnBrk="1" hangingPunct="1">
              <a:spcBef>
                <a:spcPct val="20000"/>
              </a:spcBef>
              <a:buFontTx/>
              <a:buChar char="–"/>
            </a:pPr>
            <a:r>
              <a:rPr lang="en-US" altLang="en-US" sz="2800" b="1">
                <a:solidFill>
                  <a:srgbClr val="339966"/>
                </a:solidFill>
                <a:latin typeface="Arial" panose="020B0604020202020204" pitchFamily="34" charset="0"/>
              </a:rPr>
              <a:t>Civil wars</a:t>
            </a:r>
          </a:p>
          <a:p>
            <a:pPr lvl="1" eaLnBrk="1" hangingPunct="1">
              <a:spcBef>
                <a:spcPct val="20000"/>
              </a:spcBef>
              <a:buFontTx/>
              <a:buChar char="–"/>
            </a:pPr>
            <a:r>
              <a:rPr lang="en-US" altLang="en-US" sz="2800" b="1">
                <a:solidFill>
                  <a:srgbClr val="339966"/>
                </a:solidFill>
                <a:latin typeface="Arial" panose="020B0604020202020204" pitchFamily="34" charset="0"/>
              </a:rPr>
              <a:t>Health problems</a:t>
            </a:r>
          </a:p>
          <a:p>
            <a:pPr lvl="1" eaLnBrk="1" hangingPunct="1">
              <a:spcBef>
                <a:spcPct val="20000"/>
              </a:spcBef>
              <a:buFontTx/>
              <a:buChar char="–"/>
            </a:pPr>
            <a:r>
              <a:rPr lang="en-US" altLang="en-US" sz="2800" b="1">
                <a:solidFill>
                  <a:srgbClr val="339966"/>
                </a:solidFill>
                <a:latin typeface="Arial" panose="020B0604020202020204" pitchFamily="34" charset="0"/>
              </a:rPr>
              <a:t>Poverty</a:t>
            </a:r>
          </a:p>
          <a:p>
            <a:pPr eaLnBrk="1" hangingPunct="1">
              <a:spcBef>
                <a:spcPct val="20000"/>
              </a:spcBef>
              <a:buFontTx/>
              <a:buChar char="•"/>
            </a:pPr>
            <a:r>
              <a:rPr lang="en-US" altLang="en-US" sz="3200" b="1">
                <a:solidFill>
                  <a:srgbClr val="333399"/>
                </a:solidFill>
                <a:latin typeface="Arial" panose="020B0604020202020204" pitchFamily="34" charset="0"/>
              </a:rPr>
              <a:t>Reasons for optimism</a:t>
            </a:r>
          </a:p>
          <a:p>
            <a:pPr lvl="1" eaLnBrk="1" hangingPunct="1">
              <a:spcBef>
                <a:spcPct val="20000"/>
              </a:spcBef>
              <a:buFontTx/>
              <a:buChar char="–"/>
            </a:pPr>
            <a:r>
              <a:rPr lang="en-US" altLang="en-US" sz="2800" b="1">
                <a:solidFill>
                  <a:srgbClr val="339966"/>
                </a:solidFill>
                <a:latin typeface="Arial" panose="020B0604020202020204" pitchFamily="34" charset="0"/>
              </a:rPr>
              <a:t>Large areas of land available for farming</a:t>
            </a:r>
          </a:p>
          <a:p>
            <a:pPr lvl="1" eaLnBrk="1" hangingPunct="1">
              <a:spcBef>
                <a:spcPct val="20000"/>
              </a:spcBef>
              <a:buFontTx/>
              <a:buChar char="–"/>
            </a:pPr>
            <a:r>
              <a:rPr lang="en-US" altLang="en-US" sz="2800" b="1">
                <a:solidFill>
                  <a:srgbClr val="339966"/>
                </a:solidFill>
                <a:latin typeface="Arial" panose="020B0604020202020204" pitchFamily="34" charset="0"/>
              </a:rPr>
              <a:t>Signs of declining birth rates</a:t>
            </a:r>
          </a:p>
          <a:p>
            <a:pPr lvl="1" eaLnBrk="1" hangingPunct="1">
              <a:spcBef>
                <a:spcPct val="20000"/>
              </a:spcBef>
              <a:buFontTx/>
              <a:buChar char="–"/>
            </a:pPr>
            <a:r>
              <a:rPr lang="en-US" altLang="en-US" sz="2800" b="1">
                <a:solidFill>
                  <a:srgbClr val="339966"/>
                </a:solidFill>
                <a:latin typeface="Arial" panose="020B0604020202020204" pitchFamily="34" charset="0"/>
              </a:rPr>
              <a:t>Some wars have ended</a:t>
            </a:r>
          </a:p>
          <a:p>
            <a:pPr lvl="1" eaLnBrk="1" hangingPunct="1">
              <a:spcBef>
                <a:spcPct val="20000"/>
              </a:spcBef>
              <a:buFontTx/>
              <a:buChar char="–"/>
            </a:pPr>
            <a:r>
              <a:rPr lang="en-US" altLang="en-US" sz="2800" b="1">
                <a:solidFill>
                  <a:srgbClr val="339966"/>
                </a:solidFill>
                <a:latin typeface="Arial" panose="020B0604020202020204" pitchFamily="34" charset="0"/>
              </a:rPr>
              <a:t>Improving infrastructure</a:t>
            </a:r>
          </a:p>
          <a:p>
            <a:pPr lvl="1" eaLnBrk="1" hangingPunct="1">
              <a:spcBef>
                <a:spcPct val="20000"/>
              </a:spcBef>
              <a:buFontTx/>
              <a:buChar char="–"/>
            </a:pPr>
            <a:r>
              <a:rPr lang="en-US" altLang="en-US" sz="2800" b="1">
                <a:solidFill>
                  <a:srgbClr val="339966"/>
                </a:solidFill>
                <a:latin typeface="Arial" panose="020B0604020202020204" pitchFamily="34" charset="0"/>
              </a:rPr>
              <a:t>To date, successful change in South Africa</a:t>
            </a:r>
          </a:p>
        </p:txBody>
      </p:sp>
      <p:sp>
        <p:nvSpPr>
          <p:cNvPr id="87045" name="Text Box 5">
            <a:extLst>
              <a:ext uri="{FF2B5EF4-FFF2-40B4-BE49-F238E27FC236}">
                <a16:creationId xmlns:a16="http://schemas.microsoft.com/office/drawing/2014/main" id="{FB26601B-604D-4501-B34E-B7D3DBFB082A}"/>
              </a:ext>
            </a:extLst>
          </p:cNvPr>
          <p:cNvSpPr txBox="1">
            <a:spLocks noChangeArrowheads="1"/>
          </p:cNvSpPr>
          <p:nvPr/>
        </p:nvSpPr>
        <p:spPr bwMode="auto">
          <a:xfrm>
            <a:off x="3048000" y="59436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b="1">
                <a:solidFill>
                  <a:srgbClr val="FF0000"/>
                </a:solidFill>
              </a:rPr>
              <a:t>End of Chapter 6: Sub-Saharan Africa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A727CB2-BA56-4FDD-9F02-09B4073CD7B1}"/>
              </a:ext>
            </a:extLst>
          </p:cNvPr>
          <p:cNvSpPr>
            <a:spLocks noGrp="1" noChangeArrowheads="1"/>
          </p:cNvSpPr>
          <p:nvPr>
            <p:ph type="title"/>
          </p:nvPr>
        </p:nvSpPr>
        <p:spPr>
          <a:xfrm>
            <a:off x="1148255" y="308734"/>
            <a:ext cx="7772400" cy="650875"/>
          </a:xfrm>
        </p:spPr>
        <p:txBody>
          <a:bodyPr>
            <a:normAutofit fontScale="90000"/>
          </a:bodyPr>
          <a:lstStyle/>
          <a:p>
            <a:r>
              <a:rPr lang="en-US" altLang="en-US" b="1" dirty="0">
                <a:latin typeface="Arial" panose="020B0604020202020204" pitchFamily="34" charset="0"/>
                <a:cs typeface="Arial" panose="020B0604020202020204" pitchFamily="34" charset="0"/>
              </a:rPr>
              <a:t>Unusual river systems</a:t>
            </a:r>
          </a:p>
        </p:txBody>
      </p:sp>
      <p:sp>
        <p:nvSpPr>
          <p:cNvPr id="14339" name="Rectangle 3">
            <a:extLst>
              <a:ext uri="{FF2B5EF4-FFF2-40B4-BE49-F238E27FC236}">
                <a16:creationId xmlns:a16="http://schemas.microsoft.com/office/drawing/2014/main" id="{23C83DC3-1AD0-4136-A9E6-FB415A5BBFDA}"/>
              </a:ext>
            </a:extLst>
          </p:cNvPr>
          <p:cNvSpPr>
            <a:spLocks noGrp="1" noChangeArrowheads="1"/>
          </p:cNvSpPr>
          <p:nvPr>
            <p:ph idx="1"/>
          </p:nvPr>
        </p:nvSpPr>
        <p:spPr>
          <a:xfrm>
            <a:off x="199697" y="1323380"/>
            <a:ext cx="7168055" cy="4753303"/>
          </a:xfrm>
        </p:spPr>
        <p:txBody>
          <a:bodyPr/>
          <a:lstStyle/>
          <a:p>
            <a:pPr>
              <a:lnSpc>
                <a:spcPct val="90000"/>
              </a:lnSpc>
            </a:pPr>
            <a:r>
              <a:rPr lang="en-US" altLang="en-US" b="1" dirty="0">
                <a:solidFill>
                  <a:srgbClr val="008000"/>
                </a:solidFill>
                <a:latin typeface="Arial" panose="020B0604020202020204" pitchFamily="34" charset="0"/>
                <a:cs typeface="Arial" panose="020B0604020202020204" pitchFamily="34" charset="0"/>
              </a:rPr>
              <a:t>As part of Pangaea, there were several interior drainage basins (like around the Great Salt Lake, only bigger)</a:t>
            </a:r>
            <a:r>
              <a:rPr lang="en-US" altLang="en-US" b="1" dirty="0">
                <a:solidFill>
                  <a:srgbClr val="008000"/>
                </a:solidFill>
              </a:rPr>
              <a:t> </a:t>
            </a:r>
          </a:p>
          <a:p>
            <a:pPr>
              <a:lnSpc>
                <a:spcPct val="90000"/>
              </a:lnSpc>
            </a:pPr>
            <a:r>
              <a:rPr lang="en-US" altLang="en-US" b="1" dirty="0">
                <a:solidFill>
                  <a:srgbClr val="008000"/>
                </a:solidFill>
                <a:latin typeface="Arial" panose="020B0604020202020204" pitchFamily="34" charset="0"/>
                <a:cs typeface="Arial" panose="020B0604020202020204" pitchFamily="34" charset="0"/>
              </a:rPr>
              <a:t>After drifting began, the interior drainage systems were altered and eventually found their way to the seacoast </a:t>
            </a:r>
          </a:p>
          <a:p>
            <a:pPr lvl="1">
              <a:lnSpc>
                <a:spcPct val="90000"/>
              </a:lnSpc>
            </a:pPr>
            <a:r>
              <a:rPr lang="en-US" altLang="en-US" b="1" dirty="0">
                <a:solidFill>
                  <a:srgbClr val="008000"/>
                </a:solidFill>
                <a:latin typeface="Arial" panose="020B0604020202020204" pitchFamily="34" charset="0"/>
                <a:cs typeface="Times New Roman" panose="02020603050405020304" pitchFamily="18" charset="0"/>
              </a:rPr>
              <a:t>mid course deltas (where the streams emptied into the former inland seas)</a:t>
            </a:r>
            <a:r>
              <a:rPr lang="en-US" altLang="en-US" b="1" dirty="0">
                <a:solidFill>
                  <a:srgbClr val="008000"/>
                </a:solidFill>
                <a:latin typeface="Arial" panose="020B0604020202020204" pitchFamily="34" charset="0"/>
                <a:cs typeface="Arial" panose="020B0604020202020204" pitchFamily="34" charset="0"/>
              </a:rPr>
              <a:t> </a:t>
            </a:r>
          </a:p>
          <a:p>
            <a:pPr lvl="1">
              <a:lnSpc>
                <a:spcPct val="90000"/>
              </a:lnSpc>
            </a:pPr>
            <a:r>
              <a:rPr lang="en-US" altLang="en-US" b="1" dirty="0">
                <a:solidFill>
                  <a:srgbClr val="008000"/>
                </a:solidFill>
                <a:latin typeface="Arial" panose="020B0604020202020204" pitchFamily="34" charset="0"/>
                <a:cs typeface="Times New Roman" panose="02020603050405020304" pitchFamily="18" charset="0"/>
              </a:rPr>
              <a:t>numerous cataracts or falls make the rivers less usable for transportation purposes</a:t>
            </a:r>
            <a:r>
              <a:rPr lang="en-US" altLang="en-US" b="1" dirty="0">
                <a:solidFill>
                  <a:srgbClr val="008000"/>
                </a:solidFill>
                <a:latin typeface="Arial" panose="020B0604020202020204" pitchFamily="34" charset="0"/>
                <a:cs typeface="Arial" panose="020B0604020202020204" pitchFamily="34" charset="0"/>
              </a:rPr>
              <a:t> </a:t>
            </a:r>
          </a:p>
          <a:p>
            <a:pPr>
              <a:lnSpc>
                <a:spcPct val="90000"/>
              </a:lnSpc>
            </a:pPr>
            <a:r>
              <a:rPr lang="en-US" altLang="en-US" b="1" dirty="0">
                <a:solidFill>
                  <a:srgbClr val="008000"/>
                </a:solidFill>
                <a:latin typeface="Arial" panose="020B0604020202020204" pitchFamily="34" charset="0"/>
                <a:cs typeface="Arial" panose="020B0604020202020204" pitchFamily="34" charset="0"/>
              </a:rPr>
              <a:t>Rivers poor for transportation but good for hydroelectric power production</a:t>
            </a:r>
            <a:endParaRPr lang="en-US" altLang="en-US" b="1" dirty="0">
              <a:solidFill>
                <a:srgbClr val="008000"/>
              </a:solidFill>
            </a:endParaRPr>
          </a:p>
        </p:txBody>
      </p:sp>
      <p:sp>
        <p:nvSpPr>
          <p:cNvPr id="4" name="Slide Number Placeholder 4">
            <a:extLst>
              <a:ext uri="{FF2B5EF4-FFF2-40B4-BE49-F238E27FC236}">
                <a16:creationId xmlns:a16="http://schemas.microsoft.com/office/drawing/2014/main" id="{768B1867-D418-4264-82DB-D4F664A47EAC}"/>
              </a:ext>
            </a:extLst>
          </p:cNvPr>
          <p:cNvSpPr>
            <a:spLocks noGrp="1"/>
          </p:cNvSpPr>
          <p:nvPr>
            <p:ph type="sldNum" sz="quarter" idx="12"/>
          </p:nvPr>
        </p:nvSpPr>
        <p:spPr/>
        <p:txBody>
          <a:bodyPr/>
          <a:lstStyle/>
          <a:p>
            <a:fld id="{88C36A3D-0C83-4ED8-8834-11A1E0888B80}" type="slidenum">
              <a:rPr lang="en-US" altLang="en-US"/>
              <a:pPr/>
              <a:t>11</a:t>
            </a:fld>
            <a:endParaRPr lang="en-US" altLang="en-US"/>
          </a:p>
        </p:txBody>
      </p:sp>
      <p:pic>
        <p:nvPicPr>
          <p:cNvPr id="2" name="Picture 1">
            <a:extLst>
              <a:ext uri="{FF2B5EF4-FFF2-40B4-BE49-F238E27FC236}">
                <a16:creationId xmlns:a16="http://schemas.microsoft.com/office/drawing/2014/main" id="{026AE2B2-917C-43A2-96FF-EB56D466770F}"/>
              </a:ext>
            </a:extLst>
          </p:cNvPr>
          <p:cNvPicPr>
            <a:picLocks noChangeAspect="1"/>
          </p:cNvPicPr>
          <p:nvPr/>
        </p:nvPicPr>
        <p:blipFill>
          <a:blip r:embed="rId2"/>
          <a:stretch>
            <a:fillRect/>
          </a:stretch>
        </p:blipFill>
        <p:spPr>
          <a:xfrm>
            <a:off x="7202712" y="351436"/>
            <a:ext cx="4662976" cy="615512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4D0FA7A5-4EAB-4D3F-BA0D-063CBD46B93B}"/>
              </a:ext>
            </a:extLst>
          </p:cNvPr>
          <p:cNvSpPr>
            <a:spLocks noGrp="1"/>
          </p:cNvSpPr>
          <p:nvPr>
            <p:ph type="sldNum" sz="quarter" idx="12"/>
          </p:nvPr>
        </p:nvSpPr>
        <p:spPr/>
        <p:txBody>
          <a:bodyPr/>
          <a:lstStyle/>
          <a:p>
            <a:fld id="{C3253375-4473-4954-897D-18ED0A058CCB}" type="slidenum">
              <a:rPr lang="en-US" altLang="en-US"/>
              <a:pPr/>
              <a:t>12</a:t>
            </a:fld>
            <a:endParaRPr lang="en-US" altLang="en-US"/>
          </a:p>
        </p:txBody>
      </p:sp>
      <p:sp>
        <p:nvSpPr>
          <p:cNvPr id="15362" name="Rectangle 2">
            <a:extLst>
              <a:ext uri="{FF2B5EF4-FFF2-40B4-BE49-F238E27FC236}">
                <a16:creationId xmlns:a16="http://schemas.microsoft.com/office/drawing/2014/main" id="{C2E3FBEC-ADEC-4209-90E9-F7560F234618}"/>
              </a:ext>
            </a:extLst>
          </p:cNvPr>
          <p:cNvSpPr>
            <a:spLocks noChangeArrowheads="1"/>
          </p:cNvSpPr>
          <p:nvPr/>
        </p:nvSpPr>
        <p:spPr bwMode="auto">
          <a:xfrm>
            <a:off x="199697" y="152400"/>
            <a:ext cx="1185566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b="1" dirty="0">
                <a:latin typeface="Arial" panose="020B0604020202020204" pitchFamily="34" charset="0"/>
              </a:rPr>
              <a:t>Double-edged Sword: Waterfalls and Power</a:t>
            </a:r>
          </a:p>
        </p:txBody>
      </p:sp>
      <p:pic>
        <p:nvPicPr>
          <p:cNvPr id="15363" name="Picture 3" descr="p">
            <a:extLst>
              <a:ext uri="{FF2B5EF4-FFF2-40B4-BE49-F238E27FC236}">
                <a16:creationId xmlns:a16="http://schemas.microsoft.com/office/drawing/2014/main" id="{E6DB1257-F2B1-4A1C-85DE-50AF6F9DAE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06055" y="1025524"/>
            <a:ext cx="5385895" cy="403942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top 23_ Victoria Falls">
            <a:extLst>
              <a:ext uri="{FF2B5EF4-FFF2-40B4-BE49-F238E27FC236}">
                <a16:creationId xmlns:a16="http://schemas.microsoft.com/office/drawing/2014/main" id="{94A25091-4AB8-4302-B7DF-70730345E54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6407" y="2688958"/>
            <a:ext cx="5199993" cy="3899995"/>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a:extLst>
              <a:ext uri="{FF2B5EF4-FFF2-40B4-BE49-F238E27FC236}">
                <a16:creationId xmlns:a16="http://schemas.microsoft.com/office/drawing/2014/main" id="{3304FEA9-EF88-4BE3-B526-2AC6E77FFD61}"/>
              </a:ext>
            </a:extLst>
          </p:cNvPr>
          <p:cNvSpPr txBox="1">
            <a:spLocks noChangeArrowheads="1"/>
          </p:cNvSpPr>
          <p:nvPr/>
        </p:nvSpPr>
        <p:spPr bwMode="auto">
          <a:xfrm>
            <a:off x="286408" y="1219200"/>
            <a:ext cx="2682875" cy="95885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a:solidFill>
                  <a:srgbClr val="FF0000"/>
                </a:solidFill>
                <a:latin typeface="Arial" panose="020B0604020202020204" pitchFamily="34" charset="0"/>
              </a:rPr>
              <a:t>Problem for transportation</a:t>
            </a:r>
          </a:p>
        </p:txBody>
      </p:sp>
      <p:sp>
        <p:nvSpPr>
          <p:cNvPr id="15366" name="Line 6">
            <a:extLst>
              <a:ext uri="{FF2B5EF4-FFF2-40B4-BE49-F238E27FC236}">
                <a16:creationId xmlns:a16="http://schemas.microsoft.com/office/drawing/2014/main" id="{BC2B4475-6DFA-4EFD-B95A-EFA329E551E6}"/>
              </a:ext>
            </a:extLst>
          </p:cNvPr>
          <p:cNvSpPr>
            <a:spLocks noChangeShapeType="1"/>
          </p:cNvSpPr>
          <p:nvPr/>
        </p:nvSpPr>
        <p:spPr bwMode="auto">
          <a:xfrm>
            <a:off x="1949668" y="2178050"/>
            <a:ext cx="5255" cy="53361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Text Box 7">
            <a:extLst>
              <a:ext uri="{FF2B5EF4-FFF2-40B4-BE49-F238E27FC236}">
                <a16:creationId xmlns:a16="http://schemas.microsoft.com/office/drawing/2014/main" id="{A06ABA76-93C3-4479-92BD-16687F897631}"/>
              </a:ext>
            </a:extLst>
          </p:cNvPr>
          <p:cNvSpPr txBox="1">
            <a:spLocks noChangeArrowheads="1"/>
          </p:cNvSpPr>
          <p:nvPr/>
        </p:nvSpPr>
        <p:spPr bwMode="auto">
          <a:xfrm>
            <a:off x="6705600" y="5410200"/>
            <a:ext cx="2533650" cy="95885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a:solidFill>
                  <a:srgbClr val="FF0000"/>
                </a:solidFill>
                <a:latin typeface="Arial" panose="020B0604020202020204" pitchFamily="34" charset="0"/>
              </a:rPr>
              <a:t>Good for development</a:t>
            </a:r>
          </a:p>
        </p:txBody>
      </p:sp>
      <p:sp>
        <p:nvSpPr>
          <p:cNvPr id="15368" name="Line 8">
            <a:extLst>
              <a:ext uri="{FF2B5EF4-FFF2-40B4-BE49-F238E27FC236}">
                <a16:creationId xmlns:a16="http://schemas.microsoft.com/office/drawing/2014/main" id="{FB7EBAD6-511F-4A59-8D8D-972CC1A07BF5}"/>
              </a:ext>
            </a:extLst>
          </p:cNvPr>
          <p:cNvSpPr>
            <a:spLocks noChangeShapeType="1"/>
          </p:cNvSpPr>
          <p:nvPr/>
        </p:nvSpPr>
        <p:spPr bwMode="auto">
          <a:xfrm flipV="1">
            <a:off x="8077200" y="4953000"/>
            <a:ext cx="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ox(out)">
                                      <p:cBhvr>
                                        <p:cTn id="7" dur="500"/>
                                        <p:tgtEl>
                                          <p:spTgt spid="1536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 calcmode="lin" valueType="num">
                                      <p:cBhvr additive="base">
                                        <p:cTn id="12" dur="500" fill="hold"/>
                                        <p:tgtEl>
                                          <p:spTgt spid="15365"/>
                                        </p:tgtEl>
                                        <p:attrNameLst>
                                          <p:attrName>ppt_x</p:attrName>
                                        </p:attrNameLst>
                                      </p:cBhvr>
                                      <p:tavLst>
                                        <p:tav tm="0">
                                          <p:val>
                                            <p:strVal val="1+#ppt_w/2"/>
                                          </p:val>
                                        </p:tav>
                                        <p:tav tm="100000">
                                          <p:val>
                                            <p:strVal val="#ppt_x"/>
                                          </p:val>
                                        </p:tav>
                                      </p:tavLst>
                                    </p:anim>
                                    <p:anim calcmode="lin" valueType="num">
                                      <p:cBhvr additive="base">
                                        <p:cTn id="13" dur="500" fill="hold"/>
                                        <p:tgtEl>
                                          <p:spTgt spid="1536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rbrak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15366"/>
                                        </p:tgtEl>
                                        <p:attrNameLst>
                                          <p:attrName>style.visibility</p:attrName>
                                        </p:attrNameLst>
                                      </p:cBhvr>
                                      <p:to>
                                        <p:strVal val="visible"/>
                                      </p:to>
                                    </p:set>
                                    <p:anim calcmode="lin" valueType="num">
                                      <p:cBhvr additive="base">
                                        <p:cTn id="18" dur="500" fill="hold"/>
                                        <p:tgtEl>
                                          <p:spTgt spid="15366"/>
                                        </p:tgtEl>
                                        <p:attrNameLst>
                                          <p:attrName>ppt_x</p:attrName>
                                        </p:attrNameLst>
                                      </p:cBhvr>
                                      <p:tavLst>
                                        <p:tav tm="0">
                                          <p:val>
                                            <p:strVal val="0-#ppt_w/2"/>
                                          </p:val>
                                        </p:tav>
                                        <p:tav tm="100000">
                                          <p:val>
                                            <p:strVal val="#ppt_x"/>
                                          </p:val>
                                        </p:tav>
                                      </p:tavLst>
                                    </p:anim>
                                    <p:anim calcmode="lin" valueType="num">
                                      <p:cBhvr additive="base">
                                        <p:cTn id="19" dur="500" fill="hold"/>
                                        <p:tgtEl>
                                          <p:spTgt spid="153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15363"/>
                                        </p:tgtEl>
                                        <p:attrNameLst>
                                          <p:attrName>style.visibility</p:attrName>
                                        </p:attrNameLst>
                                      </p:cBhvr>
                                      <p:to>
                                        <p:strVal val="visible"/>
                                      </p:to>
                                    </p:set>
                                    <p:animEffect transition="in" filter="box(out)">
                                      <p:cBhvr>
                                        <p:cTn id="24" dur="500"/>
                                        <p:tgtEl>
                                          <p:spTgt spid="15363"/>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5367"/>
                                        </p:tgtEl>
                                        <p:attrNameLst>
                                          <p:attrName>style.visibility</p:attrName>
                                        </p:attrNameLst>
                                      </p:cBhvr>
                                      <p:to>
                                        <p:strVal val="visible"/>
                                      </p:to>
                                    </p:set>
                                    <p:anim calcmode="lin" valueType="num">
                                      <p:cBhvr additive="base">
                                        <p:cTn id="29" dur="500" fill="hold"/>
                                        <p:tgtEl>
                                          <p:spTgt spid="15367"/>
                                        </p:tgtEl>
                                        <p:attrNameLst>
                                          <p:attrName>ppt_x</p:attrName>
                                        </p:attrNameLst>
                                      </p:cBhvr>
                                      <p:tavLst>
                                        <p:tav tm="0">
                                          <p:val>
                                            <p:strVal val="1+#ppt_w/2"/>
                                          </p:val>
                                        </p:tav>
                                        <p:tav tm="100000">
                                          <p:val>
                                            <p:strVal val="#ppt_x"/>
                                          </p:val>
                                        </p:tav>
                                      </p:tavLst>
                                    </p:anim>
                                    <p:anim calcmode="lin" valueType="num">
                                      <p:cBhvr additive="base">
                                        <p:cTn id="30" dur="500" fill="hold"/>
                                        <p:tgtEl>
                                          <p:spTgt spid="153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arbrak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5368"/>
                                        </p:tgtEl>
                                        <p:attrNameLst>
                                          <p:attrName>style.visibility</p:attrName>
                                        </p:attrNameLst>
                                      </p:cBhvr>
                                      <p:to>
                                        <p:strVal val="visible"/>
                                      </p:to>
                                    </p:set>
                                    <p:anim calcmode="lin" valueType="num">
                                      <p:cBhvr additive="base">
                                        <p:cTn id="35" dur="500" fill="hold"/>
                                        <p:tgtEl>
                                          <p:spTgt spid="15368"/>
                                        </p:tgtEl>
                                        <p:attrNameLst>
                                          <p:attrName>ppt_x</p:attrName>
                                        </p:attrNameLst>
                                      </p:cBhvr>
                                      <p:tavLst>
                                        <p:tav tm="0">
                                          <p:val>
                                            <p:strVal val="0-#ppt_w/2"/>
                                          </p:val>
                                        </p:tav>
                                        <p:tav tm="100000">
                                          <p:val>
                                            <p:strVal val="#ppt_x"/>
                                          </p:val>
                                        </p:tav>
                                      </p:tavLst>
                                    </p:anim>
                                    <p:anim calcmode="lin" valueType="num">
                                      <p:cBhvr additive="base">
                                        <p:cTn id="36" dur="500" fill="hold"/>
                                        <p:tgtEl>
                                          <p:spTgt spid="153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autoUpdateAnimBg="0"/>
      <p:bldP spid="1536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87CCB7A5-0D47-4318-ADA4-CF7947195019}"/>
              </a:ext>
            </a:extLst>
          </p:cNvPr>
          <p:cNvSpPr>
            <a:spLocks noGrp="1" noChangeArrowheads="1"/>
          </p:cNvSpPr>
          <p:nvPr>
            <p:ph type="title"/>
          </p:nvPr>
        </p:nvSpPr>
        <p:spPr>
          <a:xfrm>
            <a:off x="1524000" y="0"/>
            <a:ext cx="5410200" cy="685800"/>
          </a:xfrm>
          <a:ln w="12700">
            <a:solidFill>
              <a:srgbClr val="FF0000"/>
            </a:solidFill>
            <a:miter lim="800000"/>
            <a:headEnd/>
            <a:tailEnd/>
          </a:ln>
        </p:spPr>
        <p:txBody>
          <a:bodyPr/>
          <a:lstStyle/>
          <a:p>
            <a:pPr algn="l"/>
            <a:r>
              <a:rPr lang="en-US" altLang="en-US" sz="3200" b="1">
                <a:solidFill>
                  <a:srgbClr val="FF0000"/>
                </a:solidFill>
                <a:latin typeface="Arial" panose="020B0604020202020204" pitchFamily="34" charset="0"/>
              </a:rPr>
              <a:t>Historical Culture Hearths</a:t>
            </a:r>
          </a:p>
        </p:txBody>
      </p:sp>
      <p:sp>
        <p:nvSpPr>
          <p:cNvPr id="8" name="Footer Placeholder 4">
            <a:extLst>
              <a:ext uri="{FF2B5EF4-FFF2-40B4-BE49-F238E27FC236}">
                <a16:creationId xmlns:a16="http://schemas.microsoft.com/office/drawing/2014/main" id="{5A11F596-C69F-4DDF-93EC-76C3E17B3283}"/>
              </a:ext>
            </a:extLst>
          </p:cNvPr>
          <p:cNvSpPr>
            <a:spLocks noGrp="1"/>
          </p:cNvSpPr>
          <p:nvPr>
            <p:ph type="ftr" sz="quarter" idx="11"/>
          </p:nvPr>
        </p:nvSpPr>
        <p:spPr/>
        <p:txBody>
          <a:bodyPr/>
          <a:lstStyle/>
          <a:p>
            <a:r>
              <a:rPr lang="en-US" altLang="en-US"/>
              <a:t>Globalization &amp; Diversity: Rowntree, Lewis, Price, Wyckoff</a:t>
            </a:r>
          </a:p>
        </p:txBody>
      </p:sp>
      <p:sp>
        <p:nvSpPr>
          <p:cNvPr id="7" name="Slide Number Placeholder 3">
            <a:extLst>
              <a:ext uri="{FF2B5EF4-FFF2-40B4-BE49-F238E27FC236}">
                <a16:creationId xmlns:a16="http://schemas.microsoft.com/office/drawing/2014/main" id="{DD092E1D-F30C-47C3-8860-8F584189A664}"/>
              </a:ext>
            </a:extLst>
          </p:cNvPr>
          <p:cNvSpPr>
            <a:spLocks noGrp="1"/>
          </p:cNvSpPr>
          <p:nvPr>
            <p:ph type="sldNum" sz="quarter" idx="12"/>
          </p:nvPr>
        </p:nvSpPr>
        <p:spPr/>
        <p:txBody>
          <a:bodyPr/>
          <a:lstStyle/>
          <a:p>
            <a:fld id="{BCFC750A-9EC4-4AF3-8E19-4061DC4BC8A7}" type="slidenum">
              <a:rPr lang="en-US" altLang="en-US"/>
              <a:pPr/>
              <a:t>13</a:t>
            </a:fld>
            <a:endParaRPr lang="en-US" altLang="en-US"/>
          </a:p>
        </p:txBody>
      </p:sp>
      <p:pic>
        <p:nvPicPr>
          <p:cNvPr id="38914" name="Picture 2" descr="p">
            <a:extLst>
              <a:ext uri="{FF2B5EF4-FFF2-40B4-BE49-F238E27FC236}">
                <a16:creationId xmlns:a16="http://schemas.microsoft.com/office/drawing/2014/main" id="{90CB32F4-EB2A-44E7-B520-1E3036F0E43A}"/>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l="2107" t="2518" r="2315" b="5489"/>
          <a:stretch>
            <a:fillRect/>
          </a:stretch>
        </p:blipFill>
        <p:spPr bwMode="auto">
          <a:xfrm>
            <a:off x="0" y="0"/>
            <a:ext cx="8153400" cy="6810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a:extLst>
              <a:ext uri="{FF2B5EF4-FFF2-40B4-BE49-F238E27FC236}">
                <a16:creationId xmlns:a16="http://schemas.microsoft.com/office/drawing/2014/main" id="{D01C2201-5CB9-4EB6-AC66-34FDDC633E8F}"/>
              </a:ext>
            </a:extLst>
          </p:cNvPr>
          <p:cNvSpPr txBox="1">
            <a:spLocks noChangeArrowheads="1"/>
          </p:cNvSpPr>
          <p:nvPr/>
        </p:nvSpPr>
        <p:spPr bwMode="auto">
          <a:xfrm>
            <a:off x="5791201" y="685801"/>
            <a:ext cx="1654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b="1">
                <a:solidFill>
                  <a:srgbClr val="0000FF"/>
                </a:solidFill>
              </a:rPr>
              <a:t>Knowledge of Iron-working</a:t>
            </a:r>
          </a:p>
        </p:txBody>
      </p:sp>
      <p:sp>
        <p:nvSpPr>
          <p:cNvPr id="38917" name="Line 5">
            <a:extLst>
              <a:ext uri="{FF2B5EF4-FFF2-40B4-BE49-F238E27FC236}">
                <a16:creationId xmlns:a16="http://schemas.microsoft.com/office/drawing/2014/main" id="{6F569FFB-0DD9-460D-906E-411881829385}"/>
              </a:ext>
            </a:extLst>
          </p:cNvPr>
          <p:cNvSpPr>
            <a:spLocks noChangeShapeType="1"/>
          </p:cNvSpPr>
          <p:nvPr/>
        </p:nvSpPr>
        <p:spPr bwMode="auto">
          <a:xfrm flipH="1">
            <a:off x="4876800" y="1600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8" name="Line 6">
            <a:extLst>
              <a:ext uri="{FF2B5EF4-FFF2-40B4-BE49-F238E27FC236}">
                <a16:creationId xmlns:a16="http://schemas.microsoft.com/office/drawing/2014/main" id="{E1697C58-65DA-4CAB-80A2-3E7A44EB912B}"/>
              </a:ext>
            </a:extLst>
          </p:cNvPr>
          <p:cNvSpPr>
            <a:spLocks noChangeShapeType="1"/>
          </p:cNvSpPr>
          <p:nvPr/>
        </p:nvSpPr>
        <p:spPr bwMode="auto">
          <a:xfrm>
            <a:off x="5791200" y="1981200"/>
            <a:ext cx="0" cy="1447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a:extLst>
              <a:ext uri="{FF2B5EF4-FFF2-40B4-BE49-F238E27FC236}">
                <a16:creationId xmlns:a16="http://schemas.microsoft.com/office/drawing/2014/main" id="{45716FFE-5481-4FBC-919C-9CBE3CCA9106}"/>
              </a:ext>
            </a:extLst>
          </p:cNvPr>
          <p:cNvSpPr txBox="1"/>
          <p:nvPr/>
        </p:nvSpPr>
        <p:spPr>
          <a:xfrm>
            <a:off x="8368748" y="685800"/>
            <a:ext cx="3442252" cy="1323439"/>
          </a:xfrm>
          <a:prstGeom prst="rect">
            <a:avLst/>
          </a:prstGeom>
          <a:noFill/>
        </p:spPr>
        <p:txBody>
          <a:bodyPr wrap="square" rtlCol="0">
            <a:spAutoFit/>
          </a:bodyPr>
          <a:lstStyle/>
          <a:p>
            <a:r>
              <a:rPr lang="en-US" sz="4000" b="1" dirty="0"/>
              <a:t>Early Human Development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repeatCount="3000"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3000"/>
                            </p:stCondLst>
                            <p:childTnLst>
                              <p:par>
                                <p:cTn id="12" presetID="2" presetClass="entr" presetSubtype="1" fill="hold" grpId="0" nodeType="afterEffect">
                                  <p:stCondLst>
                                    <p:cond delay="0"/>
                                  </p:stCondLst>
                                  <p:childTnLst>
                                    <p:set>
                                      <p:cBhvr>
                                        <p:cTn id="13" dur="1" fill="hold">
                                          <p:stCondLst>
                                            <p:cond delay="0"/>
                                          </p:stCondLst>
                                        </p:cTn>
                                        <p:tgtEl>
                                          <p:spTgt spid="38916"/>
                                        </p:tgtEl>
                                        <p:attrNameLst>
                                          <p:attrName>style.visibility</p:attrName>
                                        </p:attrNameLst>
                                      </p:cBhvr>
                                      <p:to>
                                        <p:strVal val="visible"/>
                                      </p:to>
                                    </p:set>
                                    <p:anim calcmode="lin" valueType="num">
                                      <p:cBhvr additive="base">
                                        <p:cTn id="14" dur="500" fill="hold"/>
                                        <p:tgtEl>
                                          <p:spTgt spid="38916"/>
                                        </p:tgtEl>
                                        <p:attrNameLst>
                                          <p:attrName>ppt_x</p:attrName>
                                        </p:attrNameLst>
                                      </p:cBhvr>
                                      <p:tavLst>
                                        <p:tav tm="0">
                                          <p:val>
                                            <p:strVal val="#ppt_x"/>
                                          </p:val>
                                        </p:tav>
                                        <p:tav tm="100000">
                                          <p:val>
                                            <p:strVal val="#ppt_x"/>
                                          </p:val>
                                        </p:tav>
                                      </p:tavLst>
                                    </p:anim>
                                    <p:anim calcmode="lin" valueType="num">
                                      <p:cBhvr additive="base">
                                        <p:cTn id="15" dur="500" fill="hold"/>
                                        <p:tgtEl>
                                          <p:spTgt spid="38916"/>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3500"/>
                            </p:stCondLst>
                            <p:childTnLst>
                              <p:par>
                                <p:cTn id="17" presetID="2" presetClass="entr" presetSubtype="3" fill="hold" nodeType="after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1+#ppt_w/2"/>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4000"/>
                            </p:stCondLst>
                            <p:childTnLst>
                              <p:par>
                                <p:cTn id="22" presetID="2" presetClass="entr" presetSubtype="3" fill="hold" nodeType="afterEffect">
                                  <p:stCondLst>
                                    <p:cond delay="0"/>
                                  </p:stCondLst>
                                  <p:childTnLst>
                                    <p:set>
                                      <p:cBhvr>
                                        <p:cTn id="23" dur="1" fill="hold">
                                          <p:stCondLst>
                                            <p:cond delay="0"/>
                                          </p:stCondLst>
                                        </p:cTn>
                                        <p:tgtEl>
                                          <p:spTgt spid="38917"/>
                                        </p:tgtEl>
                                        <p:attrNameLst>
                                          <p:attrName>style.visibility</p:attrName>
                                        </p:attrNameLst>
                                      </p:cBhvr>
                                      <p:to>
                                        <p:strVal val="visible"/>
                                      </p:to>
                                    </p:set>
                                    <p:anim calcmode="lin" valueType="num">
                                      <p:cBhvr additive="base">
                                        <p:cTn id="24" dur="500" fill="hold"/>
                                        <p:tgtEl>
                                          <p:spTgt spid="38917"/>
                                        </p:tgtEl>
                                        <p:attrNameLst>
                                          <p:attrName>ppt_x</p:attrName>
                                        </p:attrNameLst>
                                      </p:cBhvr>
                                      <p:tavLst>
                                        <p:tav tm="0">
                                          <p:val>
                                            <p:strVal val="1+#ppt_w/2"/>
                                          </p:val>
                                        </p:tav>
                                        <p:tav tm="100000">
                                          <p:val>
                                            <p:strVal val="#ppt_x"/>
                                          </p:val>
                                        </p:tav>
                                      </p:tavLst>
                                    </p:anim>
                                    <p:anim calcmode="lin" valueType="num">
                                      <p:cBhvr additive="base">
                                        <p:cTn id="25" dur="500" fill="hold"/>
                                        <p:tgtEl>
                                          <p:spTgt spid="38917"/>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4500"/>
                            </p:stCondLst>
                            <p:childTnLst>
                              <p:par>
                                <p:cTn id="27" presetID="6" presetClass="emph" presetSubtype="0" fill="hold" nodeType="afterEffect">
                                  <p:stCondLst>
                                    <p:cond delay="0"/>
                                  </p:stCondLst>
                                  <p:childTnLst>
                                    <p:animScale>
                                      <p:cBhvr>
                                        <p:cTn id="28" dur="2000" fill="hold"/>
                                        <p:tgtEl>
                                          <p:spTgt spid="38918"/>
                                        </p:tgtEl>
                                      </p:cBhvr>
                                      <p:by x="150000" y="150000"/>
                                    </p:animScale>
                                  </p:childTnLst>
                                </p:cTn>
                              </p:par>
                              <p:par>
                                <p:cTn id="29" presetID="6" presetClass="emph" presetSubtype="0" fill="hold" nodeType="withEffect">
                                  <p:stCondLst>
                                    <p:cond delay="0"/>
                                  </p:stCondLst>
                                  <p:childTnLst>
                                    <p:animScale>
                                      <p:cBhvr>
                                        <p:cTn id="30" dur="2000" fill="hold"/>
                                        <p:tgtEl>
                                          <p:spTgt spid="389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F60232D9-10C4-44B0-B9E0-7BDA2CE0FD44}"/>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2">
            <a:extLst>
              <a:ext uri="{FF2B5EF4-FFF2-40B4-BE49-F238E27FC236}">
                <a16:creationId xmlns:a16="http://schemas.microsoft.com/office/drawing/2014/main" id="{6B2E93BE-0A4F-4411-AD34-76AC56E8F6D4}"/>
              </a:ext>
            </a:extLst>
          </p:cNvPr>
          <p:cNvSpPr>
            <a:spLocks noGrp="1"/>
          </p:cNvSpPr>
          <p:nvPr>
            <p:ph type="sldNum" sz="quarter" idx="12"/>
          </p:nvPr>
        </p:nvSpPr>
        <p:spPr/>
        <p:txBody>
          <a:bodyPr/>
          <a:lstStyle/>
          <a:p>
            <a:fld id="{81D8884A-427A-4C7E-8A2F-4FFAF3C792E8}" type="slidenum">
              <a:rPr lang="en-US" altLang="en-US"/>
              <a:pPr/>
              <a:t>14</a:t>
            </a:fld>
            <a:endParaRPr lang="en-US" altLang="en-US"/>
          </a:p>
        </p:txBody>
      </p:sp>
      <p:sp>
        <p:nvSpPr>
          <p:cNvPr id="39938" name="Rectangle 2">
            <a:extLst>
              <a:ext uri="{FF2B5EF4-FFF2-40B4-BE49-F238E27FC236}">
                <a16:creationId xmlns:a16="http://schemas.microsoft.com/office/drawing/2014/main" id="{024DF04B-3EDF-4C75-908A-10F3C27D39DB}"/>
              </a:ext>
            </a:extLst>
          </p:cNvPr>
          <p:cNvSpPr>
            <a:spLocks noChangeArrowheads="1"/>
          </p:cNvSpPr>
          <p:nvPr/>
        </p:nvSpPr>
        <p:spPr bwMode="auto">
          <a:xfrm>
            <a:off x="3581400" y="0"/>
            <a:ext cx="7086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pPr algn="r"/>
            <a:r>
              <a:rPr lang="en-US" altLang="en-US" b="1">
                <a:solidFill>
                  <a:srgbClr val="FF0000"/>
                </a:solidFill>
                <a:latin typeface="Arial" panose="020B0604020202020204" pitchFamily="34" charset="0"/>
              </a:rPr>
              <a:t>Great Zimbabwe</a:t>
            </a:r>
          </a:p>
        </p:txBody>
      </p:sp>
      <p:sp>
        <p:nvSpPr>
          <p:cNvPr id="39939" name="Rectangle 3">
            <a:extLst>
              <a:ext uri="{FF2B5EF4-FFF2-40B4-BE49-F238E27FC236}">
                <a16:creationId xmlns:a16="http://schemas.microsoft.com/office/drawing/2014/main" id="{1A63DFB0-15C0-40E2-87AD-A68289760397}"/>
              </a:ext>
            </a:extLst>
          </p:cNvPr>
          <p:cNvSpPr>
            <a:spLocks noChangeArrowheads="1"/>
          </p:cNvSpPr>
          <p:nvPr/>
        </p:nvSpPr>
        <p:spPr bwMode="auto">
          <a:xfrm>
            <a:off x="5867400" y="914400"/>
            <a:ext cx="4800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b="1">
                <a:solidFill>
                  <a:srgbClr val="FF0000"/>
                </a:solidFill>
                <a:latin typeface="Arial" panose="020B0604020202020204" pitchFamily="34" charset="0"/>
              </a:rPr>
              <a:t>Zimbabwe</a:t>
            </a:r>
            <a:r>
              <a:rPr lang="en-US" altLang="en-US">
                <a:latin typeface="Arial" panose="020B0604020202020204" pitchFamily="34" charset="0"/>
              </a:rPr>
              <a:t> </a:t>
            </a:r>
            <a:r>
              <a:rPr lang="en-US" altLang="en-US" b="1">
                <a:latin typeface="Arial" panose="020B0604020202020204" pitchFamily="34" charset="0"/>
              </a:rPr>
              <a:t>building required sophisticated geometry in its construction (ellipse)</a:t>
            </a:r>
          </a:p>
          <a:p>
            <a:r>
              <a:rPr lang="en-US" altLang="en-US" b="1">
                <a:latin typeface="Arial" panose="020B0604020202020204" pitchFamily="34" charset="0"/>
              </a:rPr>
              <a:t>At first, European explorers refused to believe that Africans built these structures – credited the Greeks</a:t>
            </a:r>
            <a:endParaRPr lang="en-US" altLang="en-US" b="1"/>
          </a:p>
        </p:txBody>
      </p:sp>
      <p:pic>
        <p:nvPicPr>
          <p:cNvPr id="39940" name="Picture 4" descr="great Zimbabwe">
            <a:extLst>
              <a:ext uri="{FF2B5EF4-FFF2-40B4-BE49-F238E27FC236}">
                <a16:creationId xmlns:a16="http://schemas.microsoft.com/office/drawing/2014/main" id="{8A7CF3D9-1942-4D10-85F1-895ABFFB30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43830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53B783D-AE41-4FB4-BDF7-6925206D8900}"/>
              </a:ext>
            </a:extLst>
          </p:cNvPr>
          <p:cNvSpPr>
            <a:spLocks noGrp="1" noChangeArrowheads="1"/>
          </p:cNvSpPr>
          <p:nvPr>
            <p:ph type="title"/>
          </p:nvPr>
        </p:nvSpPr>
        <p:spPr>
          <a:xfrm>
            <a:off x="2209800" y="228601"/>
            <a:ext cx="7772400" cy="974725"/>
          </a:xfrm>
        </p:spPr>
        <p:txBody>
          <a:bodyPr/>
          <a:lstStyle/>
          <a:p>
            <a:r>
              <a:rPr lang="en-US" altLang="en-US" sz="3600"/>
              <a:t>Cultural Coherence and Diversity:</a:t>
            </a:r>
          </a:p>
        </p:txBody>
      </p:sp>
      <p:sp>
        <p:nvSpPr>
          <p:cNvPr id="45059" name="Rectangle 3">
            <a:extLst>
              <a:ext uri="{FF2B5EF4-FFF2-40B4-BE49-F238E27FC236}">
                <a16:creationId xmlns:a16="http://schemas.microsoft.com/office/drawing/2014/main" id="{ACF6A940-0EF3-4111-AE0D-14BEAD2EB1A9}"/>
              </a:ext>
            </a:extLst>
          </p:cNvPr>
          <p:cNvSpPr>
            <a:spLocks noGrp="1" noChangeArrowheads="1"/>
          </p:cNvSpPr>
          <p:nvPr>
            <p:ph idx="1"/>
          </p:nvPr>
        </p:nvSpPr>
        <p:spPr>
          <a:xfrm>
            <a:off x="361121" y="1453390"/>
            <a:ext cx="9917995" cy="4953000"/>
          </a:xfrm>
        </p:spPr>
        <p:txBody>
          <a:bodyPr/>
          <a:lstStyle/>
          <a:p>
            <a:r>
              <a:rPr lang="en-US" altLang="en-US" b="1" dirty="0">
                <a:solidFill>
                  <a:srgbClr val="008000"/>
                </a:solidFill>
                <a:latin typeface="Arial" panose="020B0604020202020204" pitchFamily="34" charset="0"/>
              </a:rPr>
              <a:t>Globalization and African Culture</a:t>
            </a:r>
          </a:p>
          <a:p>
            <a:pPr lvl="1"/>
            <a:r>
              <a:rPr lang="en-US" altLang="en-US" sz="3200" b="1" dirty="0">
                <a:solidFill>
                  <a:srgbClr val="008000"/>
                </a:solidFill>
                <a:latin typeface="Arial" panose="020B0604020202020204" pitchFamily="34" charset="0"/>
              </a:rPr>
              <a:t>Role of slavery</a:t>
            </a:r>
          </a:p>
          <a:p>
            <a:pPr lvl="2"/>
            <a:r>
              <a:rPr lang="en-US" altLang="en-US" sz="3200" dirty="0">
                <a:solidFill>
                  <a:srgbClr val="008000"/>
                </a:solidFill>
                <a:latin typeface="Arial" panose="020B0604020202020204" pitchFamily="34" charset="0"/>
              </a:rPr>
              <a:t>Estimated 12 million were taken from Africa and sent to the Western Hemisphere from 1500-1870</a:t>
            </a:r>
          </a:p>
          <a:p>
            <a:pPr lvl="2"/>
            <a:r>
              <a:rPr lang="en-US" altLang="en-US" sz="3200" dirty="0">
                <a:solidFill>
                  <a:srgbClr val="008000"/>
                </a:solidFill>
                <a:latin typeface="Arial" panose="020B0604020202020204" pitchFamily="34" charset="0"/>
              </a:rPr>
              <a:t>Enslaved Africans sent to Europe, North Africa, Southwest Asia</a:t>
            </a:r>
          </a:p>
          <a:p>
            <a:pPr lvl="2"/>
            <a:r>
              <a:rPr lang="en-US" altLang="en-US" sz="3200" dirty="0">
                <a:solidFill>
                  <a:srgbClr val="008000"/>
                </a:solidFill>
                <a:latin typeface="Arial" panose="020B0604020202020204" pitchFamily="34" charset="0"/>
              </a:rPr>
              <a:t>African rhythms found in music around the world</a:t>
            </a:r>
          </a:p>
        </p:txBody>
      </p:sp>
      <p:sp>
        <p:nvSpPr>
          <p:cNvPr id="4" name="Slide Number Placeholder 4">
            <a:extLst>
              <a:ext uri="{FF2B5EF4-FFF2-40B4-BE49-F238E27FC236}">
                <a16:creationId xmlns:a16="http://schemas.microsoft.com/office/drawing/2014/main" id="{B27E97AB-52D3-4A26-83C0-D2BA5F615DA4}"/>
              </a:ext>
            </a:extLst>
          </p:cNvPr>
          <p:cNvSpPr>
            <a:spLocks noGrp="1"/>
          </p:cNvSpPr>
          <p:nvPr>
            <p:ph type="sldNum" sz="quarter" idx="12"/>
          </p:nvPr>
        </p:nvSpPr>
        <p:spPr/>
        <p:txBody>
          <a:bodyPr/>
          <a:lstStyle/>
          <a:p>
            <a:fld id="{2B10B709-98BC-47C9-ADDD-86BCDAFF08E4}" type="slidenum">
              <a:rPr lang="en-US" altLang="en-US"/>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A2DAE96-20F5-4C0F-8BE8-9DE76D86680B}"/>
              </a:ext>
            </a:extLst>
          </p:cNvPr>
          <p:cNvSpPr>
            <a:spLocks noGrp="1" noChangeArrowheads="1"/>
          </p:cNvSpPr>
          <p:nvPr>
            <p:ph type="title"/>
          </p:nvPr>
        </p:nvSpPr>
        <p:spPr>
          <a:xfrm>
            <a:off x="2133600" y="0"/>
            <a:ext cx="7772400" cy="381000"/>
          </a:xfrm>
        </p:spPr>
        <p:txBody>
          <a:bodyPr>
            <a:normAutofit fontScale="90000"/>
          </a:bodyPr>
          <a:lstStyle/>
          <a:p>
            <a:r>
              <a:rPr lang="en-US" altLang="en-US" sz="4000"/>
              <a:t>African Slave Trade</a:t>
            </a:r>
            <a:r>
              <a:rPr lang="en-US" altLang="en-US" sz="2800"/>
              <a:t> (Fig. 6.27)</a:t>
            </a:r>
            <a:endParaRPr lang="en-US" altLang="en-US"/>
          </a:p>
        </p:txBody>
      </p:sp>
      <p:pic>
        <p:nvPicPr>
          <p:cNvPr id="46083" name="Picture 3" descr="FG06_30">
            <a:extLst>
              <a:ext uri="{FF2B5EF4-FFF2-40B4-BE49-F238E27FC236}">
                <a16:creationId xmlns:a16="http://schemas.microsoft.com/office/drawing/2014/main" id="{A60C8355-8176-440E-ADD6-FAA79933146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457200"/>
            <a:ext cx="91440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ooter Placeholder 5">
            <a:extLst>
              <a:ext uri="{FF2B5EF4-FFF2-40B4-BE49-F238E27FC236}">
                <a16:creationId xmlns:a16="http://schemas.microsoft.com/office/drawing/2014/main" id="{B6994469-64C3-4D30-9803-DBC39D1AD284}"/>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60F8603A-483B-424C-BBAF-77199B8545C0}"/>
              </a:ext>
            </a:extLst>
          </p:cNvPr>
          <p:cNvSpPr>
            <a:spLocks noGrp="1"/>
          </p:cNvSpPr>
          <p:nvPr>
            <p:ph type="sldNum" sz="quarter" idx="12"/>
          </p:nvPr>
        </p:nvSpPr>
        <p:spPr/>
        <p:txBody>
          <a:bodyPr/>
          <a:lstStyle/>
          <a:p>
            <a:fld id="{F67A6DE3-542F-4286-8688-77B8E3986C74}" type="slidenum">
              <a:rPr lang="en-US" altLang="en-US"/>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F6EA587-9645-4499-AED2-05A61F5D704F}"/>
              </a:ext>
            </a:extLst>
          </p:cNvPr>
          <p:cNvSpPr>
            <a:spLocks noGrp="1" noChangeArrowheads="1"/>
          </p:cNvSpPr>
          <p:nvPr>
            <p:ph type="title"/>
          </p:nvPr>
        </p:nvSpPr>
        <p:spPr>
          <a:xfrm>
            <a:off x="1387365" y="374148"/>
            <a:ext cx="9144000" cy="685800"/>
          </a:xfrm>
        </p:spPr>
        <p:txBody>
          <a:bodyPr/>
          <a:lstStyle/>
          <a:p>
            <a:r>
              <a:rPr lang="en-US" altLang="en-US" sz="4000" dirty="0"/>
              <a:t>Legacies of Colonialism and Conflict</a:t>
            </a:r>
          </a:p>
        </p:txBody>
      </p:sp>
      <p:sp>
        <p:nvSpPr>
          <p:cNvPr id="47107" name="Rectangle 3">
            <a:extLst>
              <a:ext uri="{FF2B5EF4-FFF2-40B4-BE49-F238E27FC236}">
                <a16:creationId xmlns:a16="http://schemas.microsoft.com/office/drawing/2014/main" id="{3A624322-8E1B-4776-B5FB-C5828CFE0DFF}"/>
              </a:ext>
            </a:extLst>
          </p:cNvPr>
          <p:cNvSpPr>
            <a:spLocks noGrp="1" noChangeArrowheads="1"/>
          </p:cNvSpPr>
          <p:nvPr>
            <p:ph idx="1"/>
          </p:nvPr>
        </p:nvSpPr>
        <p:spPr>
          <a:xfrm>
            <a:off x="987972" y="1324302"/>
            <a:ext cx="9680028" cy="5000297"/>
          </a:xfrm>
        </p:spPr>
        <p:txBody>
          <a:bodyPr/>
          <a:lstStyle/>
          <a:p>
            <a:pPr lvl="2"/>
            <a:r>
              <a:rPr lang="en-US" altLang="en-US" sz="3200" dirty="0">
                <a:solidFill>
                  <a:srgbClr val="008000"/>
                </a:solidFill>
                <a:latin typeface="Arial" panose="020B0604020202020204" pitchFamily="34" charset="0"/>
              </a:rPr>
              <a:t>Before the arrival of Europeans, Sub-Saharan Africa had a complex pattern of kingdoms, states, and tribal societies</a:t>
            </a:r>
          </a:p>
          <a:p>
            <a:r>
              <a:rPr lang="en-US" altLang="en-US" sz="2400" b="1" dirty="0">
                <a:solidFill>
                  <a:srgbClr val="008000"/>
                </a:solidFill>
                <a:latin typeface="Arial" panose="020B0604020202020204" pitchFamily="34" charset="0"/>
              </a:rPr>
              <a:t>European Colonization</a:t>
            </a:r>
          </a:p>
          <a:p>
            <a:pPr lvl="1"/>
            <a:r>
              <a:rPr lang="en-US" altLang="en-US" sz="2400" dirty="0">
                <a:solidFill>
                  <a:srgbClr val="008000"/>
                </a:solidFill>
                <a:latin typeface="Arial" panose="020B0604020202020204" pitchFamily="34" charset="0"/>
              </a:rPr>
              <a:t>It took Europeans centuries to control this region</a:t>
            </a:r>
          </a:p>
          <a:p>
            <a:pPr lvl="1"/>
            <a:r>
              <a:rPr lang="en-US" altLang="en-US" sz="2400" b="1" dirty="0">
                <a:solidFill>
                  <a:srgbClr val="008000"/>
                </a:solidFill>
                <a:latin typeface="Arial" panose="020B0604020202020204" pitchFamily="34" charset="0"/>
              </a:rPr>
              <a:t>The Disease Factor</a:t>
            </a:r>
          </a:p>
          <a:p>
            <a:pPr lvl="2"/>
            <a:r>
              <a:rPr lang="en-US" altLang="en-US" sz="2000" dirty="0">
                <a:solidFill>
                  <a:srgbClr val="008000"/>
                </a:solidFill>
                <a:latin typeface="Arial" panose="020B0604020202020204" pitchFamily="34" charset="0"/>
              </a:rPr>
              <a:t>Malaria and other tropical diseases made it difficult for Europeans to establish colonies</a:t>
            </a:r>
          </a:p>
          <a:p>
            <a:pPr lvl="2"/>
            <a:r>
              <a:rPr lang="en-US" altLang="en-US" sz="2000" dirty="0">
                <a:solidFill>
                  <a:srgbClr val="008000"/>
                </a:solidFill>
                <a:latin typeface="Arial" panose="020B0604020202020204" pitchFamily="34" charset="0"/>
              </a:rPr>
              <a:t>Quinine made colonization possible</a:t>
            </a:r>
          </a:p>
          <a:p>
            <a:pPr lvl="2"/>
            <a:r>
              <a:rPr lang="en-US" altLang="en-US" sz="2000" dirty="0">
                <a:solidFill>
                  <a:srgbClr val="008000"/>
                </a:solidFill>
                <a:latin typeface="Arial" panose="020B0604020202020204" pitchFamily="34" charset="0"/>
              </a:rPr>
              <a:t>The wealth of the region made colonization desirable</a:t>
            </a:r>
          </a:p>
          <a:p>
            <a:pPr lvl="1"/>
            <a:r>
              <a:rPr lang="en-US" altLang="en-US" sz="2400" b="1" dirty="0">
                <a:solidFill>
                  <a:srgbClr val="008000"/>
                </a:solidFill>
                <a:latin typeface="Arial" panose="020B0604020202020204" pitchFamily="34" charset="0"/>
              </a:rPr>
              <a:t>The Scramble for Africa</a:t>
            </a:r>
          </a:p>
          <a:p>
            <a:pPr lvl="2"/>
            <a:r>
              <a:rPr lang="en-US" altLang="en-US" sz="2000" dirty="0">
                <a:solidFill>
                  <a:srgbClr val="008000"/>
                </a:solidFill>
                <a:latin typeface="Arial" panose="020B0604020202020204" pitchFamily="34" charset="0"/>
              </a:rPr>
              <a:t>Ethiopia remained unconquered</a:t>
            </a:r>
            <a:endParaRPr lang="en-US" altLang="en-US" dirty="0">
              <a:solidFill>
                <a:srgbClr val="008000"/>
              </a:solidFill>
              <a:latin typeface="Arial" panose="020B0604020202020204" pitchFamily="34" charset="0"/>
            </a:endParaRPr>
          </a:p>
        </p:txBody>
      </p:sp>
      <p:sp>
        <p:nvSpPr>
          <p:cNvPr id="4" name="Slide Number Placeholder 4">
            <a:extLst>
              <a:ext uri="{FF2B5EF4-FFF2-40B4-BE49-F238E27FC236}">
                <a16:creationId xmlns:a16="http://schemas.microsoft.com/office/drawing/2014/main" id="{59392E38-EDDC-4800-B280-5EF20F6B9D4C}"/>
              </a:ext>
            </a:extLst>
          </p:cNvPr>
          <p:cNvSpPr>
            <a:spLocks noGrp="1"/>
          </p:cNvSpPr>
          <p:nvPr>
            <p:ph type="sldNum" sz="quarter" idx="12"/>
          </p:nvPr>
        </p:nvSpPr>
        <p:spPr/>
        <p:txBody>
          <a:bodyPr/>
          <a:lstStyle/>
          <a:p>
            <a:fld id="{C8A44FE7-A515-4712-AC03-9873B49F1E21}" type="slidenum">
              <a:rPr lang="en-US" altLang="en-US"/>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AD590897-07FF-4F29-949A-0E5FDC8709A5}"/>
              </a:ext>
            </a:extLst>
          </p:cNvPr>
          <p:cNvSpPr>
            <a:spLocks noGrp="1" noChangeArrowheads="1"/>
          </p:cNvSpPr>
          <p:nvPr>
            <p:ph type="title"/>
          </p:nvPr>
        </p:nvSpPr>
        <p:spPr>
          <a:xfrm>
            <a:off x="1524000" y="0"/>
            <a:ext cx="9144000" cy="1143000"/>
          </a:xfrm>
          <a:solidFill>
            <a:srgbClr val="FBC5FB"/>
          </a:solidFill>
          <a:ln w="28575" cap="flat">
            <a:solidFill>
              <a:srgbClr val="FF0000"/>
            </a:solidFill>
            <a:miter lim="800000"/>
            <a:headEnd/>
            <a:tailEnd/>
          </a:ln>
          <a:extLst>
            <a:ext uri="{AF507438-7753-43E0-B8FC-AC1667EBCBE1}">
              <a14:hiddenEffects xmlns:a14="http://schemas.microsoft.com/office/drawing/2010/main">
                <a:effectLst>
                  <a:outerShdw dist="107763"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r>
              <a:rPr lang="en-US" altLang="en-US" sz="6600" b="1">
                <a:solidFill>
                  <a:srgbClr val="FF0000"/>
                </a:solidFill>
                <a:effectLst>
                  <a:outerShdw blurRad="38100" dist="38100" dir="2700000" algn="tl">
                    <a:srgbClr val="000000"/>
                  </a:outerShdw>
                </a:effectLst>
                <a:latin typeface="Creepy" pitchFamily="82" charset="0"/>
              </a:rPr>
              <a:t>COLONIALISM</a:t>
            </a:r>
          </a:p>
        </p:txBody>
      </p:sp>
      <p:sp>
        <p:nvSpPr>
          <p:cNvPr id="48130" name="Rectangle 2">
            <a:extLst>
              <a:ext uri="{FF2B5EF4-FFF2-40B4-BE49-F238E27FC236}">
                <a16:creationId xmlns:a16="http://schemas.microsoft.com/office/drawing/2014/main" id="{B7E16B4E-3E7B-4AF2-ABE7-902ACD0BA1F3}"/>
              </a:ext>
            </a:extLst>
          </p:cNvPr>
          <p:cNvSpPr>
            <a:spLocks noGrp="1" noChangeArrowheads="1"/>
          </p:cNvSpPr>
          <p:nvPr>
            <p:ph idx="1"/>
          </p:nvPr>
        </p:nvSpPr>
        <p:spPr>
          <a:xfrm>
            <a:off x="1524000" y="1219200"/>
            <a:ext cx="9144000" cy="5334000"/>
          </a:xfrm>
        </p:spPr>
        <p:txBody>
          <a:bodyPr/>
          <a:lstStyle/>
          <a:p>
            <a:r>
              <a:rPr lang="en-US" altLang="en-US" sz="3600" b="1">
                <a:latin typeface="Arial" panose="020B0604020202020204" pitchFamily="34" charset="0"/>
              </a:rPr>
              <a:t>EUROPEAN COLONIAL OBJECTIVES</a:t>
            </a:r>
            <a:endParaRPr lang="en-US" altLang="en-US">
              <a:latin typeface="Arial" panose="020B0604020202020204" pitchFamily="34" charset="0"/>
            </a:endParaRPr>
          </a:p>
          <a:p>
            <a:pPr lvl="1"/>
            <a:r>
              <a:rPr lang="en-US" altLang="en-US" sz="3200" b="1">
                <a:latin typeface="Arial" panose="020B0604020202020204" pitchFamily="34" charset="0"/>
              </a:rPr>
              <a:t>A port along the West African coast</a:t>
            </a:r>
          </a:p>
          <a:p>
            <a:pPr lvl="1"/>
            <a:r>
              <a:rPr lang="en-US" altLang="en-US" sz="3200" b="1">
                <a:latin typeface="Arial" panose="020B0604020202020204" pitchFamily="34" charset="0"/>
              </a:rPr>
              <a:t>A water route to South Asia and Southeast Asia</a:t>
            </a:r>
          </a:p>
          <a:p>
            <a:pPr lvl="1"/>
            <a:r>
              <a:rPr lang="en-US" altLang="en-US" sz="3200" b="1">
                <a:latin typeface="Arial" panose="020B0604020202020204" pitchFamily="34" charset="0"/>
              </a:rPr>
              <a:t>1500’s- looking for resources; Slaves</a:t>
            </a:r>
          </a:p>
          <a:p>
            <a:pPr lvl="1"/>
            <a:r>
              <a:rPr lang="en-US" altLang="en-US" sz="3200" b="1">
                <a:latin typeface="Arial" panose="020B0604020202020204" pitchFamily="34" charset="0"/>
              </a:rPr>
              <a:t>Europe 1850- industrial revolution occurs</a:t>
            </a:r>
          </a:p>
          <a:p>
            <a:pPr lvl="2"/>
            <a:r>
              <a:rPr lang="en-US" altLang="en-US" sz="3200">
                <a:latin typeface="Arial" panose="020B0604020202020204" pitchFamily="34" charset="0"/>
              </a:rPr>
              <a:t>Increased demand for </a:t>
            </a:r>
            <a:r>
              <a:rPr lang="en-US" altLang="en-US" sz="3200" b="1">
                <a:solidFill>
                  <a:srgbClr val="FF0000"/>
                </a:solidFill>
                <a:latin typeface="Arial" panose="020B0604020202020204" pitchFamily="34" charset="0"/>
              </a:rPr>
              <a:t>mineral resources</a:t>
            </a:r>
          </a:p>
          <a:p>
            <a:pPr lvl="2"/>
            <a:r>
              <a:rPr lang="en-US" altLang="en-US" sz="3200">
                <a:latin typeface="Arial" panose="020B0604020202020204" pitchFamily="34" charset="0"/>
              </a:rPr>
              <a:t>Need to expand </a:t>
            </a:r>
            <a:r>
              <a:rPr lang="en-US" altLang="en-US" sz="3200" b="1">
                <a:solidFill>
                  <a:srgbClr val="FF0000"/>
                </a:solidFill>
                <a:latin typeface="Arial" panose="020B0604020202020204" pitchFamily="34" charset="0"/>
              </a:rPr>
              <a:t>cash crop</a:t>
            </a:r>
            <a:r>
              <a:rPr lang="en-US" altLang="en-US" sz="3200">
                <a:latin typeface="Arial" panose="020B0604020202020204" pitchFamily="34" charset="0"/>
              </a:rPr>
              <a:t> production</a:t>
            </a:r>
          </a:p>
          <a:p>
            <a:pPr lvl="2"/>
            <a:r>
              <a:rPr lang="en-US" altLang="en-US" sz="3200">
                <a:latin typeface="Arial" panose="020B0604020202020204" pitchFamily="34" charset="0"/>
              </a:rPr>
              <a:t>Need for </a:t>
            </a:r>
            <a:r>
              <a:rPr lang="en-US" altLang="en-US" sz="3200" b="1">
                <a:solidFill>
                  <a:srgbClr val="FF0000"/>
                </a:solidFill>
                <a:latin typeface="Arial" panose="020B0604020202020204" pitchFamily="34" charset="0"/>
              </a:rPr>
              <a:t>markets</a:t>
            </a:r>
            <a:r>
              <a:rPr lang="en-US" altLang="en-US" sz="3200">
                <a:latin typeface="Arial" panose="020B0604020202020204" pitchFamily="34" charset="0"/>
              </a:rPr>
              <a:t> for industrial products</a:t>
            </a:r>
          </a:p>
        </p:txBody>
      </p:sp>
      <p:sp>
        <p:nvSpPr>
          <p:cNvPr id="5" name="Footer Placeholder 5">
            <a:extLst>
              <a:ext uri="{FF2B5EF4-FFF2-40B4-BE49-F238E27FC236}">
                <a16:creationId xmlns:a16="http://schemas.microsoft.com/office/drawing/2014/main" id="{4D1DC689-A8BA-425A-BAB3-D23DFE322C97}"/>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C328CC39-4321-4195-9A60-2FE9F9EA6BF5}"/>
              </a:ext>
            </a:extLst>
          </p:cNvPr>
          <p:cNvSpPr>
            <a:spLocks noGrp="1"/>
          </p:cNvSpPr>
          <p:nvPr>
            <p:ph type="sldNum" sz="quarter" idx="12"/>
          </p:nvPr>
        </p:nvSpPr>
        <p:spPr/>
        <p:txBody>
          <a:bodyPr/>
          <a:lstStyle/>
          <a:p>
            <a:fld id="{257872E8-AC7A-4AB2-BAF5-FB06F13E0BA6}" type="slidenum">
              <a:rPr lang="en-US" altLang="en-US"/>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AA357EB6-34AB-49E5-8DF1-090F6B377DA4}"/>
              </a:ext>
            </a:extLst>
          </p:cNvPr>
          <p:cNvSpPr>
            <a:spLocks noGrp="1" noChangeArrowheads="1"/>
          </p:cNvSpPr>
          <p:nvPr>
            <p:ph type="title"/>
          </p:nvPr>
        </p:nvSpPr>
        <p:spPr>
          <a:xfrm>
            <a:off x="1524000" y="0"/>
            <a:ext cx="9144000" cy="1143000"/>
          </a:xfrm>
          <a:solidFill>
            <a:srgbClr val="FBC5FB"/>
          </a:solidFill>
          <a:ln w="28575" cap="flat">
            <a:solidFill>
              <a:srgbClr val="FF0000"/>
            </a:solidFill>
            <a:miter lim="800000"/>
            <a:headEnd/>
            <a:tailEnd/>
          </a:ln>
          <a:extLst>
            <a:ext uri="{AF507438-7753-43E0-B8FC-AC1667EBCBE1}">
              <a14:hiddenEffects xmlns:a14="http://schemas.microsoft.com/office/drawing/2010/main">
                <a:effectLst>
                  <a:outerShdw dist="107763"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r>
              <a:rPr lang="en-US" altLang="en-US" sz="4800" b="1">
                <a:solidFill>
                  <a:srgbClr val="FF0000"/>
                </a:solidFill>
                <a:effectLst>
                  <a:outerShdw blurRad="38100" dist="38100" dir="2700000" algn="tl">
                    <a:srgbClr val="000000"/>
                  </a:outerShdw>
                </a:effectLst>
                <a:latin typeface="Creepy" pitchFamily="82" charset="0"/>
              </a:rPr>
              <a:t>BERLIN CONFERENCE 1884</a:t>
            </a:r>
            <a:r>
              <a:rPr lang="en-US" altLang="en-US" sz="4800" b="1">
                <a:effectLst>
                  <a:outerShdw blurRad="38100" dist="38100" dir="2700000" algn="tl">
                    <a:srgbClr val="FFFFFF"/>
                  </a:outerShdw>
                </a:effectLst>
                <a:latin typeface="Creepy" pitchFamily="82" charset="0"/>
              </a:rPr>
              <a:t> </a:t>
            </a:r>
          </a:p>
        </p:txBody>
      </p:sp>
      <p:sp>
        <p:nvSpPr>
          <p:cNvPr id="49154" name="Rectangle 2">
            <a:extLst>
              <a:ext uri="{FF2B5EF4-FFF2-40B4-BE49-F238E27FC236}">
                <a16:creationId xmlns:a16="http://schemas.microsoft.com/office/drawing/2014/main" id="{7AF58BA0-253D-41F9-949D-599282F3B5C8}"/>
              </a:ext>
            </a:extLst>
          </p:cNvPr>
          <p:cNvSpPr>
            <a:spLocks noGrp="1" noChangeArrowheads="1"/>
          </p:cNvSpPr>
          <p:nvPr>
            <p:ph idx="1"/>
          </p:nvPr>
        </p:nvSpPr>
        <p:spPr>
          <a:xfrm>
            <a:off x="1524000" y="1219200"/>
            <a:ext cx="9144000" cy="5105400"/>
          </a:xfrm>
        </p:spPr>
        <p:txBody>
          <a:bodyPr>
            <a:normAutofit/>
          </a:bodyPr>
          <a:lstStyle/>
          <a:p>
            <a:pPr>
              <a:lnSpc>
                <a:spcPct val="90000"/>
              </a:lnSpc>
            </a:pPr>
            <a:r>
              <a:rPr lang="en-US" altLang="en-US">
                <a:latin typeface="Arial" panose="020B0604020202020204" pitchFamily="34" charset="0"/>
              </a:rPr>
              <a:t>13 States divided up Africa without consideration of cultures</a:t>
            </a:r>
          </a:p>
          <a:p>
            <a:pPr>
              <a:lnSpc>
                <a:spcPct val="90000"/>
              </a:lnSpc>
            </a:pPr>
            <a:r>
              <a:rPr lang="en-US" altLang="en-US">
                <a:latin typeface="Arial" panose="020B0604020202020204" pitchFamily="34" charset="0"/>
              </a:rPr>
              <a:t>Results of </a:t>
            </a:r>
            <a:r>
              <a:rPr lang="en-US" altLang="en-US" b="1">
                <a:solidFill>
                  <a:srgbClr val="FF0000"/>
                </a:solidFill>
                <a:latin typeface="Arial" panose="020B0604020202020204" pitchFamily="34" charset="0"/>
              </a:rPr>
              <a:t>superimposed boundaries</a:t>
            </a:r>
            <a:endParaRPr lang="en-US" altLang="en-US" sz="3600" b="1">
              <a:solidFill>
                <a:srgbClr val="FF0000"/>
              </a:solidFill>
              <a:latin typeface="Arial" panose="020B0604020202020204" pitchFamily="34" charset="0"/>
            </a:endParaRPr>
          </a:p>
          <a:p>
            <a:pPr>
              <a:lnSpc>
                <a:spcPct val="90000"/>
              </a:lnSpc>
              <a:buFontTx/>
              <a:buNone/>
            </a:pPr>
            <a:r>
              <a:rPr lang="en-US" altLang="en-US" sz="2800">
                <a:latin typeface="Arial" panose="020B0604020202020204" pitchFamily="34" charset="0"/>
              </a:rPr>
              <a:t>		--  African peoples were divided.</a:t>
            </a:r>
          </a:p>
          <a:p>
            <a:pPr>
              <a:lnSpc>
                <a:spcPct val="90000"/>
              </a:lnSpc>
              <a:buFontTx/>
              <a:buNone/>
            </a:pPr>
            <a:r>
              <a:rPr lang="en-US" altLang="en-US" sz="2800">
                <a:latin typeface="Arial" panose="020B0604020202020204" pitchFamily="34" charset="0"/>
              </a:rPr>
              <a:t>		--  Unified regions were ripped apart.</a:t>
            </a:r>
          </a:p>
          <a:p>
            <a:pPr>
              <a:lnSpc>
                <a:spcPct val="90000"/>
              </a:lnSpc>
              <a:buFontTx/>
              <a:buNone/>
            </a:pPr>
            <a:r>
              <a:rPr lang="en-US" altLang="en-US" sz="2800">
                <a:latin typeface="Arial" panose="020B0604020202020204" pitchFamily="34" charset="0"/>
              </a:rPr>
              <a:t>		--  Hostile societies were thrown together.</a:t>
            </a:r>
          </a:p>
          <a:p>
            <a:pPr>
              <a:lnSpc>
                <a:spcPct val="90000"/>
              </a:lnSpc>
              <a:buFontTx/>
              <a:buNone/>
            </a:pPr>
            <a:r>
              <a:rPr lang="en-US" altLang="en-US" sz="2800">
                <a:latin typeface="Arial" panose="020B0604020202020204" pitchFamily="34" charset="0"/>
              </a:rPr>
              <a:t>		--  Hinterlands were disrupted.</a:t>
            </a:r>
          </a:p>
          <a:p>
            <a:pPr>
              <a:lnSpc>
                <a:spcPct val="90000"/>
              </a:lnSpc>
              <a:buFontTx/>
              <a:buNone/>
            </a:pPr>
            <a:r>
              <a:rPr lang="en-US" altLang="en-US" sz="2800">
                <a:latin typeface="Arial" panose="020B0604020202020204" pitchFamily="34" charset="0"/>
              </a:rPr>
              <a:t>		--  Migration routes were closed off.</a:t>
            </a:r>
          </a:p>
          <a:p>
            <a:pPr>
              <a:lnSpc>
                <a:spcPct val="90000"/>
              </a:lnSpc>
            </a:pPr>
            <a:r>
              <a:rPr lang="en-US" altLang="en-US">
                <a:latin typeface="Arial" panose="020B0604020202020204" pitchFamily="34" charset="0"/>
              </a:rPr>
              <a:t>When independence returned after 1950, the realm had already acquired a legacy of political fragmentation – boundary change unrealistic.</a:t>
            </a:r>
          </a:p>
        </p:txBody>
      </p:sp>
      <p:sp>
        <p:nvSpPr>
          <p:cNvPr id="5" name="Footer Placeholder 5">
            <a:extLst>
              <a:ext uri="{FF2B5EF4-FFF2-40B4-BE49-F238E27FC236}">
                <a16:creationId xmlns:a16="http://schemas.microsoft.com/office/drawing/2014/main" id="{655C66BA-AE15-462D-A494-734DF82053BF}"/>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008BE136-86DD-4783-85E9-2E06E5DAFF23}"/>
              </a:ext>
            </a:extLst>
          </p:cNvPr>
          <p:cNvSpPr>
            <a:spLocks noGrp="1"/>
          </p:cNvSpPr>
          <p:nvPr>
            <p:ph type="sldNum" sz="quarter" idx="12"/>
          </p:nvPr>
        </p:nvSpPr>
        <p:spPr/>
        <p:txBody>
          <a:bodyPr/>
          <a:lstStyle/>
          <a:p>
            <a:fld id="{61253F0F-B7D4-4C7C-B295-16D9D946ADBE}" type="slidenum">
              <a:rPr lang="en-US" altLang="en-US"/>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87D799-44F4-4216-B063-4F6C4E917146}"/>
              </a:ext>
            </a:extLst>
          </p:cNvPr>
          <p:cNvSpPr>
            <a:spLocks noGrp="1"/>
          </p:cNvSpPr>
          <p:nvPr>
            <p:ph type="sldNum" sz="quarter" idx="12"/>
          </p:nvPr>
        </p:nvSpPr>
        <p:spPr/>
        <p:txBody>
          <a:bodyPr/>
          <a:lstStyle/>
          <a:p>
            <a:fld id="{E6D2F45F-C35E-4120-AE1E-33A85D340DBF}" type="slidenum">
              <a:rPr lang="en-US" altLang="en-US"/>
              <a:pPr/>
              <a:t>2</a:t>
            </a:fld>
            <a:endParaRPr lang="en-US" altLang="en-US" dirty="0"/>
          </a:p>
        </p:txBody>
      </p:sp>
      <p:pic>
        <p:nvPicPr>
          <p:cNvPr id="2" name="Picture 1">
            <a:extLst>
              <a:ext uri="{FF2B5EF4-FFF2-40B4-BE49-F238E27FC236}">
                <a16:creationId xmlns:a16="http://schemas.microsoft.com/office/drawing/2014/main" id="{9C2E4E5A-1F00-4165-BE1E-6696F08A98E7}"/>
              </a:ext>
            </a:extLst>
          </p:cNvPr>
          <p:cNvPicPr>
            <a:picLocks noChangeAspect="1"/>
          </p:cNvPicPr>
          <p:nvPr/>
        </p:nvPicPr>
        <p:blipFill>
          <a:blip r:embed="rId2"/>
          <a:stretch>
            <a:fillRect/>
          </a:stretch>
        </p:blipFill>
        <p:spPr>
          <a:xfrm>
            <a:off x="190935" y="262760"/>
            <a:ext cx="5264807" cy="6326193"/>
          </a:xfrm>
          <a:prstGeom prst="rect">
            <a:avLst/>
          </a:prstGeom>
        </p:spPr>
      </p:pic>
      <p:cxnSp>
        <p:nvCxnSpPr>
          <p:cNvPr id="5" name="Straight Connector 4">
            <a:extLst>
              <a:ext uri="{FF2B5EF4-FFF2-40B4-BE49-F238E27FC236}">
                <a16:creationId xmlns:a16="http://schemas.microsoft.com/office/drawing/2014/main" id="{116C32B3-0C95-4786-AFF2-D488EFB81C8D}"/>
              </a:ext>
            </a:extLst>
          </p:cNvPr>
          <p:cNvCxnSpPr/>
          <p:nvPr/>
        </p:nvCxnSpPr>
        <p:spPr>
          <a:xfrm>
            <a:off x="231228" y="2606566"/>
            <a:ext cx="4698124" cy="26275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E9E93E0-B2E9-40B4-B912-5E174E8086BF}"/>
              </a:ext>
            </a:extLst>
          </p:cNvPr>
          <p:cNvPicPr>
            <a:picLocks noChangeAspect="1"/>
          </p:cNvPicPr>
          <p:nvPr/>
        </p:nvPicPr>
        <p:blipFill>
          <a:blip r:embed="rId3"/>
          <a:stretch>
            <a:fillRect/>
          </a:stretch>
        </p:blipFill>
        <p:spPr>
          <a:xfrm>
            <a:off x="5980386" y="262760"/>
            <a:ext cx="5917194" cy="6366505"/>
          </a:xfrm>
          <a:prstGeom prst="rect">
            <a:avLst/>
          </a:prstGeom>
        </p:spPr>
      </p:pic>
      <p:sp>
        <p:nvSpPr>
          <p:cNvPr id="9" name="Rectangle 8">
            <a:extLst>
              <a:ext uri="{FF2B5EF4-FFF2-40B4-BE49-F238E27FC236}">
                <a16:creationId xmlns:a16="http://schemas.microsoft.com/office/drawing/2014/main" id="{79E788D6-544B-4F03-8176-E68CBD0D0AB4}"/>
              </a:ext>
            </a:extLst>
          </p:cNvPr>
          <p:cNvSpPr/>
          <p:nvPr/>
        </p:nvSpPr>
        <p:spPr>
          <a:xfrm>
            <a:off x="6095999" y="4792717"/>
            <a:ext cx="2371697" cy="1477328"/>
          </a:xfrm>
          <a:prstGeom prst="rect">
            <a:avLst/>
          </a:prstGeom>
        </p:spPr>
        <p:txBody>
          <a:bodyPr wrap="square">
            <a:spAutoFit/>
          </a:bodyPr>
          <a:lstStyle/>
          <a:p>
            <a:r>
              <a:rPr lang="en-US" dirty="0"/>
              <a:t>To help identify places discussed in this book, Africa has been divided into regions along traditional boundaries.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1D6EBE7B-4D54-4EDE-8436-D118AD53E1FE}"/>
              </a:ext>
            </a:extLst>
          </p:cNvPr>
          <p:cNvSpPr>
            <a:spLocks noGrp="1" noChangeArrowheads="1"/>
          </p:cNvSpPr>
          <p:nvPr>
            <p:ph type="title"/>
          </p:nvPr>
        </p:nvSpPr>
        <p:spPr>
          <a:xfrm>
            <a:off x="1524000" y="0"/>
            <a:ext cx="8991600" cy="457200"/>
          </a:xfrm>
        </p:spPr>
        <p:txBody>
          <a:bodyPr>
            <a:normAutofit fontScale="90000"/>
          </a:bodyPr>
          <a:lstStyle/>
          <a:p>
            <a:r>
              <a:rPr lang="en-US" altLang="en-US" sz="3600"/>
              <a:t>European Colonization in 1913</a:t>
            </a:r>
            <a:r>
              <a:rPr lang="en-US" altLang="en-US" sz="4000"/>
              <a:t> </a:t>
            </a:r>
            <a:r>
              <a:rPr lang="en-US" altLang="en-US" sz="2400"/>
              <a:t>(Fig. 6.28)</a:t>
            </a:r>
            <a:endParaRPr lang="en-US" altLang="en-US" sz="4000"/>
          </a:p>
        </p:txBody>
      </p:sp>
      <p:pic>
        <p:nvPicPr>
          <p:cNvPr id="50178" name="Picture 2" descr="FG06_33">
            <a:extLst>
              <a:ext uri="{FF2B5EF4-FFF2-40B4-BE49-F238E27FC236}">
                <a16:creationId xmlns:a16="http://schemas.microsoft.com/office/drawing/2014/main" id="{7962A189-3BE4-4B0F-B0CC-4F6AEB7087D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392114"/>
            <a:ext cx="8077200" cy="6446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ooter Placeholder 5">
            <a:extLst>
              <a:ext uri="{FF2B5EF4-FFF2-40B4-BE49-F238E27FC236}">
                <a16:creationId xmlns:a16="http://schemas.microsoft.com/office/drawing/2014/main" id="{ABCF688E-0102-4A30-8C97-C2323B463614}"/>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11A1C716-9D41-498F-9FEA-C43E6775D391}"/>
              </a:ext>
            </a:extLst>
          </p:cNvPr>
          <p:cNvSpPr>
            <a:spLocks noGrp="1"/>
          </p:cNvSpPr>
          <p:nvPr>
            <p:ph type="sldNum" sz="quarter" idx="12"/>
          </p:nvPr>
        </p:nvSpPr>
        <p:spPr/>
        <p:txBody>
          <a:bodyPr/>
          <a:lstStyle/>
          <a:p>
            <a:fld id="{F2873F40-CDCD-467D-A9F7-03FA3E366860}" type="slidenum">
              <a:rPr lang="en-US" altLang="en-US"/>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403651A4-172C-4F18-9A53-AF922B41D1E2}"/>
              </a:ext>
            </a:extLst>
          </p:cNvPr>
          <p:cNvSpPr>
            <a:spLocks noGrp="1" noChangeArrowheads="1"/>
          </p:cNvSpPr>
          <p:nvPr>
            <p:ph type="title"/>
          </p:nvPr>
        </p:nvSpPr>
        <p:spPr>
          <a:xfrm>
            <a:off x="1524000" y="0"/>
            <a:ext cx="9144000" cy="1143000"/>
          </a:xfrm>
          <a:solidFill>
            <a:srgbClr val="FBC5FB"/>
          </a:solidFill>
          <a:ln w="28575" cap="flat">
            <a:solidFill>
              <a:srgbClr val="FF0000"/>
            </a:solidFill>
            <a:miter lim="800000"/>
            <a:headEnd/>
            <a:tailEnd/>
          </a:ln>
          <a:extLst>
            <a:ext uri="{AF507438-7753-43E0-B8FC-AC1667EBCBE1}">
              <a14:hiddenEffects xmlns:a14="http://schemas.microsoft.com/office/drawing/2010/main">
                <a:effectLst>
                  <a:outerShdw dist="107763"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r>
              <a:rPr lang="en-US" altLang="en-US" sz="6600" b="1">
                <a:solidFill>
                  <a:srgbClr val="FF0000"/>
                </a:solidFill>
                <a:effectLst>
                  <a:outerShdw blurRad="38100" dist="38100" dir="2700000" algn="tl">
                    <a:srgbClr val="000000"/>
                  </a:outerShdw>
                </a:effectLst>
                <a:latin typeface="Creepy" pitchFamily="82" charset="0"/>
              </a:rPr>
              <a:t>COLONIAL POLICIES</a:t>
            </a:r>
          </a:p>
        </p:txBody>
      </p:sp>
      <p:sp>
        <p:nvSpPr>
          <p:cNvPr id="51202" name="Rectangle 2">
            <a:extLst>
              <a:ext uri="{FF2B5EF4-FFF2-40B4-BE49-F238E27FC236}">
                <a16:creationId xmlns:a16="http://schemas.microsoft.com/office/drawing/2014/main" id="{E54C2174-9F01-4FB9-B29E-40A8173F4689}"/>
              </a:ext>
            </a:extLst>
          </p:cNvPr>
          <p:cNvSpPr>
            <a:spLocks noGrp="1" noChangeArrowheads="1"/>
          </p:cNvSpPr>
          <p:nvPr>
            <p:ph idx="1"/>
          </p:nvPr>
        </p:nvSpPr>
        <p:spPr>
          <a:xfrm>
            <a:off x="1981200" y="1219200"/>
            <a:ext cx="8229600" cy="5105400"/>
          </a:xfrm>
        </p:spPr>
        <p:txBody>
          <a:bodyPr/>
          <a:lstStyle/>
          <a:p>
            <a:r>
              <a:rPr lang="en-US" altLang="en-US" b="1" u="sng">
                <a:latin typeface="Arial" panose="020B0604020202020204" pitchFamily="34" charset="0"/>
              </a:rPr>
              <a:t>Great Britain</a:t>
            </a:r>
            <a:r>
              <a:rPr lang="en-US" altLang="en-US">
                <a:latin typeface="Arial" panose="020B0604020202020204" pitchFamily="34" charset="0"/>
              </a:rPr>
              <a:t>:  “</a:t>
            </a:r>
            <a:r>
              <a:rPr lang="en-US" altLang="en-US" b="1">
                <a:latin typeface="Arial" panose="020B0604020202020204" pitchFamily="34" charset="0"/>
              </a:rPr>
              <a:t>Indirect Rule</a:t>
            </a:r>
            <a:r>
              <a:rPr lang="en-US" altLang="en-US">
                <a:latin typeface="Arial" panose="020B0604020202020204" pitchFamily="34" charset="0"/>
              </a:rPr>
              <a:t>” (Ghana, Nigeria, Kenya, Zimbabwe)</a:t>
            </a:r>
          </a:p>
          <a:p>
            <a:pPr lvl="1"/>
            <a:r>
              <a:rPr lang="en-US" altLang="en-US" b="1">
                <a:latin typeface="Arial" panose="020B0604020202020204" pitchFamily="34" charset="0"/>
              </a:rPr>
              <a:t>Indigenous power structures were left intact to some degree and local rulers were made representatives of the crown.</a:t>
            </a:r>
          </a:p>
          <a:p>
            <a:r>
              <a:rPr lang="en-US" altLang="en-US" b="1" u="sng">
                <a:latin typeface="Arial" panose="020B0604020202020204" pitchFamily="34" charset="0"/>
              </a:rPr>
              <a:t>France</a:t>
            </a:r>
            <a:r>
              <a:rPr lang="en-US" altLang="en-US">
                <a:latin typeface="Arial" panose="020B0604020202020204" pitchFamily="34" charset="0"/>
              </a:rPr>
              <a:t>: “</a:t>
            </a:r>
            <a:r>
              <a:rPr lang="en-US" altLang="en-US" b="1">
                <a:latin typeface="Arial" panose="020B0604020202020204" pitchFamily="34" charset="0"/>
              </a:rPr>
              <a:t>Assimilationist</a:t>
            </a:r>
            <a:r>
              <a:rPr lang="en-US" altLang="en-US">
                <a:latin typeface="Arial" panose="020B0604020202020204" pitchFamily="34" charset="0"/>
              </a:rPr>
              <a:t>” (Senegal, Mali, Ivory Coast, etc.)</a:t>
            </a:r>
          </a:p>
          <a:p>
            <a:pPr lvl="1"/>
            <a:r>
              <a:rPr lang="en-US" altLang="en-US" b="1">
                <a:latin typeface="Arial" panose="020B0604020202020204" pitchFamily="34" charset="0"/>
              </a:rPr>
              <a:t>Enforced a direct rule which propagated the French culture through language, laws, education and dress (acculturation)</a:t>
            </a:r>
          </a:p>
        </p:txBody>
      </p:sp>
      <p:sp>
        <p:nvSpPr>
          <p:cNvPr id="5" name="Footer Placeholder 5">
            <a:extLst>
              <a:ext uri="{FF2B5EF4-FFF2-40B4-BE49-F238E27FC236}">
                <a16:creationId xmlns:a16="http://schemas.microsoft.com/office/drawing/2014/main" id="{971604D5-C2D4-44FE-909F-D48FA87F0DBC}"/>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5AE1F735-0774-4577-AA1F-8AEC1868F241}"/>
              </a:ext>
            </a:extLst>
          </p:cNvPr>
          <p:cNvSpPr>
            <a:spLocks noGrp="1"/>
          </p:cNvSpPr>
          <p:nvPr>
            <p:ph type="sldNum" sz="quarter" idx="12"/>
          </p:nvPr>
        </p:nvSpPr>
        <p:spPr/>
        <p:txBody>
          <a:bodyPr/>
          <a:lstStyle/>
          <a:p>
            <a:fld id="{4D6EB2EB-A488-4CE3-8FD0-1712D3EEEF4F}" type="slidenum">
              <a:rPr lang="en-US" altLang="en-US"/>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6775FAED-FCD3-4E9B-BF7F-B3CF733DBA46}"/>
              </a:ext>
            </a:extLst>
          </p:cNvPr>
          <p:cNvSpPr>
            <a:spLocks noGrp="1" noChangeArrowheads="1"/>
          </p:cNvSpPr>
          <p:nvPr>
            <p:ph type="title"/>
          </p:nvPr>
        </p:nvSpPr>
        <p:spPr>
          <a:xfrm>
            <a:off x="1524000" y="0"/>
            <a:ext cx="9144000" cy="1143000"/>
          </a:xfrm>
          <a:solidFill>
            <a:srgbClr val="FBC5FB"/>
          </a:solidFill>
          <a:ln w="28575" cap="flat">
            <a:solidFill>
              <a:srgbClr val="FF0000"/>
            </a:solidFill>
            <a:miter lim="800000"/>
            <a:headEnd/>
            <a:tailEnd/>
          </a:ln>
          <a:extLst>
            <a:ext uri="{AF507438-7753-43E0-B8FC-AC1667EBCBE1}">
              <a14:hiddenEffects xmlns:a14="http://schemas.microsoft.com/office/drawing/2010/main">
                <a:effectLst>
                  <a:outerShdw dist="107763"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r>
              <a:rPr lang="en-US" altLang="en-US" sz="6600" b="1">
                <a:solidFill>
                  <a:srgbClr val="FF0000"/>
                </a:solidFill>
                <a:effectLst>
                  <a:outerShdw blurRad="38100" dist="38100" dir="2700000" algn="tl">
                    <a:srgbClr val="000000"/>
                  </a:outerShdw>
                </a:effectLst>
                <a:latin typeface="Creepy" pitchFamily="82" charset="0"/>
              </a:rPr>
              <a:t>COLONIAL POLICIES</a:t>
            </a:r>
          </a:p>
        </p:txBody>
      </p:sp>
      <p:sp>
        <p:nvSpPr>
          <p:cNvPr id="52226" name="Rectangle 2">
            <a:extLst>
              <a:ext uri="{FF2B5EF4-FFF2-40B4-BE49-F238E27FC236}">
                <a16:creationId xmlns:a16="http://schemas.microsoft.com/office/drawing/2014/main" id="{F076F470-814F-4674-9644-FA9352C408E9}"/>
              </a:ext>
            </a:extLst>
          </p:cNvPr>
          <p:cNvSpPr>
            <a:spLocks noGrp="1" noChangeArrowheads="1"/>
          </p:cNvSpPr>
          <p:nvPr>
            <p:ph idx="1"/>
          </p:nvPr>
        </p:nvSpPr>
        <p:spPr>
          <a:xfrm>
            <a:off x="1524000" y="1219200"/>
            <a:ext cx="9144000" cy="5334000"/>
          </a:xfrm>
        </p:spPr>
        <p:txBody>
          <a:bodyPr/>
          <a:lstStyle/>
          <a:p>
            <a:pPr>
              <a:lnSpc>
                <a:spcPct val="90000"/>
              </a:lnSpc>
            </a:pPr>
            <a:r>
              <a:rPr lang="en-US" altLang="en-US" sz="3600" b="1" u="sng">
                <a:latin typeface="Arial" panose="020B0604020202020204" pitchFamily="34" charset="0"/>
              </a:rPr>
              <a:t>Portugal</a:t>
            </a:r>
            <a:r>
              <a:rPr lang="en-US" altLang="en-US" sz="3600">
                <a:latin typeface="Arial" panose="020B0604020202020204" pitchFamily="34" charset="0"/>
              </a:rPr>
              <a:t>: “</a:t>
            </a:r>
            <a:r>
              <a:rPr lang="en-US" altLang="en-US" sz="3600" b="1">
                <a:latin typeface="Arial" panose="020B0604020202020204" pitchFamily="34" charset="0"/>
              </a:rPr>
              <a:t>Exploitation</a:t>
            </a:r>
            <a:r>
              <a:rPr lang="en-US" altLang="en-US" sz="3600">
                <a:latin typeface="Arial" panose="020B0604020202020204" pitchFamily="34" charset="0"/>
              </a:rPr>
              <a:t>” (Guinea-Bissau, Angola, Mozambique)</a:t>
            </a:r>
            <a:endParaRPr lang="en-US" altLang="en-US">
              <a:latin typeface="Arial" panose="020B0604020202020204" pitchFamily="34" charset="0"/>
            </a:endParaRPr>
          </a:p>
          <a:p>
            <a:pPr lvl="1">
              <a:lnSpc>
                <a:spcPct val="90000"/>
              </a:lnSpc>
            </a:pPr>
            <a:r>
              <a:rPr lang="en-US" altLang="en-US" b="1">
                <a:latin typeface="Arial" panose="020B0604020202020204" pitchFamily="34" charset="0"/>
              </a:rPr>
              <a:t>First to enslave and colonize and one of the last to grant independence</a:t>
            </a:r>
          </a:p>
          <a:p>
            <a:pPr lvl="1">
              <a:lnSpc>
                <a:spcPct val="90000"/>
              </a:lnSpc>
            </a:pPr>
            <a:r>
              <a:rPr lang="en-US" altLang="en-US" b="1">
                <a:latin typeface="Arial" panose="020B0604020202020204" pitchFamily="34" charset="0"/>
              </a:rPr>
              <a:t>Maintained rigid control; raw resource oriented</a:t>
            </a:r>
          </a:p>
          <a:p>
            <a:pPr>
              <a:lnSpc>
                <a:spcPct val="90000"/>
              </a:lnSpc>
            </a:pPr>
            <a:r>
              <a:rPr lang="en-US" altLang="en-US" sz="3600" b="1" u="sng">
                <a:latin typeface="Arial" panose="020B0604020202020204" pitchFamily="34" charset="0"/>
              </a:rPr>
              <a:t>Belgium</a:t>
            </a:r>
            <a:r>
              <a:rPr lang="en-US" altLang="en-US" sz="3600">
                <a:latin typeface="Arial" panose="020B0604020202020204" pitchFamily="34" charset="0"/>
              </a:rPr>
              <a:t>: “</a:t>
            </a:r>
            <a:r>
              <a:rPr lang="en-US" altLang="en-US" sz="3600" b="1">
                <a:latin typeface="Arial" panose="020B0604020202020204" pitchFamily="34" charset="0"/>
              </a:rPr>
              <a:t>Paternalistic</a:t>
            </a:r>
            <a:r>
              <a:rPr lang="en-US" altLang="en-US" sz="3600">
                <a:latin typeface="Arial" panose="020B0604020202020204" pitchFamily="34" charset="0"/>
              </a:rPr>
              <a:t>” (Rwanda, Zaire, Burundi)</a:t>
            </a:r>
            <a:endParaRPr lang="en-US" altLang="en-US">
              <a:latin typeface="Arial" panose="020B0604020202020204" pitchFamily="34" charset="0"/>
            </a:endParaRPr>
          </a:p>
          <a:p>
            <a:pPr lvl="1">
              <a:lnSpc>
                <a:spcPct val="90000"/>
              </a:lnSpc>
            </a:pPr>
            <a:r>
              <a:rPr lang="en-US" altLang="en-US" b="1">
                <a:latin typeface="Arial" panose="020B0604020202020204" pitchFamily="34" charset="0"/>
              </a:rPr>
              <a:t>Treated Africans as though they where children who needed to be tutored in western ways; did not try to make them Belgium</a:t>
            </a:r>
          </a:p>
          <a:p>
            <a:pPr lvl="1">
              <a:lnSpc>
                <a:spcPct val="90000"/>
              </a:lnSpc>
            </a:pPr>
            <a:r>
              <a:rPr lang="en-US" altLang="en-US" b="1">
                <a:latin typeface="Arial" panose="020B0604020202020204" pitchFamily="34" charset="0"/>
              </a:rPr>
              <a:t>Raw resource oriented; ignored development of natives</a:t>
            </a:r>
          </a:p>
        </p:txBody>
      </p:sp>
      <p:sp>
        <p:nvSpPr>
          <p:cNvPr id="5" name="Footer Placeholder 5">
            <a:extLst>
              <a:ext uri="{FF2B5EF4-FFF2-40B4-BE49-F238E27FC236}">
                <a16:creationId xmlns:a16="http://schemas.microsoft.com/office/drawing/2014/main" id="{C30AE2DC-27FE-490F-B6CB-43F312ABDD32}"/>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CCC18093-EEBF-4B90-AAF7-CDC4BF2CFCF9}"/>
              </a:ext>
            </a:extLst>
          </p:cNvPr>
          <p:cNvSpPr>
            <a:spLocks noGrp="1"/>
          </p:cNvSpPr>
          <p:nvPr>
            <p:ph type="sldNum" sz="quarter" idx="12"/>
          </p:nvPr>
        </p:nvSpPr>
        <p:spPr/>
        <p:txBody>
          <a:bodyPr/>
          <a:lstStyle/>
          <a:p>
            <a:fld id="{A475CF0F-9F2E-44BA-AB46-4A6D1941A5EF}" type="slidenum">
              <a:rPr lang="en-US" altLang="en-US"/>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id="{9D6FCA3D-1D62-446D-8911-25F4DCA2D09B}"/>
              </a:ext>
            </a:extLst>
          </p:cNvPr>
          <p:cNvSpPr>
            <a:spLocks noGrp="1" noChangeArrowheads="1"/>
          </p:cNvSpPr>
          <p:nvPr>
            <p:ph type="title"/>
          </p:nvPr>
        </p:nvSpPr>
        <p:spPr>
          <a:xfrm>
            <a:off x="1524000" y="0"/>
            <a:ext cx="9144000" cy="1143000"/>
          </a:xfrm>
          <a:solidFill>
            <a:srgbClr val="FBC5FB"/>
          </a:solidFill>
          <a:ln w="28575" cap="flat">
            <a:solidFill>
              <a:srgbClr val="FF0000"/>
            </a:solidFill>
            <a:miter lim="800000"/>
            <a:headEnd/>
            <a:tailEnd/>
          </a:ln>
          <a:extLst>
            <a:ext uri="{AF507438-7753-43E0-B8FC-AC1667EBCBE1}">
              <a14:hiddenEffects xmlns:a14="http://schemas.microsoft.com/office/drawing/2010/main">
                <a:effectLst>
                  <a:outerShdw dist="107763"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r>
              <a:rPr lang="en-US" altLang="en-US" sz="5400" b="1">
                <a:solidFill>
                  <a:srgbClr val="FF0000"/>
                </a:solidFill>
                <a:effectLst>
                  <a:outerShdw blurRad="38100" dist="38100" dir="2700000" algn="tl">
                    <a:srgbClr val="000000"/>
                  </a:outerShdw>
                </a:effectLst>
                <a:latin typeface="Creepy" pitchFamily="82" charset="0"/>
              </a:rPr>
              <a:t>THE COLONIAL LEGACY</a:t>
            </a:r>
          </a:p>
        </p:txBody>
      </p:sp>
      <p:sp>
        <p:nvSpPr>
          <p:cNvPr id="53250" name="Rectangle 2">
            <a:extLst>
              <a:ext uri="{FF2B5EF4-FFF2-40B4-BE49-F238E27FC236}">
                <a16:creationId xmlns:a16="http://schemas.microsoft.com/office/drawing/2014/main" id="{11E0197D-8BA1-422C-A46E-631BD6A1E655}"/>
              </a:ext>
            </a:extLst>
          </p:cNvPr>
          <p:cNvSpPr>
            <a:spLocks noGrp="1" noChangeArrowheads="1"/>
          </p:cNvSpPr>
          <p:nvPr>
            <p:ph idx="1"/>
          </p:nvPr>
        </p:nvSpPr>
        <p:spPr>
          <a:xfrm>
            <a:off x="387927" y="1300989"/>
            <a:ext cx="6345382" cy="5287963"/>
          </a:xfrm>
        </p:spPr>
        <p:txBody>
          <a:bodyPr>
            <a:normAutofit/>
          </a:bodyPr>
          <a:lstStyle/>
          <a:p>
            <a:pPr>
              <a:spcBef>
                <a:spcPct val="40000"/>
              </a:spcBef>
            </a:pPr>
            <a:r>
              <a:rPr lang="en-US" altLang="en-US" sz="2400" b="1" dirty="0">
                <a:solidFill>
                  <a:srgbClr val="008000"/>
                </a:solidFill>
                <a:latin typeface="Arial" panose="020B0604020202020204" pitchFamily="34" charset="0"/>
              </a:rPr>
              <a:t>Several hundred languages are spoken.</a:t>
            </a:r>
          </a:p>
          <a:p>
            <a:pPr lvl="1">
              <a:spcBef>
                <a:spcPct val="40000"/>
              </a:spcBef>
            </a:pPr>
            <a:r>
              <a:rPr lang="en-US" altLang="en-US" sz="2400" b="1" dirty="0">
                <a:solidFill>
                  <a:srgbClr val="008000"/>
                </a:solidFill>
                <a:latin typeface="Arial" panose="020B0604020202020204" pitchFamily="34" charset="0"/>
              </a:rPr>
              <a:t>European language usually continues as the “official” language – language of government, business, &amp; education.</a:t>
            </a:r>
          </a:p>
          <a:p>
            <a:r>
              <a:rPr lang="en-US" altLang="en-US" sz="2400" b="1" dirty="0">
                <a:solidFill>
                  <a:srgbClr val="008000"/>
                </a:solidFill>
                <a:latin typeface="Arial" panose="020B0604020202020204" pitchFamily="34" charset="0"/>
                <a:cs typeface="Arial" panose="020B0604020202020204" pitchFamily="34" charset="0"/>
              </a:rPr>
              <a:t>Multilingualism</a:t>
            </a:r>
            <a:r>
              <a:rPr lang="en-US" altLang="en-US" sz="2400" b="1" dirty="0">
                <a:solidFill>
                  <a:srgbClr val="008000"/>
                </a:solidFill>
              </a:rPr>
              <a:t> </a:t>
            </a:r>
          </a:p>
          <a:p>
            <a:pPr lvl="1"/>
            <a:r>
              <a:rPr lang="en-US" altLang="en-US" sz="2400" b="1" dirty="0">
                <a:solidFill>
                  <a:srgbClr val="008000"/>
                </a:solidFill>
                <a:latin typeface="Arial" panose="020B0604020202020204" pitchFamily="34" charset="0"/>
                <a:cs typeface="Arial" panose="020B0604020202020204" pitchFamily="34" charset="0"/>
              </a:rPr>
              <a:t>Powerful centrifugal force</a:t>
            </a:r>
            <a:r>
              <a:rPr lang="en-US" altLang="en-US" sz="2400" b="1" dirty="0">
                <a:solidFill>
                  <a:srgbClr val="008000"/>
                </a:solidFill>
              </a:rPr>
              <a:t> </a:t>
            </a:r>
            <a:r>
              <a:rPr lang="en-US" altLang="en-US" sz="2400" b="1" dirty="0">
                <a:solidFill>
                  <a:srgbClr val="008000"/>
                </a:solidFill>
                <a:latin typeface="Arial" panose="020B0604020202020204" pitchFamily="34" charset="0"/>
              </a:rPr>
              <a:t>– reinforces tribalism</a:t>
            </a:r>
          </a:p>
          <a:p>
            <a:pPr lvl="1"/>
            <a:r>
              <a:rPr lang="en-US" altLang="en-US" sz="2400" b="1" dirty="0">
                <a:solidFill>
                  <a:srgbClr val="008000"/>
                </a:solidFill>
                <a:latin typeface="Arial" panose="020B0604020202020204" pitchFamily="34" charset="0"/>
                <a:cs typeface="Arial" panose="020B0604020202020204" pitchFamily="34" charset="0"/>
              </a:rPr>
              <a:t>East Africa, Swahili serves as the</a:t>
            </a:r>
            <a:r>
              <a:rPr lang="en-US" altLang="en-US" sz="2400" dirty="0">
                <a:solidFill>
                  <a:srgbClr val="008000"/>
                </a:solidFill>
                <a:latin typeface="Arial" panose="020B0604020202020204" pitchFamily="34" charset="0"/>
                <a:cs typeface="Arial" panose="020B0604020202020204" pitchFamily="34" charset="0"/>
              </a:rPr>
              <a:t> </a:t>
            </a:r>
            <a:r>
              <a:rPr lang="en-US" altLang="en-US" sz="2400" b="1" i="1" dirty="0">
                <a:solidFill>
                  <a:srgbClr val="FF0000"/>
                </a:solidFill>
                <a:latin typeface="Arial" panose="020B0604020202020204" pitchFamily="34" charset="0"/>
                <a:cs typeface="Arial" panose="020B0604020202020204" pitchFamily="34" charset="0"/>
              </a:rPr>
              <a:t>lingua franca</a:t>
            </a:r>
            <a:r>
              <a:rPr lang="en-US" altLang="en-US" sz="2400"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endParaRPr>
          </a:p>
          <a:p>
            <a:pPr>
              <a:spcBef>
                <a:spcPct val="40000"/>
              </a:spcBef>
            </a:pPr>
            <a:r>
              <a:rPr lang="en-US" altLang="en-US" sz="2400" b="1" dirty="0">
                <a:solidFill>
                  <a:srgbClr val="008000"/>
                </a:solidFill>
                <a:latin typeface="Arial" panose="020B0604020202020204" pitchFamily="34" charset="0"/>
              </a:rPr>
              <a:t>Antagonism between tribes (e.g., Rwanda) </a:t>
            </a:r>
          </a:p>
          <a:p>
            <a:pPr lvl="1">
              <a:spcBef>
                <a:spcPct val="40000"/>
              </a:spcBef>
            </a:pPr>
            <a:r>
              <a:rPr lang="en-US" altLang="en-US" sz="2400" b="1" dirty="0">
                <a:solidFill>
                  <a:srgbClr val="008000"/>
                </a:solidFill>
                <a:latin typeface="Arial" panose="020B0604020202020204" pitchFamily="34" charset="0"/>
              </a:rPr>
              <a:t>Politics often equates with </a:t>
            </a:r>
            <a:r>
              <a:rPr lang="en-US" altLang="en-US" sz="2400" b="1" dirty="0">
                <a:solidFill>
                  <a:srgbClr val="FF0000"/>
                </a:solidFill>
                <a:latin typeface="Arial" panose="020B0604020202020204" pitchFamily="34" charset="0"/>
              </a:rPr>
              <a:t>TRIBALISM</a:t>
            </a:r>
          </a:p>
        </p:txBody>
      </p:sp>
      <p:sp>
        <p:nvSpPr>
          <p:cNvPr id="4" name="Slide Number Placeholder 4">
            <a:extLst>
              <a:ext uri="{FF2B5EF4-FFF2-40B4-BE49-F238E27FC236}">
                <a16:creationId xmlns:a16="http://schemas.microsoft.com/office/drawing/2014/main" id="{83432E2C-5E4A-446B-99BD-9DDFE283200C}"/>
              </a:ext>
            </a:extLst>
          </p:cNvPr>
          <p:cNvSpPr>
            <a:spLocks noGrp="1"/>
          </p:cNvSpPr>
          <p:nvPr>
            <p:ph type="sldNum" sz="quarter" idx="12"/>
          </p:nvPr>
        </p:nvSpPr>
        <p:spPr/>
        <p:txBody>
          <a:bodyPr/>
          <a:lstStyle/>
          <a:p>
            <a:fld id="{766F2E0A-E364-4258-BA69-0A872273C988}" type="slidenum">
              <a:rPr lang="en-US" altLang="en-US"/>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a:extLst>
              <a:ext uri="{FF2B5EF4-FFF2-40B4-BE49-F238E27FC236}">
                <a16:creationId xmlns:a16="http://schemas.microsoft.com/office/drawing/2014/main" id="{AF889627-3039-48E6-A60E-06D7DC78664F}"/>
              </a:ext>
            </a:extLst>
          </p:cNvPr>
          <p:cNvSpPr>
            <a:spLocks noGrp="1" noChangeArrowheads="1"/>
          </p:cNvSpPr>
          <p:nvPr>
            <p:ph type="title"/>
          </p:nvPr>
        </p:nvSpPr>
        <p:spPr>
          <a:xfrm>
            <a:off x="1524000" y="0"/>
            <a:ext cx="9144000" cy="1143000"/>
          </a:xfrm>
          <a:solidFill>
            <a:srgbClr val="FBC5FB"/>
          </a:solidFill>
          <a:ln w="28575" cap="flat">
            <a:solidFill>
              <a:srgbClr val="FF0000"/>
            </a:solidFill>
            <a:miter lim="800000"/>
            <a:headEnd/>
            <a:tailEnd/>
          </a:ln>
          <a:extLst>
            <a:ext uri="{AF507438-7753-43E0-B8FC-AC1667EBCBE1}">
              <a14:hiddenEffects xmlns:a14="http://schemas.microsoft.com/office/drawing/2010/main">
                <a:effectLst>
                  <a:outerShdw dist="107763"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r>
              <a:rPr lang="en-US" altLang="en-US" sz="6600" b="1">
                <a:solidFill>
                  <a:srgbClr val="FF0000"/>
                </a:solidFill>
                <a:effectLst>
                  <a:outerShdw blurRad="38100" dist="38100" dir="2700000" algn="tl">
                    <a:srgbClr val="000000"/>
                  </a:outerShdw>
                </a:effectLst>
                <a:latin typeface="Creepy" pitchFamily="82" charset="0"/>
              </a:rPr>
              <a:t>THE COLONIAL LEGACY</a:t>
            </a:r>
          </a:p>
        </p:txBody>
      </p:sp>
      <p:sp>
        <p:nvSpPr>
          <p:cNvPr id="54274" name="Rectangle 2">
            <a:extLst>
              <a:ext uri="{FF2B5EF4-FFF2-40B4-BE49-F238E27FC236}">
                <a16:creationId xmlns:a16="http://schemas.microsoft.com/office/drawing/2014/main" id="{6DECC431-ED32-406A-A11D-FCBAFA6EDCB1}"/>
              </a:ext>
            </a:extLst>
          </p:cNvPr>
          <p:cNvSpPr>
            <a:spLocks noGrp="1" noChangeArrowheads="1"/>
          </p:cNvSpPr>
          <p:nvPr>
            <p:ph idx="1"/>
          </p:nvPr>
        </p:nvSpPr>
        <p:spPr>
          <a:xfrm>
            <a:off x="2057400" y="1219200"/>
            <a:ext cx="7924800" cy="5105400"/>
          </a:xfrm>
        </p:spPr>
        <p:txBody>
          <a:bodyPr/>
          <a:lstStyle/>
          <a:p>
            <a:pPr>
              <a:spcBef>
                <a:spcPct val="40000"/>
              </a:spcBef>
            </a:pPr>
            <a:r>
              <a:rPr lang="en-US" altLang="en-US" b="1">
                <a:latin typeface="Arial" panose="020B0604020202020204" pitchFamily="34" charset="0"/>
              </a:rPr>
              <a:t>Low level of development is linked to</a:t>
            </a:r>
            <a:r>
              <a:rPr lang="en-US" altLang="en-US">
                <a:latin typeface="Arial" panose="020B0604020202020204" pitchFamily="34" charset="0"/>
              </a:rPr>
              <a:t> </a:t>
            </a:r>
            <a:r>
              <a:rPr lang="en-US" altLang="en-US" sz="4000" b="1">
                <a:solidFill>
                  <a:srgbClr val="FF0000"/>
                </a:solidFill>
                <a:latin typeface="Creepy" pitchFamily="82" charset="0"/>
              </a:rPr>
              <a:t>colonization</a:t>
            </a:r>
          </a:p>
          <a:p>
            <a:pPr lvl="1">
              <a:spcBef>
                <a:spcPct val="40000"/>
              </a:spcBef>
            </a:pPr>
            <a:r>
              <a:rPr lang="en-US" altLang="en-US" b="1" u="sng">
                <a:latin typeface="Arial" panose="020B0604020202020204" pitchFamily="34" charset="0"/>
              </a:rPr>
              <a:t>Transportation facilities </a:t>
            </a:r>
            <a:r>
              <a:rPr lang="en-US" altLang="en-US" b="1">
                <a:latin typeface="Arial" panose="020B0604020202020204" pitchFamily="34" charset="0"/>
              </a:rPr>
              <a:t>-</a:t>
            </a:r>
            <a:r>
              <a:rPr lang="en-US" altLang="en-US">
                <a:latin typeface="Arial" panose="020B0604020202020204" pitchFamily="34" charset="0"/>
              </a:rPr>
              <a:t> Movement of goods is from the interior to coastal outlets. No network was developed.</a:t>
            </a:r>
          </a:p>
          <a:p>
            <a:pPr lvl="1"/>
            <a:r>
              <a:rPr lang="en-US" altLang="en-US" b="1" u="sng">
                <a:latin typeface="Arial" panose="020B0604020202020204" pitchFamily="34" charset="0"/>
              </a:rPr>
              <a:t>Communication</a:t>
            </a:r>
            <a:r>
              <a:rPr lang="en-US" altLang="en-US">
                <a:latin typeface="Arial" panose="020B0604020202020204" pitchFamily="34" charset="0"/>
              </a:rPr>
              <a:t> within Africa is impeded by desert, dense forest, and lack of navigable rivers in certain regions.</a:t>
            </a:r>
          </a:p>
          <a:p>
            <a:pPr lvl="1"/>
            <a:r>
              <a:rPr lang="en-US" altLang="en-US" b="1" u="sng">
                <a:latin typeface="Arial" panose="020B0604020202020204" pitchFamily="34" charset="0"/>
              </a:rPr>
              <a:t>Dual economy</a:t>
            </a:r>
            <a:r>
              <a:rPr lang="en-US" altLang="en-US">
                <a:latin typeface="Arial" panose="020B0604020202020204" pitchFamily="34" charset="0"/>
              </a:rPr>
              <a:t> remains intact; most states rely on a single crop or mineral and are vulnerable to world markets. They often produce cash crops at expense of food crops.</a:t>
            </a:r>
          </a:p>
        </p:txBody>
      </p:sp>
      <p:sp>
        <p:nvSpPr>
          <p:cNvPr id="5" name="Footer Placeholder 5">
            <a:extLst>
              <a:ext uri="{FF2B5EF4-FFF2-40B4-BE49-F238E27FC236}">
                <a16:creationId xmlns:a16="http://schemas.microsoft.com/office/drawing/2014/main" id="{8D8EFD85-D39B-4A05-9504-4EF75A29D4A0}"/>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3C1A26A2-30FD-4469-BDBD-013BA89BF035}"/>
              </a:ext>
            </a:extLst>
          </p:cNvPr>
          <p:cNvSpPr>
            <a:spLocks noGrp="1"/>
          </p:cNvSpPr>
          <p:nvPr>
            <p:ph type="sldNum" sz="quarter" idx="12"/>
          </p:nvPr>
        </p:nvSpPr>
        <p:spPr/>
        <p:txBody>
          <a:bodyPr/>
          <a:lstStyle/>
          <a:p>
            <a:fld id="{16F88082-7BFC-4FBC-AFA5-57ABE77A7B7B}" type="slidenum">
              <a:rPr lang="en-US" altLang="en-US"/>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500FCD2-0660-4832-A8EC-238C950CA10F}"/>
              </a:ext>
            </a:extLst>
          </p:cNvPr>
          <p:cNvSpPr>
            <a:spLocks noGrp="1" noChangeArrowheads="1"/>
          </p:cNvSpPr>
          <p:nvPr>
            <p:ph type="title"/>
          </p:nvPr>
        </p:nvSpPr>
        <p:spPr>
          <a:xfrm>
            <a:off x="2209800" y="228600"/>
            <a:ext cx="7772400" cy="1295400"/>
          </a:xfrm>
        </p:spPr>
        <p:txBody>
          <a:bodyPr/>
          <a:lstStyle/>
          <a:p>
            <a:r>
              <a:rPr lang="en-US" altLang="en-US" sz="4000"/>
              <a:t>Geopolitical Framework: Legacies of Colonialism and Conflict (cont.)</a:t>
            </a:r>
          </a:p>
        </p:txBody>
      </p:sp>
      <p:sp>
        <p:nvSpPr>
          <p:cNvPr id="55299" name="Rectangle 3">
            <a:extLst>
              <a:ext uri="{FF2B5EF4-FFF2-40B4-BE49-F238E27FC236}">
                <a16:creationId xmlns:a16="http://schemas.microsoft.com/office/drawing/2014/main" id="{09523C5A-9AAF-4A8E-B3DB-6E8D90BB6477}"/>
              </a:ext>
            </a:extLst>
          </p:cNvPr>
          <p:cNvSpPr>
            <a:spLocks noGrp="1" noChangeArrowheads="1"/>
          </p:cNvSpPr>
          <p:nvPr>
            <p:ph idx="1"/>
          </p:nvPr>
        </p:nvSpPr>
        <p:spPr>
          <a:xfrm>
            <a:off x="609600" y="1787236"/>
            <a:ext cx="9601200" cy="4537364"/>
          </a:xfrm>
        </p:spPr>
        <p:txBody>
          <a:bodyPr>
            <a:normAutofit/>
          </a:bodyPr>
          <a:lstStyle/>
          <a:p>
            <a:r>
              <a:rPr lang="en-US" altLang="en-US" sz="2400" b="1" dirty="0">
                <a:solidFill>
                  <a:srgbClr val="008000"/>
                </a:solidFill>
                <a:latin typeface="Arial" panose="020B0604020202020204" pitchFamily="34" charset="0"/>
              </a:rPr>
              <a:t>Establishment of South Africa (cont.)</a:t>
            </a:r>
          </a:p>
          <a:p>
            <a:pPr lvl="1"/>
            <a:r>
              <a:rPr lang="en-US" altLang="en-US" sz="2400" b="1" dirty="0">
                <a:solidFill>
                  <a:srgbClr val="008000"/>
                </a:solidFill>
                <a:latin typeface="Arial" panose="020B0604020202020204" pitchFamily="34" charset="0"/>
              </a:rPr>
              <a:t>Dutch (Boers) and British settlers conflicted</a:t>
            </a:r>
          </a:p>
          <a:p>
            <a:pPr lvl="1"/>
            <a:r>
              <a:rPr lang="en-US" altLang="en-US" sz="2400" b="1" dirty="0">
                <a:solidFill>
                  <a:srgbClr val="008000"/>
                </a:solidFill>
                <a:latin typeface="Arial" panose="020B0604020202020204" pitchFamily="34" charset="0"/>
              </a:rPr>
              <a:t>1948 Afrikaner’s (Dutch) National Party gained control of govt.</a:t>
            </a:r>
          </a:p>
          <a:p>
            <a:pPr lvl="2"/>
            <a:r>
              <a:rPr lang="en-US" altLang="en-US" sz="3200" dirty="0">
                <a:solidFill>
                  <a:srgbClr val="008000"/>
                </a:solidFill>
                <a:latin typeface="Arial" panose="020B0604020202020204" pitchFamily="34" charset="0"/>
              </a:rPr>
              <a:t>Instituted Apartheid: formalized racial segregation</a:t>
            </a:r>
          </a:p>
          <a:p>
            <a:pPr lvl="3"/>
            <a:r>
              <a:rPr lang="en-US" altLang="en-US" sz="2800" dirty="0">
                <a:solidFill>
                  <a:srgbClr val="008000"/>
                </a:solidFill>
                <a:latin typeface="Arial" panose="020B0604020202020204" pitchFamily="34" charset="0"/>
              </a:rPr>
              <a:t>Petite, meso-, and grand apartheid</a:t>
            </a:r>
          </a:p>
          <a:p>
            <a:pPr lvl="3"/>
            <a:r>
              <a:rPr lang="en-US" altLang="en-US" sz="2800" dirty="0">
                <a:solidFill>
                  <a:srgbClr val="008000"/>
                </a:solidFill>
                <a:latin typeface="Arial" panose="020B0604020202020204" pitchFamily="34" charset="0"/>
              </a:rPr>
              <a:t>Homelands – nominally independent states for blacks</a:t>
            </a:r>
            <a:endParaRPr lang="en-US" altLang="en-US" sz="1800" b="1" dirty="0">
              <a:solidFill>
                <a:srgbClr val="008000"/>
              </a:solidFill>
              <a:latin typeface="Arial" panose="020B0604020202020204" pitchFamily="34" charset="0"/>
            </a:endParaRPr>
          </a:p>
        </p:txBody>
      </p:sp>
      <p:sp>
        <p:nvSpPr>
          <p:cNvPr id="5" name="Footer Placeholder 5">
            <a:extLst>
              <a:ext uri="{FF2B5EF4-FFF2-40B4-BE49-F238E27FC236}">
                <a16:creationId xmlns:a16="http://schemas.microsoft.com/office/drawing/2014/main" id="{A3E9F48B-DA4D-47B9-9355-08BC083B6A7A}"/>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AE3A2CD5-3AD4-4CE1-951C-099B430F3D77}"/>
              </a:ext>
            </a:extLst>
          </p:cNvPr>
          <p:cNvSpPr>
            <a:spLocks noGrp="1"/>
          </p:cNvSpPr>
          <p:nvPr>
            <p:ph type="sldNum" sz="quarter" idx="12"/>
          </p:nvPr>
        </p:nvSpPr>
        <p:spPr/>
        <p:txBody>
          <a:bodyPr/>
          <a:lstStyle/>
          <a:p>
            <a:fld id="{29907304-82AF-473F-B2C8-1ECEBFD88028}" type="slidenum">
              <a:rPr lang="en-US" altLang="en-US"/>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B3D0D5-7BA9-4672-8052-C99B2674540D}"/>
              </a:ext>
            </a:extLst>
          </p:cNvPr>
          <p:cNvSpPr>
            <a:spLocks noGrp="1" noChangeArrowheads="1"/>
          </p:cNvSpPr>
          <p:nvPr>
            <p:ph type="title"/>
          </p:nvPr>
        </p:nvSpPr>
        <p:spPr>
          <a:xfrm>
            <a:off x="1524000" y="416753"/>
            <a:ext cx="9144000" cy="533400"/>
          </a:xfrm>
        </p:spPr>
        <p:txBody>
          <a:bodyPr/>
          <a:lstStyle/>
          <a:p>
            <a:r>
              <a:rPr lang="en-US" altLang="en-US" sz="2800" b="1" dirty="0">
                <a:latin typeface="Arial" panose="020B0604020202020204" pitchFamily="34" charset="0"/>
              </a:rPr>
              <a:t>Environmental Geography: The Plateau Continent  </a:t>
            </a:r>
          </a:p>
        </p:txBody>
      </p:sp>
      <p:sp>
        <p:nvSpPr>
          <p:cNvPr id="17411" name="Rectangle 3">
            <a:extLst>
              <a:ext uri="{FF2B5EF4-FFF2-40B4-BE49-F238E27FC236}">
                <a16:creationId xmlns:a16="http://schemas.microsoft.com/office/drawing/2014/main" id="{774968D2-E5B4-46D2-86CF-5F756CF3BB2F}"/>
              </a:ext>
            </a:extLst>
          </p:cNvPr>
          <p:cNvSpPr>
            <a:spLocks noGrp="1" noChangeArrowheads="1"/>
          </p:cNvSpPr>
          <p:nvPr>
            <p:ph idx="1"/>
          </p:nvPr>
        </p:nvSpPr>
        <p:spPr>
          <a:xfrm>
            <a:off x="515007" y="1219200"/>
            <a:ext cx="11456276" cy="5638800"/>
          </a:xfrm>
        </p:spPr>
        <p:txBody>
          <a:bodyPr>
            <a:normAutofit/>
          </a:bodyPr>
          <a:lstStyle/>
          <a:p>
            <a:pPr lvl="1"/>
            <a:r>
              <a:rPr lang="en-US" altLang="en-US" sz="2800" b="1" dirty="0">
                <a:solidFill>
                  <a:srgbClr val="008000"/>
                </a:solidFill>
                <a:latin typeface="Arial" panose="020B0604020202020204" pitchFamily="34" charset="0"/>
              </a:rPr>
              <a:t>Largest landmass straddling the equator</a:t>
            </a:r>
          </a:p>
          <a:p>
            <a:pPr lvl="1"/>
            <a:r>
              <a:rPr lang="en-US" altLang="en-US" sz="2800" b="1" dirty="0">
                <a:solidFill>
                  <a:srgbClr val="008000"/>
                </a:solidFill>
                <a:latin typeface="Arial" panose="020B0604020202020204" pitchFamily="34" charset="0"/>
              </a:rPr>
              <a:t>A plateau continent -- extensive uplifted areas</a:t>
            </a:r>
          </a:p>
          <a:p>
            <a:pPr lvl="1"/>
            <a:r>
              <a:rPr lang="en-US" altLang="en-US" sz="2800" b="1" dirty="0">
                <a:solidFill>
                  <a:srgbClr val="008000"/>
                </a:solidFill>
                <a:latin typeface="Arial" panose="020B0604020202020204" pitchFamily="34" charset="0"/>
              </a:rPr>
              <a:t>Relatively poor soils and vulnerability to drought</a:t>
            </a:r>
            <a:endParaRPr lang="en-US" altLang="en-US" sz="2400" b="1" dirty="0">
              <a:solidFill>
                <a:srgbClr val="008000"/>
              </a:solidFill>
              <a:latin typeface="Arial" panose="020B0604020202020204" pitchFamily="34" charset="0"/>
            </a:endParaRPr>
          </a:p>
          <a:p>
            <a:r>
              <a:rPr lang="en-US" altLang="en-US" sz="3200" b="1" dirty="0">
                <a:solidFill>
                  <a:srgbClr val="008000"/>
                </a:solidFill>
                <a:latin typeface="Arial" panose="020B0604020202020204" pitchFamily="34" charset="0"/>
              </a:rPr>
              <a:t>Africa’s Environmental Issues</a:t>
            </a:r>
          </a:p>
          <a:p>
            <a:pPr lvl="2"/>
            <a:r>
              <a:rPr lang="en-US" altLang="en-US" sz="2000" b="1" dirty="0">
                <a:solidFill>
                  <a:srgbClr val="FF0000"/>
                </a:solidFill>
                <a:latin typeface="Arial" panose="020B0604020202020204" pitchFamily="34" charset="0"/>
              </a:rPr>
              <a:t>Desertification</a:t>
            </a:r>
            <a:r>
              <a:rPr lang="en-US" altLang="en-US" sz="2000" dirty="0">
                <a:solidFill>
                  <a:srgbClr val="008000"/>
                </a:solidFill>
                <a:latin typeface="Arial" panose="020B0604020202020204" pitchFamily="34" charset="0"/>
              </a:rPr>
              <a:t>: the expansion of desert-like conditions as a result of human-induced degradation</a:t>
            </a:r>
          </a:p>
          <a:p>
            <a:pPr lvl="1"/>
            <a:r>
              <a:rPr lang="en-US" altLang="en-US" sz="2400" b="1" dirty="0">
                <a:solidFill>
                  <a:srgbClr val="008000"/>
                </a:solidFill>
                <a:latin typeface="Arial" panose="020B0604020202020204" pitchFamily="34" charset="0"/>
              </a:rPr>
              <a:t>The Sahel and Desertification</a:t>
            </a:r>
          </a:p>
          <a:p>
            <a:pPr lvl="2"/>
            <a:r>
              <a:rPr lang="en-US" altLang="en-US" sz="2000" dirty="0">
                <a:solidFill>
                  <a:srgbClr val="008000"/>
                </a:solidFill>
                <a:latin typeface="Arial" panose="020B0604020202020204" pitchFamily="34" charset="0"/>
              </a:rPr>
              <a:t>Sahel – </a:t>
            </a:r>
            <a:r>
              <a:rPr lang="en-US" altLang="en-US" sz="2000" b="1" dirty="0">
                <a:solidFill>
                  <a:srgbClr val="FF0000"/>
                </a:solidFill>
                <a:latin typeface="Arial" panose="020B0604020202020204" pitchFamily="34" charset="0"/>
              </a:rPr>
              <a:t>zone of ecological transition</a:t>
            </a:r>
            <a:r>
              <a:rPr lang="en-US" altLang="en-US" sz="2000" dirty="0">
                <a:solidFill>
                  <a:srgbClr val="008000"/>
                </a:solidFill>
                <a:latin typeface="Arial" panose="020B0604020202020204" pitchFamily="34" charset="0"/>
              </a:rPr>
              <a:t> between the Sahara to the north and wetter savannas and forests to the south</a:t>
            </a:r>
          </a:p>
          <a:p>
            <a:pPr lvl="2"/>
            <a:r>
              <a:rPr lang="en-US" altLang="en-US" sz="2000" dirty="0">
                <a:solidFill>
                  <a:srgbClr val="008000"/>
                </a:solidFill>
                <a:latin typeface="Arial" panose="020B0604020202020204" pitchFamily="34" charset="0"/>
              </a:rPr>
              <a:t>Life is dependent on reliability of rains</a:t>
            </a:r>
          </a:p>
          <a:p>
            <a:pPr lvl="3"/>
            <a:r>
              <a:rPr lang="en-US" altLang="en-US" sz="2800" b="1" dirty="0">
                <a:solidFill>
                  <a:srgbClr val="FF0000"/>
                </a:solidFill>
                <a:latin typeface="Arial" panose="020B0604020202020204" pitchFamily="34" charset="0"/>
              </a:rPr>
              <a:t>Transhumance</a:t>
            </a:r>
            <a:r>
              <a:rPr lang="en-US" altLang="en-US" sz="2800" dirty="0">
                <a:solidFill>
                  <a:srgbClr val="FF0000"/>
                </a:solidFill>
                <a:latin typeface="Arial" panose="020B0604020202020204" pitchFamily="34" charset="0"/>
              </a:rPr>
              <a:t>:</a:t>
            </a:r>
            <a:r>
              <a:rPr lang="en-US" altLang="en-US" sz="2800" dirty="0">
                <a:solidFill>
                  <a:srgbClr val="008000"/>
                </a:solidFill>
                <a:latin typeface="Arial" panose="020B0604020202020204" pitchFamily="34" charset="0"/>
              </a:rPr>
              <a:t> the movement of animals between wet-season and dry-season pasture</a:t>
            </a:r>
          </a:p>
        </p:txBody>
      </p:sp>
      <p:sp>
        <p:nvSpPr>
          <p:cNvPr id="4" name="Slide Number Placeholder 4">
            <a:extLst>
              <a:ext uri="{FF2B5EF4-FFF2-40B4-BE49-F238E27FC236}">
                <a16:creationId xmlns:a16="http://schemas.microsoft.com/office/drawing/2014/main" id="{CB1BA96B-699A-4129-82B1-1492AFA4A250}"/>
              </a:ext>
            </a:extLst>
          </p:cNvPr>
          <p:cNvSpPr>
            <a:spLocks noGrp="1"/>
          </p:cNvSpPr>
          <p:nvPr>
            <p:ph type="sldNum" sz="quarter" idx="12"/>
          </p:nvPr>
        </p:nvSpPr>
        <p:spPr/>
        <p:txBody>
          <a:bodyPr/>
          <a:lstStyle/>
          <a:p>
            <a:fld id="{F71F59C5-655F-4E6C-908A-86FBA48848F6}" type="slidenum">
              <a:rPr lang="en-US" altLang="en-US"/>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82B19B4-4BB9-4D04-8FCD-3EFA6769F47F}"/>
              </a:ext>
            </a:extLst>
          </p:cNvPr>
          <p:cNvSpPr>
            <a:spLocks noGrp="1" noChangeArrowheads="1"/>
          </p:cNvSpPr>
          <p:nvPr>
            <p:ph type="title"/>
          </p:nvPr>
        </p:nvSpPr>
        <p:spPr>
          <a:xfrm>
            <a:off x="1905000" y="289192"/>
            <a:ext cx="8153400" cy="533400"/>
          </a:xfrm>
        </p:spPr>
        <p:txBody>
          <a:bodyPr>
            <a:normAutofit fontScale="90000"/>
          </a:bodyPr>
          <a:lstStyle/>
          <a:p>
            <a:pPr algn="l"/>
            <a:r>
              <a:rPr lang="en-US" altLang="en-US" sz="3600" dirty="0">
                <a:latin typeface="Arial" panose="020B0604020202020204" pitchFamily="34" charset="0"/>
              </a:rPr>
              <a:t>Environmental Geography</a:t>
            </a:r>
            <a:endParaRPr lang="en-US" altLang="en-US" sz="2800" dirty="0">
              <a:latin typeface="Arial" panose="020B0604020202020204" pitchFamily="34" charset="0"/>
            </a:endParaRPr>
          </a:p>
        </p:txBody>
      </p:sp>
      <p:sp>
        <p:nvSpPr>
          <p:cNvPr id="18435" name="Rectangle 3">
            <a:extLst>
              <a:ext uri="{FF2B5EF4-FFF2-40B4-BE49-F238E27FC236}">
                <a16:creationId xmlns:a16="http://schemas.microsoft.com/office/drawing/2014/main" id="{D10959D9-C194-4E33-8047-3203777D942D}"/>
              </a:ext>
            </a:extLst>
          </p:cNvPr>
          <p:cNvSpPr>
            <a:spLocks noGrp="1" noChangeArrowheads="1"/>
          </p:cNvSpPr>
          <p:nvPr>
            <p:ph idx="1"/>
          </p:nvPr>
        </p:nvSpPr>
        <p:spPr>
          <a:xfrm>
            <a:off x="416859" y="1005155"/>
            <a:ext cx="11483788" cy="5401235"/>
          </a:xfrm>
        </p:spPr>
        <p:txBody>
          <a:bodyPr>
            <a:normAutofit/>
          </a:bodyPr>
          <a:lstStyle/>
          <a:p>
            <a:pPr lvl="1"/>
            <a:r>
              <a:rPr lang="en-US" altLang="en-US" sz="2400" b="1" dirty="0">
                <a:solidFill>
                  <a:srgbClr val="008000"/>
                </a:solidFill>
                <a:latin typeface="Arial" panose="020B0604020202020204" pitchFamily="34" charset="0"/>
              </a:rPr>
              <a:t>Deforestation</a:t>
            </a:r>
          </a:p>
          <a:p>
            <a:pPr lvl="2"/>
            <a:r>
              <a:rPr lang="en-US" altLang="en-US" sz="2800" dirty="0">
                <a:solidFill>
                  <a:srgbClr val="008000"/>
                </a:solidFill>
                <a:latin typeface="Arial" panose="020B0604020202020204" pitchFamily="34" charset="0"/>
              </a:rPr>
              <a:t>Extensive woodlands remain, but many forests have been replaced by grasslands or farms</a:t>
            </a:r>
          </a:p>
          <a:p>
            <a:pPr lvl="2"/>
            <a:r>
              <a:rPr lang="en-US" altLang="en-US" sz="2800" dirty="0">
                <a:solidFill>
                  <a:srgbClr val="008000"/>
                </a:solidFill>
                <a:latin typeface="Arial" panose="020B0604020202020204" pitchFamily="34" charset="0"/>
              </a:rPr>
              <a:t>Results in shortages of </a:t>
            </a:r>
            <a:r>
              <a:rPr lang="en-US" altLang="en-US" sz="2800" b="1" dirty="0">
                <a:solidFill>
                  <a:srgbClr val="FF0000"/>
                </a:solidFill>
                <a:latin typeface="Arial" panose="020B0604020202020204" pitchFamily="34" charset="0"/>
              </a:rPr>
              <a:t>biofuels</a:t>
            </a:r>
            <a:r>
              <a:rPr lang="en-US" altLang="en-US" sz="2800" dirty="0">
                <a:solidFill>
                  <a:srgbClr val="FF0000"/>
                </a:solidFill>
                <a:latin typeface="Arial" panose="020B0604020202020204" pitchFamily="34" charset="0"/>
              </a:rPr>
              <a:t>:</a:t>
            </a:r>
            <a:r>
              <a:rPr lang="en-US" altLang="en-US" sz="2800" dirty="0">
                <a:latin typeface="Arial" panose="020B0604020202020204" pitchFamily="34" charset="0"/>
              </a:rPr>
              <a:t> </a:t>
            </a:r>
            <a:r>
              <a:rPr lang="en-US" altLang="en-US" sz="2800" dirty="0">
                <a:solidFill>
                  <a:srgbClr val="008000"/>
                </a:solidFill>
                <a:latin typeface="Arial" panose="020B0604020202020204" pitchFamily="34" charset="0"/>
              </a:rPr>
              <a:t>wood and charcoal used for household energy needs, especially cooking</a:t>
            </a:r>
          </a:p>
          <a:p>
            <a:pPr lvl="2"/>
            <a:r>
              <a:rPr lang="en-US" altLang="en-US" sz="2800" dirty="0">
                <a:solidFill>
                  <a:srgbClr val="008000"/>
                </a:solidFill>
                <a:latin typeface="Arial" panose="020B0604020202020204" pitchFamily="34" charset="0"/>
              </a:rPr>
              <a:t>In some countries, women are organizing to plant trees</a:t>
            </a:r>
          </a:p>
          <a:p>
            <a:pPr lvl="1"/>
            <a:r>
              <a:rPr lang="en-US" altLang="en-US" sz="2400" b="1" dirty="0">
                <a:solidFill>
                  <a:srgbClr val="008000"/>
                </a:solidFill>
                <a:latin typeface="Arial" panose="020B0604020202020204" pitchFamily="34" charset="0"/>
              </a:rPr>
              <a:t>Wildlife Conservation</a:t>
            </a:r>
          </a:p>
          <a:p>
            <a:pPr lvl="2"/>
            <a:r>
              <a:rPr lang="en-US" altLang="en-US" sz="2800" dirty="0">
                <a:solidFill>
                  <a:srgbClr val="008000"/>
                </a:solidFill>
                <a:latin typeface="Arial" panose="020B0604020202020204" pitchFamily="34" charset="0"/>
              </a:rPr>
              <a:t>Wildlife survives because of historically low population density</a:t>
            </a:r>
          </a:p>
          <a:p>
            <a:pPr lvl="3"/>
            <a:r>
              <a:rPr lang="en-US" altLang="en-US" sz="2800" dirty="0">
                <a:solidFill>
                  <a:srgbClr val="008000"/>
                </a:solidFill>
                <a:latin typeface="Arial" panose="020B0604020202020204" pitchFamily="34" charset="0"/>
              </a:rPr>
              <a:t>Wildlife populations currently declining</a:t>
            </a:r>
          </a:p>
          <a:p>
            <a:pPr lvl="4"/>
            <a:r>
              <a:rPr lang="en-US" altLang="en-US" sz="2800" dirty="0">
                <a:solidFill>
                  <a:srgbClr val="008000"/>
                </a:solidFill>
                <a:latin typeface="Arial" panose="020B0604020202020204" pitchFamily="34" charset="0"/>
              </a:rPr>
              <a:t>Poaching a problem</a:t>
            </a:r>
          </a:p>
          <a:p>
            <a:pPr lvl="4"/>
            <a:r>
              <a:rPr lang="en-US" altLang="en-US" sz="2800" dirty="0">
                <a:solidFill>
                  <a:srgbClr val="008000"/>
                </a:solidFill>
                <a:latin typeface="Arial" panose="020B0604020202020204" pitchFamily="34" charset="0"/>
              </a:rPr>
              <a:t>Sale of ivory (elephant tusks) has been prohibited</a:t>
            </a:r>
          </a:p>
        </p:txBody>
      </p:sp>
      <p:sp>
        <p:nvSpPr>
          <p:cNvPr id="4" name="Slide Number Placeholder 4">
            <a:extLst>
              <a:ext uri="{FF2B5EF4-FFF2-40B4-BE49-F238E27FC236}">
                <a16:creationId xmlns:a16="http://schemas.microsoft.com/office/drawing/2014/main" id="{CBD7EF2E-6E7B-4EA6-8501-4B21D74B7280}"/>
              </a:ext>
            </a:extLst>
          </p:cNvPr>
          <p:cNvSpPr>
            <a:spLocks noGrp="1"/>
          </p:cNvSpPr>
          <p:nvPr>
            <p:ph type="sldNum" sz="quarter" idx="12"/>
          </p:nvPr>
        </p:nvSpPr>
        <p:spPr/>
        <p:txBody>
          <a:bodyPr/>
          <a:lstStyle/>
          <a:p>
            <a:fld id="{D2779A46-5D16-4B18-99A0-44470DA6C044}" type="slidenum">
              <a:rPr lang="en-US" altLang="en-US"/>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4FF76660-B84A-4BC2-A8FA-8BBC34873712}"/>
              </a:ext>
            </a:extLst>
          </p:cNvPr>
          <p:cNvSpPr>
            <a:spLocks noGrp="1" noChangeArrowheads="1"/>
          </p:cNvSpPr>
          <p:nvPr>
            <p:ph idx="1"/>
          </p:nvPr>
        </p:nvSpPr>
        <p:spPr>
          <a:xfrm>
            <a:off x="462455" y="420414"/>
            <a:ext cx="11508828" cy="6285186"/>
          </a:xfrm>
        </p:spPr>
        <p:txBody>
          <a:bodyPr/>
          <a:lstStyle/>
          <a:p>
            <a:r>
              <a:rPr lang="en-US" altLang="en-US" sz="3600" b="1" dirty="0">
                <a:solidFill>
                  <a:srgbClr val="008000"/>
                </a:solidFill>
                <a:latin typeface="Arial" panose="020B0604020202020204" pitchFamily="34" charset="0"/>
              </a:rPr>
              <a:t>Africa south of the Sahara Desert</a:t>
            </a:r>
          </a:p>
          <a:p>
            <a:pPr lvl="1"/>
            <a:r>
              <a:rPr lang="en-US" altLang="en-US" sz="3200" b="1" dirty="0">
                <a:solidFill>
                  <a:srgbClr val="008000"/>
                </a:solidFill>
                <a:latin typeface="Arial" panose="020B0604020202020204" pitchFamily="34" charset="0"/>
              </a:rPr>
              <a:t>A culturally diverse region</a:t>
            </a:r>
          </a:p>
          <a:p>
            <a:pPr lvl="1"/>
            <a:r>
              <a:rPr lang="en-US" altLang="en-US" sz="3200" b="1" dirty="0">
                <a:solidFill>
                  <a:srgbClr val="008000"/>
                </a:solidFill>
                <a:latin typeface="Arial" panose="020B0604020202020204" pitchFamily="34" charset="0"/>
              </a:rPr>
              <a:t>World’s fastest-growing region</a:t>
            </a:r>
          </a:p>
          <a:p>
            <a:pPr lvl="2"/>
            <a:r>
              <a:rPr lang="en-US" altLang="en-US" sz="2800" dirty="0">
                <a:solidFill>
                  <a:srgbClr val="008000"/>
                </a:solidFill>
                <a:latin typeface="Arial" panose="020B0604020202020204" pitchFamily="34" charset="0"/>
              </a:rPr>
              <a:t>&gt; 670 million people; 48 states and one territory</a:t>
            </a:r>
          </a:p>
          <a:p>
            <a:pPr lvl="2"/>
            <a:r>
              <a:rPr lang="en-US" altLang="en-US" sz="2800" dirty="0">
                <a:solidFill>
                  <a:srgbClr val="008000"/>
                </a:solidFill>
                <a:latin typeface="Arial" panose="020B0604020202020204" pitchFamily="34" charset="0"/>
              </a:rPr>
              <a:t>Most countries, nearly 50% of population &lt; 15 </a:t>
            </a:r>
          </a:p>
          <a:p>
            <a:pPr lvl="1"/>
            <a:r>
              <a:rPr lang="en-US" altLang="en-US" sz="3000" b="1" dirty="0">
                <a:solidFill>
                  <a:srgbClr val="008000"/>
                </a:solidFill>
                <a:latin typeface="Arial" panose="020B0604020202020204" pitchFamily="34" charset="0"/>
              </a:rPr>
              <a:t>Relatively low economic output</a:t>
            </a:r>
          </a:p>
          <a:p>
            <a:pPr lvl="2"/>
            <a:r>
              <a:rPr lang="en-US" altLang="en-US" sz="2800" dirty="0">
                <a:solidFill>
                  <a:srgbClr val="008000"/>
                </a:solidFill>
                <a:latin typeface="Arial" panose="020B0604020202020204" pitchFamily="34" charset="0"/>
              </a:rPr>
              <a:t>In 1999, Sub-Saharan Africa’s economic output was just 1% of global output</a:t>
            </a:r>
          </a:p>
          <a:p>
            <a:pPr lvl="2"/>
            <a:r>
              <a:rPr lang="en-US" altLang="en-US" sz="2800" dirty="0">
                <a:solidFill>
                  <a:srgbClr val="008000"/>
                </a:solidFill>
                <a:latin typeface="Arial" panose="020B0604020202020204" pitchFamily="34" charset="0"/>
              </a:rPr>
              <a:t>S. Africa’s GNP was 44% of GNP of whole region, but </a:t>
            </a:r>
            <a:r>
              <a:rPr lang="en-US" altLang="en-US" sz="2800" b="1" dirty="0">
                <a:solidFill>
                  <a:srgbClr val="C00000"/>
                </a:solidFill>
                <a:latin typeface="Arial" panose="020B0604020202020204" pitchFamily="34" charset="0"/>
              </a:rPr>
              <a:t>Nigeria</a:t>
            </a:r>
            <a:r>
              <a:rPr lang="en-US" altLang="en-US" sz="2800" dirty="0">
                <a:solidFill>
                  <a:srgbClr val="008000"/>
                </a:solidFill>
                <a:latin typeface="Arial" panose="020B0604020202020204" pitchFamily="34" charset="0"/>
              </a:rPr>
              <a:t> surpassed S, Africa a few years ago</a:t>
            </a:r>
          </a:p>
          <a:p>
            <a:pPr lvl="2"/>
            <a:r>
              <a:rPr lang="en-US" altLang="en-US" sz="2800" dirty="0">
                <a:solidFill>
                  <a:srgbClr val="008000"/>
                </a:solidFill>
                <a:latin typeface="Arial" panose="020B0604020202020204" pitchFamily="34" charset="0"/>
              </a:rPr>
              <a:t>Foreign aid helped improve agriculture, but led to large debt and corruption</a:t>
            </a:r>
          </a:p>
        </p:txBody>
      </p:sp>
      <p:sp>
        <p:nvSpPr>
          <p:cNvPr id="4" name="Slide Number Placeholder 4">
            <a:extLst>
              <a:ext uri="{FF2B5EF4-FFF2-40B4-BE49-F238E27FC236}">
                <a16:creationId xmlns:a16="http://schemas.microsoft.com/office/drawing/2014/main" id="{392FF860-20E4-4FC1-85BB-E490C20A94CA}"/>
              </a:ext>
            </a:extLst>
          </p:cNvPr>
          <p:cNvSpPr>
            <a:spLocks noGrp="1"/>
          </p:cNvSpPr>
          <p:nvPr>
            <p:ph type="sldNum" sz="quarter" idx="12"/>
          </p:nvPr>
        </p:nvSpPr>
        <p:spPr/>
        <p:txBody>
          <a:bodyPr/>
          <a:lstStyle/>
          <a:p>
            <a:fld id="{CA3D3EA4-D2E1-404A-AA09-0B545CA4F181}" type="slidenum">
              <a:rPr lang="en-US" altLang="en-US"/>
              <a:pPr/>
              <a:t>28</a:t>
            </a:fld>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8EB5970D-527B-4BAC-8F61-605C693B51B8}"/>
              </a:ext>
            </a:extLst>
          </p:cNvPr>
          <p:cNvSpPr>
            <a:spLocks noGrp="1"/>
          </p:cNvSpPr>
          <p:nvPr>
            <p:ph type="ftr" sz="quarter" idx="11"/>
          </p:nvPr>
        </p:nvSpPr>
        <p:spPr/>
        <p:txBody>
          <a:bodyPr/>
          <a:lstStyle/>
          <a:p>
            <a:r>
              <a:rPr lang="en-US" altLang="en-US"/>
              <a:t>Globalization &amp; Diversity: Rowntree, Lewis, Price, Wyckoff</a:t>
            </a:r>
          </a:p>
        </p:txBody>
      </p:sp>
      <p:sp>
        <p:nvSpPr>
          <p:cNvPr id="6" name="Slide Number Placeholder 2">
            <a:extLst>
              <a:ext uri="{FF2B5EF4-FFF2-40B4-BE49-F238E27FC236}">
                <a16:creationId xmlns:a16="http://schemas.microsoft.com/office/drawing/2014/main" id="{AE32D31A-A714-4F5F-B9C8-2E8268AA08B3}"/>
              </a:ext>
            </a:extLst>
          </p:cNvPr>
          <p:cNvSpPr>
            <a:spLocks noGrp="1"/>
          </p:cNvSpPr>
          <p:nvPr>
            <p:ph type="sldNum" sz="quarter" idx="12"/>
          </p:nvPr>
        </p:nvSpPr>
        <p:spPr/>
        <p:txBody>
          <a:bodyPr/>
          <a:lstStyle/>
          <a:p>
            <a:fld id="{2D193ABF-4A52-46D5-BAE3-504EE643747D}" type="slidenum">
              <a:rPr lang="en-US" altLang="en-US"/>
              <a:pPr/>
              <a:t>29</a:t>
            </a:fld>
            <a:endParaRPr lang="en-US" altLang="en-US"/>
          </a:p>
        </p:txBody>
      </p:sp>
      <p:sp>
        <p:nvSpPr>
          <p:cNvPr id="19458" name="Rectangle 2">
            <a:extLst>
              <a:ext uri="{FF2B5EF4-FFF2-40B4-BE49-F238E27FC236}">
                <a16:creationId xmlns:a16="http://schemas.microsoft.com/office/drawing/2014/main" id="{4E596341-4605-41EB-AD8C-D6A39F319BAA}"/>
              </a:ext>
            </a:extLst>
          </p:cNvPr>
          <p:cNvSpPr>
            <a:spLocks noChangeArrowheads="1"/>
          </p:cNvSpPr>
          <p:nvPr/>
        </p:nvSpPr>
        <p:spPr bwMode="auto">
          <a:xfrm>
            <a:off x="1524000" y="0"/>
            <a:ext cx="4495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sz="4800">
                <a:latin typeface="Arial" panose="020B0604020202020204" pitchFamily="34" charset="0"/>
              </a:rPr>
              <a:t>Environmental Problems</a:t>
            </a:r>
          </a:p>
        </p:txBody>
      </p:sp>
      <p:sp>
        <p:nvSpPr>
          <p:cNvPr id="19459" name="Rectangle 3">
            <a:extLst>
              <a:ext uri="{FF2B5EF4-FFF2-40B4-BE49-F238E27FC236}">
                <a16:creationId xmlns:a16="http://schemas.microsoft.com/office/drawing/2014/main" id="{A2C15CAE-85CC-40BA-9930-BCF5C2215FD9}"/>
              </a:ext>
            </a:extLst>
          </p:cNvPr>
          <p:cNvSpPr>
            <a:spLocks noChangeArrowheads="1"/>
          </p:cNvSpPr>
          <p:nvPr/>
        </p:nvSpPr>
        <p:spPr bwMode="auto">
          <a:xfrm>
            <a:off x="6781800" y="4191000"/>
            <a:ext cx="350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sz="3600" dirty="0">
                <a:latin typeface="Arial" panose="020B0604020202020204" pitchFamily="34" charset="0"/>
              </a:rPr>
              <a:t>Deforestation</a:t>
            </a:r>
          </a:p>
          <a:p>
            <a:r>
              <a:rPr lang="en-US" altLang="en-US" sz="3600" dirty="0">
                <a:latin typeface="Arial" panose="020B0604020202020204" pitchFamily="34" charset="0"/>
              </a:rPr>
              <a:t>Endangered species</a:t>
            </a:r>
          </a:p>
        </p:txBody>
      </p:sp>
      <p:pic>
        <p:nvPicPr>
          <p:cNvPr id="19460" name="Picture 4" descr="Stop 2_ Hippopotamus">
            <a:extLst>
              <a:ext uri="{FF2B5EF4-FFF2-40B4-BE49-F238E27FC236}">
                <a16:creationId xmlns:a16="http://schemas.microsoft.com/office/drawing/2014/main" id="{7246145F-3C76-45B1-A4C2-B88FFA924F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669" y="1897683"/>
            <a:ext cx="6255027" cy="4691270"/>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003">
            <a:extLst>
              <a:ext uri="{FF2B5EF4-FFF2-40B4-BE49-F238E27FC236}">
                <a16:creationId xmlns:a16="http://schemas.microsoft.com/office/drawing/2014/main" id="{95C1BC3B-3563-4A83-8C21-D8FE6B2A1B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89305" y="469900"/>
            <a:ext cx="4572000" cy="372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82DA3E4-D126-4ACC-9AB6-D665B3C4A0F3}"/>
              </a:ext>
            </a:extLst>
          </p:cNvPr>
          <p:cNvSpPr>
            <a:spLocks noGrp="1" noChangeArrowheads="1"/>
          </p:cNvSpPr>
          <p:nvPr>
            <p:ph type="title"/>
          </p:nvPr>
        </p:nvSpPr>
        <p:spPr>
          <a:xfrm>
            <a:off x="294289" y="533400"/>
            <a:ext cx="5767668" cy="1828800"/>
          </a:xfrm>
        </p:spPr>
        <p:txBody>
          <a:bodyPr/>
          <a:lstStyle/>
          <a:p>
            <a:r>
              <a:rPr lang="en-US" altLang="en-US" sz="3200" b="1" dirty="0">
                <a:solidFill>
                  <a:schemeClr val="tx1"/>
                </a:solidFill>
                <a:latin typeface="Arial" panose="020B0604020202020204" pitchFamily="34" charset="0"/>
              </a:rPr>
              <a:t>AFRICA’S PHYSIOGRAPHY</a:t>
            </a:r>
          </a:p>
        </p:txBody>
      </p:sp>
      <p:pic>
        <p:nvPicPr>
          <p:cNvPr id="6147" name="Picture 3" descr="p">
            <a:extLst>
              <a:ext uri="{FF2B5EF4-FFF2-40B4-BE49-F238E27FC236}">
                <a16:creationId xmlns:a16="http://schemas.microsoft.com/office/drawing/2014/main" id="{2C24AA1E-6501-4344-9E85-ECCC175D5B90}"/>
              </a:ext>
            </a:extLst>
          </p:cNvPr>
          <p:cNvPicPr>
            <a:picLocks noGrp="1" noChangeAspect="1" noChangeArrowheads="1"/>
          </p:cNvPicPr>
          <p:nvPr>
            <p:ph sz="half" idx="1"/>
          </p:nvPr>
        </p:nvPicPr>
        <p:blipFill>
          <a:blip r:embed="rId3">
            <a:lum bright="-18000"/>
            <a:extLst>
              <a:ext uri="{28A0092B-C50C-407E-A947-70E740481C1C}">
                <a14:useLocalDpi xmlns:a14="http://schemas.microsoft.com/office/drawing/2010/main"/>
              </a:ext>
            </a:extLst>
          </a:blip>
          <a:srcRect l="2641" t="2679" r="2641" b="4608"/>
          <a:stretch>
            <a:fillRect/>
          </a:stretch>
        </p:blipFill>
        <p:spPr>
          <a:xfrm>
            <a:off x="6061957" y="269047"/>
            <a:ext cx="5835754" cy="6319906"/>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148" name="Object 4">
            <a:extLst>
              <a:ext uri="{FF2B5EF4-FFF2-40B4-BE49-F238E27FC236}">
                <a16:creationId xmlns:a16="http://schemas.microsoft.com/office/drawing/2014/main" id="{98CA725A-5B97-4760-86DB-4D672F8D0A93}"/>
              </a:ext>
            </a:extLst>
          </p:cNvPr>
          <p:cNvGraphicFramePr>
            <a:graphicFrameLocks noGrp="1" noChangeAspect="1"/>
          </p:cNvGraphicFramePr>
          <p:nvPr>
            <p:ph sz="half" idx="2"/>
          </p:nvPr>
        </p:nvGraphicFramePr>
        <p:xfrm>
          <a:off x="2301875" y="2239963"/>
          <a:ext cx="1671638" cy="3597275"/>
        </p:xfrm>
        <a:graphic>
          <a:graphicData uri="http://schemas.openxmlformats.org/presentationml/2006/ole">
            <mc:AlternateContent xmlns:mc="http://schemas.openxmlformats.org/markup-compatibility/2006">
              <mc:Choice xmlns:v="urn:schemas-microsoft-com:vml" Requires="v">
                <p:oleObj spid="_x0000_s6161" name="Clip" r:id="rId4" imgW="1857600" imgH="3995640" progId="MS_ClipArt_Gallery.2">
                  <p:embed/>
                </p:oleObj>
              </mc:Choice>
              <mc:Fallback>
                <p:oleObj name="Clip" r:id="rId4" imgW="1857600" imgH="399564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75" y="2239963"/>
                        <a:ext cx="1671638" cy="359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Slide Number Placeholder 5">
            <a:extLst>
              <a:ext uri="{FF2B5EF4-FFF2-40B4-BE49-F238E27FC236}">
                <a16:creationId xmlns:a16="http://schemas.microsoft.com/office/drawing/2014/main" id="{29297B6E-00EE-48D0-AC2D-3CCBB7F0AE0D}"/>
              </a:ext>
            </a:extLst>
          </p:cNvPr>
          <p:cNvSpPr>
            <a:spLocks noGrp="1"/>
          </p:cNvSpPr>
          <p:nvPr>
            <p:ph type="sldNum" sz="quarter" idx="12"/>
          </p:nvPr>
        </p:nvSpPr>
        <p:spPr/>
        <p:txBody>
          <a:bodyPr/>
          <a:lstStyle/>
          <a:p>
            <a:fld id="{5C557999-8F85-4426-96B5-B2E94AEC61C0}" type="slidenum">
              <a:rPr lang="en-US" altLang="en-US"/>
              <a:pPr/>
              <a:t>3</a:t>
            </a:fld>
            <a:endParaRPr lang="en-US" altLang="en-US" dirty="0"/>
          </a:p>
        </p:txBody>
      </p:sp>
      <p:sp>
        <p:nvSpPr>
          <p:cNvPr id="6149" name="Text Box 5">
            <a:extLst>
              <a:ext uri="{FF2B5EF4-FFF2-40B4-BE49-F238E27FC236}">
                <a16:creationId xmlns:a16="http://schemas.microsoft.com/office/drawing/2014/main" id="{657B1D17-581F-471D-B04D-60A6197B58BB}"/>
              </a:ext>
            </a:extLst>
          </p:cNvPr>
          <p:cNvSpPr txBox="1">
            <a:spLocks noChangeArrowheads="1"/>
          </p:cNvSpPr>
          <p:nvPr/>
        </p:nvSpPr>
        <p:spPr bwMode="auto">
          <a:xfrm>
            <a:off x="6326457" y="4072017"/>
            <a:ext cx="22156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b="1" dirty="0">
                <a:solidFill>
                  <a:srgbClr val="FF0000"/>
                </a:solidFill>
                <a:latin typeface="Arial" panose="020B0604020202020204" pitchFamily="34" charset="0"/>
              </a:rPr>
              <a:t>RIFT VALLEYS</a:t>
            </a:r>
          </a:p>
        </p:txBody>
      </p:sp>
      <p:sp>
        <p:nvSpPr>
          <p:cNvPr id="6150" name="Line 6">
            <a:extLst>
              <a:ext uri="{FF2B5EF4-FFF2-40B4-BE49-F238E27FC236}">
                <a16:creationId xmlns:a16="http://schemas.microsoft.com/office/drawing/2014/main" id="{640B6E36-55FA-4E25-A1BD-EAA084CAFA50}"/>
              </a:ext>
            </a:extLst>
          </p:cNvPr>
          <p:cNvSpPr>
            <a:spLocks noChangeShapeType="1"/>
          </p:cNvSpPr>
          <p:nvPr/>
        </p:nvSpPr>
        <p:spPr bwMode="auto">
          <a:xfrm flipV="1">
            <a:off x="8029903" y="3583833"/>
            <a:ext cx="2201754" cy="88306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151" name="Line 7">
            <a:extLst>
              <a:ext uri="{FF2B5EF4-FFF2-40B4-BE49-F238E27FC236}">
                <a16:creationId xmlns:a16="http://schemas.microsoft.com/office/drawing/2014/main" id="{70317BC6-394B-4E2E-8776-5316C753EAC8}"/>
              </a:ext>
            </a:extLst>
          </p:cNvPr>
          <p:cNvSpPr>
            <a:spLocks noChangeShapeType="1"/>
          </p:cNvSpPr>
          <p:nvPr/>
        </p:nvSpPr>
        <p:spPr bwMode="auto">
          <a:xfrm flipV="1">
            <a:off x="7935311" y="2021646"/>
            <a:ext cx="3024188" cy="2445251"/>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1000" fill="hold"/>
                                        <p:tgtEl>
                                          <p:spTgt spid="6151"/>
                                        </p:tgtEl>
                                        <p:attrNameLst>
                                          <p:attrName>ppt_w</p:attrName>
                                        </p:attrNameLst>
                                      </p:cBhvr>
                                      <p:tavLst>
                                        <p:tav tm="0">
                                          <p:val>
                                            <p:fltVal val="0"/>
                                          </p:val>
                                        </p:tav>
                                        <p:tav tm="100000">
                                          <p:val>
                                            <p:strVal val="#ppt_w"/>
                                          </p:val>
                                        </p:tav>
                                      </p:tavLst>
                                    </p:anim>
                                    <p:anim calcmode="lin" valueType="num">
                                      <p:cBhvr>
                                        <p:cTn id="8" dur="1000" fill="hold"/>
                                        <p:tgtEl>
                                          <p:spTgt spid="6151"/>
                                        </p:tgtEl>
                                        <p:attrNameLst>
                                          <p:attrName>ppt_h</p:attrName>
                                        </p:attrNameLst>
                                      </p:cBhvr>
                                      <p:tavLst>
                                        <p:tav tm="0">
                                          <p:val>
                                            <p:fltVal val="0"/>
                                          </p:val>
                                        </p:tav>
                                        <p:tav tm="100000">
                                          <p:val>
                                            <p:strVal val="#ppt_h"/>
                                          </p:val>
                                        </p:tav>
                                      </p:tavLst>
                                    </p:anim>
                                    <p:anim calcmode="lin" valueType="num">
                                      <p:cBhvr>
                                        <p:cTn id="9" dur="1000" fill="hold"/>
                                        <p:tgtEl>
                                          <p:spTgt spid="61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5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anim calcmode="lin" valueType="num">
                                      <p:cBhvr>
                                        <p:cTn id="13" dur="1000" fill="hold"/>
                                        <p:tgtEl>
                                          <p:spTgt spid="6150"/>
                                        </p:tgtEl>
                                        <p:attrNameLst>
                                          <p:attrName>ppt_w</p:attrName>
                                        </p:attrNameLst>
                                      </p:cBhvr>
                                      <p:tavLst>
                                        <p:tav tm="0">
                                          <p:val>
                                            <p:fltVal val="0"/>
                                          </p:val>
                                        </p:tav>
                                        <p:tav tm="100000">
                                          <p:val>
                                            <p:strVal val="#ppt_w"/>
                                          </p:val>
                                        </p:tav>
                                      </p:tavLst>
                                    </p:anim>
                                    <p:anim calcmode="lin" valueType="num">
                                      <p:cBhvr>
                                        <p:cTn id="14" dur="1000" fill="hold"/>
                                        <p:tgtEl>
                                          <p:spTgt spid="6150"/>
                                        </p:tgtEl>
                                        <p:attrNameLst>
                                          <p:attrName>ppt_h</p:attrName>
                                        </p:attrNameLst>
                                      </p:cBhvr>
                                      <p:tavLst>
                                        <p:tav tm="0">
                                          <p:val>
                                            <p:fltVal val="0"/>
                                          </p:val>
                                        </p:tav>
                                        <p:tav tm="100000">
                                          <p:val>
                                            <p:strVal val="#ppt_h"/>
                                          </p:val>
                                        </p:tav>
                                      </p:tavLst>
                                    </p:anim>
                                    <p:anim calcmode="lin" valueType="num">
                                      <p:cBhvr>
                                        <p:cTn id="15" dur="1000" fill="hold"/>
                                        <p:tgtEl>
                                          <p:spTgt spid="61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15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6149"/>
                                        </p:tgtEl>
                                        <p:attrNameLst>
                                          <p:attrName>style.visibility</p:attrName>
                                        </p:attrNameLst>
                                      </p:cBhvr>
                                      <p:to>
                                        <p:strVal val="visible"/>
                                      </p:to>
                                    </p:set>
                                    <p:anim calcmode="lin" valueType="num">
                                      <p:cBhvr additive="base">
                                        <p:cTn id="20" dur="500" fill="hold"/>
                                        <p:tgtEl>
                                          <p:spTgt spid="6149"/>
                                        </p:tgtEl>
                                        <p:attrNameLst>
                                          <p:attrName>ppt_x</p:attrName>
                                        </p:attrNameLst>
                                      </p:cBhvr>
                                      <p:tavLst>
                                        <p:tav tm="0">
                                          <p:val>
                                            <p:strVal val="#ppt_x"/>
                                          </p:val>
                                        </p:tav>
                                        <p:tav tm="100000">
                                          <p:val>
                                            <p:strVal val="#ppt_x"/>
                                          </p:val>
                                        </p:tav>
                                      </p:tavLst>
                                    </p:anim>
                                    <p:anim calcmode="lin" valueType="num">
                                      <p:cBhvr additive="base">
                                        <p:cTn id="21" dur="500" fill="hold"/>
                                        <p:tgtEl>
                                          <p:spTgt spid="61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B6504D4-A6BF-4A6B-B76B-6493E1143D77}"/>
              </a:ext>
            </a:extLst>
          </p:cNvPr>
          <p:cNvSpPr>
            <a:spLocks noGrp="1" noChangeArrowheads="1"/>
          </p:cNvSpPr>
          <p:nvPr>
            <p:ph type="title"/>
          </p:nvPr>
        </p:nvSpPr>
        <p:spPr>
          <a:xfrm>
            <a:off x="672662" y="1409238"/>
            <a:ext cx="9144000" cy="304800"/>
          </a:xfrm>
        </p:spPr>
        <p:txBody>
          <a:bodyPr>
            <a:normAutofit fontScale="90000"/>
          </a:bodyPr>
          <a:lstStyle/>
          <a:p>
            <a:r>
              <a:rPr lang="en-US" altLang="en-US" sz="3200" dirty="0" err="1"/>
              <a:t>Envronmental</a:t>
            </a:r>
            <a:r>
              <a:rPr lang="en-US" altLang="en-US" sz="3200" dirty="0"/>
              <a:t> Issues in Sub-Saharan Africa </a:t>
            </a:r>
            <a:r>
              <a:rPr lang="en-US" altLang="en-US" sz="2000" dirty="0"/>
              <a:t>(Fig. 6.3)</a:t>
            </a:r>
            <a:endParaRPr lang="en-US" altLang="en-US" sz="3200" dirty="0"/>
          </a:p>
        </p:txBody>
      </p:sp>
      <p:sp>
        <p:nvSpPr>
          <p:cNvPr id="5" name="Footer Placeholder 5">
            <a:extLst>
              <a:ext uri="{FF2B5EF4-FFF2-40B4-BE49-F238E27FC236}">
                <a16:creationId xmlns:a16="http://schemas.microsoft.com/office/drawing/2014/main" id="{11C9E645-1BEC-4409-A249-A00B737AC0C1}"/>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9CC3D42C-23D9-4342-8B03-4A90F748D686}"/>
              </a:ext>
            </a:extLst>
          </p:cNvPr>
          <p:cNvSpPr>
            <a:spLocks noGrp="1"/>
          </p:cNvSpPr>
          <p:nvPr>
            <p:ph type="sldNum" sz="quarter" idx="12"/>
          </p:nvPr>
        </p:nvSpPr>
        <p:spPr/>
        <p:txBody>
          <a:bodyPr/>
          <a:lstStyle/>
          <a:p>
            <a:fld id="{68006A67-92AC-4A5B-930B-D44E0DFC6A61}" type="slidenum">
              <a:rPr lang="en-US" altLang="en-US"/>
              <a:pPr/>
              <a:t>30</a:t>
            </a:fld>
            <a:endParaRPr lang="en-US" altLang="en-US"/>
          </a:p>
        </p:txBody>
      </p:sp>
      <p:pic>
        <p:nvPicPr>
          <p:cNvPr id="20483" name="Picture 3" descr="FG06_03">
            <a:extLst>
              <a:ext uri="{FF2B5EF4-FFF2-40B4-BE49-F238E27FC236}">
                <a16:creationId xmlns:a16="http://schemas.microsoft.com/office/drawing/2014/main" id="{13A98E47-4D2F-46D6-A97B-4CF04E75C5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35892" y="269047"/>
            <a:ext cx="8823474" cy="63556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5B8AA4-158B-4511-B402-0F70DDCCCA9D}"/>
              </a:ext>
            </a:extLst>
          </p:cNvPr>
          <p:cNvSpPr txBox="1"/>
          <p:nvPr/>
        </p:nvSpPr>
        <p:spPr>
          <a:xfrm>
            <a:off x="470647" y="672353"/>
            <a:ext cx="2998694" cy="369332"/>
          </a:xfrm>
          <a:prstGeom prst="rect">
            <a:avLst/>
          </a:prstGeom>
          <a:noFill/>
        </p:spPr>
        <p:txBody>
          <a:bodyPr wrap="square" rtlCol="0">
            <a:spAutoFit/>
          </a:bodyPr>
          <a:lstStyle/>
          <a:p>
            <a:r>
              <a:rPr lang="en-US" dirty="0"/>
              <a:t>Environmental Problems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8C0BEE5-509C-48AE-9348-CD70C550DC7D}"/>
              </a:ext>
            </a:extLst>
          </p:cNvPr>
          <p:cNvSpPr>
            <a:spLocks noGrp="1" noChangeArrowheads="1"/>
          </p:cNvSpPr>
          <p:nvPr>
            <p:ph type="title"/>
          </p:nvPr>
        </p:nvSpPr>
        <p:spPr>
          <a:xfrm>
            <a:off x="1524000" y="269047"/>
            <a:ext cx="9144000" cy="457200"/>
          </a:xfrm>
        </p:spPr>
        <p:txBody>
          <a:bodyPr>
            <a:normAutofit fontScale="90000"/>
          </a:bodyPr>
          <a:lstStyle/>
          <a:p>
            <a:r>
              <a:rPr lang="en-US" altLang="en-US" sz="4000" dirty="0">
                <a:latin typeface="Arial" panose="020B0604020202020204" pitchFamily="34" charset="0"/>
              </a:rPr>
              <a:t>Environmental Geography: </a:t>
            </a:r>
          </a:p>
        </p:txBody>
      </p:sp>
      <p:sp>
        <p:nvSpPr>
          <p:cNvPr id="21507" name="Rectangle 3">
            <a:extLst>
              <a:ext uri="{FF2B5EF4-FFF2-40B4-BE49-F238E27FC236}">
                <a16:creationId xmlns:a16="http://schemas.microsoft.com/office/drawing/2014/main" id="{0C57A5E8-E896-465B-95EE-4DF4163C59D3}"/>
              </a:ext>
            </a:extLst>
          </p:cNvPr>
          <p:cNvSpPr>
            <a:spLocks noGrp="1" noChangeArrowheads="1"/>
          </p:cNvSpPr>
          <p:nvPr>
            <p:ph idx="1"/>
          </p:nvPr>
        </p:nvSpPr>
        <p:spPr>
          <a:xfrm>
            <a:off x="363071" y="1183340"/>
            <a:ext cx="10304929" cy="4854389"/>
          </a:xfrm>
        </p:spPr>
        <p:txBody>
          <a:bodyPr/>
          <a:lstStyle/>
          <a:p>
            <a:r>
              <a:rPr lang="en-US" altLang="en-US" sz="2800" b="1" dirty="0">
                <a:solidFill>
                  <a:srgbClr val="008000"/>
                </a:solidFill>
                <a:latin typeface="Arial" panose="020B0604020202020204" pitchFamily="34" charset="0"/>
              </a:rPr>
              <a:t>Plateaus and Basins</a:t>
            </a:r>
          </a:p>
          <a:p>
            <a:pPr lvl="1"/>
            <a:r>
              <a:rPr lang="en-US" altLang="en-US" b="1" dirty="0">
                <a:solidFill>
                  <a:srgbClr val="008000"/>
                </a:solidFill>
                <a:latin typeface="Arial" panose="020B0604020202020204" pitchFamily="34" charset="0"/>
              </a:rPr>
              <a:t>Elevated basins dominate the interior</a:t>
            </a:r>
          </a:p>
          <a:p>
            <a:pPr lvl="1"/>
            <a:r>
              <a:rPr lang="en-US" altLang="en-US" b="1" dirty="0">
                <a:solidFill>
                  <a:srgbClr val="FF0000"/>
                </a:solidFill>
                <a:latin typeface="Arial" panose="020B0604020202020204" pitchFamily="34" charset="0"/>
              </a:rPr>
              <a:t>Great Escarpment:</a:t>
            </a:r>
            <a:r>
              <a:rPr lang="en-US" altLang="en-US" b="1" dirty="0">
                <a:latin typeface="Arial" panose="020B0604020202020204" pitchFamily="34" charset="0"/>
              </a:rPr>
              <a:t> </a:t>
            </a:r>
            <a:r>
              <a:rPr lang="en-US" altLang="en-US" b="1" dirty="0">
                <a:solidFill>
                  <a:srgbClr val="008000"/>
                </a:solidFill>
                <a:latin typeface="Arial" panose="020B0604020202020204" pitchFamily="34" charset="0"/>
              </a:rPr>
              <a:t>landform rimming much of southern Africa, impeding coastal settlement</a:t>
            </a:r>
          </a:p>
          <a:p>
            <a:pPr lvl="1"/>
            <a:r>
              <a:rPr lang="en-US" altLang="en-US" b="1" dirty="0">
                <a:solidFill>
                  <a:srgbClr val="008000"/>
                </a:solidFill>
                <a:latin typeface="Arial" panose="020B0604020202020204" pitchFamily="34" charset="0"/>
              </a:rPr>
              <a:t>Watersheds</a:t>
            </a:r>
          </a:p>
          <a:p>
            <a:pPr lvl="2"/>
            <a:r>
              <a:rPr lang="en-US" altLang="en-US" b="1" dirty="0">
                <a:solidFill>
                  <a:srgbClr val="008000"/>
                </a:solidFill>
                <a:latin typeface="Arial" panose="020B0604020202020204" pitchFamily="34" charset="0"/>
              </a:rPr>
              <a:t>Major river systems: Congo, Nile, Niger, Zambezi</a:t>
            </a:r>
          </a:p>
          <a:p>
            <a:pPr lvl="1"/>
            <a:r>
              <a:rPr lang="en-US" altLang="en-US" b="1" dirty="0">
                <a:solidFill>
                  <a:srgbClr val="008000"/>
                </a:solidFill>
                <a:latin typeface="Arial" panose="020B0604020202020204" pitchFamily="34" charset="0"/>
              </a:rPr>
              <a:t>Soils</a:t>
            </a:r>
          </a:p>
          <a:p>
            <a:pPr lvl="2"/>
            <a:r>
              <a:rPr lang="en-US" altLang="en-US" b="1" dirty="0">
                <a:solidFill>
                  <a:srgbClr val="008000"/>
                </a:solidFill>
                <a:latin typeface="Arial" panose="020B0604020202020204" pitchFamily="34" charset="0"/>
              </a:rPr>
              <a:t>Relatively infertile because they are old</a:t>
            </a:r>
          </a:p>
          <a:p>
            <a:pPr lvl="3"/>
            <a:r>
              <a:rPr lang="en-US" altLang="en-US" sz="2400" dirty="0">
                <a:solidFill>
                  <a:srgbClr val="008000"/>
                </a:solidFill>
                <a:latin typeface="Arial" panose="020B0604020202020204" pitchFamily="34" charset="0"/>
              </a:rPr>
              <a:t>Most fertile soils located within Rift Valley</a:t>
            </a:r>
          </a:p>
          <a:p>
            <a:pPr lvl="3"/>
            <a:r>
              <a:rPr lang="en-US" altLang="en-US" sz="2400" dirty="0">
                <a:solidFill>
                  <a:srgbClr val="008000"/>
                </a:solidFill>
                <a:latin typeface="Arial" panose="020B0604020202020204" pitchFamily="34" charset="0"/>
              </a:rPr>
              <a:t>Highland Ethiopia, Lake Victoria lowlands, central highlands of Kenya also have productive agricultural bases</a:t>
            </a:r>
          </a:p>
        </p:txBody>
      </p:sp>
      <p:sp>
        <p:nvSpPr>
          <p:cNvPr id="4" name="Slide Number Placeholder 4">
            <a:extLst>
              <a:ext uri="{FF2B5EF4-FFF2-40B4-BE49-F238E27FC236}">
                <a16:creationId xmlns:a16="http://schemas.microsoft.com/office/drawing/2014/main" id="{F1C517B6-5ADF-4089-853E-DDACB0050325}"/>
              </a:ext>
            </a:extLst>
          </p:cNvPr>
          <p:cNvSpPr>
            <a:spLocks noGrp="1"/>
          </p:cNvSpPr>
          <p:nvPr>
            <p:ph type="sldNum" sz="quarter" idx="12"/>
          </p:nvPr>
        </p:nvSpPr>
        <p:spPr/>
        <p:txBody>
          <a:bodyPr/>
          <a:lstStyle/>
          <a:p>
            <a:fld id="{8C4DB3C1-73BE-4B00-899A-B3169B4B939C}" type="slidenum">
              <a:rPr lang="en-US" altLang="en-US"/>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CFC4734-5A93-4954-9B2C-9F6E3E424B0C}"/>
              </a:ext>
            </a:extLst>
          </p:cNvPr>
          <p:cNvSpPr>
            <a:spLocks noGrp="1" noChangeArrowheads="1"/>
          </p:cNvSpPr>
          <p:nvPr>
            <p:ph type="title"/>
          </p:nvPr>
        </p:nvSpPr>
        <p:spPr>
          <a:xfrm flipH="1">
            <a:off x="9547412" y="0"/>
            <a:ext cx="2393576" cy="4464424"/>
          </a:xfrm>
        </p:spPr>
        <p:txBody>
          <a:bodyPr>
            <a:normAutofit/>
          </a:bodyPr>
          <a:lstStyle/>
          <a:p>
            <a:r>
              <a:rPr lang="en-US" altLang="en-US" sz="3200" dirty="0">
                <a:solidFill>
                  <a:srgbClr val="008000"/>
                </a:solidFill>
              </a:rPr>
              <a:t>Physical Geography of Sub-Saharan Africa</a:t>
            </a:r>
          </a:p>
        </p:txBody>
      </p:sp>
      <p:pic>
        <p:nvPicPr>
          <p:cNvPr id="22531" name="Picture 3" descr="FG06_08">
            <a:extLst>
              <a:ext uri="{FF2B5EF4-FFF2-40B4-BE49-F238E27FC236}">
                <a16:creationId xmlns:a16="http://schemas.microsoft.com/office/drawing/2014/main" id="{EFD54F7F-0AEE-4FBB-9D01-C5FE52BC3BB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200025"/>
            <a:ext cx="9144000" cy="6457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4">
            <a:extLst>
              <a:ext uri="{FF2B5EF4-FFF2-40B4-BE49-F238E27FC236}">
                <a16:creationId xmlns:a16="http://schemas.microsoft.com/office/drawing/2014/main" id="{73467835-A751-42B2-8D3B-DCD08D01C800}"/>
              </a:ext>
            </a:extLst>
          </p:cNvPr>
          <p:cNvSpPr>
            <a:spLocks noGrp="1"/>
          </p:cNvSpPr>
          <p:nvPr>
            <p:ph type="sldNum" sz="quarter" idx="12"/>
          </p:nvPr>
        </p:nvSpPr>
        <p:spPr/>
        <p:txBody>
          <a:bodyPr/>
          <a:lstStyle/>
          <a:p>
            <a:fld id="{8AF6E9AE-1AB2-4C8D-8B9F-5AA203676754}" type="slidenum">
              <a:rPr lang="en-US" altLang="en-US"/>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C995DBE-9A8A-4898-886A-2991BB2B4C8B}"/>
              </a:ext>
            </a:extLst>
          </p:cNvPr>
          <p:cNvSpPr>
            <a:spLocks noGrp="1" noChangeArrowheads="1"/>
          </p:cNvSpPr>
          <p:nvPr>
            <p:ph type="title"/>
          </p:nvPr>
        </p:nvSpPr>
        <p:spPr>
          <a:xfrm>
            <a:off x="2019300" y="269047"/>
            <a:ext cx="8153400" cy="457200"/>
          </a:xfrm>
        </p:spPr>
        <p:txBody>
          <a:bodyPr>
            <a:normAutofit fontScale="90000"/>
          </a:bodyPr>
          <a:lstStyle/>
          <a:p>
            <a:r>
              <a:rPr lang="en-US" altLang="en-US" sz="3600" b="1" dirty="0">
                <a:latin typeface="Arial" panose="020B0604020202020204" pitchFamily="34" charset="0"/>
              </a:rPr>
              <a:t>Environmental Geography:</a:t>
            </a:r>
            <a:endParaRPr lang="en-US" altLang="en-US" sz="2800" b="1" dirty="0">
              <a:latin typeface="Arial" panose="020B0604020202020204" pitchFamily="34" charset="0"/>
            </a:endParaRPr>
          </a:p>
        </p:txBody>
      </p:sp>
      <p:sp>
        <p:nvSpPr>
          <p:cNvPr id="23555" name="Rectangle 3">
            <a:extLst>
              <a:ext uri="{FF2B5EF4-FFF2-40B4-BE49-F238E27FC236}">
                <a16:creationId xmlns:a16="http://schemas.microsoft.com/office/drawing/2014/main" id="{7F9096DF-E5C4-4465-956F-C82443EBCC07}"/>
              </a:ext>
            </a:extLst>
          </p:cNvPr>
          <p:cNvSpPr>
            <a:spLocks noGrp="1" noChangeArrowheads="1"/>
          </p:cNvSpPr>
          <p:nvPr>
            <p:ph idx="1"/>
          </p:nvPr>
        </p:nvSpPr>
        <p:spPr>
          <a:xfrm>
            <a:off x="806823" y="1290918"/>
            <a:ext cx="10811435" cy="5190564"/>
          </a:xfrm>
        </p:spPr>
        <p:txBody>
          <a:bodyPr/>
          <a:lstStyle/>
          <a:p>
            <a:pPr>
              <a:lnSpc>
                <a:spcPct val="90000"/>
              </a:lnSpc>
            </a:pPr>
            <a:r>
              <a:rPr lang="en-US" altLang="en-US" b="1" dirty="0">
                <a:solidFill>
                  <a:srgbClr val="008000"/>
                </a:solidFill>
                <a:latin typeface="Arial" panose="020B0604020202020204" pitchFamily="34" charset="0"/>
              </a:rPr>
              <a:t>Climate and Vegetation</a:t>
            </a:r>
          </a:p>
          <a:p>
            <a:pPr lvl="2">
              <a:lnSpc>
                <a:spcPct val="90000"/>
              </a:lnSpc>
            </a:pPr>
            <a:r>
              <a:rPr lang="en-US" altLang="en-US" sz="2800" dirty="0">
                <a:solidFill>
                  <a:srgbClr val="008000"/>
                </a:solidFill>
                <a:latin typeface="Arial" panose="020B0604020202020204" pitchFamily="34" charset="0"/>
              </a:rPr>
              <a:t>Warm year-round, while rainfall varies regionally </a:t>
            </a:r>
          </a:p>
          <a:p>
            <a:pPr lvl="1">
              <a:lnSpc>
                <a:spcPct val="90000"/>
              </a:lnSpc>
            </a:pPr>
            <a:r>
              <a:rPr lang="en-US" altLang="en-US" sz="3200" b="1" dirty="0">
                <a:solidFill>
                  <a:srgbClr val="008000"/>
                </a:solidFill>
                <a:latin typeface="Arial" panose="020B0604020202020204" pitchFamily="34" charset="0"/>
              </a:rPr>
              <a:t>Tropical Forests</a:t>
            </a:r>
          </a:p>
          <a:p>
            <a:pPr lvl="2">
              <a:lnSpc>
                <a:spcPct val="90000"/>
              </a:lnSpc>
            </a:pPr>
            <a:r>
              <a:rPr lang="en-US" altLang="en-US" sz="2800" dirty="0">
                <a:solidFill>
                  <a:srgbClr val="008000"/>
                </a:solidFill>
                <a:latin typeface="Arial" panose="020B0604020202020204" pitchFamily="34" charset="0"/>
              </a:rPr>
              <a:t>Congo Basin contains the second largest expanse of tropical rainforest in the world</a:t>
            </a:r>
          </a:p>
          <a:p>
            <a:pPr lvl="1">
              <a:lnSpc>
                <a:spcPct val="90000"/>
              </a:lnSpc>
            </a:pPr>
            <a:r>
              <a:rPr lang="en-US" altLang="en-US" sz="3200" b="1" dirty="0">
                <a:solidFill>
                  <a:srgbClr val="008000"/>
                </a:solidFill>
                <a:latin typeface="Arial" panose="020B0604020202020204" pitchFamily="34" charset="0"/>
              </a:rPr>
              <a:t>Savannas</a:t>
            </a:r>
          </a:p>
          <a:p>
            <a:pPr lvl="2">
              <a:lnSpc>
                <a:spcPct val="90000"/>
              </a:lnSpc>
            </a:pPr>
            <a:r>
              <a:rPr lang="en-US" altLang="en-US" sz="2800" dirty="0">
                <a:solidFill>
                  <a:srgbClr val="008000"/>
                </a:solidFill>
                <a:latin typeface="Arial" panose="020B0604020202020204" pitchFamily="34" charset="0"/>
              </a:rPr>
              <a:t>Wet and dry savannas surround central African rainforest belt</a:t>
            </a:r>
          </a:p>
          <a:p>
            <a:pPr lvl="1">
              <a:lnSpc>
                <a:spcPct val="90000"/>
              </a:lnSpc>
            </a:pPr>
            <a:r>
              <a:rPr lang="en-US" altLang="en-US" sz="3200" b="1" dirty="0">
                <a:solidFill>
                  <a:srgbClr val="008000"/>
                </a:solidFill>
                <a:latin typeface="Arial" panose="020B0604020202020204" pitchFamily="34" charset="0"/>
              </a:rPr>
              <a:t>Deserts</a:t>
            </a:r>
          </a:p>
          <a:p>
            <a:pPr lvl="2">
              <a:lnSpc>
                <a:spcPct val="90000"/>
              </a:lnSpc>
            </a:pPr>
            <a:r>
              <a:rPr lang="en-US" altLang="en-US" sz="2800" dirty="0">
                <a:solidFill>
                  <a:srgbClr val="008000"/>
                </a:solidFill>
                <a:latin typeface="Arial" panose="020B0604020202020204" pitchFamily="34" charset="0"/>
              </a:rPr>
              <a:t>Sahara, Namib, Kalahari</a:t>
            </a:r>
          </a:p>
          <a:p>
            <a:pPr lvl="2">
              <a:lnSpc>
                <a:spcPct val="90000"/>
              </a:lnSpc>
            </a:pPr>
            <a:r>
              <a:rPr lang="en-US" altLang="en-US" sz="2800" dirty="0">
                <a:solidFill>
                  <a:srgbClr val="008000"/>
                </a:solidFill>
                <a:latin typeface="Arial" panose="020B0604020202020204" pitchFamily="34" charset="0"/>
              </a:rPr>
              <a:t>Horn of Africa – northeastern corner that includes Somalia, Ethiopia, Djibouti, and Eritrea</a:t>
            </a:r>
          </a:p>
        </p:txBody>
      </p:sp>
      <p:sp>
        <p:nvSpPr>
          <p:cNvPr id="4" name="Slide Number Placeholder 4">
            <a:extLst>
              <a:ext uri="{FF2B5EF4-FFF2-40B4-BE49-F238E27FC236}">
                <a16:creationId xmlns:a16="http://schemas.microsoft.com/office/drawing/2014/main" id="{77B15628-C83B-4787-80E3-95F5D081C766}"/>
              </a:ext>
            </a:extLst>
          </p:cNvPr>
          <p:cNvSpPr>
            <a:spLocks noGrp="1"/>
          </p:cNvSpPr>
          <p:nvPr>
            <p:ph type="sldNum" sz="quarter" idx="12"/>
          </p:nvPr>
        </p:nvSpPr>
        <p:spPr/>
        <p:txBody>
          <a:bodyPr/>
          <a:lstStyle/>
          <a:p>
            <a:fld id="{F7F43B42-AF68-4F52-99CD-F343470A06BC}" type="slidenum">
              <a:rPr lang="en-US" altLang="en-US"/>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35A1A151-CE36-4D6D-BA47-9D85C7D095FF}"/>
              </a:ext>
            </a:extLst>
          </p:cNvPr>
          <p:cNvSpPr>
            <a:spLocks noGrp="1" noChangeArrowheads="1"/>
          </p:cNvSpPr>
          <p:nvPr>
            <p:ph type="title"/>
          </p:nvPr>
        </p:nvSpPr>
        <p:spPr>
          <a:xfrm>
            <a:off x="2362200" y="0"/>
            <a:ext cx="7772400" cy="304800"/>
          </a:xfrm>
        </p:spPr>
        <p:txBody>
          <a:bodyPr>
            <a:normAutofit fontScale="90000"/>
          </a:bodyPr>
          <a:lstStyle/>
          <a:p>
            <a:pPr algn="l"/>
            <a:r>
              <a:rPr lang="en-US" altLang="en-US" sz="3200"/>
              <a:t>Climate Map of Sub-Saharan Africa </a:t>
            </a:r>
            <a:r>
              <a:rPr lang="en-US" altLang="en-US" sz="2000"/>
              <a:t>(Fig. 6.11)</a:t>
            </a:r>
            <a:endParaRPr lang="en-US" altLang="en-US" sz="3200"/>
          </a:p>
        </p:txBody>
      </p:sp>
      <p:sp>
        <p:nvSpPr>
          <p:cNvPr id="5" name="Footer Placeholder 4">
            <a:extLst>
              <a:ext uri="{FF2B5EF4-FFF2-40B4-BE49-F238E27FC236}">
                <a16:creationId xmlns:a16="http://schemas.microsoft.com/office/drawing/2014/main" id="{ECB26C52-ED44-4F5E-8FCF-31E0D6FB566A}"/>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3">
            <a:extLst>
              <a:ext uri="{FF2B5EF4-FFF2-40B4-BE49-F238E27FC236}">
                <a16:creationId xmlns:a16="http://schemas.microsoft.com/office/drawing/2014/main" id="{2555FAFA-B1F2-415E-8E0C-D77C27E0CA7F}"/>
              </a:ext>
            </a:extLst>
          </p:cNvPr>
          <p:cNvSpPr>
            <a:spLocks noGrp="1"/>
          </p:cNvSpPr>
          <p:nvPr>
            <p:ph type="sldNum" sz="quarter" idx="12"/>
          </p:nvPr>
        </p:nvSpPr>
        <p:spPr/>
        <p:txBody>
          <a:bodyPr/>
          <a:lstStyle/>
          <a:p>
            <a:fld id="{45DE4BDA-0F0A-4BA2-87ED-34680F18D5B3}" type="slidenum">
              <a:rPr lang="en-US" altLang="en-US"/>
              <a:pPr/>
              <a:t>34</a:t>
            </a:fld>
            <a:endParaRPr lang="en-US" altLang="en-US"/>
          </a:p>
        </p:txBody>
      </p:sp>
      <p:pic>
        <p:nvPicPr>
          <p:cNvPr id="24578" name="Picture 2" descr="FG06_12">
            <a:extLst>
              <a:ext uri="{FF2B5EF4-FFF2-40B4-BE49-F238E27FC236}">
                <a16:creationId xmlns:a16="http://schemas.microsoft.com/office/drawing/2014/main" id="{42736BA5-30A8-4083-8FFE-F420D535A6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366713"/>
            <a:ext cx="914400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332A3B33-F37E-4283-A918-9F6C97F66857}"/>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2">
            <a:extLst>
              <a:ext uri="{FF2B5EF4-FFF2-40B4-BE49-F238E27FC236}">
                <a16:creationId xmlns:a16="http://schemas.microsoft.com/office/drawing/2014/main" id="{5259AE00-2BA7-4F86-9D4E-495ADE3B233E}"/>
              </a:ext>
            </a:extLst>
          </p:cNvPr>
          <p:cNvSpPr>
            <a:spLocks noGrp="1"/>
          </p:cNvSpPr>
          <p:nvPr>
            <p:ph type="sldNum" sz="quarter" idx="12"/>
          </p:nvPr>
        </p:nvSpPr>
        <p:spPr/>
        <p:txBody>
          <a:bodyPr/>
          <a:lstStyle/>
          <a:p>
            <a:fld id="{400C3AAE-9488-4D01-B0D7-8A6C1BBF6A80}" type="slidenum">
              <a:rPr lang="en-US" altLang="en-US"/>
              <a:pPr/>
              <a:t>35</a:t>
            </a:fld>
            <a:endParaRPr lang="en-US" altLang="en-US"/>
          </a:p>
        </p:txBody>
      </p:sp>
      <p:pic>
        <p:nvPicPr>
          <p:cNvPr id="25602" name="Picture 2">
            <a:extLst>
              <a:ext uri="{FF2B5EF4-FFF2-40B4-BE49-F238E27FC236}">
                <a16:creationId xmlns:a16="http://schemas.microsoft.com/office/drawing/2014/main" id="{682016BF-B291-46FF-88AE-7D16F1D0CB7B}"/>
              </a:ext>
            </a:extLst>
          </p:cNvPr>
          <p:cNvPicPr>
            <a:picLocks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448235" y="0"/>
            <a:ext cx="6113930"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a:extLst>
              <a:ext uri="{FF2B5EF4-FFF2-40B4-BE49-F238E27FC236}">
                <a16:creationId xmlns:a16="http://schemas.microsoft.com/office/drawing/2014/main" id="{82583761-104A-40EE-91EC-3601ADE47504}"/>
              </a:ext>
            </a:extLst>
          </p:cNvPr>
          <p:cNvSpPr txBox="1">
            <a:spLocks noChangeArrowheads="1"/>
          </p:cNvSpPr>
          <p:nvPr/>
        </p:nvSpPr>
        <p:spPr bwMode="auto">
          <a:xfrm>
            <a:off x="7620001" y="304801"/>
            <a:ext cx="2854325" cy="608013"/>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latin typeface="Arial" panose="020B0604020202020204" pitchFamily="34" charset="0"/>
              </a:rPr>
              <a:t>VEGETATION</a:t>
            </a:r>
            <a:endParaRPr lang="en-US" altLang="en-US" sz="2400" b="1">
              <a:solidFill>
                <a:srgbClr val="0033CC"/>
              </a:solidFill>
              <a:latin typeface="Bookman Old Style" panose="02050604050505020204" pitchFamily="18" charset="0"/>
            </a:endParaRPr>
          </a:p>
        </p:txBody>
      </p:sp>
      <p:sp>
        <p:nvSpPr>
          <p:cNvPr id="25604" name="Text Box 4">
            <a:extLst>
              <a:ext uri="{FF2B5EF4-FFF2-40B4-BE49-F238E27FC236}">
                <a16:creationId xmlns:a16="http://schemas.microsoft.com/office/drawing/2014/main" id="{52CC2CA4-FAD3-4A66-8935-BAFC260623BB}"/>
              </a:ext>
            </a:extLst>
          </p:cNvPr>
          <p:cNvSpPr txBox="1">
            <a:spLocks noChangeArrowheads="1"/>
          </p:cNvSpPr>
          <p:nvPr/>
        </p:nvSpPr>
        <p:spPr bwMode="auto">
          <a:xfrm>
            <a:off x="6938681" y="1940859"/>
            <a:ext cx="441063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b="1" dirty="0">
                <a:solidFill>
                  <a:srgbClr val="FF0000"/>
                </a:solidFill>
                <a:latin typeface="Arial" panose="020B0604020202020204" pitchFamily="34" charset="0"/>
              </a:rPr>
              <a:t>MORE GRASSLAND</a:t>
            </a:r>
            <a:r>
              <a:rPr lang="en-US" altLang="en-US" sz="2400" b="1" dirty="0">
                <a:latin typeface="Arial" panose="020B0604020202020204" pitchFamily="34" charset="0"/>
              </a:rPr>
              <a:t> THAN TROPICAL RAINFOREST</a:t>
            </a:r>
          </a:p>
          <a:p>
            <a:pPr eaLnBrk="1" hangingPunct="1"/>
            <a:endParaRPr lang="en-US" altLang="en-US" sz="2400" b="1" dirty="0">
              <a:latin typeface="Arial" panose="020B0604020202020204" pitchFamily="34" charset="0"/>
            </a:endParaRPr>
          </a:p>
          <a:p>
            <a:pPr eaLnBrk="1" hangingPunct="1"/>
            <a:r>
              <a:rPr lang="en-US" altLang="en-US" sz="2400" b="1" dirty="0">
                <a:latin typeface="Arial" panose="020B0604020202020204" pitchFamily="34" charset="0"/>
              </a:rPr>
              <a:t>TROPICAL RAINFOREST </a:t>
            </a:r>
            <a:r>
              <a:rPr lang="en-US" altLang="en-US" sz="2400" b="1" dirty="0">
                <a:solidFill>
                  <a:srgbClr val="FF0000"/>
                </a:solidFill>
                <a:latin typeface="Arial" panose="020B0604020202020204" pitchFamily="34" charset="0"/>
              </a:rPr>
              <a:t>(SELVA)</a:t>
            </a:r>
            <a:r>
              <a:rPr lang="en-US" altLang="en-US" sz="2400" b="1" dirty="0">
                <a:latin typeface="Arial" panose="020B0604020202020204" pitchFamily="34" charset="0"/>
              </a:rPr>
              <a:t> IS DIFFERENT FROM JUNGLE – THERE IS VERY LITTLE JUNGLE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8B329BCB-0DD3-44DB-9220-441400D39D7F}"/>
              </a:ext>
            </a:extLst>
          </p:cNvPr>
          <p:cNvSpPr>
            <a:spLocks noGrp="1"/>
          </p:cNvSpPr>
          <p:nvPr>
            <p:ph type="sldNum" sz="quarter" idx="12"/>
          </p:nvPr>
        </p:nvSpPr>
        <p:spPr/>
        <p:txBody>
          <a:bodyPr/>
          <a:lstStyle/>
          <a:p>
            <a:fld id="{0F085AF0-F965-483F-A1D9-0B43B35DB8E2}" type="slidenum">
              <a:rPr lang="en-US" altLang="en-US"/>
              <a:pPr/>
              <a:t>36</a:t>
            </a:fld>
            <a:endParaRPr lang="en-US" altLang="en-US"/>
          </a:p>
        </p:txBody>
      </p:sp>
      <p:sp>
        <p:nvSpPr>
          <p:cNvPr id="26626" name="Rectangle 2">
            <a:extLst>
              <a:ext uri="{FF2B5EF4-FFF2-40B4-BE49-F238E27FC236}">
                <a16:creationId xmlns:a16="http://schemas.microsoft.com/office/drawing/2014/main" id="{9FD10590-CCE9-403E-BD3B-7F49D7B9B03A}"/>
              </a:ext>
            </a:extLst>
          </p:cNvPr>
          <p:cNvSpPr>
            <a:spLocks noChangeArrowheads="1"/>
          </p:cNvSpPr>
          <p:nvPr/>
        </p:nvSpPr>
        <p:spPr bwMode="auto">
          <a:xfrm>
            <a:off x="1524000" y="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b="1">
                <a:latin typeface="Arial" panose="020B0604020202020204" pitchFamily="34" charset="0"/>
              </a:rPr>
              <a:t>THREE-TIERED RAINFOREST</a:t>
            </a:r>
          </a:p>
        </p:txBody>
      </p:sp>
      <p:sp>
        <p:nvSpPr>
          <p:cNvPr id="26627" name="Rectangle 3">
            <a:extLst>
              <a:ext uri="{FF2B5EF4-FFF2-40B4-BE49-F238E27FC236}">
                <a16:creationId xmlns:a16="http://schemas.microsoft.com/office/drawing/2014/main" id="{E8872694-EE60-486A-876B-A11BDD41E79F}"/>
              </a:ext>
            </a:extLst>
          </p:cNvPr>
          <p:cNvSpPr>
            <a:spLocks noChangeArrowheads="1"/>
          </p:cNvSpPr>
          <p:nvPr/>
        </p:nvSpPr>
        <p:spPr bwMode="auto">
          <a:xfrm>
            <a:off x="642730" y="721552"/>
            <a:ext cx="8686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b="1" dirty="0">
                <a:latin typeface="Arial" panose="020B0604020202020204" pitchFamily="34" charset="0"/>
              </a:rPr>
              <a:t>LITTLE OR NO UNDERBRUSH</a:t>
            </a:r>
          </a:p>
          <a:p>
            <a:r>
              <a:rPr lang="en-US" altLang="en-US" b="1" dirty="0">
                <a:latin typeface="Arial" panose="020B0604020202020204" pitchFamily="34" charset="0"/>
              </a:rPr>
              <a:t>EASY TO TRAVEL THROUGH</a:t>
            </a:r>
          </a:p>
        </p:txBody>
      </p:sp>
      <p:pic>
        <p:nvPicPr>
          <p:cNvPr id="26628" name="Picture 4" descr="rainforest structure">
            <a:extLst>
              <a:ext uri="{FF2B5EF4-FFF2-40B4-BE49-F238E27FC236}">
                <a16:creationId xmlns:a16="http://schemas.microsoft.com/office/drawing/2014/main" id="{FD9CD633-FAE4-4193-A47F-FE2F15746D60}"/>
              </a:ext>
            </a:extLst>
          </p:cNvPr>
          <p:cNvPicPr>
            <a:picLocks noChangeAspect="1" noChangeArrowheads="1"/>
          </p:cNvPicPr>
          <p:nvPr/>
        </p:nvPicPr>
        <p:blipFill rotWithShape="1">
          <a:blip r:embed="rId2">
            <a:lum bright="-18000"/>
            <a:extLst>
              <a:ext uri="{28A0092B-C50C-407E-A947-70E740481C1C}">
                <a14:useLocalDpi xmlns:a14="http://schemas.microsoft.com/office/drawing/2010/main"/>
              </a:ext>
            </a:extLst>
          </a:blip>
          <a:srcRect t="2766" b="8108"/>
          <a:stretch/>
        </p:blipFill>
        <p:spPr bwMode="auto">
          <a:xfrm>
            <a:off x="231382" y="1839310"/>
            <a:ext cx="7713153" cy="4837022"/>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 Box 5">
            <a:extLst>
              <a:ext uri="{FF2B5EF4-FFF2-40B4-BE49-F238E27FC236}">
                <a16:creationId xmlns:a16="http://schemas.microsoft.com/office/drawing/2014/main" id="{97C88B85-AD9A-460A-BFCC-2C2CCB500E14}"/>
              </a:ext>
            </a:extLst>
          </p:cNvPr>
          <p:cNvSpPr txBox="1">
            <a:spLocks noChangeArrowheads="1"/>
          </p:cNvSpPr>
          <p:nvPr/>
        </p:nvSpPr>
        <p:spPr bwMode="auto">
          <a:xfrm>
            <a:off x="8177048" y="2209800"/>
            <a:ext cx="378357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dirty="0">
                <a:latin typeface="Arial" panose="020B0604020202020204" pitchFamily="34" charset="0"/>
              </a:rPr>
              <a:t>JUNGLE OCCURS WHEREVER SUNLIGHT CAN PIERCE THE TREE CANOPY AND REACH THE GROUND CAUSING UNDERBRUSH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D7759C4D-455C-4FE8-B89F-3958E232831B}"/>
              </a:ext>
            </a:extLst>
          </p:cNvPr>
          <p:cNvSpPr>
            <a:spLocks noGrp="1"/>
          </p:cNvSpPr>
          <p:nvPr>
            <p:ph type="sldNum" sz="quarter" idx="12"/>
          </p:nvPr>
        </p:nvSpPr>
        <p:spPr/>
        <p:txBody>
          <a:bodyPr/>
          <a:lstStyle/>
          <a:p>
            <a:fld id="{19F8365B-3020-4B6C-B657-9A7912D81CFF}" type="slidenum">
              <a:rPr lang="en-US" altLang="en-US"/>
              <a:pPr/>
              <a:t>37</a:t>
            </a:fld>
            <a:endParaRPr lang="en-US" altLang="en-US"/>
          </a:p>
        </p:txBody>
      </p:sp>
      <p:sp>
        <p:nvSpPr>
          <p:cNvPr id="27650" name="Rectangle 2">
            <a:extLst>
              <a:ext uri="{FF2B5EF4-FFF2-40B4-BE49-F238E27FC236}">
                <a16:creationId xmlns:a16="http://schemas.microsoft.com/office/drawing/2014/main" id="{18C718EC-4B14-4050-A2BE-53BBD3F9D6F5}"/>
              </a:ext>
            </a:extLst>
          </p:cNvPr>
          <p:cNvSpPr>
            <a:spLocks noChangeArrowheads="1"/>
          </p:cNvSpPr>
          <p:nvPr/>
        </p:nvSpPr>
        <p:spPr bwMode="auto">
          <a:xfrm rot="5400000" flipV="1">
            <a:off x="9679641" y="1825438"/>
            <a:ext cx="1817594" cy="320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pPr algn="l"/>
            <a:r>
              <a:rPr lang="en-US" altLang="en-US" b="1" dirty="0">
                <a:solidFill>
                  <a:srgbClr val="FF0000"/>
                </a:solidFill>
                <a:latin typeface="Arial" panose="020B0604020202020204" pitchFamily="34" charset="0"/>
              </a:rPr>
              <a:t>Different Biomes</a:t>
            </a:r>
          </a:p>
        </p:txBody>
      </p:sp>
      <p:pic>
        <p:nvPicPr>
          <p:cNvPr id="27651" name="Picture 3" descr="different biomes">
            <a:extLst>
              <a:ext uri="{FF2B5EF4-FFF2-40B4-BE49-F238E27FC236}">
                <a16:creationId xmlns:a16="http://schemas.microsoft.com/office/drawing/2014/main" id="{C76894D2-DD50-4B18-A535-157DF150CE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2035" y="301625"/>
            <a:ext cx="8382000" cy="625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3D0CE44-D37B-4EE9-8F32-CCC61B9E9C62}"/>
              </a:ext>
            </a:extLst>
          </p:cNvPr>
          <p:cNvSpPr>
            <a:spLocks noGrp="1" noChangeArrowheads="1"/>
          </p:cNvSpPr>
          <p:nvPr>
            <p:ph type="title"/>
          </p:nvPr>
        </p:nvSpPr>
        <p:spPr>
          <a:xfrm>
            <a:off x="2209800" y="269047"/>
            <a:ext cx="7772400" cy="568325"/>
          </a:xfrm>
        </p:spPr>
        <p:txBody>
          <a:bodyPr>
            <a:normAutofit fontScale="90000"/>
          </a:bodyPr>
          <a:lstStyle/>
          <a:p>
            <a:r>
              <a:rPr lang="en-US" altLang="en-US" sz="4000" dirty="0">
                <a:latin typeface="Arial" panose="020B0604020202020204" pitchFamily="34" charset="0"/>
              </a:rPr>
              <a:t>Climate-Related Conditions</a:t>
            </a:r>
          </a:p>
        </p:txBody>
      </p:sp>
      <p:sp>
        <p:nvSpPr>
          <p:cNvPr id="28675" name="Rectangle 3">
            <a:extLst>
              <a:ext uri="{FF2B5EF4-FFF2-40B4-BE49-F238E27FC236}">
                <a16:creationId xmlns:a16="http://schemas.microsoft.com/office/drawing/2014/main" id="{28C2AB2D-505A-4D2C-B0D0-3F2AB001BB88}"/>
              </a:ext>
            </a:extLst>
          </p:cNvPr>
          <p:cNvSpPr>
            <a:spLocks noGrp="1" noChangeArrowheads="1"/>
          </p:cNvSpPr>
          <p:nvPr>
            <p:ph idx="1"/>
          </p:nvPr>
        </p:nvSpPr>
        <p:spPr>
          <a:xfrm>
            <a:off x="322729" y="986118"/>
            <a:ext cx="11282083" cy="3585882"/>
          </a:xfrm>
        </p:spPr>
        <p:txBody>
          <a:bodyPr>
            <a:normAutofit/>
          </a:bodyPr>
          <a:lstStyle/>
          <a:p>
            <a:r>
              <a:rPr lang="en-US" altLang="en-US" sz="2400" b="1" dirty="0">
                <a:solidFill>
                  <a:srgbClr val="008000"/>
                </a:solidFill>
                <a:latin typeface="Arial" panose="020B0604020202020204" pitchFamily="34" charset="0"/>
                <a:cs typeface="Arial" panose="020B0604020202020204" pitchFamily="34" charset="0"/>
              </a:rPr>
              <a:t>High temperature and high humidity create breeding ground for organisms</a:t>
            </a:r>
            <a:r>
              <a:rPr lang="en-US" altLang="en-US" sz="2400" b="1" dirty="0">
                <a:solidFill>
                  <a:srgbClr val="008000"/>
                </a:solidFill>
              </a:rPr>
              <a:t> </a:t>
            </a:r>
          </a:p>
          <a:p>
            <a:pPr lvl="1"/>
            <a:r>
              <a:rPr lang="en-US" altLang="en-US" sz="2400" b="1" dirty="0">
                <a:solidFill>
                  <a:srgbClr val="008000"/>
                </a:solidFill>
                <a:latin typeface="Arial" panose="020B0604020202020204" pitchFamily="34" charset="0"/>
              </a:rPr>
              <a:t>Tropical </a:t>
            </a:r>
            <a:r>
              <a:rPr lang="en-US" altLang="en-US" sz="2400" b="1" dirty="0" err="1">
                <a:solidFill>
                  <a:srgbClr val="008000"/>
                </a:solidFill>
                <a:latin typeface="Arial" panose="020B0604020202020204" pitchFamily="34" charset="0"/>
              </a:rPr>
              <a:t>diseae</a:t>
            </a:r>
            <a:r>
              <a:rPr lang="en-US" altLang="en-US" sz="2400" b="1" dirty="0">
                <a:solidFill>
                  <a:srgbClr val="008000"/>
                </a:solidFill>
                <a:latin typeface="Arial" panose="020B0604020202020204" pitchFamily="34" charset="0"/>
              </a:rPr>
              <a:t> vectors</a:t>
            </a:r>
          </a:p>
          <a:p>
            <a:pPr lvl="1"/>
            <a:r>
              <a:rPr lang="en-US" altLang="en-US" sz="2400" b="1" dirty="0">
                <a:solidFill>
                  <a:srgbClr val="008000"/>
                </a:solidFill>
                <a:latin typeface="Arial" panose="020B0604020202020204" pitchFamily="34" charset="0"/>
              </a:rPr>
              <a:t>Extremely </a:t>
            </a:r>
            <a:r>
              <a:rPr lang="en-US" altLang="en-US" sz="2400" b="1" dirty="0">
                <a:solidFill>
                  <a:srgbClr val="FF0000"/>
                </a:solidFill>
                <a:latin typeface="Arial" panose="020B0604020202020204" pitchFamily="34" charset="0"/>
              </a:rPr>
              <a:t>rapid decomposition</a:t>
            </a:r>
            <a:r>
              <a:rPr lang="en-US" altLang="en-US" sz="2400" b="1" dirty="0">
                <a:latin typeface="Arial" panose="020B0604020202020204" pitchFamily="34" charset="0"/>
              </a:rPr>
              <a:t> </a:t>
            </a:r>
            <a:r>
              <a:rPr lang="en-US" altLang="en-US" sz="2400" b="1" dirty="0">
                <a:solidFill>
                  <a:srgbClr val="008000"/>
                </a:solidFill>
                <a:latin typeface="Arial" panose="020B0604020202020204" pitchFamily="34" charset="0"/>
              </a:rPr>
              <a:t>of humus in soil</a:t>
            </a:r>
          </a:p>
          <a:p>
            <a:r>
              <a:rPr lang="en-US" altLang="en-US" sz="2400" b="1" dirty="0">
                <a:solidFill>
                  <a:srgbClr val="008000"/>
                </a:solidFill>
                <a:latin typeface="Arial" panose="020B0604020202020204" pitchFamily="34" charset="0"/>
                <a:cs typeface="Arial" panose="020B0604020202020204" pitchFamily="34" charset="0"/>
              </a:rPr>
              <a:t>Conditions also contribute to poor soil (low in humus)</a:t>
            </a:r>
            <a:r>
              <a:rPr lang="en-US" altLang="en-US" sz="2400" b="1" dirty="0">
                <a:solidFill>
                  <a:srgbClr val="008000"/>
                </a:solidFill>
              </a:rPr>
              <a:t> </a:t>
            </a:r>
          </a:p>
          <a:p>
            <a:pPr lvl="1"/>
            <a:r>
              <a:rPr lang="en-US" altLang="en-US" sz="2400" b="1" dirty="0">
                <a:solidFill>
                  <a:srgbClr val="FF0000"/>
                </a:solidFill>
                <a:latin typeface="Arial" panose="020B0604020202020204" pitchFamily="34" charset="0"/>
              </a:rPr>
              <a:t>Leaching</a:t>
            </a:r>
            <a:r>
              <a:rPr lang="en-US" altLang="en-US" sz="2400" b="1" dirty="0">
                <a:latin typeface="Arial" panose="020B0604020202020204" pitchFamily="34" charset="0"/>
              </a:rPr>
              <a:t> </a:t>
            </a:r>
            <a:r>
              <a:rPr lang="en-US" altLang="en-US" sz="2400" b="1" dirty="0">
                <a:solidFill>
                  <a:srgbClr val="008000"/>
                </a:solidFill>
                <a:latin typeface="Arial" panose="020B0604020202020204" pitchFamily="34" charset="0"/>
              </a:rPr>
              <a:t>of water soluble materials from upper soil zone</a:t>
            </a:r>
          </a:p>
          <a:p>
            <a:pPr lvl="1"/>
            <a:r>
              <a:rPr lang="en-US" altLang="en-US" sz="2400" b="1" dirty="0">
                <a:solidFill>
                  <a:srgbClr val="008000"/>
                </a:solidFill>
                <a:latin typeface="Arial" panose="020B0604020202020204" pitchFamily="34" charset="0"/>
              </a:rPr>
              <a:t>When farmed, soil is quickly depleted </a:t>
            </a:r>
          </a:p>
          <a:p>
            <a:pPr lvl="1"/>
            <a:r>
              <a:rPr lang="en-US" altLang="en-US" sz="2400" b="1" dirty="0">
                <a:solidFill>
                  <a:srgbClr val="008000"/>
                </a:solidFill>
                <a:latin typeface="Arial" panose="020B0604020202020204" pitchFamily="34" charset="0"/>
              </a:rPr>
              <a:t>Where precipitation is marginal </a:t>
            </a:r>
            <a:r>
              <a:rPr lang="en-US" altLang="en-US" sz="2400" b="1" dirty="0">
                <a:solidFill>
                  <a:srgbClr val="FF0000"/>
                </a:solidFill>
                <a:latin typeface="Arial" panose="020B0604020202020204" pitchFamily="34" charset="0"/>
              </a:rPr>
              <a:t>(Sahel)</a:t>
            </a:r>
            <a:r>
              <a:rPr lang="en-US" altLang="en-US" sz="2400" b="1" dirty="0">
                <a:latin typeface="Arial" panose="020B0604020202020204" pitchFamily="34" charset="0"/>
              </a:rPr>
              <a:t> </a:t>
            </a:r>
            <a:r>
              <a:rPr lang="en-US" altLang="en-US" sz="2400" b="1" dirty="0">
                <a:solidFill>
                  <a:srgbClr val="008000"/>
                </a:solidFill>
                <a:latin typeface="Arial" panose="020B0604020202020204" pitchFamily="34" charset="0"/>
              </a:rPr>
              <a:t>conditions exist for desertification and soil erosion</a:t>
            </a:r>
          </a:p>
        </p:txBody>
      </p:sp>
      <p:sp>
        <p:nvSpPr>
          <p:cNvPr id="4" name="Slide Number Placeholder 4">
            <a:extLst>
              <a:ext uri="{FF2B5EF4-FFF2-40B4-BE49-F238E27FC236}">
                <a16:creationId xmlns:a16="http://schemas.microsoft.com/office/drawing/2014/main" id="{BD882C47-80BC-4EB5-AB34-EF50A0095BDD}"/>
              </a:ext>
            </a:extLst>
          </p:cNvPr>
          <p:cNvSpPr>
            <a:spLocks noGrp="1"/>
          </p:cNvSpPr>
          <p:nvPr>
            <p:ph type="sldNum" sz="quarter" idx="12"/>
          </p:nvPr>
        </p:nvSpPr>
        <p:spPr/>
        <p:txBody>
          <a:bodyPr/>
          <a:lstStyle/>
          <a:p>
            <a:fld id="{0134706E-966E-4F06-B698-E3B1BD4ADA38}" type="slidenum">
              <a:rPr lang="en-US" altLang="en-US"/>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DE49AA5-6CF9-4F75-8241-D063CE1DE51D}"/>
              </a:ext>
            </a:extLst>
          </p:cNvPr>
          <p:cNvSpPr>
            <a:spLocks noGrp="1" noChangeArrowheads="1"/>
          </p:cNvSpPr>
          <p:nvPr>
            <p:ph type="title"/>
          </p:nvPr>
        </p:nvSpPr>
        <p:spPr>
          <a:xfrm>
            <a:off x="322730" y="-1"/>
            <a:ext cx="6629400" cy="1438835"/>
          </a:xfrm>
        </p:spPr>
        <p:txBody>
          <a:bodyPr>
            <a:normAutofit/>
          </a:bodyPr>
          <a:lstStyle/>
          <a:p>
            <a:r>
              <a:rPr lang="en-US" altLang="en-US" sz="3600" b="1" dirty="0">
                <a:latin typeface="Arial" panose="020B0604020202020204" pitchFamily="34" charset="0"/>
              </a:rPr>
              <a:t>Population and Settlement: Young and Restless</a:t>
            </a:r>
          </a:p>
        </p:txBody>
      </p:sp>
      <p:sp>
        <p:nvSpPr>
          <p:cNvPr id="29699" name="Rectangle 3">
            <a:extLst>
              <a:ext uri="{FF2B5EF4-FFF2-40B4-BE49-F238E27FC236}">
                <a16:creationId xmlns:a16="http://schemas.microsoft.com/office/drawing/2014/main" id="{6D020ABA-E623-4935-B622-2DFC2C1B86EE}"/>
              </a:ext>
            </a:extLst>
          </p:cNvPr>
          <p:cNvSpPr>
            <a:spLocks noGrp="1" noChangeArrowheads="1"/>
          </p:cNvSpPr>
          <p:nvPr>
            <p:ph idx="1"/>
          </p:nvPr>
        </p:nvSpPr>
        <p:spPr>
          <a:xfrm>
            <a:off x="322729" y="1304364"/>
            <a:ext cx="6252883" cy="5020235"/>
          </a:xfrm>
        </p:spPr>
        <p:txBody>
          <a:bodyPr/>
          <a:lstStyle/>
          <a:p>
            <a:pPr lvl="1"/>
            <a:r>
              <a:rPr lang="en-US" altLang="en-US" b="1" dirty="0">
                <a:solidFill>
                  <a:srgbClr val="008000"/>
                </a:solidFill>
                <a:latin typeface="Arial" panose="020B0604020202020204" pitchFamily="34" charset="0"/>
              </a:rPr>
              <a:t>Population projected increase by 130% by 2050</a:t>
            </a:r>
          </a:p>
          <a:p>
            <a:pPr lvl="1"/>
            <a:r>
              <a:rPr lang="en-US" altLang="en-US" b="1" dirty="0">
                <a:solidFill>
                  <a:srgbClr val="008000"/>
                </a:solidFill>
                <a:latin typeface="Arial" panose="020B0604020202020204" pitchFamily="34" charset="0"/>
              </a:rPr>
              <a:t>Population density is similar to that of the U.S.</a:t>
            </a:r>
          </a:p>
          <a:p>
            <a:pPr lvl="1"/>
            <a:r>
              <a:rPr lang="en-US" altLang="en-US" b="1" dirty="0">
                <a:solidFill>
                  <a:srgbClr val="008000"/>
                </a:solidFill>
                <a:latin typeface="Arial" panose="020B0604020202020204" pitchFamily="34" charset="0"/>
              </a:rPr>
              <a:t>Life expectancy short (&lt;50 years), TFR high (5+)</a:t>
            </a:r>
          </a:p>
          <a:p>
            <a:r>
              <a:rPr lang="en-US" altLang="en-US" b="1" dirty="0">
                <a:solidFill>
                  <a:srgbClr val="008000"/>
                </a:solidFill>
                <a:latin typeface="Arial" panose="020B0604020202020204" pitchFamily="34" charset="0"/>
              </a:rPr>
              <a:t>Population Trends &amp; Demographic Debates</a:t>
            </a:r>
          </a:p>
          <a:p>
            <a:pPr lvl="1"/>
            <a:r>
              <a:rPr lang="en-US" altLang="en-US" b="1" dirty="0">
                <a:solidFill>
                  <a:srgbClr val="008000"/>
                </a:solidFill>
                <a:latin typeface="Arial" panose="020B0604020202020204" pitchFamily="34" charset="0"/>
              </a:rPr>
              <a:t>How many people can Sub-Saharan Africa support?</a:t>
            </a:r>
          </a:p>
          <a:p>
            <a:pPr lvl="1"/>
            <a:r>
              <a:rPr lang="en-US" altLang="en-US" b="1" dirty="0">
                <a:solidFill>
                  <a:srgbClr val="008000"/>
                </a:solidFill>
                <a:latin typeface="Arial" panose="020B0604020202020204" pitchFamily="34" charset="0"/>
              </a:rPr>
              <a:t>Family size</a:t>
            </a:r>
          </a:p>
          <a:p>
            <a:pPr lvl="2"/>
            <a:r>
              <a:rPr lang="en-US" altLang="en-US" sz="2800" b="1" dirty="0">
                <a:solidFill>
                  <a:srgbClr val="008000"/>
                </a:solidFill>
                <a:latin typeface="Arial" panose="020B0604020202020204" pitchFamily="34" charset="0"/>
              </a:rPr>
              <a:t>Preference for large families</a:t>
            </a:r>
          </a:p>
          <a:p>
            <a:pPr lvl="3"/>
            <a:r>
              <a:rPr lang="en-US" altLang="en-US" sz="2800" b="1" dirty="0">
                <a:solidFill>
                  <a:srgbClr val="008000"/>
                </a:solidFill>
                <a:latin typeface="Arial" panose="020B0604020202020204" pitchFamily="34" charset="0"/>
              </a:rPr>
              <a:t>Guarantee lineage and status</a:t>
            </a:r>
          </a:p>
          <a:p>
            <a:pPr lvl="3"/>
            <a:r>
              <a:rPr lang="en-US" altLang="en-US" sz="2800" b="1" dirty="0">
                <a:solidFill>
                  <a:srgbClr val="008000"/>
                </a:solidFill>
                <a:latin typeface="Arial" panose="020B0604020202020204" pitchFamily="34" charset="0"/>
              </a:rPr>
              <a:t>Rural life makes children an asset</a:t>
            </a:r>
          </a:p>
        </p:txBody>
      </p:sp>
      <p:sp>
        <p:nvSpPr>
          <p:cNvPr id="5" name="Footer Placeholder 5">
            <a:extLst>
              <a:ext uri="{FF2B5EF4-FFF2-40B4-BE49-F238E27FC236}">
                <a16:creationId xmlns:a16="http://schemas.microsoft.com/office/drawing/2014/main" id="{8044CAB1-C9C0-4C1F-8004-F166390A366E}"/>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FE96D6A5-3E00-47E5-A391-87F4243F1F7D}"/>
              </a:ext>
            </a:extLst>
          </p:cNvPr>
          <p:cNvSpPr>
            <a:spLocks noGrp="1"/>
          </p:cNvSpPr>
          <p:nvPr>
            <p:ph type="sldNum" sz="quarter" idx="12"/>
          </p:nvPr>
        </p:nvSpPr>
        <p:spPr/>
        <p:txBody>
          <a:bodyPr/>
          <a:lstStyle/>
          <a:p>
            <a:fld id="{01E84798-0936-43B1-85F7-D908DA40508D}" type="slidenum">
              <a:rPr lang="en-US" altLang="en-US"/>
              <a:pPr/>
              <a:t>39</a:t>
            </a:fld>
            <a:endParaRPr lang="en-US" altLang="en-US"/>
          </a:p>
        </p:txBody>
      </p:sp>
      <p:pic>
        <p:nvPicPr>
          <p:cNvPr id="6" name="Picture 5">
            <a:extLst>
              <a:ext uri="{FF2B5EF4-FFF2-40B4-BE49-F238E27FC236}">
                <a16:creationId xmlns:a16="http://schemas.microsoft.com/office/drawing/2014/main" id="{6767C04C-19DF-448F-9DEF-0D1786FFEF68}"/>
              </a:ext>
            </a:extLst>
          </p:cNvPr>
          <p:cNvPicPr/>
          <p:nvPr/>
        </p:nvPicPr>
        <p:blipFill>
          <a:blip r:embed="rId2" cstate="screen">
            <a:extLst>
              <a:ext uri="{28A0092B-C50C-407E-A947-70E740481C1C}">
                <a14:useLocalDpi xmlns:a14="http://schemas.microsoft.com/office/drawing/2010/main"/>
              </a:ext>
            </a:extLst>
          </a:blip>
          <a:stretch>
            <a:fillRect/>
          </a:stretch>
        </p:blipFill>
        <p:spPr>
          <a:xfrm>
            <a:off x="6575613" y="430306"/>
            <a:ext cx="5293658" cy="50202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8C6720A-15E9-4EB4-BA86-6D250786D42E}"/>
              </a:ext>
            </a:extLst>
          </p:cNvPr>
          <p:cNvSpPr>
            <a:spLocks noGrp="1" noChangeArrowheads="1"/>
          </p:cNvSpPr>
          <p:nvPr>
            <p:ph type="title"/>
          </p:nvPr>
        </p:nvSpPr>
        <p:spPr>
          <a:xfrm>
            <a:off x="2209800" y="331856"/>
            <a:ext cx="7772400" cy="609600"/>
          </a:xfrm>
        </p:spPr>
        <p:txBody>
          <a:bodyPr>
            <a:normAutofit fontScale="90000"/>
          </a:bodyPr>
          <a:lstStyle/>
          <a:p>
            <a:r>
              <a:rPr lang="en-US" altLang="en-US" sz="4000" b="1" dirty="0"/>
              <a:t>Learning Objectives</a:t>
            </a:r>
          </a:p>
        </p:txBody>
      </p:sp>
      <p:sp>
        <p:nvSpPr>
          <p:cNvPr id="7171" name="Rectangle 3">
            <a:extLst>
              <a:ext uri="{FF2B5EF4-FFF2-40B4-BE49-F238E27FC236}">
                <a16:creationId xmlns:a16="http://schemas.microsoft.com/office/drawing/2014/main" id="{D820BFB4-6F03-49C0-9C48-6046BA6A12EE}"/>
              </a:ext>
            </a:extLst>
          </p:cNvPr>
          <p:cNvSpPr>
            <a:spLocks noGrp="1" noChangeArrowheads="1"/>
          </p:cNvSpPr>
          <p:nvPr>
            <p:ph idx="1"/>
          </p:nvPr>
        </p:nvSpPr>
        <p:spPr>
          <a:xfrm>
            <a:off x="536028" y="1118428"/>
            <a:ext cx="11172496" cy="2590800"/>
          </a:xfrm>
        </p:spPr>
        <p:txBody>
          <a:bodyPr>
            <a:normAutofit/>
          </a:bodyPr>
          <a:lstStyle/>
          <a:p>
            <a:r>
              <a:rPr lang="en-US" altLang="en-US" b="1" dirty="0">
                <a:latin typeface="Arial" panose="020B0604020202020204" pitchFamily="34" charset="0"/>
              </a:rPr>
              <a:t>Become familiar with the physical, demographic, cultural, political and economic aspects of Africa</a:t>
            </a:r>
          </a:p>
          <a:p>
            <a:r>
              <a:rPr lang="en-US" altLang="en-US" b="1" dirty="0">
                <a:latin typeface="Arial" panose="020B0604020202020204" pitchFamily="34" charset="0"/>
              </a:rPr>
              <a:t>Understand the roles of slavery, disease, and colonization in shaping Africa</a:t>
            </a:r>
          </a:p>
          <a:p>
            <a:r>
              <a:rPr lang="en-US" altLang="en-US" b="1" dirty="0">
                <a:latin typeface="Arial" panose="020B0604020202020204" pitchFamily="34" charset="0"/>
              </a:rPr>
              <a:t>You should understand the following concepts and models:</a:t>
            </a:r>
          </a:p>
        </p:txBody>
      </p:sp>
      <p:sp>
        <p:nvSpPr>
          <p:cNvPr id="8" name="Footer Placeholder 5">
            <a:extLst>
              <a:ext uri="{FF2B5EF4-FFF2-40B4-BE49-F238E27FC236}">
                <a16:creationId xmlns:a16="http://schemas.microsoft.com/office/drawing/2014/main" id="{2A5D6751-BF19-4138-8807-740C7031360C}"/>
              </a:ext>
            </a:extLst>
          </p:cNvPr>
          <p:cNvSpPr>
            <a:spLocks noGrp="1"/>
          </p:cNvSpPr>
          <p:nvPr>
            <p:ph type="ftr" sz="quarter" idx="11"/>
          </p:nvPr>
        </p:nvSpPr>
        <p:spPr/>
        <p:txBody>
          <a:bodyPr/>
          <a:lstStyle/>
          <a:p>
            <a:r>
              <a:rPr lang="en-US" altLang="en-US" dirty="0"/>
              <a:t>Globalization &amp; Diversity: Rowntree, Lewis, Price, Wyckoff</a:t>
            </a:r>
          </a:p>
        </p:txBody>
      </p:sp>
      <p:sp>
        <p:nvSpPr>
          <p:cNvPr id="7" name="Slide Number Placeholder 4">
            <a:extLst>
              <a:ext uri="{FF2B5EF4-FFF2-40B4-BE49-F238E27FC236}">
                <a16:creationId xmlns:a16="http://schemas.microsoft.com/office/drawing/2014/main" id="{4930A079-6A18-4220-8437-1AEBD46CFEE4}"/>
              </a:ext>
            </a:extLst>
          </p:cNvPr>
          <p:cNvSpPr>
            <a:spLocks noGrp="1"/>
          </p:cNvSpPr>
          <p:nvPr>
            <p:ph type="sldNum" sz="quarter" idx="12"/>
          </p:nvPr>
        </p:nvSpPr>
        <p:spPr/>
        <p:txBody>
          <a:bodyPr/>
          <a:lstStyle/>
          <a:p>
            <a:fld id="{1EE88AA6-AD87-4420-B00F-BD80461ED1BF}" type="slidenum">
              <a:rPr lang="en-US" altLang="en-US"/>
              <a:pPr/>
              <a:t>4</a:t>
            </a:fld>
            <a:endParaRPr lang="en-US" altLang="en-US" dirty="0"/>
          </a:p>
        </p:txBody>
      </p:sp>
      <p:sp>
        <p:nvSpPr>
          <p:cNvPr id="7172" name="Text Box 4">
            <a:extLst>
              <a:ext uri="{FF2B5EF4-FFF2-40B4-BE49-F238E27FC236}">
                <a16:creationId xmlns:a16="http://schemas.microsoft.com/office/drawing/2014/main" id="{6793D0F5-5D69-4CD9-829D-06336B379F15}"/>
              </a:ext>
            </a:extLst>
          </p:cNvPr>
          <p:cNvSpPr txBox="1">
            <a:spLocks noChangeArrowheads="1"/>
          </p:cNvSpPr>
          <p:nvPr/>
        </p:nvSpPr>
        <p:spPr bwMode="auto">
          <a:xfrm>
            <a:off x="3429000" y="39624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2400" dirty="0"/>
          </a:p>
        </p:txBody>
      </p:sp>
      <p:sp>
        <p:nvSpPr>
          <p:cNvPr id="7173" name="Text Box 5">
            <a:extLst>
              <a:ext uri="{FF2B5EF4-FFF2-40B4-BE49-F238E27FC236}">
                <a16:creationId xmlns:a16="http://schemas.microsoft.com/office/drawing/2014/main" id="{09B581D8-E549-4D47-A156-A4534A5C6708}"/>
              </a:ext>
            </a:extLst>
          </p:cNvPr>
          <p:cNvSpPr txBox="1">
            <a:spLocks noChangeArrowheads="1"/>
          </p:cNvSpPr>
          <p:nvPr/>
        </p:nvSpPr>
        <p:spPr bwMode="auto">
          <a:xfrm>
            <a:off x="1542393" y="3071270"/>
            <a:ext cx="3124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dirty="0"/>
              <a:t>-</a:t>
            </a:r>
            <a:r>
              <a:rPr lang="en-US" altLang="en-US" sz="2400" b="1" dirty="0">
                <a:solidFill>
                  <a:srgbClr val="FF0000"/>
                </a:solidFill>
                <a:latin typeface="Arial" panose="020B0604020202020204" pitchFamily="34" charset="0"/>
              </a:rPr>
              <a:t>Apartheid</a:t>
            </a:r>
          </a:p>
          <a:p>
            <a:pPr eaLnBrk="1" hangingPunct="1"/>
            <a:r>
              <a:rPr lang="en-US" altLang="en-US" sz="2400" b="1" dirty="0">
                <a:solidFill>
                  <a:srgbClr val="FF0000"/>
                </a:solidFill>
                <a:latin typeface="Arial" panose="020B0604020202020204" pitchFamily="34" charset="0"/>
              </a:rPr>
              <a:t>-Berlin Conference</a:t>
            </a:r>
          </a:p>
          <a:p>
            <a:pPr eaLnBrk="1" hangingPunct="1"/>
            <a:r>
              <a:rPr lang="en-US" altLang="en-US" sz="2400" b="1" dirty="0">
                <a:solidFill>
                  <a:srgbClr val="FF0000"/>
                </a:solidFill>
                <a:latin typeface="Arial" panose="020B0604020202020204" pitchFamily="34" charset="0"/>
              </a:rPr>
              <a:t>-Biofuels</a:t>
            </a:r>
          </a:p>
          <a:p>
            <a:pPr eaLnBrk="1" hangingPunct="1"/>
            <a:r>
              <a:rPr lang="en-US" altLang="en-US" sz="2400" b="1" dirty="0">
                <a:solidFill>
                  <a:srgbClr val="FF0000"/>
                </a:solidFill>
                <a:latin typeface="Arial" panose="020B0604020202020204" pitchFamily="34" charset="0"/>
              </a:rPr>
              <a:t>-Horn of Africa</a:t>
            </a:r>
          </a:p>
          <a:p>
            <a:pPr eaLnBrk="1" hangingPunct="1"/>
            <a:r>
              <a:rPr lang="en-US" altLang="en-US" sz="2400" b="1" dirty="0">
                <a:solidFill>
                  <a:srgbClr val="FF0000"/>
                </a:solidFill>
                <a:latin typeface="Arial" panose="020B0604020202020204" pitchFamily="34" charset="0"/>
              </a:rPr>
              <a:t>-Sahel</a:t>
            </a:r>
          </a:p>
        </p:txBody>
      </p:sp>
      <p:sp>
        <p:nvSpPr>
          <p:cNvPr id="7174" name="Text Box 6">
            <a:extLst>
              <a:ext uri="{FF2B5EF4-FFF2-40B4-BE49-F238E27FC236}">
                <a16:creationId xmlns:a16="http://schemas.microsoft.com/office/drawing/2014/main" id="{90C6C370-24BC-4F67-B8DA-6E7720345657}"/>
              </a:ext>
            </a:extLst>
          </p:cNvPr>
          <p:cNvSpPr txBox="1">
            <a:spLocks noChangeArrowheads="1"/>
          </p:cNvSpPr>
          <p:nvPr/>
        </p:nvSpPr>
        <p:spPr bwMode="auto">
          <a:xfrm>
            <a:off x="7326167" y="3027536"/>
            <a:ext cx="3124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b="1" dirty="0">
                <a:solidFill>
                  <a:srgbClr val="FF0000"/>
                </a:solidFill>
                <a:latin typeface="Arial" panose="020B0604020202020204" pitchFamily="34" charset="0"/>
              </a:rPr>
              <a:t>-</a:t>
            </a:r>
            <a:r>
              <a:rPr lang="en-US" altLang="en-US" sz="2400" b="1" dirty="0">
                <a:solidFill>
                  <a:srgbClr val="FF0000"/>
                </a:solidFill>
                <a:latin typeface="Arial" panose="020B0604020202020204" pitchFamily="34" charset="0"/>
              </a:rPr>
              <a:t>Pastoralists</a:t>
            </a:r>
          </a:p>
          <a:p>
            <a:pPr eaLnBrk="1" hangingPunct="1"/>
            <a:r>
              <a:rPr lang="en-US" altLang="en-US" sz="2400" b="1" dirty="0">
                <a:solidFill>
                  <a:srgbClr val="FF0000"/>
                </a:solidFill>
                <a:latin typeface="Arial" panose="020B0604020202020204" pitchFamily="34" charset="0"/>
              </a:rPr>
              <a:t>-Refugees</a:t>
            </a:r>
          </a:p>
          <a:p>
            <a:pPr eaLnBrk="1" hangingPunct="1"/>
            <a:r>
              <a:rPr lang="en-US" altLang="en-US" sz="2400" b="1" dirty="0">
                <a:solidFill>
                  <a:srgbClr val="FF0000"/>
                </a:solidFill>
                <a:latin typeface="Arial" panose="020B0604020202020204" pitchFamily="34" charset="0"/>
              </a:rPr>
              <a:t>-</a:t>
            </a:r>
            <a:r>
              <a:rPr lang="en-US" altLang="en-US" sz="2400" b="1" dirty="0" err="1">
                <a:solidFill>
                  <a:srgbClr val="FF0000"/>
                </a:solidFill>
                <a:latin typeface="Arial" panose="020B0604020202020204" pitchFamily="34" charset="0"/>
              </a:rPr>
              <a:t>Swidden</a:t>
            </a:r>
            <a:endParaRPr lang="en-US" altLang="en-US" sz="2400" b="1" dirty="0">
              <a:solidFill>
                <a:srgbClr val="FF0000"/>
              </a:solidFill>
              <a:latin typeface="Arial" panose="020B0604020202020204" pitchFamily="34" charset="0"/>
            </a:endParaRPr>
          </a:p>
          <a:p>
            <a:pPr eaLnBrk="1" hangingPunct="1"/>
            <a:r>
              <a:rPr lang="en-US" altLang="en-US" sz="2400" b="1" dirty="0">
                <a:solidFill>
                  <a:srgbClr val="FF0000"/>
                </a:solidFill>
                <a:latin typeface="Arial" panose="020B0604020202020204" pitchFamily="34" charset="0"/>
              </a:rPr>
              <a:t>-Transhumance</a:t>
            </a:r>
          </a:p>
          <a:p>
            <a:pPr eaLnBrk="1" hangingPunct="1"/>
            <a:r>
              <a:rPr lang="en-US" altLang="en-US" sz="2400" b="1" dirty="0">
                <a:solidFill>
                  <a:srgbClr val="FF0000"/>
                </a:solidFill>
                <a:latin typeface="Arial" panose="020B0604020202020204" pitchFamily="34" charset="0"/>
              </a:rPr>
              <a:t>-Kleptocracy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73F7-11C6-4BB4-8A29-CDA7D3664D38}"/>
              </a:ext>
            </a:extLst>
          </p:cNvPr>
          <p:cNvSpPr>
            <a:spLocks noGrp="1"/>
          </p:cNvSpPr>
          <p:nvPr>
            <p:ph type="title"/>
          </p:nvPr>
        </p:nvSpPr>
        <p:spPr>
          <a:xfrm>
            <a:off x="8676081" y="269047"/>
            <a:ext cx="3232673" cy="1356360"/>
          </a:xfrm>
        </p:spPr>
        <p:txBody>
          <a:bodyPr/>
          <a:lstStyle/>
          <a:p>
            <a:r>
              <a:rPr lang="en-US" dirty="0" err="1"/>
              <a:t>Populatiom</a:t>
            </a:r>
            <a:r>
              <a:rPr lang="en-US" dirty="0"/>
              <a:t> Density</a:t>
            </a:r>
          </a:p>
        </p:txBody>
      </p:sp>
      <p:pic>
        <p:nvPicPr>
          <p:cNvPr id="7" name="Content Placeholder 6">
            <a:extLst>
              <a:ext uri="{FF2B5EF4-FFF2-40B4-BE49-F238E27FC236}">
                <a16:creationId xmlns:a16="http://schemas.microsoft.com/office/drawing/2014/main" id="{CD6E148F-C1DE-42DE-8615-782F72CE366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29553" y="269046"/>
            <a:ext cx="6925925" cy="6319907"/>
          </a:xfrm>
        </p:spPr>
      </p:pic>
      <p:sp>
        <p:nvSpPr>
          <p:cNvPr id="5" name="Slide Number Placeholder 4">
            <a:extLst>
              <a:ext uri="{FF2B5EF4-FFF2-40B4-BE49-F238E27FC236}">
                <a16:creationId xmlns:a16="http://schemas.microsoft.com/office/drawing/2014/main" id="{2E34B5CF-823B-4D71-B834-FF045AAB35EC}"/>
              </a:ext>
            </a:extLst>
          </p:cNvPr>
          <p:cNvSpPr>
            <a:spLocks noGrp="1"/>
          </p:cNvSpPr>
          <p:nvPr>
            <p:ph type="sldNum" sz="quarter" idx="12"/>
          </p:nvPr>
        </p:nvSpPr>
        <p:spPr/>
        <p:txBody>
          <a:bodyPr/>
          <a:lstStyle/>
          <a:p>
            <a:fld id="{E39808F1-ABF9-4322-88D0-78CA6A985DD0}" type="slidenum">
              <a:rPr lang="en-US" altLang="en-US" smtClean="0"/>
              <a:pPr/>
              <a:t>40</a:t>
            </a:fld>
            <a:endParaRPr lang="en-US" altLang="en-US"/>
          </a:p>
        </p:txBody>
      </p:sp>
    </p:spTree>
    <p:extLst>
      <p:ext uri="{BB962C8B-B14F-4D97-AF65-F5344CB8AC3E}">
        <p14:creationId xmlns:p14="http://schemas.microsoft.com/office/powerpoint/2010/main" val="2985778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6D9DE8B-714E-4B25-8C22-33CE42AD59B2}"/>
              </a:ext>
            </a:extLst>
          </p:cNvPr>
          <p:cNvSpPr>
            <a:spLocks noGrp="1" noChangeArrowheads="1"/>
          </p:cNvSpPr>
          <p:nvPr>
            <p:ph type="title"/>
          </p:nvPr>
        </p:nvSpPr>
        <p:spPr>
          <a:xfrm>
            <a:off x="2209800" y="0"/>
            <a:ext cx="7772400" cy="381000"/>
          </a:xfrm>
        </p:spPr>
        <p:txBody>
          <a:bodyPr>
            <a:normAutofit fontScale="90000"/>
          </a:bodyPr>
          <a:lstStyle/>
          <a:p>
            <a:r>
              <a:rPr lang="en-US" altLang="en-US" sz="4000"/>
              <a:t>Population Distribution</a:t>
            </a:r>
            <a:r>
              <a:rPr lang="en-US" altLang="en-US" sz="2800"/>
              <a:t> (Fig. 6.16)</a:t>
            </a:r>
            <a:endParaRPr lang="en-US" altLang="en-US" sz="4000"/>
          </a:p>
        </p:txBody>
      </p:sp>
      <p:pic>
        <p:nvPicPr>
          <p:cNvPr id="33795" name="Picture 3" descr="FG06_17">
            <a:extLst>
              <a:ext uri="{FF2B5EF4-FFF2-40B4-BE49-F238E27FC236}">
                <a16:creationId xmlns:a16="http://schemas.microsoft.com/office/drawing/2014/main" id="{8788E25A-133B-4B37-B7C9-F692827EC4C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85530" y="150053"/>
            <a:ext cx="9144000" cy="643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4">
            <a:extLst>
              <a:ext uri="{FF2B5EF4-FFF2-40B4-BE49-F238E27FC236}">
                <a16:creationId xmlns:a16="http://schemas.microsoft.com/office/drawing/2014/main" id="{B106EF6A-12CB-41D0-A5A9-EF34E2A3BC79}"/>
              </a:ext>
            </a:extLst>
          </p:cNvPr>
          <p:cNvSpPr>
            <a:spLocks noGrp="1"/>
          </p:cNvSpPr>
          <p:nvPr>
            <p:ph type="sldNum" sz="quarter" idx="12"/>
          </p:nvPr>
        </p:nvSpPr>
        <p:spPr/>
        <p:txBody>
          <a:bodyPr/>
          <a:lstStyle/>
          <a:p>
            <a:fld id="{54F3AF74-3F78-42E1-835F-47C497017799}" type="slidenum">
              <a:rPr lang="en-US" altLang="en-US"/>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0DF34E25-2D62-439E-9AEB-5552310153A6}"/>
              </a:ext>
            </a:extLst>
          </p:cNvPr>
          <p:cNvSpPr>
            <a:spLocks noGrp="1" noChangeArrowheads="1"/>
          </p:cNvSpPr>
          <p:nvPr>
            <p:ph idx="1"/>
          </p:nvPr>
        </p:nvSpPr>
        <p:spPr>
          <a:xfrm>
            <a:off x="268941" y="470647"/>
            <a:ext cx="11739283" cy="3186953"/>
          </a:xfrm>
        </p:spPr>
        <p:txBody>
          <a:bodyPr/>
          <a:lstStyle/>
          <a:p>
            <a:r>
              <a:rPr lang="en-US" altLang="en-US" sz="4000" b="1" dirty="0">
                <a:solidFill>
                  <a:srgbClr val="008000"/>
                </a:solidFill>
                <a:latin typeface="Arial" panose="020B0604020202020204" pitchFamily="34" charset="0"/>
              </a:rPr>
              <a:t>Patterns of Settlement and Land Use</a:t>
            </a:r>
          </a:p>
          <a:p>
            <a:pPr lvl="1"/>
            <a:r>
              <a:rPr lang="en-US" altLang="en-US" sz="3600" b="1" dirty="0">
                <a:solidFill>
                  <a:srgbClr val="008000"/>
                </a:solidFill>
                <a:latin typeface="Arial" panose="020B0604020202020204" pitchFamily="34" charset="0"/>
              </a:rPr>
              <a:t>Widely scattered population </a:t>
            </a:r>
          </a:p>
          <a:p>
            <a:pPr lvl="2"/>
            <a:r>
              <a:rPr lang="en-US" altLang="en-US" sz="3200" dirty="0">
                <a:solidFill>
                  <a:srgbClr val="008000"/>
                </a:solidFill>
                <a:latin typeface="Arial" panose="020B0604020202020204" pitchFamily="34" charset="0"/>
              </a:rPr>
              <a:t>Concentrations in West Africa, highland East Africa, eastern half of South Africa</a:t>
            </a:r>
          </a:p>
          <a:p>
            <a:pPr lvl="2"/>
            <a:r>
              <a:rPr lang="en-US" altLang="en-US" sz="3200" dirty="0">
                <a:solidFill>
                  <a:srgbClr val="008000"/>
                </a:solidFill>
                <a:latin typeface="Arial" panose="020B0604020202020204" pitchFamily="34" charset="0"/>
              </a:rPr>
              <a:t>Rural-urban migration; Lagos (Nigeria) has 10+ million people</a:t>
            </a:r>
          </a:p>
          <a:p>
            <a:endParaRPr lang="en-US" altLang="en-US" sz="4000" dirty="0"/>
          </a:p>
        </p:txBody>
      </p:sp>
      <p:sp>
        <p:nvSpPr>
          <p:cNvPr id="5" name="Footer Placeholder 5">
            <a:extLst>
              <a:ext uri="{FF2B5EF4-FFF2-40B4-BE49-F238E27FC236}">
                <a16:creationId xmlns:a16="http://schemas.microsoft.com/office/drawing/2014/main" id="{16F1C0B9-9690-464F-95EC-2AB93BA29B38}"/>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E79DBB0B-24F7-48FC-9987-F05D1FEE9374}"/>
              </a:ext>
            </a:extLst>
          </p:cNvPr>
          <p:cNvSpPr>
            <a:spLocks noGrp="1"/>
          </p:cNvSpPr>
          <p:nvPr>
            <p:ph type="sldNum" sz="quarter" idx="12"/>
          </p:nvPr>
        </p:nvSpPr>
        <p:spPr/>
        <p:txBody>
          <a:bodyPr/>
          <a:lstStyle/>
          <a:p>
            <a:fld id="{5A7937D4-6C7A-447A-97EF-9B9E63EF98C0}" type="slidenum">
              <a:rPr lang="en-US" altLang="en-US"/>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171477E2-2B51-4F62-BC33-47CB71DB245A}"/>
              </a:ext>
            </a:extLst>
          </p:cNvPr>
          <p:cNvSpPr>
            <a:spLocks noGrp="1"/>
          </p:cNvSpPr>
          <p:nvPr>
            <p:ph type="ftr" sz="quarter" idx="11"/>
          </p:nvPr>
        </p:nvSpPr>
        <p:spPr/>
        <p:txBody>
          <a:bodyPr/>
          <a:lstStyle/>
          <a:p>
            <a:r>
              <a:rPr lang="en-US" altLang="en-US"/>
              <a:t>Globalization &amp; Diversity: Rowntree, Lewis, Price, Wyckoff</a:t>
            </a:r>
          </a:p>
        </p:txBody>
      </p:sp>
      <p:sp>
        <p:nvSpPr>
          <p:cNvPr id="8" name="Slide Number Placeholder 2">
            <a:extLst>
              <a:ext uri="{FF2B5EF4-FFF2-40B4-BE49-F238E27FC236}">
                <a16:creationId xmlns:a16="http://schemas.microsoft.com/office/drawing/2014/main" id="{3345838C-6149-4013-8436-9B148910E449}"/>
              </a:ext>
            </a:extLst>
          </p:cNvPr>
          <p:cNvSpPr>
            <a:spLocks noGrp="1"/>
          </p:cNvSpPr>
          <p:nvPr>
            <p:ph type="sldNum" sz="quarter" idx="12"/>
          </p:nvPr>
        </p:nvSpPr>
        <p:spPr/>
        <p:txBody>
          <a:bodyPr/>
          <a:lstStyle/>
          <a:p>
            <a:fld id="{7EF2CA79-550B-46D7-A2A3-83C5B53BCF66}" type="slidenum">
              <a:rPr lang="en-US" altLang="en-US"/>
              <a:pPr/>
              <a:t>43</a:t>
            </a:fld>
            <a:endParaRPr lang="en-US" altLang="en-US"/>
          </a:p>
        </p:txBody>
      </p:sp>
      <p:graphicFrame>
        <p:nvGraphicFramePr>
          <p:cNvPr id="31746" name="Object 2">
            <a:extLst>
              <a:ext uri="{FF2B5EF4-FFF2-40B4-BE49-F238E27FC236}">
                <a16:creationId xmlns:a16="http://schemas.microsoft.com/office/drawing/2014/main" id="{A513C92D-C073-43B7-A7C1-ADFD1F119C1E}"/>
              </a:ext>
            </a:extLst>
          </p:cNvPr>
          <p:cNvGraphicFramePr>
            <a:graphicFrameLocks noChangeAspect="1"/>
          </p:cNvGraphicFramePr>
          <p:nvPr/>
        </p:nvGraphicFramePr>
        <p:xfrm>
          <a:off x="1533526" y="0"/>
          <a:ext cx="6556375" cy="6858000"/>
        </p:xfrm>
        <a:graphic>
          <a:graphicData uri="http://schemas.openxmlformats.org/presentationml/2006/ole">
            <mc:AlternateContent xmlns:mc="http://schemas.openxmlformats.org/markup-compatibility/2006">
              <mc:Choice xmlns:v="urn:schemas-microsoft-com:vml" Requires="v">
                <p:oleObj spid="_x0000_s31770" name="Photo Editor Photo" r:id="rId3" imgW="4514286" imgH="4723810" progId="MSPhotoEd.3">
                  <p:embed/>
                </p:oleObj>
              </mc:Choice>
              <mc:Fallback>
                <p:oleObj name="Photo Editor Photo" r:id="rId3" imgW="4514286" imgH="4723810" progId="MSPhotoEd.3">
                  <p:embed/>
                  <p:pic>
                    <p:nvPicPr>
                      <p:cNvPr id="0" name="Object 2"/>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533526" y="0"/>
                        <a:ext cx="6556375"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7" name="Object 3">
            <a:extLst>
              <a:ext uri="{FF2B5EF4-FFF2-40B4-BE49-F238E27FC236}">
                <a16:creationId xmlns:a16="http://schemas.microsoft.com/office/drawing/2014/main" id="{BCABCF55-F94A-47E7-8B59-5C76CF40B2EF}"/>
              </a:ext>
            </a:extLst>
          </p:cNvPr>
          <p:cNvGraphicFramePr>
            <a:graphicFrameLocks noChangeAspect="1"/>
          </p:cNvGraphicFramePr>
          <p:nvPr/>
        </p:nvGraphicFramePr>
        <p:xfrm>
          <a:off x="1981200" y="4114800"/>
          <a:ext cx="1924050" cy="2228850"/>
        </p:xfrm>
        <a:graphic>
          <a:graphicData uri="http://schemas.openxmlformats.org/presentationml/2006/ole">
            <mc:AlternateContent xmlns:mc="http://schemas.openxmlformats.org/markup-compatibility/2006">
              <mc:Choice xmlns:v="urn:schemas-microsoft-com:vml" Requires="v">
                <p:oleObj spid="_x0000_s31771" name="Photo Editor Photo" r:id="rId5" imgW="1924319" imgH="2228571" progId="MSPhotoEd.3">
                  <p:embed/>
                </p:oleObj>
              </mc:Choice>
              <mc:Fallback>
                <p:oleObj name="Photo Editor Photo" r:id="rId5" imgW="1924319" imgH="2228571"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114800"/>
                        <a:ext cx="1924050" cy="22288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8" name="Text Box 4">
            <a:extLst>
              <a:ext uri="{FF2B5EF4-FFF2-40B4-BE49-F238E27FC236}">
                <a16:creationId xmlns:a16="http://schemas.microsoft.com/office/drawing/2014/main" id="{BAB49926-4C9C-457F-8E40-B3C03D111E87}"/>
              </a:ext>
            </a:extLst>
          </p:cNvPr>
          <p:cNvSpPr txBox="1">
            <a:spLocks noChangeArrowheads="1"/>
          </p:cNvSpPr>
          <p:nvPr/>
        </p:nvSpPr>
        <p:spPr bwMode="auto">
          <a:xfrm>
            <a:off x="8442325" y="1031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altLang="en-US" sz="2400"/>
          </a:p>
        </p:txBody>
      </p:sp>
      <p:sp>
        <p:nvSpPr>
          <p:cNvPr id="31749" name="Text Box 5">
            <a:extLst>
              <a:ext uri="{FF2B5EF4-FFF2-40B4-BE49-F238E27FC236}">
                <a16:creationId xmlns:a16="http://schemas.microsoft.com/office/drawing/2014/main" id="{7435B381-30DF-4894-ACB6-85532B5E4331}"/>
              </a:ext>
            </a:extLst>
          </p:cNvPr>
          <p:cNvSpPr txBox="1">
            <a:spLocks noChangeArrowheads="1"/>
          </p:cNvSpPr>
          <p:nvPr/>
        </p:nvSpPr>
        <p:spPr bwMode="auto">
          <a:xfrm>
            <a:off x="8077200" y="685800"/>
            <a:ext cx="2266950" cy="1582738"/>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3200" b="1">
                <a:latin typeface="Arial" panose="020B0604020202020204" pitchFamily="34" charset="0"/>
              </a:rPr>
              <a:t>AIDS </a:t>
            </a:r>
          </a:p>
          <a:p>
            <a:pPr algn="ctr" eaLnBrk="1" hangingPunct="1"/>
            <a:r>
              <a:rPr lang="en-US" altLang="en-US" sz="3200" b="1">
                <a:latin typeface="Arial" panose="020B0604020202020204" pitchFamily="34" charset="0"/>
              </a:rPr>
              <a:t>IN AFRICA</a:t>
            </a:r>
          </a:p>
          <a:p>
            <a:pPr algn="ctr" eaLnBrk="1" hangingPunct="1"/>
            <a:r>
              <a:rPr lang="en-US" altLang="en-US" sz="3200" b="1">
                <a:latin typeface="Arial" panose="020B0604020202020204" pitchFamily="34" charset="0"/>
              </a:rPr>
              <a:t>1999</a:t>
            </a:r>
          </a:p>
        </p:txBody>
      </p:sp>
      <p:sp>
        <p:nvSpPr>
          <p:cNvPr id="31750" name="Text Box 6">
            <a:extLst>
              <a:ext uri="{FF2B5EF4-FFF2-40B4-BE49-F238E27FC236}">
                <a16:creationId xmlns:a16="http://schemas.microsoft.com/office/drawing/2014/main" id="{AD78A95A-2BCD-4915-AB40-58E4E380F302}"/>
              </a:ext>
            </a:extLst>
          </p:cNvPr>
          <p:cNvSpPr txBox="1">
            <a:spLocks noChangeArrowheads="1"/>
          </p:cNvSpPr>
          <p:nvPr/>
        </p:nvSpPr>
        <p:spPr bwMode="auto">
          <a:xfrm>
            <a:off x="8153401" y="5449889"/>
            <a:ext cx="2244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a:latin typeface="Arial" panose="020B0604020202020204" pitchFamily="34" charset="0"/>
              </a:rPr>
              <a:t>SOURCE:</a:t>
            </a:r>
          </a:p>
          <a:p>
            <a:pPr eaLnBrk="1" hangingPunct="1"/>
            <a:r>
              <a:rPr lang="en-US" altLang="en-US" sz="2400">
                <a:latin typeface="Arial" panose="020B0604020202020204" pitchFamily="34" charset="0"/>
              </a:rPr>
              <a:t>UNAIDS, 2000</a:t>
            </a:r>
          </a:p>
        </p:txBody>
      </p:sp>
      <p:sp>
        <p:nvSpPr>
          <p:cNvPr id="31751" name="Text Box 7">
            <a:extLst>
              <a:ext uri="{FF2B5EF4-FFF2-40B4-BE49-F238E27FC236}">
                <a16:creationId xmlns:a16="http://schemas.microsoft.com/office/drawing/2014/main" id="{78734102-FD09-44FC-B5D2-D93201EB2E47}"/>
              </a:ext>
            </a:extLst>
          </p:cNvPr>
          <p:cNvSpPr txBox="1">
            <a:spLocks noChangeArrowheads="1"/>
          </p:cNvSpPr>
          <p:nvPr/>
        </p:nvSpPr>
        <p:spPr bwMode="auto">
          <a:xfrm>
            <a:off x="8077200" y="30480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a:latin typeface="Arial" panose="020B0604020202020204" pitchFamily="34" charset="0"/>
              </a:rPr>
              <a:t>NOT A HOMOSEXUAL DISEASE IN AFRICA!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44FCCF-1EAA-46DD-9CE1-AE2D080AD1FC}"/>
              </a:ext>
            </a:extLst>
          </p:cNvPr>
          <p:cNvSpPr>
            <a:spLocks noGrp="1"/>
          </p:cNvSpPr>
          <p:nvPr>
            <p:ph type="sldNum" sz="quarter" idx="12"/>
          </p:nvPr>
        </p:nvSpPr>
        <p:spPr/>
        <p:txBody>
          <a:bodyPr/>
          <a:lstStyle/>
          <a:p>
            <a:fld id="{448EDD8E-73D2-4E28-8E33-8A45B1148B82}" type="slidenum">
              <a:rPr lang="en-US" altLang="en-US" smtClean="0"/>
              <a:pPr/>
              <a:t>44</a:t>
            </a:fld>
            <a:endParaRPr lang="en-US" altLang="en-US"/>
          </a:p>
        </p:txBody>
      </p:sp>
      <p:pic>
        <p:nvPicPr>
          <p:cNvPr id="4" name="Picture 3">
            <a:extLst>
              <a:ext uri="{FF2B5EF4-FFF2-40B4-BE49-F238E27FC236}">
                <a16:creationId xmlns:a16="http://schemas.microsoft.com/office/drawing/2014/main" id="{9FF4852F-54A9-4BC0-9DF1-9946AA60A90A}"/>
              </a:ext>
            </a:extLst>
          </p:cNvPr>
          <p:cNvPicPr>
            <a:picLocks noChangeAspect="1"/>
          </p:cNvPicPr>
          <p:nvPr/>
        </p:nvPicPr>
        <p:blipFill>
          <a:blip r:embed="rId2"/>
          <a:stretch>
            <a:fillRect/>
          </a:stretch>
        </p:blipFill>
        <p:spPr>
          <a:xfrm>
            <a:off x="244708" y="228705"/>
            <a:ext cx="6239789" cy="6360247"/>
          </a:xfrm>
          <a:prstGeom prst="rect">
            <a:avLst/>
          </a:prstGeom>
        </p:spPr>
      </p:pic>
      <p:sp>
        <p:nvSpPr>
          <p:cNvPr id="5" name="Rectangle 4">
            <a:extLst>
              <a:ext uri="{FF2B5EF4-FFF2-40B4-BE49-F238E27FC236}">
                <a16:creationId xmlns:a16="http://schemas.microsoft.com/office/drawing/2014/main" id="{D7A27E07-DC15-481A-80D8-4C449E54720E}"/>
              </a:ext>
            </a:extLst>
          </p:cNvPr>
          <p:cNvSpPr/>
          <p:nvPr/>
        </p:nvSpPr>
        <p:spPr>
          <a:xfrm>
            <a:off x="5851292" y="573759"/>
            <a:ext cx="6096000" cy="1323439"/>
          </a:xfrm>
          <a:prstGeom prst="rect">
            <a:avLst/>
          </a:prstGeom>
        </p:spPr>
        <p:txBody>
          <a:bodyPr>
            <a:spAutoFit/>
          </a:bodyPr>
          <a:lstStyle/>
          <a:p>
            <a:r>
              <a:rPr lang="en-US" sz="2000" dirty="0"/>
              <a:t>This map shows the estimated percentage of adults with HIV in </a:t>
            </a:r>
            <a:r>
              <a:rPr lang="en-US" sz="2000" dirty="0" err="1"/>
              <a:t>Subsaharan</a:t>
            </a:r>
            <a:r>
              <a:rPr lang="en-US" sz="2000" dirty="0"/>
              <a:t> Africa for each state based on best estimates by the World Health Organization and the UN, 2010.</a:t>
            </a:r>
          </a:p>
        </p:txBody>
      </p:sp>
      <p:sp>
        <p:nvSpPr>
          <p:cNvPr id="6" name="TextBox 5">
            <a:extLst>
              <a:ext uri="{FF2B5EF4-FFF2-40B4-BE49-F238E27FC236}">
                <a16:creationId xmlns:a16="http://schemas.microsoft.com/office/drawing/2014/main" id="{0D55DE9B-8BDA-45C3-9F05-06FEBD3D8313}"/>
              </a:ext>
            </a:extLst>
          </p:cNvPr>
          <p:cNvSpPr txBox="1"/>
          <p:nvPr/>
        </p:nvSpPr>
        <p:spPr>
          <a:xfrm>
            <a:off x="7073153" y="2595282"/>
            <a:ext cx="3962594" cy="954107"/>
          </a:xfrm>
          <a:prstGeom prst="rect">
            <a:avLst/>
          </a:prstGeom>
          <a:noFill/>
        </p:spPr>
        <p:txBody>
          <a:bodyPr wrap="square" rtlCol="0">
            <a:spAutoFit/>
          </a:bodyPr>
          <a:lstStyle/>
          <a:p>
            <a:pPr algn="ctr"/>
            <a:r>
              <a:rPr lang="en-US" sz="2800" b="1" dirty="0"/>
              <a:t>Considerable improvement in 12 years</a:t>
            </a:r>
          </a:p>
        </p:txBody>
      </p:sp>
    </p:spTree>
    <p:extLst>
      <p:ext uri="{BB962C8B-B14F-4D97-AF65-F5344CB8AC3E}">
        <p14:creationId xmlns:p14="http://schemas.microsoft.com/office/powerpoint/2010/main" val="2025957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E49703D-3DFD-4A4A-9481-C0BBCFF07160}"/>
              </a:ext>
            </a:extLst>
          </p:cNvPr>
          <p:cNvSpPr>
            <a:spLocks noGrp="1" noChangeArrowheads="1"/>
          </p:cNvSpPr>
          <p:nvPr>
            <p:ph idx="1"/>
          </p:nvPr>
        </p:nvSpPr>
        <p:spPr>
          <a:xfrm>
            <a:off x="174812" y="304800"/>
            <a:ext cx="11793070" cy="6019800"/>
          </a:xfrm>
        </p:spPr>
        <p:txBody>
          <a:bodyPr/>
          <a:lstStyle/>
          <a:p>
            <a:r>
              <a:rPr lang="en-US" altLang="en-US" sz="3600" b="1" dirty="0">
                <a:solidFill>
                  <a:srgbClr val="008000"/>
                </a:solidFill>
                <a:latin typeface="Arial" panose="020B0604020202020204" pitchFamily="34" charset="0"/>
              </a:rPr>
              <a:t>Population Trends (cont.)</a:t>
            </a:r>
          </a:p>
          <a:p>
            <a:pPr lvl="1"/>
            <a:r>
              <a:rPr lang="en-US" altLang="en-US" sz="3600" b="1" dirty="0">
                <a:solidFill>
                  <a:srgbClr val="008000"/>
                </a:solidFill>
                <a:latin typeface="Arial" panose="020B0604020202020204" pitchFamily="34" charset="0"/>
              </a:rPr>
              <a:t>The Impact of AIDS on Africa</a:t>
            </a:r>
          </a:p>
          <a:p>
            <a:pPr lvl="2"/>
            <a:r>
              <a:rPr lang="en-US" altLang="en-US" sz="3200" dirty="0">
                <a:solidFill>
                  <a:srgbClr val="008000"/>
                </a:solidFill>
                <a:latin typeface="Arial" panose="020B0604020202020204" pitchFamily="34" charset="0"/>
              </a:rPr>
              <a:t>Southern Africa is ground zero for the AIDS epidemic </a:t>
            </a:r>
          </a:p>
          <a:p>
            <a:pPr lvl="3"/>
            <a:r>
              <a:rPr lang="en-US" altLang="en-US" sz="3200" dirty="0">
                <a:solidFill>
                  <a:srgbClr val="008000"/>
                </a:solidFill>
                <a:latin typeface="Arial" panose="020B0604020202020204" pitchFamily="34" charset="0"/>
              </a:rPr>
              <a:t>2/3 of world’s AIDS cases are found in Sub-Saharan Africa – many cases go undiagnosed </a:t>
            </a:r>
          </a:p>
          <a:p>
            <a:pPr lvl="3"/>
            <a:r>
              <a:rPr lang="en-US" altLang="en-US" sz="3200" dirty="0">
                <a:solidFill>
                  <a:srgbClr val="008000"/>
                </a:solidFill>
                <a:latin typeface="Arial" panose="020B0604020202020204" pitchFamily="34" charset="0"/>
              </a:rPr>
              <a:t>AIDS may reduce growth rate in the region</a:t>
            </a:r>
          </a:p>
          <a:p>
            <a:pPr lvl="3"/>
            <a:r>
              <a:rPr lang="en-US" altLang="en-US" sz="3200" dirty="0">
                <a:solidFill>
                  <a:srgbClr val="008000"/>
                </a:solidFill>
                <a:latin typeface="Arial" panose="020B0604020202020204" pitchFamily="34" charset="0"/>
              </a:rPr>
              <a:t>Drugs too expensive, education is best way to stem epidemic</a:t>
            </a:r>
          </a:p>
          <a:p>
            <a:pPr lvl="3"/>
            <a:r>
              <a:rPr lang="en-US" altLang="en-US" sz="3200" dirty="0">
                <a:solidFill>
                  <a:srgbClr val="008000"/>
                </a:solidFill>
                <a:latin typeface="Arial" panose="020B0604020202020204" pitchFamily="34" charset="0"/>
              </a:rPr>
              <a:t>Today, AIDS is </a:t>
            </a:r>
            <a:r>
              <a:rPr lang="en-US" altLang="en-US" sz="3600" dirty="0">
                <a:solidFill>
                  <a:srgbClr val="FF0000"/>
                </a:solidFill>
                <a:latin typeface="Arial" panose="020B0604020202020204" pitchFamily="34" charset="0"/>
              </a:rPr>
              <a:t>manageable</a:t>
            </a:r>
            <a:r>
              <a:rPr lang="en-US" altLang="en-US" sz="3200" dirty="0">
                <a:solidFill>
                  <a:srgbClr val="008000"/>
                </a:solidFill>
                <a:latin typeface="Arial" panose="020B0604020202020204" pitchFamily="34" charset="0"/>
              </a:rPr>
              <a:t> if one has access to and money </a:t>
            </a:r>
            <a:r>
              <a:rPr lang="en-US" altLang="en-US" sz="3200" dirty="0" err="1">
                <a:solidFill>
                  <a:srgbClr val="008000"/>
                </a:solidFill>
                <a:latin typeface="Arial" panose="020B0604020202020204" pitchFamily="34" charset="0"/>
              </a:rPr>
              <a:t>dor</a:t>
            </a:r>
            <a:r>
              <a:rPr lang="en-US" altLang="en-US" sz="3200" dirty="0">
                <a:solidFill>
                  <a:srgbClr val="008000"/>
                </a:solidFill>
                <a:latin typeface="Arial" panose="020B0604020202020204" pitchFamily="34" charset="0"/>
              </a:rPr>
              <a:t> the medications </a:t>
            </a:r>
          </a:p>
        </p:txBody>
      </p:sp>
      <p:sp>
        <p:nvSpPr>
          <p:cNvPr id="4" name="Footer Placeholder 5">
            <a:extLst>
              <a:ext uri="{FF2B5EF4-FFF2-40B4-BE49-F238E27FC236}">
                <a16:creationId xmlns:a16="http://schemas.microsoft.com/office/drawing/2014/main" id="{FD3595EF-E8DC-44F9-B7F2-1A007246239C}"/>
              </a:ext>
            </a:extLst>
          </p:cNvPr>
          <p:cNvSpPr>
            <a:spLocks noGrp="1"/>
          </p:cNvSpPr>
          <p:nvPr>
            <p:ph type="ftr" sz="quarter" idx="11"/>
          </p:nvPr>
        </p:nvSpPr>
        <p:spPr/>
        <p:txBody>
          <a:bodyPr/>
          <a:lstStyle/>
          <a:p>
            <a:r>
              <a:rPr lang="en-US" altLang="en-US"/>
              <a:t>Globalization &amp; Diversity: Rowntree, Lewis, Price, Wyckoff</a:t>
            </a:r>
          </a:p>
        </p:txBody>
      </p:sp>
      <p:sp>
        <p:nvSpPr>
          <p:cNvPr id="3" name="Slide Number Placeholder 4">
            <a:extLst>
              <a:ext uri="{FF2B5EF4-FFF2-40B4-BE49-F238E27FC236}">
                <a16:creationId xmlns:a16="http://schemas.microsoft.com/office/drawing/2014/main" id="{7ACE73B8-4360-4C7D-A489-30ADC20C1EC7}"/>
              </a:ext>
            </a:extLst>
          </p:cNvPr>
          <p:cNvSpPr>
            <a:spLocks noGrp="1"/>
          </p:cNvSpPr>
          <p:nvPr>
            <p:ph type="sldNum" sz="quarter" idx="12"/>
          </p:nvPr>
        </p:nvSpPr>
        <p:spPr/>
        <p:txBody>
          <a:bodyPr/>
          <a:lstStyle/>
          <a:p>
            <a:fld id="{547420C0-2C1C-471C-9C68-CD3AA23FC883}" type="slidenum">
              <a:rPr lang="en-US" altLang="en-US"/>
              <a:pPr/>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160BAB9-87AD-460E-BEDB-8ECF500EB2ED}"/>
              </a:ext>
            </a:extLst>
          </p:cNvPr>
          <p:cNvSpPr>
            <a:spLocks noGrp="1" noChangeArrowheads="1"/>
          </p:cNvSpPr>
          <p:nvPr>
            <p:ph idx="1"/>
          </p:nvPr>
        </p:nvSpPr>
        <p:spPr>
          <a:xfrm>
            <a:off x="322729" y="645460"/>
            <a:ext cx="11282083" cy="5679140"/>
          </a:xfrm>
        </p:spPr>
        <p:txBody>
          <a:bodyPr/>
          <a:lstStyle/>
          <a:p>
            <a:pPr>
              <a:lnSpc>
                <a:spcPct val="90000"/>
              </a:lnSpc>
            </a:pPr>
            <a:r>
              <a:rPr lang="en-US" altLang="en-US" b="1" dirty="0">
                <a:solidFill>
                  <a:srgbClr val="009900"/>
                </a:solidFill>
                <a:latin typeface="Arial" panose="020B0604020202020204" pitchFamily="34" charset="0"/>
              </a:rPr>
              <a:t>Patterns of Settlement and Land Use (cont.)</a:t>
            </a:r>
          </a:p>
          <a:p>
            <a:pPr lvl="1">
              <a:lnSpc>
                <a:spcPct val="90000"/>
              </a:lnSpc>
            </a:pPr>
            <a:r>
              <a:rPr lang="en-US" altLang="en-US" sz="3200" b="1" dirty="0">
                <a:solidFill>
                  <a:srgbClr val="009900"/>
                </a:solidFill>
                <a:latin typeface="Arial" panose="020B0604020202020204" pitchFamily="34" charset="0"/>
              </a:rPr>
              <a:t>Agricultural Subsistence</a:t>
            </a:r>
          </a:p>
          <a:p>
            <a:pPr lvl="2">
              <a:lnSpc>
                <a:spcPct val="90000"/>
              </a:lnSpc>
            </a:pPr>
            <a:r>
              <a:rPr lang="en-US" altLang="en-US" sz="2800" dirty="0">
                <a:solidFill>
                  <a:srgbClr val="009900"/>
                </a:solidFill>
                <a:latin typeface="Arial" panose="020B0604020202020204" pitchFamily="34" charset="0"/>
              </a:rPr>
              <a:t>Staple crops of millet, sorghum, corn</a:t>
            </a:r>
          </a:p>
          <a:p>
            <a:pPr lvl="2">
              <a:lnSpc>
                <a:spcPct val="90000"/>
              </a:lnSpc>
            </a:pPr>
            <a:r>
              <a:rPr lang="en-US" altLang="en-US" sz="2800" dirty="0" err="1">
                <a:solidFill>
                  <a:srgbClr val="009900"/>
                </a:solidFill>
                <a:latin typeface="Arial" panose="020B0604020202020204" pitchFamily="34" charset="0"/>
              </a:rPr>
              <a:t>Swidden</a:t>
            </a:r>
            <a:r>
              <a:rPr lang="en-US" altLang="en-US" sz="2800" dirty="0">
                <a:solidFill>
                  <a:srgbClr val="009900"/>
                </a:solidFill>
                <a:latin typeface="Arial" panose="020B0604020202020204" pitchFamily="34" charset="0"/>
              </a:rPr>
              <a:t> agriculture practiced in areas with poorer tropical soils</a:t>
            </a:r>
          </a:p>
          <a:p>
            <a:pPr lvl="3">
              <a:lnSpc>
                <a:spcPct val="90000"/>
              </a:lnSpc>
            </a:pPr>
            <a:r>
              <a:rPr lang="en-US" altLang="en-US" sz="2800" b="1" dirty="0">
                <a:solidFill>
                  <a:srgbClr val="FF0000"/>
                </a:solidFill>
                <a:latin typeface="Arial" panose="020B0604020202020204" pitchFamily="34" charset="0"/>
              </a:rPr>
              <a:t>Shifting cultivation:</a:t>
            </a:r>
            <a:r>
              <a:rPr lang="en-US" altLang="en-US" sz="2800" dirty="0">
                <a:latin typeface="Arial" panose="020B0604020202020204" pitchFamily="34" charset="0"/>
              </a:rPr>
              <a:t> </a:t>
            </a:r>
            <a:r>
              <a:rPr lang="en-US" altLang="en-US" sz="2800" dirty="0">
                <a:solidFill>
                  <a:srgbClr val="009900"/>
                </a:solidFill>
                <a:latin typeface="Arial" panose="020B0604020202020204" pitchFamily="34" charset="0"/>
              </a:rPr>
              <a:t>burning natural vegetation to release fertility, then plant indigenous crops; allow fallow periods</a:t>
            </a:r>
          </a:p>
          <a:p>
            <a:pPr lvl="3">
              <a:lnSpc>
                <a:spcPct val="90000"/>
              </a:lnSpc>
            </a:pPr>
            <a:r>
              <a:rPr lang="en-US" altLang="en-US" sz="2800" dirty="0">
                <a:solidFill>
                  <a:srgbClr val="009900"/>
                </a:solidFill>
                <a:latin typeface="Arial" panose="020B0604020202020204" pitchFamily="34" charset="0"/>
              </a:rPr>
              <a:t>Often fine-tuned to local conditions, but unable to support high population densities</a:t>
            </a:r>
          </a:p>
          <a:p>
            <a:pPr lvl="1">
              <a:lnSpc>
                <a:spcPct val="90000"/>
              </a:lnSpc>
            </a:pPr>
            <a:r>
              <a:rPr lang="en-US" altLang="en-US" sz="3200" b="1" dirty="0">
                <a:solidFill>
                  <a:srgbClr val="009900"/>
                </a:solidFill>
                <a:latin typeface="Arial" panose="020B0604020202020204" pitchFamily="34" charset="0"/>
              </a:rPr>
              <a:t>Plantation Agriculture</a:t>
            </a:r>
          </a:p>
          <a:p>
            <a:pPr lvl="2">
              <a:lnSpc>
                <a:spcPct val="90000"/>
              </a:lnSpc>
            </a:pPr>
            <a:r>
              <a:rPr lang="en-US" altLang="en-US" sz="2800" dirty="0">
                <a:solidFill>
                  <a:srgbClr val="009900"/>
                </a:solidFill>
                <a:latin typeface="Arial" panose="020B0604020202020204" pitchFamily="34" charset="0"/>
              </a:rPr>
              <a:t>Crops for export are critical to the economies of many African states</a:t>
            </a:r>
          </a:p>
          <a:p>
            <a:pPr lvl="3">
              <a:lnSpc>
                <a:spcPct val="90000"/>
              </a:lnSpc>
            </a:pPr>
            <a:r>
              <a:rPr lang="en-US" altLang="en-US" sz="2800" dirty="0">
                <a:solidFill>
                  <a:srgbClr val="009900"/>
                </a:solidFill>
                <a:latin typeface="Arial" panose="020B0604020202020204" pitchFamily="34" charset="0"/>
              </a:rPr>
              <a:t>Coffee, peanuts, cotton, cocoa, rubber</a:t>
            </a:r>
          </a:p>
        </p:txBody>
      </p:sp>
      <p:sp>
        <p:nvSpPr>
          <p:cNvPr id="3" name="Slide Number Placeholder 4">
            <a:extLst>
              <a:ext uri="{FF2B5EF4-FFF2-40B4-BE49-F238E27FC236}">
                <a16:creationId xmlns:a16="http://schemas.microsoft.com/office/drawing/2014/main" id="{71ADCEA8-7954-49A4-99B4-A6000AB341D0}"/>
              </a:ext>
            </a:extLst>
          </p:cNvPr>
          <p:cNvSpPr>
            <a:spLocks noGrp="1"/>
          </p:cNvSpPr>
          <p:nvPr>
            <p:ph type="sldNum" sz="quarter" idx="12"/>
          </p:nvPr>
        </p:nvSpPr>
        <p:spPr>
          <a:xfrm>
            <a:off x="9302636" y="6142037"/>
            <a:ext cx="1706217" cy="365125"/>
          </a:xfrm>
        </p:spPr>
        <p:txBody>
          <a:bodyPr/>
          <a:lstStyle/>
          <a:p>
            <a:fld id="{ABCE7560-C10E-4CD9-95FF-F9C91867B148}" type="slidenum">
              <a:rPr lang="en-US" altLang="en-US"/>
              <a:pPr/>
              <a:t>46</a:t>
            </a:fld>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CB9FD34-C6F2-4610-94F2-C245567D5540}"/>
              </a:ext>
            </a:extLst>
          </p:cNvPr>
          <p:cNvSpPr>
            <a:spLocks noGrp="1" noChangeArrowheads="1"/>
          </p:cNvSpPr>
          <p:nvPr>
            <p:ph idx="1"/>
          </p:nvPr>
        </p:nvSpPr>
        <p:spPr>
          <a:xfrm>
            <a:off x="315311" y="311088"/>
            <a:ext cx="8050923" cy="6277865"/>
          </a:xfrm>
        </p:spPr>
        <p:txBody>
          <a:bodyPr/>
          <a:lstStyle/>
          <a:p>
            <a:r>
              <a:rPr lang="en-US" altLang="en-US" b="1" dirty="0">
                <a:solidFill>
                  <a:srgbClr val="008000"/>
                </a:solidFill>
                <a:latin typeface="Arial" panose="020B0604020202020204" pitchFamily="34" charset="0"/>
              </a:rPr>
              <a:t>Patterns of Settlement and Land Use (cont.)</a:t>
            </a:r>
          </a:p>
          <a:p>
            <a:pPr lvl="1"/>
            <a:r>
              <a:rPr lang="en-US" altLang="en-US" sz="3200" b="1" dirty="0">
                <a:solidFill>
                  <a:srgbClr val="008000"/>
                </a:solidFill>
                <a:latin typeface="Arial" panose="020B0604020202020204" pitchFamily="34" charset="0"/>
              </a:rPr>
              <a:t>Herding and Livestock</a:t>
            </a:r>
          </a:p>
          <a:p>
            <a:pPr lvl="2"/>
            <a:r>
              <a:rPr lang="en-US" altLang="en-US" sz="2800" dirty="0">
                <a:solidFill>
                  <a:srgbClr val="008000"/>
                </a:solidFill>
                <a:latin typeface="Arial" panose="020B0604020202020204" pitchFamily="34" charset="0"/>
              </a:rPr>
              <a:t>Most engaged in this activity are pastoralists</a:t>
            </a:r>
          </a:p>
          <a:p>
            <a:pPr lvl="3"/>
            <a:r>
              <a:rPr lang="en-US" altLang="en-US" sz="2400" b="1" dirty="0">
                <a:solidFill>
                  <a:srgbClr val="FF0000"/>
                </a:solidFill>
                <a:latin typeface="Arial" panose="020B0604020202020204" pitchFamily="34" charset="0"/>
              </a:rPr>
              <a:t>Pastoralists</a:t>
            </a:r>
            <a:r>
              <a:rPr lang="en-US" altLang="en-US" sz="2400" b="1" dirty="0">
                <a:latin typeface="Arial" panose="020B0604020202020204" pitchFamily="34" charset="0"/>
              </a:rPr>
              <a:t> </a:t>
            </a:r>
            <a:r>
              <a:rPr lang="en-US" altLang="en-US" sz="2400" dirty="0">
                <a:solidFill>
                  <a:srgbClr val="008000"/>
                </a:solidFill>
                <a:latin typeface="Arial" panose="020B0604020202020204" pitchFamily="34" charset="0"/>
              </a:rPr>
              <a:t>specialize in grazing animals</a:t>
            </a:r>
          </a:p>
          <a:p>
            <a:pPr lvl="2"/>
            <a:r>
              <a:rPr lang="en-US" altLang="en-US" sz="2800" dirty="0">
                <a:solidFill>
                  <a:srgbClr val="008000"/>
                </a:solidFill>
                <a:latin typeface="Arial" panose="020B0604020202020204" pitchFamily="34" charset="0"/>
              </a:rPr>
              <a:t>Tsetse fly impact – insects that spread sleeping sickness to cattle, humans, and some wildlife</a:t>
            </a:r>
          </a:p>
          <a:p>
            <a:r>
              <a:rPr lang="en-US" altLang="en-US" b="1" dirty="0">
                <a:solidFill>
                  <a:srgbClr val="008000"/>
                </a:solidFill>
                <a:latin typeface="Arial" panose="020B0604020202020204" pitchFamily="34" charset="0"/>
              </a:rPr>
              <a:t>Urban Life</a:t>
            </a:r>
          </a:p>
          <a:p>
            <a:pPr lvl="1"/>
            <a:r>
              <a:rPr lang="en-US" altLang="en-US" b="1" dirty="0">
                <a:solidFill>
                  <a:srgbClr val="008000"/>
                </a:solidFill>
                <a:latin typeface="Arial" panose="020B0604020202020204" pitchFamily="34" charset="0"/>
              </a:rPr>
              <a:t>Least urbanized region in the developing world</a:t>
            </a:r>
          </a:p>
          <a:p>
            <a:pPr lvl="2"/>
            <a:r>
              <a:rPr lang="en-US" altLang="en-US" sz="2800" dirty="0">
                <a:solidFill>
                  <a:srgbClr val="008000"/>
                </a:solidFill>
                <a:latin typeface="Arial" panose="020B0604020202020204" pitchFamily="34" charset="0"/>
              </a:rPr>
              <a:t>But most cities growing at twice the national rates</a:t>
            </a:r>
          </a:p>
          <a:p>
            <a:pPr lvl="2"/>
            <a:r>
              <a:rPr lang="en-US" altLang="en-US" sz="2800" dirty="0">
                <a:solidFill>
                  <a:srgbClr val="008000"/>
                </a:solidFill>
                <a:latin typeface="Arial" panose="020B0604020202020204" pitchFamily="34" charset="0"/>
              </a:rPr>
              <a:t>At 12 million people, Lagos is largest city</a:t>
            </a:r>
          </a:p>
          <a:p>
            <a:pPr lvl="1"/>
            <a:r>
              <a:rPr lang="en-US" altLang="en-US" b="1" dirty="0">
                <a:solidFill>
                  <a:srgbClr val="008000"/>
                </a:solidFill>
                <a:latin typeface="Arial" panose="020B0604020202020204" pitchFamily="34" charset="0"/>
              </a:rPr>
              <a:t>West African Urban Traditions</a:t>
            </a:r>
          </a:p>
          <a:p>
            <a:pPr lvl="2"/>
            <a:r>
              <a:rPr lang="en-US" altLang="en-US" dirty="0">
                <a:solidFill>
                  <a:srgbClr val="008000"/>
                </a:solidFill>
                <a:latin typeface="Arial" panose="020B0604020202020204" pitchFamily="34" charset="0"/>
              </a:rPr>
              <a:t>West African coast has many cities, most with indigenous origins</a:t>
            </a:r>
          </a:p>
        </p:txBody>
      </p:sp>
      <p:sp>
        <p:nvSpPr>
          <p:cNvPr id="3" name="Slide Number Placeholder 4">
            <a:extLst>
              <a:ext uri="{FF2B5EF4-FFF2-40B4-BE49-F238E27FC236}">
                <a16:creationId xmlns:a16="http://schemas.microsoft.com/office/drawing/2014/main" id="{7ACCDC93-73AD-40D3-9809-63360D317A0C}"/>
              </a:ext>
            </a:extLst>
          </p:cNvPr>
          <p:cNvSpPr>
            <a:spLocks noGrp="1"/>
          </p:cNvSpPr>
          <p:nvPr>
            <p:ph type="sldNum" sz="quarter" idx="12"/>
          </p:nvPr>
        </p:nvSpPr>
        <p:spPr/>
        <p:txBody>
          <a:bodyPr/>
          <a:lstStyle/>
          <a:p>
            <a:fld id="{32DB36E4-0837-4BB9-A69C-5867D5F03F2C}" type="slidenum">
              <a:rPr lang="en-US" altLang="en-US"/>
              <a:pPr/>
              <a:t>47</a:t>
            </a:fld>
            <a:endParaRPr lang="en-US" altLang="en-US" dirty="0"/>
          </a:p>
        </p:txBody>
      </p:sp>
      <p:pic>
        <p:nvPicPr>
          <p:cNvPr id="2" name="Picture 1">
            <a:extLst>
              <a:ext uri="{FF2B5EF4-FFF2-40B4-BE49-F238E27FC236}">
                <a16:creationId xmlns:a16="http://schemas.microsoft.com/office/drawing/2014/main" id="{F22672A9-C44C-46C3-9CA1-29D79334C8F9}"/>
              </a:ext>
            </a:extLst>
          </p:cNvPr>
          <p:cNvPicPr>
            <a:picLocks noChangeAspect="1"/>
          </p:cNvPicPr>
          <p:nvPr/>
        </p:nvPicPr>
        <p:blipFill>
          <a:blip r:embed="rId2"/>
          <a:stretch>
            <a:fillRect/>
          </a:stretch>
        </p:blipFill>
        <p:spPr>
          <a:xfrm>
            <a:off x="8105497" y="706323"/>
            <a:ext cx="3868742" cy="543171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C62E93F-1B4B-4889-803F-B648B1670F8D}"/>
              </a:ext>
            </a:extLst>
          </p:cNvPr>
          <p:cNvSpPr>
            <a:spLocks noGrp="1" noChangeArrowheads="1"/>
          </p:cNvSpPr>
          <p:nvPr>
            <p:ph type="title"/>
          </p:nvPr>
        </p:nvSpPr>
        <p:spPr>
          <a:xfrm>
            <a:off x="1826172" y="357351"/>
            <a:ext cx="8229600" cy="533400"/>
          </a:xfrm>
        </p:spPr>
        <p:txBody>
          <a:bodyPr>
            <a:normAutofit fontScale="90000"/>
          </a:bodyPr>
          <a:lstStyle/>
          <a:p>
            <a:r>
              <a:rPr lang="en-US" altLang="en-US" sz="3600" dirty="0"/>
              <a:t>Cultural Coherence and Diversity: </a:t>
            </a:r>
          </a:p>
        </p:txBody>
      </p:sp>
      <p:sp>
        <p:nvSpPr>
          <p:cNvPr id="40963" name="Rectangle 3">
            <a:extLst>
              <a:ext uri="{FF2B5EF4-FFF2-40B4-BE49-F238E27FC236}">
                <a16:creationId xmlns:a16="http://schemas.microsoft.com/office/drawing/2014/main" id="{99C60B1F-8398-493E-AAF9-3055353AEDD9}"/>
              </a:ext>
            </a:extLst>
          </p:cNvPr>
          <p:cNvSpPr>
            <a:spLocks noGrp="1" noChangeArrowheads="1"/>
          </p:cNvSpPr>
          <p:nvPr>
            <p:ph idx="1"/>
          </p:nvPr>
        </p:nvSpPr>
        <p:spPr>
          <a:xfrm>
            <a:off x="273269" y="1135117"/>
            <a:ext cx="10394731" cy="5189483"/>
          </a:xfrm>
        </p:spPr>
        <p:txBody>
          <a:bodyPr/>
          <a:lstStyle/>
          <a:p>
            <a:r>
              <a:rPr lang="en-US" altLang="en-US" sz="2400" b="1" dirty="0">
                <a:solidFill>
                  <a:srgbClr val="008000"/>
                </a:solidFill>
                <a:latin typeface="Arial" panose="020B0604020202020204" pitchFamily="34" charset="0"/>
              </a:rPr>
              <a:t>Language Patterns</a:t>
            </a:r>
          </a:p>
          <a:p>
            <a:pPr lvl="2"/>
            <a:r>
              <a:rPr lang="en-US" altLang="en-US" sz="2000" dirty="0">
                <a:solidFill>
                  <a:srgbClr val="008000"/>
                </a:solidFill>
                <a:latin typeface="Arial" panose="020B0604020202020204" pitchFamily="34" charset="0"/>
              </a:rPr>
              <a:t>Complex pattern includes local, African trade, and European and Asian languages</a:t>
            </a:r>
          </a:p>
          <a:p>
            <a:pPr lvl="1"/>
            <a:r>
              <a:rPr lang="en-US" altLang="en-US" sz="2400" b="1" dirty="0">
                <a:solidFill>
                  <a:srgbClr val="008000"/>
                </a:solidFill>
                <a:latin typeface="Arial" panose="020B0604020202020204" pitchFamily="34" charset="0"/>
              </a:rPr>
              <a:t>African Language Groups</a:t>
            </a:r>
          </a:p>
          <a:p>
            <a:pPr lvl="2"/>
            <a:r>
              <a:rPr lang="en-US" altLang="en-US" sz="2000" dirty="0">
                <a:solidFill>
                  <a:srgbClr val="008000"/>
                </a:solidFill>
                <a:latin typeface="Arial" panose="020B0604020202020204" pitchFamily="34" charset="0"/>
              </a:rPr>
              <a:t>Three groups unique to the region: Niger-Congo, Nilo-Saharan, Khoisan</a:t>
            </a:r>
          </a:p>
          <a:p>
            <a:pPr lvl="1"/>
            <a:r>
              <a:rPr lang="en-US" altLang="en-US" sz="2400" b="1" dirty="0">
                <a:solidFill>
                  <a:srgbClr val="008000"/>
                </a:solidFill>
                <a:latin typeface="Arial" panose="020B0604020202020204" pitchFamily="34" charset="0"/>
              </a:rPr>
              <a:t>Language and Identity</a:t>
            </a:r>
          </a:p>
          <a:p>
            <a:pPr lvl="2"/>
            <a:r>
              <a:rPr lang="en-US" altLang="en-US" sz="2000" dirty="0">
                <a:solidFill>
                  <a:srgbClr val="008000"/>
                </a:solidFill>
                <a:latin typeface="Arial" panose="020B0604020202020204" pitchFamily="34" charset="0"/>
              </a:rPr>
              <a:t>Ethnic identity in the region has been fluid</a:t>
            </a:r>
          </a:p>
          <a:p>
            <a:pPr lvl="2"/>
            <a:r>
              <a:rPr lang="en-US" altLang="en-US" sz="2000" b="1" dirty="0">
                <a:solidFill>
                  <a:srgbClr val="FF0000"/>
                </a:solidFill>
                <a:latin typeface="Arial" panose="020B0604020202020204" pitchFamily="34" charset="0"/>
              </a:rPr>
              <a:t>Tribes:</a:t>
            </a:r>
            <a:r>
              <a:rPr lang="en-US" altLang="en-US" sz="2000" dirty="0">
                <a:latin typeface="Arial" panose="020B0604020202020204" pitchFamily="34" charset="0"/>
              </a:rPr>
              <a:t> </a:t>
            </a:r>
            <a:r>
              <a:rPr lang="en-US" altLang="en-US" sz="2000" dirty="0">
                <a:solidFill>
                  <a:srgbClr val="008000"/>
                </a:solidFill>
                <a:latin typeface="Arial" panose="020B0604020202020204" pitchFamily="34" charset="0"/>
              </a:rPr>
              <a:t>consist of a group of families or clans with a common kinship, language, and definable territory</a:t>
            </a:r>
          </a:p>
          <a:p>
            <a:pPr lvl="1"/>
            <a:r>
              <a:rPr lang="en-US" altLang="en-US" sz="2400" b="1" dirty="0">
                <a:solidFill>
                  <a:srgbClr val="008000"/>
                </a:solidFill>
                <a:latin typeface="Arial" panose="020B0604020202020204" pitchFamily="34" charset="0"/>
              </a:rPr>
              <a:t>European Languages</a:t>
            </a:r>
          </a:p>
          <a:p>
            <a:pPr lvl="2"/>
            <a:r>
              <a:rPr lang="en-US" altLang="en-US" sz="2000" dirty="0">
                <a:solidFill>
                  <a:srgbClr val="008000"/>
                </a:solidFill>
                <a:latin typeface="Arial" panose="020B0604020202020204" pitchFamily="34" charset="0"/>
              </a:rPr>
              <a:t>Francophone, Anglophone</a:t>
            </a:r>
          </a:p>
          <a:p>
            <a:pPr lvl="2"/>
            <a:r>
              <a:rPr lang="en-US" altLang="en-US" sz="2000" dirty="0">
                <a:solidFill>
                  <a:srgbClr val="008000"/>
                </a:solidFill>
                <a:latin typeface="Arial" panose="020B0604020202020204" pitchFamily="34" charset="0"/>
              </a:rPr>
              <a:t>Also Afrikaans (Dutch-based) and Arabic</a:t>
            </a:r>
            <a:endParaRPr lang="en-US" altLang="en-US" dirty="0">
              <a:solidFill>
                <a:srgbClr val="008000"/>
              </a:solidFill>
              <a:latin typeface="Arial" panose="020B0604020202020204" pitchFamily="34" charset="0"/>
            </a:endParaRPr>
          </a:p>
        </p:txBody>
      </p:sp>
      <p:sp>
        <p:nvSpPr>
          <p:cNvPr id="5" name="Footer Placeholder 5">
            <a:extLst>
              <a:ext uri="{FF2B5EF4-FFF2-40B4-BE49-F238E27FC236}">
                <a16:creationId xmlns:a16="http://schemas.microsoft.com/office/drawing/2014/main" id="{439A3047-DC99-4559-99FE-3AE2993FEEE3}"/>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FBB4B6EE-D2DC-4263-9F43-287E2A74114F}"/>
              </a:ext>
            </a:extLst>
          </p:cNvPr>
          <p:cNvSpPr>
            <a:spLocks noGrp="1"/>
          </p:cNvSpPr>
          <p:nvPr>
            <p:ph type="sldNum" sz="quarter" idx="12"/>
          </p:nvPr>
        </p:nvSpPr>
        <p:spPr/>
        <p:txBody>
          <a:bodyPr/>
          <a:lstStyle/>
          <a:p>
            <a:fld id="{DF07725E-DA56-40A3-9257-7336A6BC0484}" type="slidenum">
              <a:rPr lang="en-US" altLang="en-US"/>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FG06_24">
            <a:extLst>
              <a:ext uri="{FF2B5EF4-FFF2-40B4-BE49-F238E27FC236}">
                <a16:creationId xmlns:a16="http://schemas.microsoft.com/office/drawing/2014/main" id="{814A852F-C133-4B84-93CB-73CFC774D8B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868706" y="190500"/>
            <a:ext cx="9144000" cy="6443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a:extLst>
              <a:ext uri="{FF2B5EF4-FFF2-40B4-BE49-F238E27FC236}">
                <a16:creationId xmlns:a16="http://schemas.microsoft.com/office/drawing/2014/main" id="{6F3341B0-CA63-44DF-A68F-2159C6A79915}"/>
              </a:ext>
            </a:extLst>
          </p:cNvPr>
          <p:cNvSpPr>
            <a:spLocks noGrp="1" noChangeArrowheads="1"/>
          </p:cNvSpPr>
          <p:nvPr>
            <p:ph type="title"/>
          </p:nvPr>
        </p:nvSpPr>
        <p:spPr>
          <a:xfrm>
            <a:off x="179294" y="470647"/>
            <a:ext cx="3626224" cy="941293"/>
          </a:xfrm>
        </p:spPr>
        <p:txBody>
          <a:bodyPr>
            <a:normAutofit fontScale="90000"/>
          </a:bodyPr>
          <a:lstStyle/>
          <a:p>
            <a:r>
              <a:rPr lang="en-US" altLang="en-US" sz="2800" dirty="0">
                <a:solidFill>
                  <a:srgbClr val="FF0000"/>
                </a:solidFill>
              </a:rPr>
              <a:t>African Language Groups and Official Languages</a:t>
            </a:r>
            <a:r>
              <a:rPr lang="en-US" altLang="en-US" sz="2000" dirty="0">
                <a:solidFill>
                  <a:srgbClr val="FF0000"/>
                </a:solidFill>
              </a:rPr>
              <a:t> </a:t>
            </a:r>
            <a:endParaRPr lang="en-US" altLang="en-US" sz="1800" dirty="0">
              <a:solidFill>
                <a:srgbClr val="FF0000"/>
              </a:solidFill>
            </a:endParaRPr>
          </a:p>
        </p:txBody>
      </p:sp>
      <p:sp>
        <p:nvSpPr>
          <p:cNvPr id="5" name="Footer Placeholder 5">
            <a:extLst>
              <a:ext uri="{FF2B5EF4-FFF2-40B4-BE49-F238E27FC236}">
                <a16:creationId xmlns:a16="http://schemas.microsoft.com/office/drawing/2014/main" id="{086B2CAA-4E94-4C80-B225-0E60C5BEDAB1}"/>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875DD098-C53B-42A3-80D0-E7C6B8E5496E}"/>
              </a:ext>
            </a:extLst>
          </p:cNvPr>
          <p:cNvSpPr>
            <a:spLocks noGrp="1"/>
          </p:cNvSpPr>
          <p:nvPr>
            <p:ph type="sldNum" sz="quarter" idx="12"/>
          </p:nvPr>
        </p:nvSpPr>
        <p:spPr/>
        <p:txBody>
          <a:bodyPr/>
          <a:lstStyle/>
          <a:p>
            <a:fld id="{0F54EDAB-DE19-4131-A1B6-FA20598BBF7B}" type="slidenum">
              <a:rPr lang="en-US" altLang="en-US"/>
              <a:pPr/>
              <a:t>49</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9A1691-A71F-4097-8821-F6A368509770}"/>
              </a:ext>
            </a:extLst>
          </p:cNvPr>
          <p:cNvSpPr>
            <a:spLocks noGrp="1"/>
          </p:cNvSpPr>
          <p:nvPr>
            <p:ph type="ftr" sz="quarter" idx="11"/>
          </p:nvPr>
        </p:nvSpPr>
        <p:spPr/>
        <p:txBody>
          <a:bodyPr/>
          <a:lstStyle/>
          <a:p>
            <a:r>
              <a:rPr lang="en-US" altLang="en-US"/>
              <a:t>Globalization &amp; Diversity: Rowntree, Lewis, Price, Wyckoff</a:t>
            </a:r>
          </a:p>
        </p:txBody>
      </p:sp>
      <p:sp>
        <p:nvSpPr>
          <p:cNvPr id="3" name="Slide Number Placeholder 2">
            <a:extLst>
              <a:ext uri="{FF2B5EF4-FFF2-40B4-BE49-F238E27FC236}">
                <a16:creationId xmlns:a16="http://schemas.microsoft.com/office/drawing/2014/main" id="{27D47E35-1A0C-4DE1-8311-89D1A35B19E5}"/>
              </a:ext>
            </a:extLst>
          </p:cNvPr>
          <p:cNvSpPr>
            <a:spLocks noGrp="1"/>
          </p:cNvSpPr>
          <p:nvPr>
            <p:ph type="sldNum" sz="quarter" idx="12"/>
          </p:nvPr>
        </p:nvSpPr>
        <p:spPr/>
        <p:txBody>
          <a:bodyPr/>
          <a:lstStyle/>
          <a:p>
            <a:fld id="{ED6C1C52-B7CD-442B-A12F-E0C06480E3DE}" type="slidenum">
              <a:rPr lang="en-US" altLang="en-US"/>
              <a:pPr/>
              <a:t>5</a:t>
            </a:fld>
            <a:endParaRPr lang="en-US" altLang="en-US"/>
          </a:p>
        </p:txBody>
      </p:sp>
      <p:pic>
        <p:nvPicPr>
          <p:cNvPr id="8194" name="Picture 2" descr="p">
            <a:extLst>
              <a:ext uri="{FF2B5EF4-FFF2-40B4-BE49-F238E27FC236}">
                <a16:creationId xmlns:a16="http://schemas.microsoft.com/office/drawing/2014/main" id="{0FD4858A-43F2-4F26-A532-95CE31F9FF40}"/>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l="2255" t="2916" r="2458" b="4842"/>
          <a:stretch>
            <a:fillRect/>
          </a:stretch>
        </p:blipFill>
        <p:spPr bwMode="auto">
          <a:xfrm>
            <a:off x="1829297" y="269047"/>
            <a:ext cx="8560151" cy="631990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8BBC-8408-4863-9EF9-B06CC670B5BB}"/>
              </a:ext>
            </a:extLst>
          </p:cNvPr>
          <p:cNvSpPr>
            <a:spLocks noGrp="1"/>
          </p:cNvSpPr>
          <p:nvPr>
            <p:ph type="title"/>
          </p:nvPr>
        </p:nvSpPr>
        <p:spPr>
          <a:xfrm>
            <a:off x="7100046" y="609600"/>
            <a:ext cx="4383742" cy="4567518"/>
          </a:xfrm>
        </p:spPr>
        <p:txBody>
          <a:bodyPr>
            <a:noAutofit/>
          </a:bodyPr>
          <a:lstStyle/>
          <a:p>
            <a:r>
              <a:rPr lang="en-US" sz="3200" dirty="0">
                <a:solidFill>
                  <a:srgbClr val="009900"/>
                </a:solidFill>
              </a:rPr>
              <a:t>There are six main language families with many variations of each. It is estimated that more than two thousand languages are</a:t>
            </a:r>
            <a:br>
              <a:rPr lang="en-US" sz="3200" dirty="0">
                <a:solidFill>
                  <a:srgbClr val="009900"/>
                </a:solidFill>
              </a:rPr>
            </a:br>
            <a:r>
              <a:rPr lang="en-US" sz="3200" dirty="0">
                <a:solidFill>
                  <a:srgbClr val="009900"/>
                </a:solidFill>
              </a:rPr>
              <a:t>spoken in all Africa.</a:t>
            </a:r>
            <a:br>
              <a:rPr lang="en-US" sz="3200" dirty="0">
                <a:solidFill>
                  <a:srgbClr val="009900"/>
                </a:solidFill>
              </a:rPr>
            </a:br>
            <a:endParaRPr lang="en-US" sz="3200" dirty="0">
              <a:solidFill>
                <a:srgbClr val="009900"/>
              </a:solidFill>
            </a:endParaRPr>
          </a:p>
        </p:txBody>
      </p:sp>
      <p:pic>
        <p:nvPicPr>
          <p:cNvPr id="6" name="Content Placeholder 5">
            <a:extLst>
              <a:ext uri="{FF2B5EF4-FFF2-40B4-BE49-F238E27FC236}">
                <a16:creationId xmlns:a16="http://schemas.microsoft.com/office/drawing/2014/main" id="{0E5EACA5-8DDB-47EF-8963-9DA88A013969}"/>
              </a:ext>
            </a:extLst>
          </p:cNvPr>
          <p:cNvPicPr>
            <a:picLocks noGrp="1" noChangeAspect="1"/>
          </p:cNvPicPr>
          <p:nvPr>
            <p:ph idx="1"/>
          </p:nvPr>
        </p:nvPicPr>
        <p:blipFill>
          <a:blip r:embed="rId2"/>
          <a:stretch>
            <a:fillRect/>
          </a:stretch>
        </p:blipFill>
        <p:spPr>
          <a:xfrm>
            <a:off x="407165" y="269047"/>
            <a:ext cx="6010485" cy="6319906"/>
          </a:xfrm>
          <a:prstGeom prst="rect">
            <a:avLst/>
          </a:prstGeom>
        </p:spPr>
      </p:pic>
      <p:sp>
        <p:nvSpPr>
          <p:cNvPr id="5" name="Slide Number Placeholder 4">
            <a:extLst>
              <a:ext uri="{FF2B5EF4-FFF2-40B4-BE49-F238E27FC236}">
                <a16:creationId xmlns:a16="http://schemas.microsoft.com/office/drawing/2014/main" id="{B39F40DC-9CBA-4204-BABA-977392D9EBBC}"/>
              </a:ext>
            </a:extLst>
          </p:cNvPr>
          <p:cNvSpPr>
            <a:spLocks noGrp="1"/>
          </p:cNvSpPr>
          <p:nvPr>
            <p:ph type="sldNum" sz="quarter" idx="12"/>
          </p:nvPr>
        </p:nvSpPr>
        <p:spPr/>
        <p:txBody>
          <a:bodyPr/>
          <a:lstStyle/>
          <a:p>
            <a:fld id="{E39808F1-ABF9-4322-88D0-78CA6A985DD0}" type="slidenum">
              <a:rPr lang="en-US" altLang="en-US" smtClean="0"/>
              <a:pPr/>
              <a:t>50</a:t>
            </a:fld>
            <a:endParaRPr lang="en-US" altLang="en-US"/>
          </a:p>
        </p:txBody>
      </p:sp>
    </p:spTree>
    <p:extLst>
      <p:ext uri="{BB962C8B-B14F-4D97-AF65-F5344CB8AC3E}">
        <p14:creationId xmlns:p14="http://schemas.microsoft.com/office/powerpoint/2010/main" val="1291767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E015D71-054E-43C3-B670-9073C933A5BD}"/>
              </a:ext>
            </a:extLst>
          </p:cNvPr>
          <p:cNvSpPr>
            <a:spLocks noGrp="1" noChangeArrowheads="1"/>
          </p:cNvSpPr>
          <p:nvPr>
            <p:ph idx="1"/>
          </p:nvPr>
        </p:nvSpPr>
        <p:spPr>
          <a:xfrm>
            <a:off x="1038638" y="493986"/>
            <a:ext cx="9144000" cy="5729842"/>
          </a:xfrm>
        </p:spPr>
        <p:txBody>
          <a:bodyPr>
            <a:normAutofit/>
          </a:bodyPr>
          <a:lstStyle/>
          <a:p>
            <a:r>
              <a:rPr lang="en-US" altLang="en-US" sz="2400" dirty="0">
                <a:solidFill>
                  <a:srgbClr val="008000"/>
                </a:solidFill>
                <a:latin typeface="Arial" panose="020B0604020202020204" pitchFamily="34" charset="0"/>
              </a:rPr>
              <a:t>Religion</a:t>
            </a:r>
          </a:p>
          <a:p>
            <a:pPr lvl="2"/>
            <a:r>
              <a:rPr lang="en-US" altLang="en-US" sz="2000" dirty="0">
                <a:solidFill>
                  <a:srgbClr val="008000"/>
                </a:solidFill>
                <a:latin typeface="Arial" panose="020B0604020202020204" pitchFamily="34" charset="0"/>
              </a:rPr>
              <a:t>Indigenous religions tend to be animistic</a:t>
            </a:r>
          </a:p>
          <a:p>
            <a:pPr lvl="1"/>
            <a:r>
              <a:rPr lang="en-US" altLang="en-US" sz="2400" b="1" dirty="0">
                <a:solidFill>
                  <a:srgbClr val="008000"/>
                </a:solidFill>
                <a:latin typeface="Arial" panose="020B0604020202020204" pitchFamily="34" charset="0"/>
              </a:rPr>
              <a:t>The Introduction and Spread of Christianity</a:t>
            </a:r>
          </a:p>
          <a:p>
            <a:pPr lvl="2"/>
            <a:r>
              <a:rPr lang="en-US" altLang="en-US" sz="2000" dirty="0">
                <a:solidFill>
                  <a:srgbClr val="008000"/>
                </a:solidFill>
                <a:latin typeface="Arial" panose="020B0604020202020204" pitchFamily="34" charset="0"/>
              </a:rPr>
              <a:t>Entered northeast Africa around 300 A.D.</a:t>
            </a:r>
          </a:p>
          <a:p>
            <a:pPr lvl="3"/>
            <a:r>
              <a:rPr lang="en-US" altLang="en-US" sz="2800" b="1" dirty="0">
                <a:solidFill>
                  <a:srgbClr val="008000"/>
                </a:solidFill>
                <a:latin typeface="Arial" panose="020B0604020202020204" pitchFamily="34" charset="0"/>
              </a:rPr>
              <a:t>Coptic Christians - Ethiopia &amp; Eritrea; other Christians in Sudan</a:t>
            </a:r>
          </a:p>
          <a:p>
            <a:pPr lvl="2"/>
            <a:r>
              <a:rPr lang="en-US" altLang="en-US" sz="2000" dirty="0">
                <a:solidFill>
                  <a:srgbClr val="008000"/>
                </a:solidFill>
                <a:latin typeface="Arial" panose="020B0604020202020204" pitchFamily="34" charset="0"/>
              </a:rPr>
              <a:t>Dutch brought Calvinism to South Africa in 1600s</a:t>
            </a:r>
          </a:p>
          <a:p>
            <a:pPr lvl="1"/>
            <a:r>
              <a:rPr lang="en-US" altLang="en-US" sz="2400" b="1" dirty="0">
                <a:solidFill>
                  <a:srgbClr val="008000"/>
                </a:solidFill>
                <a:latin typeface="Arial" panose="020B0604020202020204" pitchFamily="34" charset="0"/>
              </a:rPr>
              <a:t>The Introduction and Spread of Islam</a:t>
            </a:r>
          </a:p>
          <a:p>
            <a:pPr lvl="2"/>
            <a:r>
              <a:rPr lang="en-US" altLang="en-US" sz="2000" dirty="0">
                <a:solidFill>
                  <a:srgbClr val="008000"/>
                </a:solidFill>
                <a:latin typeface="Arial" panose="020B0604020202020204" pitchFamily="34" charset="0"/>
              </a:rPr>
              <a:t>Introduced about 1,000 years ago</a:t>
            </a:r>
          </a:p>
          <a:p>
            <a:pPr lvl="2"/>
            <a:r>
              <a:rPr lang="en-US" altLang="en-US" sz="2000" dirty="0">
                <a:solidFill>
                  <a:srgbClr val="008000"/>
                </a:solidFill>
                <a:latin typeface="Arial" panose="020B0604020202020204" pitchFamily="34" charset="0"/>
              </a:rPr>
              <a:t>Today, orthodox Islam prevails in most of the Sahel</a:t>
            </a:r>
          </a:p>
          <a:p>
            <a:pPr lvl="1"/>
            <a:r>
              <a:rPr lang="en-US" altLang="en-US" sz="2400" b="1" dirty="0">
                <a:solidFill>
                  <a:srgbClr val="008000"/>
                </a:solidFill>
                <a:latin typeface="Arial" panose="020B0604020202020204" pitchFamily="34" charset="0"/>
              </a:rPr>
              <a:t>Interaction Between Religious Traditions</a:t>
            </a:r>
          </a:p>
          <a:p>
            <a:pPr lvl="2"/>
            <a:r>
              <a:rPr lang="en-US" altLang="en-US" sz="2000" dirty="0">
                <a:solidFill>
                  <a:srgbClr val="008000"/>
                </a:solidFill>
                <a:latin typeface="Arial" panose="020B0604020202020204" pitchFamily="34" charset="0"/>
              </a:rPr>
              <a:t>Religious conflict most acute in northeastern Africa</a:t>
            </a:r>
          </a:p>
          <a:p>
            <a:pPr lvl="2"/>
            <a:r>
              <a:rPr lang="en-US" altLang="en-US" sz="2000" dirty="0">
                <a:solidFill>
                  <a:srgbClr val="008000"/>
                </a:solidFill>
                <a:latin typeface="Arial" panose="020B0604020202020204" pitchFamily="34" charset="0"/>
              </a:rPr>
              <a:t>Sudan: conflict between Muslims in north and Non-Muslims in the south</a:t>
            </a:r>
          </a:p>
        </p:txBody>
      </p:sp>
      <p:sp>
        <p:nvSpPr>
          <p:cNvPr id="3" name="Slide Number Placeholder 4">
            <a:extLst>
              <a:ext uri="{FF2B5EF4-FFF2-40B4-BE49-F238E27FC236}">
                <a16:creationId xmlns:a16="http://schemas.microsoft.com/office/drawing/2014/main" id="{9AED6247-FE0D-499A-B9B2-8DF6CECC7B7A}"/>
              </a:ext>
            </a:extLst>
          </p:cNvPr>
          <p:cNvSpPr>
            <a:spLocks noGrp="1"/>
          </p:cNvSpPr>
          <p:nvPr>
            <p:ph type="sldNum" sz="quarter" idx="12"/>
          </p:nvPr>
        </p:nvSpPr>
        <p:spPr/>
        <p:txBody>
          <a:bodyPr/>
          <a:lstStyle/>
          <a:p>
            <a:fld id="{ACB169AE-2B41-493A-BE04-5958DF823499}" type="slidenum">
              <a:rPr lang="en-US" altLang="en-US"/>
              <a:pPr/>
              <a:t>51</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953CA2-90DC-4AD0-9EA9-9F276EF59FCE}"/>
              </a:ext>
            </a:extLst>
          </p:cNvPr>
          <p:cNvSpPr>
            <a:spLocks noGrp="1"/>
          </p:cNvSpPr>
          <p:nvPr>
            <p:ph type="sldNum" sz="quarter" idx="12"/>
          </p:nvPr>
        </p:nvSpPr>
        <p:spPr/>
        <p:txBody>
          <a:bodyPr/>
          <a:lstStyle/>
          <a:p>
            <a:fld id="{CC5335C3-899E-4A41-B266-B5E7E0DD5494}" type="slidenum">
              <a:rPr lang="en-US" altLang="en-US"/>
              <a:pPr/>
              <a:t>52</a:t>
            </a:fld>
            <a:endParaRPr lang="en-US" altLang="en-US"/>
          </a:p>
        </p:txBody>
      </p:sp>
      <p:pic>
        <p:nvPicPr>
          <p:cNvPr id="8" name="Content Placeholder 7">
            <a:extLst>
              <a:ext uri="{FF2B5EF4-FFF2-40B4-BE49-F238E27FC236}">
                <a16:creationId xmlns:a16="http://schemas.microsoft.com/office/drawing/2014/main" id="{AA6AAC13-07FB-4E4E-B632-160388086DDB}"/>
              </a:ext>
            </a:extLst>
          </p:cNvPr>
          <p:cNvPicPr>
            <a:picLocks noGrp="1" noChangeAspect="1"/>
          </p:cNvPicPr>
          <p:nvPr>
            <p:ph sz="half" idx="1"/>
          </p:nvPr>
        </p:nvPicPr>
        <p:blipFill>
          <a:blip r:embed="rId2"/>
          <a:stretch>
            <a:fillRect/>
          </a:stretch>
        </p:blipFill>
        <p:spPr>
          <a:xfrm>
            <a:off x="363070" y="233640"/>
            <a:ext cx="5176181" cy="6355313"/>
          </a:xfrm>
          <a:prstGeom prst="rect">
            <a:avLst/>
          </a:prstGeom>
        </p:spPr>
      </p:pic>
      <p:sp>
        <p:nvSpPr>
          <p:cNvPr id="9" name="TextBox 8">
            <a:extLst>
              <a:ext uri="{FF2B5EF4-FFF2-40B4-BE49-F238E27FC236}">
                <a16:creationId xmlns:a16="http://schemas.microsoft.com/office/drawing/2014/main" id="{2CBBA91A-754B-4D27-8522-AECBE8C68661}"/>
              </a:ext>
            </a:extLst>
          </p:cNvPr>
          <p:cNvSpPr txBox="1"/>
          <p:nvPr/>
        </p:nvSpPr>
        <p:spPr>
          <a:xfrm>
            <a:off x="5728447" y="443753"/>
            <a:ext cx="6238497" cy="1015663"/>
          </a:xfrm>
          <a:prstGeom prst="rect">
            <a:avLst/>
          </a:prstGeom>
          <a:noFill/>
        </p:spPr>
        <p:txBody>
          <a:bodyPr wrap="square" rtlCol="0">
            <a:spAutoFit/>
          </a:bodyPr>
          <a:lstStyle/>
          <a:p>
            <a:r>
              <a:rPr lang="en-US" sz="2000" dirty="0"/>
              <a:t>Islam is prominent north of the African Transition Zone, and Christianity is more prominent south of the African Transition Zone</a:t>
            </a:r>
          </a:p>
        </p:txBody>
      </p:sp>
      <p:sp>
        <p:nvSpPr>
          <p:cNvPr id="10" name="TextBox 9">
            <a:extLst>
              <a:ext uri="{FF2B5EF4-FFF2-40B4-BE49-F238E27FC236}">
                <a16:creationId xmlns:a16="http://schemas.microsoft.com/office/drawing/2014/main" id="{ECCB9941-CC07-4A70-81E7-D33455C07C74}"/>
              </a:ext>
            </a:extLst>
          </p:cNvPr>
          <p:cNvSpPr txBox="1"/>
          <p:nvPr/>
        </p:nvSpPr>
        <p:spPr>
          <a:xfrm>
            <a:off x="5930153" y="1976718"/>
            <a:ext cx="5898777" cy="1200329"/>
          </a:xfrm>
          <a:prstGeom prst="rect">
            <a:avLst/>
          </a:prstGeom>
          <a:noFill/>
        </p:spPr>
        <p:txBody>
          <a:bodyPr wrap="square" rtlCol="0">
            <a:spAutoFit/>
          </a:bodyPr>
          <a:lstStyle/>
          <a:p>
            <a:r>
              <a:rPr lang="en-US" dirty="0"/>
              <a:t>Islam is the fastest growing</a:t>
            </a:r>
          </a:p>
          <a:p>
            <a:endParaRPr lang="en-US" dirty="0"/>
          </a:p>
          <a:p>
            <a:r>
              <a:rPr lang="en-US" dirty="0"/>
              <a:t>More Africans in Christian seminaries than there are seminarians in North America.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1BEEF84-E7AD-49A6-970F-19EE2D0AFD81}"/>
              </a:ext>
            </a:extLst>
          </p:cNvPr>
          <p:cNvSpPr>
            <a:spLocks noGrp="1" noChangeArrowheads="1"/>
          </p:cNvSpPr>
          <p:nvPr>
            <p:ph type="title"/>
          </p:nvPr>
        </p:nvSpPr>
        <p:spPr/>
        <p:txBody>
          <a:bodyPr/>
          <a:lstStyle/>
          <a:p>
            <a:r>
              <a:rPr lang="en-US" altLang="en-US" sz="4000"/>
              <a:t>Geopolitical Framework: Legacies of Colonialism and Conflict (cont.)</a:t>
            </a:r>
          </a:p>
        </p:txBody>
      </p:sp>
      <p:sp>
        <p:nvSpPr>
          <p:cNvPr id="56323" name="Rectangle 3">
            <a:extLst>
              <a:ext uri="{FF2B5EF4-FFF2-40B4-BE49-F238E27FC236}">
                <a16:creationId xmlns:a16="http://schemas.microsoft.com/office/drawing/2014/main" id="{DE0E1A28-5ACA-41E4-9FF8-1C635CFD3089}"/>
              </a:ext>
            </a:extLst>
          </p:cNvPr>
          <p:cNvSpPr>
            <a:spLocks noGrp="1" noChangeArrowheads="1"/>
          </p:cNvSpPr>
          <p:nvPr>
            <p:ph idx="1"/>
          </p:nvPr>
        </p:nvSpPr>
        <p:spPr/>
        <p:txBody>
          <a:bodyPr/>
          <a:lstStyle/>
          <a:p>
            <a:r>
              <a:rPr lang="en-US" altLang="en-US" b="1">
                <a:latin typeface="Arial" panose="020B0604020202020204" pitchFamily="34" charset="0"/>
              </a:rPr>
              <a:t>Decolonization and Independence</a:t>
            </a:r>
          </a:p>
          <a:p>
            <a:pPr lvl="1"/>
            <a:r>
              <a:rPr lang="en-US" altLang="en-US" b="1">
                <a:latin typeface="Arial" panose="020B0604020202020204" pitchFamily="34" charset="0"/>
              </a:rPr>
              <a:t>Decolonization began in 1957</a:t>
            </a:r>
          </a:p>
          <a:p>
            <a:pPr lvl="1"/>
            <a:r>
              <a:rPr lang="en-US" altLang="en-US" b="1">
                <a:latin typeface="Arial" panose="020B0604020202020204" pitchFamily="34" charset="0"/>
              </a:rPr>
              <a:t>Organization of African Unity (OAU) – a continent-wide organization whose goal includes mediating disputes between neighboring states</a:t>
            </a:r>
          </a:p>
        </p:txBody>
      </p:sp>
      <p:sp>
        <p:nvSpPr>
          <p:cNvPr id="5" name="Footer Placeholder 5">
            <a:extLst>
              <a:ext uri="{FF2B5EF4-FFF2-40B4-BE49-F238E27FC236}">
                <a16:creationId xmlns:a16="http://schemas.microsoft.com/office/drawing/2014/main" id="{41CA2E4B-DEB5-4334-8F18-712331FA6662}"/>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E8BAB558-78B8-4806-B784-6A074BA0552E}"/>
              </a:ext>
            </a:extLst>
          </p:cNvPr>
          <p:cNvSpPr>
            <a:spLocks noGrp="1"/>
          </p:cNvSpPr>
          <p:nvPr>
            <p:ph type="sldNum" sz="quarter" idx="12"/>
          </p:nvPr>
        </p:nvSpPr>
        <p:spPr/>
        <p:txBody>
          <a:bodyPr/>
          <a:lstStyle/>
          <a:p>
            <a:fld id="{3090428E-73CF-4F64-B553-6E6707455AB9}" type="slidenum">
              <a:rPr lang="en-US" altLang="en-US"/>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ooter Placeholder 3">
            <a:extLst>
              <a:ext uri="{FF2B5EF4-FFF2-40B4-BE49-F238E27FC236}">
                <a16:creationId xmlns:a16="http://schemas.microsoft.com/office/drawing/2014/main" id="{512A3597-FD16-4C91-A52D-736B7751DE21}"/>
              </a:ext>
            </a:extLst>
          </p:cNvPr>
          <p:cNvSpPr>
            <a:spLocks noGrp="1"/>
          </p:cNvSpPr>
          <p:nvPr>
            <p:ph type="ftr" sz="quarter" idx="11"/>
          </p:nvPr>
        </p:nvSpPr>
        <p:spPr/>
        <p:txBody>
          <a:bodyPr/>
          <a:lstStyle/>
          <a:p>
            <a:r>
              <a:rPr lang="en-US" altLang="en-US"/>
              <a:t>Globalization &amp; Diversity: Rowntree, Lewis, Price, Wyckoff</a:t>
            </a:r>
          </a:p>
        </p:txBody>
      </p:sp>
      <p:sp>
        <p:nvSpPr>
          <p:cNvPr id="155" name="Slide Number Placeholder 2">
            <a:extLst>
              <a:ext uri="{FF2B5EF4-FFF2-40B4-BE49-F238E27FC236}">
                <a16:creationId xmlns:a16="http://schemas.microsoft.com/office/drawing/2014/main" id="{7BDD89E7-30D0-4FA3-BE25-F589382EC7CB}"/>
              </a:ext>
            </a:extLst>
          </p:cNvPr>
          <p:cNvSpPr>
            <a:spLocks noGrp="1"/>
          </p:cNvSpPr>
          <p:nvPr>
            <p:ph type="sldNum" sz="quarter" idx="12"/>
          </p:nvPr>
        </p:nvSpPr>
        <p:spPr/>
        <p:txBody>
          <a:bodyPr/>
          <a:lstStyle/>
          <a:p>
            <a:fld id="{A3397512-1D0D-49D3-BA0B-BA40C3C95F76}" type="slidenum">
              <a:rPr lang="en-US" altLang="en-US"/>
              <a:pPr/>
              <a:t>54</a:t>
            </a:fld>
            <a:endParaRPr lang="en-US" altLang="en-US"/>
          </a:p>
        </p:txBody>
      </p:sp>
      <p:grpSp>
        <p:nvGrpSpPr>
          <p:cNvPr id="57346" name="Group 2">
            <a:extLst>
              <a:ext uri="{FF2B5EF4-FFF2-40B4-BE49-F238E27FC236}">
                <a16:creationId xmlns:a16="http://schemas.microsoft.com/office/drawing/2014/main" id="{32EF4C79-7703-474A-BF72-61FA2ACBE9A3}"/>
              </a:ext>
            </a:extLst>
          </p:cNvPr>
          <p:cNvGrpSpPr>
            <a:grpSpLocks/>
          </p:cNvGrpSpPr>
          <p:nvPr/>
        </p:nvGrpSpPr>
        <p:grpSpPr bwMode="auto">
          <a:xfrm>
            <a:off x="1749426" y="1123950"/>
            <a:ext cx="3355975" cy="3371850"/>
            <a:chOff x="142" y="756"/>
            <a:chExt cx="1843" cy="1845"/>
          </a:xfrm>
        </p:grpSpPr>
        <p:sp>
          <p:nvSpPr>
            <p:cNvPr id="57347" name="Freeform 3">
              <a:extLst>
                <a:ext uri="{FF2B5EF4-FFF2-40B4-BE49-F238E27FC236}">
                  <a16:creationId xmlns:a16="http://schemas.microsoft.com/office/drawing/2014/main" id="{3F1B13FC-10FB-4AE1-9ACC-28573B45082B}"/>
                </a:ext>
              </a:extLst>
            </p:cNvPr>
            <p:cNvSpPr>
              <a:spLocks/>
            </p:cNvSpPr>
            <p:nvPr/>
          </p:nvSpPr>
          <p:spPr bwMode="auto">
            <a:xfrm>
              <a:off x="631" y="1144"/>
              <a:ext cx="412" cy="444"/>
            </a:xfrm>
            <a:custGeom>
              <a:avLst/>
              <a:gdLst>
                <a:gd name="T0" fmla="*/ 357 w 412"/>
                <a:gd name="T1" fmla="*/ 20 h 444"/>
                <a:gd name="T2" fmla="*/ 103 w 412"/>
                <a:gd name="T3" fmla="*/ 101 h 444"/>
                <a:gd name="T4" fmla="*/ 56 w 412"/>
                <a:gd name="T5" fmla="*/ 179 h 444"/>
                <a:gd name="T6" fmla="*/ 12 w 412"/>
                <a:gd name="T7" fmla="*/ 206 h 444"/>
                <a:gd name="T8" fmla="*/ 21 w 412"/>
                <a:gd name="T9" fmla="*/ 271 h 444"/>
                <a:gd name="T10" fmla="*/ 0 w 412"/>
                <a:gd name="T11" fmla="*/ 310 h 444"/>
                <a:gd name="T12" fmla="*/ 14 w 412"/>
                <a:gd name="T13" fmla="*/ 342 h 444"/>
                <a:gd name="T14" fmla="*/ 33 w 412"/>
                <a:gd name="T15" fmla="*/ 443 h 444"/>
                <a:gd name="T16" fmla="*/ 73 w 412"/>
                <a:gd name="T17" fmla="*/ 443 h 444"/>
                <a:gd name="T18" fmla="*/ 68 w 412"/>
                <a:gd name="T19" fmla="*/ 265 h 444"/>
                <a:gd name="T20" fmla="*/ 100 w 412"/>
                <a:gd name="T21" fmla="*/ 244 h 444"/>
                <a:gd name="T22" fmla="*/ 319 w 412"/>
                <a:gd name="T23" fmla="*/ 246 h 444"/>
                <a:gd name="T24" fmla="*/ 375 w 412"/>
                <a:gd name="T25" fmla="*/ 139 h 444"/>
                <a:gd name="T26" fmla="*/ 411 w 412"/>
                <a:gd name="T27" fmla="*/ 0 h 444"/>
                <a:gd name="T28" fmla="*/ 357 w 412"/>
                <a:gd name="T29" fmla="*/ 2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444">
                  <a:moveTo>
                    <a:pt x="357" y="20"/>
                  </a:moveTo>
                  <a:lnTo>
                    <a:pt x="103" y="101"/>
                  </a:lnTo>
                  <a:lnTo>
                    <a:pt x="56" y="179"/>
                  </a:lnTo>
                  <a:lnTo>
                    <a:pt x="12" y="206"/>
                  </a:lnTo>
                  <a:lnTo>
                    <a:pt x="21" y="271"/>
                  </a:lnTo>
                  <a:lnTo>
                    <a:pt x="0" y="310"/>
                  </a:lnTo>
                  <a:lnTo>
                    <a:pt x="14" y="342"/>
                  </a:lnTo>
                  <a:lnTo>
                    <a:pt x="33" y="443"/>
                  </a:lnTo>
                  <a:lnTo>
                    <a:pt x="73" y="443"/>
                  </a:lnTo>
                  <a:lnTo>
                    <a:pt x="68" y="265"/>
                  </a:lnTo>
                  <a:lnTo>
                    <a:pt x="100" y="244"/>
                  </a:lnTo>
                  <a:lnTo>
                    <a:pt x="319" y="246"/>
                  </a:lnTo>
                  <a:lnTo>
                    <a:pt x="375" y="139"/>
                  </a:lnTo>
                  <a:lnTo>
                    <a:pt x="411" y="0"/>
                  </a:lnTo>
                  <a:lnTo>
                    <a:pt x="357" y="2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 name="Freeform 4">
              <a:extLst>
                <a:ext uri="{FF2B5EF4-FFF2-40B4-BE49-F238E27FC236}">
                  <a16:creationId xmlns:a16="http://schemas.microsoft.com/office/drawing/2014/main" id="{D07C9CD4-724D-44B3-9B74-7830C3999AE6}"/>
                </a:ext>
              </a:extLst>
            </p:cNvPr>
            <p:cNvSpPr>
              <a:spLocks/>
            </p:cNvSpPr>
            <p:nvPr/>
          </p:nvSpPr>
          <p:spPr bwMode="auto">
            <a:xfrm>
              <a:off x="267" y="1093"/>
              <a:ext cx="469" cy="386"/>
            </a:xfrm>
            <a:custGeom>
              <a:avLst/>
              <a:gdLst>
                <a:gd name="T0" fmla="*/ 195 w 469"/>
                <a:gd name="T1" fmla="*/ 0 h 386"/>
                <a:gd name="T2" fmla="*/ 139 w 469"/>
                <a:gd name="T3" fmla="*/ 44 h 386"/>
                <a:gd name="T4" fmla="*/ 163 w 469"/>
                <a:gd name="T5" fmla="*/ 238 h 386"/>
                <a:gd name="T6" fmla="*/ 0 w 469"/>
                <a:gd name="T7" fmla="*/ 240 h 386"/>
                <a:gd name="T8" fmla="*/ 5 w 469"/>
                <a:gd name="T9" fmla="*/ 311 h 386"/>
                <a:gd name="T10" fmla="*/ 120 w 469"/>
                <a:gd name="T11" fmla="*/ 317 h 386"/>
                <a:gd name="T12" fmla="*/ 130 w 469"/>
                <a:gd name="T13" fmla="*/ 385 h 386"/>
                <a:gd name="T14" fmla="*/ 185 w 469"/>
                <a:gd name="T15" fmla="*/ 385 h 386"/>
                <a:gd name="T16" fmla="*/ 212 w 469"/>
                <a:gd name="T17" fmla="*/ 315 h 386"/>
                <a:gd name="T18" fmla="*/ 255 w 469"/>
                <a:gd name="T19" fmla="*/ 319 h 386"/>
                <a:gd name="T20" fmla="*/ 421 w 469"/>
                <a:gd name="T21" fmla="*/ 234 h 386"/>
                <a:gd name="T22" fmla="*/ 468 w 469"/>
                <a:gd name="T23" fmla="*/ 154 h 386"/>
                <a:gd name="T24" fmla="*/ 195 w 46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 h="386">
                  <a:moveTo>
                    <a:pt x="195" y="0"/>
                  </a:moveTo>
                  <a:lnTo>
                    <a:pt x="139" y="44"/>
                  </a:lnTo>
                  <a:lnTo>
                    <a:pt x="163" y="238"/>
                  </a:lnTo>
                  <a:lnTo>
                    <a:pt x="0" y="240"/>
                  </a:lnTo>
                  <a:lnTo>
                    <a:pt x="5" y="311"/>
                  </a:lnTo>
                  <a:lnTo>
                    <a:pt x="120" y="317"/>
                  </a:lnTo>
                  <a:lnTo>
                    <a:pt x="130" y="385"/>
                  </a:lnTo>
                  <a:lnTo>
                    <a:pt x="185" y="385"/>
                  </a:lnTo>
                  <a:lnTo>
                    <a:pt x="212" y="315"/>
                  </a:lnTo>
                  <a:lnTo>
                    <a:pt x="255" y="319"/>
                  </a:lnTo>
                  <a:lnTo>
                    <a:pt x="421" y="234"/>
                  </a:lnTo>
                  <a:lnTo>
                    <a:pt x="468" y="154"/>
                  </a:lnTo>
                  <a:lnTo>
                    <a:pt x="195"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9" name="Freeform 5">
              <a:extLst>
                <a:ext uri="{FF2B5EF4-FFF2-40B4-BE49-F238E27FC236}">
                  <a16:creationId xmlns:a16="http://schemas.microsoft.com/office/drawing/2014/main" id="{A3B50E47-7CC9-4698-8327-5AD802A4D1A8}"/>
                </a:ext>
              </a:extLst>
            </p:cNvPr>
            <p:cNvSpPr>
              <a:spLocks/>
            </p:cNvSpPr>
            <p:nvPr/>
          </p:nvSpPr>
          <p:spPr bwMode="auto">
            <a:xfrm>
              <a:off x="367" y="757"/>
              <a:ext cx="214" cy="251"/>
            </a:xfrm>
            <a:custGeom>
              <a:avLst/>
              <a:gdLst>
                <a:gd name="T0" fmla="*/ 213 w 214"/>
                <a:gd name="T1" fmla="*/ 0 h 251"/>
                <a:gd name="T2" fmla="*/ 180 w 214"/>
                <a:gd name="T3" fmla="*/ 54 h 251"/>
                <a:gd name="T4" fmla="*/ 35 w 214"/>
                <a:gd name="T5" fmla="*/ 144 h 251"/>
                <a:gd name="T6" fmla="*/ 0 w 214"/>
                <a:gd name="T7" fmla="*/ 236 h 251"/>
                <a:gd name="T8" fmla="*/ 54 w 214"/>
                <a:gd name="T9" fmla="*/ 250 h 251"/>
                <a:gd name="T10" fmla="*/ 59 w 214"/>
                <a:gd name="T11" fmla="*/ 224 h 251"/>
                <a:gd name="T12" fmla="*/ 195 w 214"/>
                <a:gd name="T13" fmla="*/ 131 h 251"/>
                <a:gd name="T14" fmla="*/ 213 w 214"/>
                <a:gd name="T15" fmla="*/ 0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51">
                  <a:moveTo>
                    <a:pt x="213" y="0"/>
                  </a:moveTo>
                  <a:lnTo>
                    <a:pt x="180" y="54"/>
                  </a:lnTo>
                  <a:lnTo>
                    <a:pt x="35" y="144"/>
                  </a:lnTo>
                  <a:lnTo>
                    <a:pt x="0" y="236"/>
                  </a:lnTo>
                  <a:lnTo>
                    <a:pt x="54" y="250"/>
                  </a:lnTo>
                  <a:lnTo>
                    <a:pt x="59" y="224"/>
                  </a:lnTo>
                  <a:lnTo>
                    <a:pt x="195" y="131"/>
                  </a:lnTo>
                  <a:lnTo>
                    <a:pt x="213"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0" name="Freeform 6">
              <a:extLst>
                <a:ext uri="{FF2B5EF4-FFF2-40B4-BE49-F238E27FC236}">
                  <a16:creationId xmlns:a16="http://schemas.microsoft.com/office/drawing/2014/main" id="{290FA13A-7BB5-45F2-862C-9F5199D323F4}"/>
                </a:ext>
              </a:extLst>
            </p:cNvPr>
            <p:cNvSpPr>
              <a:spLocks/>
            </p:cNvSpPr>
            <p:nvPr/>
          </p:nvSpPr>
          <p:spPr bwMode="auto">
            <a:xfrm>
              <a:off x="186" y="993"/>
              <a:ext cx="238" cy="205"/>
            </a:xfrm>
            <a:custGeom>
              <a:avLst/>
              <a:gdLst>
                <a:gd name="T0" fmla="*/ 182 w 238"/>
                <a:gd name="T1" fmla="*/ 0 h 205"/>
                <a:gd name="T2" fmla="*/ 237 w 238"/>
                <a:gd name="T3" fmla="*/ 14 h 205"/>
                <a:gd name="T4" fmla="*/ 202 w 238"/>
                <a:gd name="T5" fmla="*/ 52 h 205"/>
                <a:gd name="T6" fmla="*/ 176 w 238"/>
                <a:gd name="T7" fmla="*/ 86 h 205"/>
                <a:gd name="T8" fmla="*/ 126 w 238"/>
                <a:gd name="T9" fmla="*/ 86 h 205"/>
                <a:gd name="T10" fmla="*/ 72 w 238"/>
                <a:gd name="T11" fmla="*/ 204 h 205"/>
                <a:gd name="T12" fmla="*/ 0 w 238"/>
                <a:gd name="T13" fmla="*/ 187 h 205"/>
                <a:gd name="T14" fmla="*/ 70 w 238"/>
                <a:gd name="T15" fmla="*/ 60 h 205"/>
                <a:gd name="T16" fmla="*/ 182 w 238"/>
                <a:gd name="T1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05">
                  <a:moveTo>
                    <a:pt x="182" y="0"/>
                  </a:moveTo>
                  <a:lnTo>
                    <a:pt x="237" y="14"/>
                  </a:lnTo>
                  <a:lnTo>
                    <a:pt x="202" y="52"/>
                  </a:lnTo>
                  <a:lnTo>
                    <a:pt x="176" y="86"/>
                  </a:lnTo>
                  <a:lnTo>
                    <a:pt x="126" y="86"/>
                  </a:lnTo>
                  <a:lnTo>
                    <a:pt x="72" y="204"/>
                  </a:lnTo>
                  <a:lnTo>
                    <a:pt x="0" y="187"/>
                  </a:lnTo>
                  <a:lnTo>
                    <a:pt x="70" y="60"/>
                  </a:lnTo>
                  <a:lnTo>
                    <a:pt x="182"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Freeform 7">
              <a:extLst>
                <a:ext uri="{FF2B5EF4-FFF2-40B4-BE49-F238E27FC236}">
                  <a16:creationId xmlns:a16="http://schemas.microsoft.com/office/drawing/2014/main" id="{D5C05AD4-B69B-4106-AAB9-442F2BEF2806}"/>
                </a:ext>
              </a:extLst>
            </p:cNvPr>
            <p:cNvSpPr>
              <a:spLocks/>
            </p:cNvSpPr>
            <p:nvPr/>
          </p:nvSpPr>
          <p:spPr bwMode="auto">
            <a:xfrm>
              <a:off x="807" y="800"/>
              <a:ext cx="113" cy="171"/>
            </a:xfrm>
            <a:custGeom>
              <a:avLst/>
              <a:gdLst>
                <a:gd name="T0" fmla="*/ 3 w 113"/>
                <a:gd name="T1" fmla="*/ 14 h 171"/>
                <a:gd name="T2" fmla="*/ 100 w 113"/>
                <a:gd name="T3" fmla="*/ 0 h 171"/>
                <a:gd name="T4" fmla="*/ 112 w 113"/>
                <a:gd name="T5" fmla="*/ 105 h 171"/>
                <a:gd name="T6" fmla="*/ 75 w 113"/>
                <a:gd name="T7" fmla="*/ 170 h 171"/>
                <a:gd name="T8" fmla="*/ 18 w 113"/>
                <a:gd name="T9" fmla="*/ 107 h 171"/>
                <a:gd name="T10" fmla="*/ 0 w 113"/>
                <a:gd name="T11" fmla="*/ 90 h 171"/>
                <a:gd name="T12" fmla="*/ 16 w 113"/>
                <a:gd name="T13" fmla="*/ 62 h 171"/>
                <a:gd name="T14" fmla="*/ 3 w 113"/>
                <a:gd name="T15" fmla="*/ 1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71">
                  <a:moveTo>
                    <a:pt x="3" y="14"/>
                  </a:moveTo>
                  <a:lnTo>
                    <a:pt x="100" y="0"/>
                  </a:lnTo>
                  <a:lnTo>
                    <a:pt x="112" y="105"/>
                  </a:lnTo>
                  <a:lnTo>
                    <a:pt x="75" y="170"/>
                  </a:lnTo>
                  <a:lnTo>
                    <a:pt x="18" y="107"/>
                  </a:lnTo>
                  <a:lnTo>
                    <a:pt x="0" y="90"/>
                  </a:lnTo>
                  <a:lnTo>
                    <a:pt x="16" y="62"/>
                  </a:lnTo>
                  <a:lnTo>
                    <a:pt x="3" y="1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2" name="Freeform 8">
              <a:extLst>
                <a:ext uri="{FF2B5EF4-FFF2-40B4-BE49-F238E27FC236}">
                  <a16:creationId xmlns:a16="http://schemas.microsoft.com/office/drawing/2014/main" id="{E1D3DDE1-237B-4586-8DA2-7331CC6B053F}"/>
                </a:ext>
              </a:extLst>
            </p:cNvPr>
            <p:cNvSpPr>
              <a:spLocks/>
            </p:cNvSpPr>
            <p:nvPr/>
          </p:nvSpPr>
          <p:spPr bwMode="auto">
            <a:xfrm>
              <a:off x="152" y="1045"/>
              <a:ext cx="313" cy="293"/>
            </a:xfrm>
            <a:custGeom>
              <a:avLst/>
              <a:gdLst>
                <a:gd name="T0" fmla="*/ 235 w 313"/>
                <a:gd name="T1" fmla="*/ 0 h 293"/>
                <a:gd name="T2" fmla="*/ 312 w 313"/>
                <a:gd name="T3" fmla="*/ 48 h 293"/>
                <a:gd name="T4" fmla="*/ 258 w 313"/>
                <a:gd name="T5" fmla="*/ 90 h 293"/>
                <a:gd name="T6" fmla="*/ 281 w 313"/>
                <a:gd name="T7" fmla="*/ 289 h 293"/>
                <a:gd name="T8" fmla="*/ 117 w 313"/>
                <a:gd name="T9" fmla="*/ 289 h 293"/>
                <a:gd name="T10" fmla="*/ 73 w 313"/>
                <a:gd name="T11" fmla="*/ 270 h 293"/>
                <a:gd name="T12" fmla="*/ 0 w 313"/>
                <a:gd name="T13" fmla="*/ 292 h 293"/>
                <a:gd name="T14" fmla="*/ 32 w 313"/>
                <a:gd name="T15" fmla="*/ 211 h 293"/>
                <a:gd name="T16" fmla="*/ 33 w 313"/>
                <a:gd name="T17" fmla="*/ 135 h 293"/>
                <a:gd name="T18" fmla="*/ 106 w 313"/>
                <a:gd name="T19" fmla="*/ 151 h 293"/>
                <a:gd name="T20" fmla="*/ 160 w 313"/>
                <a:gd name="T21" fmla="*/ 33 h 293"/>
                <a:gd name="T22" fmla="*/ 210 w 313"/>
                <a:gd name="T23" fmla="*/ 33 h 293"/>
                <a:gd name="T24" fmla="*/ 235 w 313"/>
                <a:gd name="T2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293">
                  <a:moveTo>
                    <a:pt x="235" y="0"/>
                  </a:moveTo>
                  <a:lnTo>
                    <a:pt x="312" y="48"/>
                  </a:lnTo>
                  <a:lnTo>
                    <a:pt x="258" y="90"/>
                  </a:lnTo>
                  <a:lnTo>
                    <a:pt x="281" y="289"/>
                  </a:lnTo>
                  <a:lnTo>
                    <a:pt x="117" y="289"/>
                  </a:lnTo>
                  <a:lnTo>
                    <a:pt x="73" y="270"/>
                  </a:lnTo>
                  <a:lnTo>
                    <a:pt x="0" y="292"/>
                  </a:lnTo>
                  <a:lnTo>
                    <a:pt x="32" y="211"/>
                  </a:lnTo>
                  <a:lnTo>
                    <a:pt x="33" y="135"/>
                  </a:lnTo>
                  <a:lnTo>
                    <a:pt x="106" y="151"/>
                  </a:lnTo>
                  <a:lnTo>
                    <a:pt x="160" y="33"/>
                  </a:lnTo>
                  <a:lnTo>
                    <a:pt x="210" y="33"/>
                  </a:lnTo>
                  <a:lnTo>
                    <a:pt x="235"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Freeform 9">
              <a:extLst>
                <a:ext uri="{FF2B5EF4-FFF2-40B4-BE49-F238E27FC236}">
                  <a16:creationId xmlns:a16="http://schemas.microsoft.com/office/drawing/2014/main" id="{040A813A-8ABC-4D4D-A3C0-0671EF0F69B3}"/>
                </a:ext>
              </a:extLst>
            </p:cNvPr>
            <p:cNvSpPr>
              <a:spLocks/>
            </p:cNvSpPr>
            <p:nvPr/>
          </p:nvSpPr>
          <p:spPr bwMode="auto">
            <a:xfrm>
              <a:off x="386" y="756"/>
              <a:ext cx="601" cy="492"/>
            </a:xfrm>
            <a:custGeom>
              <a:avLst/>
              <a:gdLst>
                <a:gd name="T0" fmla="*/ 194 w 601"/>
                <a:gd name="T1" fmla="*/ 0 h 492"/>
                <a:gd name="T2" fmla="*/ 394 w 601"/>
                <a:gd name="T3" fmla="*/ 63 h 492"/>
                <a:gd name="T4" fmla="*/ 426 w 601"/>
                <a:gd name="T5" fmla="*/ 57 h 492"/>
                <a:gd name="T6" fmla="*/ 438 w 601"/>
                <a:gd name="T7" fmla="*/ 107 h 492"/>
                <a:gd name="T8" fmla="*/ 422 w 601"/>
                <a:gd name="T9" fmla="*/ 134 h 492"/>
                <a:gd name="T10" fmla="*/ 445 w 601"/>
                <a:gd name="T11" fmla="*/ 155 h 492"/>
                <a:gd name="T12" fmla="*/ 501 w 601"/>
                <a:gd name="T13" fmla="*/ 217 h 492"/>
                <a:gd name="T14" fmla="*/ 503 w 601"/>
                <a:gd name="T15" fmla="*/ 276 h 492"/>
                <a:gd name="T16" fmla="*/ 473 w 601"/>
                <a:gd name="T17" fmla="*/ 312 h 492"/>
                <a:gd name="T18" fmla="*/ 600 w 601"/>
                <a:gd name="T19" fmla="*/ 410 h 492"/>
                <a:gd name="T20" fmla="*/ 348 w 601"/>
                <a:gd name="T21" fmla="*/ 491 h 492"/>
                <a:gd name="T22" fmla="*/ 80 w 601"/>
                <a:gd name="T23" fmla="*/ 339 h 492"/>
                <a:gd name="T24" fmla="*/ 0 w 601"/>
                <a:gd name="T25" fmla="*/ 290 h 492"/>
                <a:gd name="T26" fmla="*/ 36 w 601"/>
                <a:gd name="T27" fmla="*/ 251 h 492"/>
                <a:gd name="T28" fmla="*/ 40 w 601"/>
                <a:gd name="T29" fmla="*/ 224 h 492"/>
                <a:gd name="T30" fmla="*/ 175 w 601"/>
                <a:gd name="T31" fmla="*/ 132 h 492"/>
                <a:gd name="T32" fmla="*/ 194 w 601"/>
                <a:gd name="T3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1" h="492">
                  <a:moveTo>
                    <a:pt x="194" y="0"/>
                  </a:moveTo>
                  <a:lnTo>
                    <a:pt x="394" y="63"/>
                  </a:lnTo>
                  <a:lnTo>
                    <a:pt x="426" y="57"/>
                  </a:lnTo>
                  <a:lnTo>
                    <a:pt x="438" y="107"/>
                  </a:lnTo>
                  <a:lnTo>
                    <a:pt x="422" y="134"/>
                  </a:lnTo>
                  <a:lnTo>
                    <a:pt x="445" y="155"/>
                  </a:lnTo>
                  <a:lnTo>
                    <a:pt x="501" y="217"/>
                  </a:lnTo>
                  <a:lnTo>
                    <a:pt x="503" y="276"/>
                  </a:lnTo>
                  <a:lnTo>
                    <a:pt x="473" y="312"/>
                  </a:lnTo>
                  <a:lnTo>
                    <a:pt x="600" y="410"/>
                  </a:lnTo>
                  <a:lnTo>
                    <a:pt x="348" y="491"/>
                  </a:lnTo>
                  <a:lnTo>
                    <a:pt x="80" y="339"/>
                  </a:lnTo>
                  <a:lnTo>
                    <a:pt x="0" y="290"/>
                  </a:lnTo>
                  <a:lnTo>
                    <a:pt x="36" y="251"/>
                  </a:lnTo>
                  <a:lnTo>
                    <a:pt x="40" y="224"/>
                  </a:lnTo>
                  <a:lnTo>
                    <a:pt x="175" y="132"/>
                  </a:lnTo>
                  <a:lnTo>
                    <a:pt x="194"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Freeform 10">
              <a:extLst>
                <a:ext uri="{FF2B5EF4-FFF2-40B4-BE49-F238E27FC236}">
                  <a16:creationId xmlns:a16="http://schemas.microsoft.com/office/drawing/2014/main" id="{52A7F8AA-468D-4632-93DE-38EA45A81FFB}"/>
                </a:ext>
              </a:extLst>
            </p:cNvPr>
            <p:cNvSpPr>
              <a:spLocks/>
            </p:cNvSpPr>
            <p:nvPr/>
          </p:nvSpPr>
          <p:spPr bwMode="auto">
            <a:xfrm>
              <a:off x="855" y="903"/>
              <a:ext cx="448" cy="352"/>
            </a:xfrm>
            <a:custGeom>
              <a:avLst/>
              <a:gdLst>
                <a:gd name="T0" fmla="*/ 63 w 448"/>
                <a:gd name="T1" fmla="*/ 0 h 352"/>
                <a:gd name="T2" fmla="*/ 27 w 448"/>
                <a:gd name="T3" fmla="*/ 64 h 352"/>
                <a:gd name="T4" fmla="*/ 30 w 448"/>
                <a:gd name="T5" fmla="*/ 129 h 352"/>
                <a:gd name="T6" fmla="*/ 0 w 448"/>
                <a:gd name="T7" fmla="*/ 165 h 352"/>
                <a:gd name="T8" fmla="*/ 130 w 448"/>
                <a:gd name="T9" fmla="*/ 263 h 352"/>
                <a:gd name="T10" fmla="*/ 184 w 448"/>
                <a:gd name="T11" fmla="*/ 243 h 352"/>
                <a:gd name="T12" fmla="*/ 400 w 448"/>
                <a:gd name="T13" fmla="*/ 351 h 352"/>
                <a:gd name="T14" fmla="*/ 443 w 448"/>
                <a:gd name="T15" fmla="*/ 330 h 352"/>
                <a:gd name="T16" fmla="*/ 447 w 448"/>
                <a:gd name="T17" fmla="*/ 266 h 352"/>
                <a:gd name="T18" fmla="*/ 437 w 448"/>
                <a:gd name="T19" fmla="*/ 52 h 352"/>
                <a:gd name="T20" fmla="*/ 330 w 448"/>
                <a:gd name="T21" fmla="*/ 22 h 352"/>
                <a:gd name="T22" fmla="*/ 279 w 448"/>
                <a:gd name="T23" fmla="*/ 57 h 352"/>
                <a:gd name="T24" fmla="*/ 244 w 448"/>
                <a:gd name="T25" fmla="*/ 102 h 352"/>
                <a:gd name="T26" fmla="*/ 146 w 448"/>
                <a:gd name="T27" fmla="*/ 17 h 352"/>
                <a:gd name="T28" fmla="*/ 63 w 448"/>
                <a:gd name="T29"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8" h="352">
                  <a:moveTo>
                    <a:pt x="63" y="0"/>
                  </a:moveTo>
                  <a:lnTo>
                    <a:pt x="27" y="64"/>
                  </a:lnTo>
                  <a:lnTo>
                    <a:pt x="30" y="129"/>
                  </a:lnTo>
                  <a:lnTo>
                    <a:pt x="0" y="165"/>
                  </a:lnTo>
                  <a:lnTo>
                    <a:pt x="130" y="263"/>
                  </a:lnTo>
                  <a:lnTo>
                    <a:pt x="184" y="243"/>
                  </a:lnTo>
                  <a:lnTo>
                    <a:pt x="400" y="351"/>
                  </a:lnTo>
                  <a:lnTo>
                    <a:pt x="443" y="330"/>
                  </a:lnTo>
                  <a:lnTo>
                    <a:pt x="447" y="266"/>
                  </a:lnTo>
                  <a:lnTo>
                    <a:pt x="437" y="52"/>
                  </a:lnTo>
                  <a:lnTo>
                    <a:pt x="330" y="22"/>
                  </a:lnTo>
                  <a:lnTo>
                    <a:pt x="279" y="57"/>
                  </a:lnTo>
                  <a:lnTo>
                    <a:pt x="244" y="102"/>
                  </a:lnTo>
                  <a:lnTo>
                    <a:pt x="146" y="17"/>
                  </a:lnTo>
                  <a:lnTo>
                    <a:pt x="63"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Freeform 11">
              <a:extLst>
                <a:ext uri="{FF2B5EF4-FFF2-40B4-BE49-F238E27FC236}">
                  <a16:creationId xmlns:a16="http://schemas.microsoft.com/office/drawing/2014/main" id="{37169B51-64A1-4F1C-A722-AA117A21E67A}"/>
                </a:ext>
              </a:extLst>
            </p:cNvPr>
            <p:cNvSpPr>
              <a:spLocks/>
            </p:cNvSpPr>
            <p:nvPr/>
          </p:nvSpPr>
          <p:spPr bwMode="auto">
            <a:xfrm>
              <a:off x="1290" y="952"/>
              <a:ext cx="283" cy="221"/>
            </a:xfrm>
            <a:custGeom>
              <a:avLst/>
              <a:gdLst>
                <a:gd name="T0" fmla="*/ 0 w 283"/>
                <a:gd name="T1" fmla="*/ 0 h 221"/>
                <a:gd name="T2" fmla="*/ 12 w 283"/>
                <a:gd name="T3" fmla="*/ 220 h 221"/>
                <a:gd name="T4" fmla="*/ 282 w 283"/>
                <a:gd name="T5" fmla="*/ 220 h 221"/>
                <a:gd name="T6" fmla="*/ 167 w 283"/>
                <a:gd name="T7" fmla="*/ 95 h 221"/>
                <a:gd name="T8" fmla="*/ 167 w 283"/>
                <a:gd name="T9" fmla="*/ 11 h 221"/>
                <a:gd name="T10" fmla="*/ 109 w 283"/>
                <a:gd name="T11" fmla="*/ 6 h 221"/>
                <a:gd name="T12" fmla="*/ 69 w 283"/>
                <a:gd name="T13" fmla="*/ 18 h 221"/>
                <a:gd name="T14" fmla="*/ 0 w 283"/>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21">
                  <a:moveTo>
                    <a:pt x="0" y="0"/>
                  </a:moveTo>
                  <a:lnTo>
                    <a:pt x="12" y="220"/>
                  </a:lnTo>
                  <a:lnTo>
                    <a:pt x="282" y="220"/>
                  </a:lnTo>
                  <a:lnTo>
                    <a:pt x="167" y="95"/>
                  </a:lnTo>
                  <a:lnTo>
                    <a:pt x="167" y="11"/>
                  </a:lnTo>
                  <a:lnTo>
                    <a:pt x="109" y="6"/>
                  </a:lnTo>
                  <a:lnTo>
                    <a:pt x="69" y="18"/>
                  </a:lnTo>
                  <a:lnTo>
                    <a:pt x="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6" name="Freeform 12">
              <a:extLst>
                <a:ext uri="{FF2B5EF4-FFF2-40B4-BE49-F238E27FC236}">
                  <a16:creationId xmlns:a16="http://schemas.microsoft.com/office/drawing/2014/main" id="{965A8280-9823-4D78-BFBF-8A611AE344D4}"/>
                </a:ext>
              </a:extLst>
            </p:cNvPr>
            <p:cNvSpPr>
              <a:spLocks/>
            </p:cNvSpPr>
            <p:nvPr/>
          </p:nvSpPr>
          <p:spPr bwMode="auto">
            <a:xfrm>
              <a:off x="1182" y="1167"/>
              <a:ext cx="451" cy="459"/>
            </a:xfrm>
            <a:custGeom>
              <a:avLst/>
              <a:gdLst>
                <a:gd name="T0" fmla="*/ 120 w 451"/>
                <a:gd name="T1" fmla="*/ 0 h 459"/>
                <a:gd name="T2" fmla="*/ 388 w 451"/>
                <a:gd name="T3" fmla="*/ 0 h 459"/>
                <a:gd name="T4" fmla="*/ 450 w 451"/>
                <a:gd name="T5" fmla="*/ 157 h 459"/>
                <a:gd name="T6" fmla="*/ 385 w 451"/>
                <a:gd name="T7" fmla="*/ 318 h 459"/>
                <a:gd name="T8" fmla="*/ 394 w 451"/>
                <a:gd name="T9" fmla="*/ 414 h 459"/>
                <a:gd name="T10" fmla="*/ 359 w 451"/>
                <a:gd name="T11" fmla="*/ 457 h 459"/>
                <a:gd name="T12" fmla="*/ 257 w 451"/>
                <a:gd name="T13" fmla="*/ 458 h 459"/>
                <a:gd name="T14" fmla="*/ 159 w 451"/>
                <a:gd name="T15" fmla="*/ 428 h 459"/>
                <a:gd name="T16" fmla="*/ 115 w 451"/>
                <a:gd name="T17" fmla="*/ 370 h 459"/>
                <a:gd name="T18" fmla="*/ 73 w 451"/>
                <a:gd name="T19" fmla="*/ 366 h 459"/>
                <a:gd name="T20" fmla="*/ 0 w 451"/>
                <a:gd name="T21" fmla="*/ 238 h 459"/>
                <a:gd name="T22" fmla="*/ 23 w 451"/>
                <a:gd name="T23" fmla="*/ 182 h 459"/>
                <a:gd name="T24" fmla="*/ 57 w 451"/>
                <a:gd name="T25" fmla="*/ 172 h 459"/>
                <a:gd name="T26" fmla="*/ 73 w 451"/>
                <a:gd name="T27" fmla="*/ 86 h 459"/>
                <a:gd name="T28" fmla="*/ 115 w 451"/>
                <a:gd name="T29" fmla="*/ 65 h 459"/>
                <a:gd name="T30" fmla="*/ 120 w 451"/>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1" h="459">
                  <a:moveTo>
                    <a:pt x="120" y="0"/>
                  </a:moveTo>
                  <a:lnTo>
                    <a:pt x="388" y="0"/>
                  </a:lnTo>
                  <a:lnTo>
                    <a:pt x="450" y="157"/>
                  </a:lnTo>
                  <a:lnTo>
                    <a:pt x="385" y="318"/>
                  </a:lnTo>
                  <a:lnTo>
                    <a:pt x="394" y="414"/>
                  </a:lnTo>
                  <a:lnTo>
                    <a:pt x="359" y="457"/>
                  </a:lnTo>
                  <a:lnTo>
                    <a:pt x="257" y="458"/>
                  </a:lnTo>
                  <a:lnTo>
                    <a:pt x="159" y="428"/>
                  </a:lnTo>
                  <a:lnTo>
                    <a:pt x="115" y="370"/>
                  </a:lnTo>
                  <a:lnTo>
                    <a:pt x="73" y="366"/>
                  </a:lnTo>
                  <a:lnTo>
                    <a:pt x="0" y="238"/>
                  </a:lnTo>
                  <a:lnTo>
                    <a:pt x="23" y="182"/>
                  </a:lnTo>
                  <a:lnTo>
                    <a:pt x="57" y="172"/>
                  </a:lnTo>
                  <a:lnTo>
                    <a:pt x="73" y="86"/>
                  </a:lnTo>
                  <a:lnTo>
                    <a:pt x="115" y="65"/>
                  </a:lnTo>
                  <a:lnTo>
                    <a:pt x="12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7" name="Freeform 13">
              <a:extLst>
                <a:ext uri="{FF2B5EF4-FFF2-40B4-BE49-F238E27FC236}">
                  <a16:creationId xmlns:a16="http://schemas.microsoft.com/office/drawing/2014/main" id="{45EC4765-59D1-4863-BAFB-02AD22162587}"/>
                </a:ext>
              </a:extLst>
            </p:cNvPr>
            <p:cNvSpPr>
              <a:spLocks/>
            </p:cNvSpPr>
            <p:nvPr/>
          </p:nvSpPr>
          <p:spPr bwMode="auto">
            <a:xfrm>
              <a:off x="949" y="1146"/>
              <a:ext cx="307" cy="385"/>
            </a:xfrm>
            <a:custGeom>
              <a:avLst/>
              <a:gdLst>
                <a:gd name="T0" fmla="*/ 92 w 307"/>
                <a:gd name="T1" fmla="*/ 0 h 385"/>
                <a:gd name="T2" fmla="*/ 306 w 307"/>
                <a:gd name="T3" fmla="*/ 108 h 385"/>
                <a:gd name="T4" fmla="*/ 291 w 307"/>
                <a:gd name="T5" fmla="*/ 194 h 385"/>
                <a:gd name="T6" fmla="*/ 256 w 307"/>
                <a:gd name="T7" fmla="*/ 204 h 385"/>
                <a:gd name="T8" fmla="*/ 235 w 307"/>
                <a:gd name="T9" fmla="*/ 259 h 385"/>
                <a:gd name="T10" fmla="*/ 274 w 307"/>
                <a:gd name="T11" fmla="*/ 327 h 385"/>
                <a:gd name="T12" fmla="*/ 181 w 307"/>
                <a:gd name="T13" fmla="*/ 369 h 385"/>
                <a:gd name="T14" fmla="*/ 81 w 307"/>
                <a:gd name="T15" fmla="*/ 384 h 385"/>
                <a:gd name="T16" fmla="*/ 49 w 307"/>
                <a:gd name="T17" fmla="*/ 364 h 385"/>
                <a:gd name="T18" fmla="*/ 84 w 307"/>
                <a:gd name="T19" fmla="*/ 332 h 385"/>
                <a:gd name="T20" fmla="*/ 59 w 307"/>
                <a:gd name="T21" fmla="*/ 262 h 385"/>
                <a:gd name="T22" fmla="*/ 0 w 307"/>
                <a:gd name="T23" fmla="*/ 245 h 385"/>
                <a:gd name="T24" fmla="*/ 56 w 307"/>
                <a:gd name="T25" fmla="*/ 134 h 385"/>
                <a:gd name="T26" fmla="*/ 92 w 307"/>
                <a:gd name="T2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85">
                  <a:moveTo>
                    <a:pt x="92" y="0"/>
                  </a:moveTo>
                  <a:lnTo>
                    <a:pt x="306" y="108"/>
                  </a:lnTo>
                  <a:lnTo>
                    <a:pt x="291" y="194"/>
                  </a:lnTo>
                  <a:lnTo>
                    <a:pt x="256" y="204"/>
                  </a:lnTo>
                  <a:lnTo>
                    <a:pt x="235" y="259"/>
                  </a:lnTo>
                  <a:lnTo>
                    <a:pt x="274" y="327"/>
                  </a:lnTo>
                  <a:lnTo>
                    <a:pt x="181" y="369"/>
                  </a:lnTo>
                  <a:lnTo>
                    <a:pt x="81" y="384"/>
                  </a:lnTo>
                  <a:lnTo>
                    <a:pt x="49" y="364"/>
                  </a:lnTo>
                  <a:lnTo>
                    <a:pt x="84" y="332"/>
                  </a:lnTo>
                  <a:lnTo>
                    <a:pt x="59" y="262"/>
                  </a:lnTo>
                  <a:lnTo>
                    <a:pt x="0" y="245"/>
                  </a:lnTo>
                  <a:lnTo>
                    <a:pt x="56" y="134"/>
                  </a:lnTo>
                  <a:lnTo>
                    <a:pt x="92"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Freeform 14">
              <a:extLst>
                <a:ext uri="{FF2B5EF4-FFF2-40B4-BE49-F238E27FC236}">
                  <a16:creationId xmlns:a16="http://schemas.microsoft.com/office/drawing/2014/main" id="{A2120FD3-229C-40BA-9AF3-E350EFD1F227}"/>
                </a:ext>
              </a:extLst>
            </p:cNvPr>
            <p:cNvSpPr>
              <a:spLocks/>
            </p:cNvSpPr>
            <p:nvPr/>
          </p:nvSpPr>
          <p:spPr bwMode="auto">
            <a:xfrm>
              <a:off x="142" y="1315"/>
              <a:ext cx="131" cy="90"/>
            </a:xfrm>
            <a:custGeom>
              <a:avLst/>
              <a:gdLst>
                <a:gd name="T0" fmla="*/ 11 w 131"/>
                <a:gd name="T1" fmla="*/ 21 h 90"/>
                <a:gd name="T2" fmla="*/ 83 w 131"/>
                <a:gd name="T3" fmla="*/ 0 h 90"/>
                <a:gd name="T4" fmla="*/ 126 w 131"/>
                <a:gd name="T5" fmla="*/ 18 h 90"/>
                <a:gd name="T6" fmla="*/ 130 w 131"/>
                <a:gd name="T7" fmla="*/ 89 h 90"/>
                <a:gd name="T8" fmla="*/ 0 w 131"/>
                <a:gd name="T9" fmla="*/ 81 h 90"/>
                <a:gd name="T10" fmla="*/ 11 w 131"/>
                <a:gd name="T11" fmla="*/ 21 h 90"/>
              </a:gdLst>
              <a:ahLst/>
              <a:cxnLst>
                <a:cxn ang="0">
                  <a:pos x="T0" y="T1"/>
                </a:cxn>
                <a:cxn ang="0">
                  <a:pos x="T2" y="T3"/>
                </a:cxn>
                <a:cxn ang="0">
                  <a:pos x="T4" y="T5"/>
                </a:cxn>
                <a:cxn ang="0">
                  <a:pos x="T6" y="T7"/>
                </a:cxn>
                <a:cxn ang="0">
                  <a:pos x="T8" y="T9"/>
                </a:cxn>
                <a:cxn ang="0">
                  <a:pos x="T10" y="T11"/>
                </a:cxn>
              </a:cxnLst>
              <a:rect l="0" t="0" r="r" b="b"/>
              <a:pathLst>
                <a:path w="131" h="90">
                  <a:moveTo>
                    <a:pt x="11" y="21"/>
                  </a:moveTo>
                  <a:lnTo>
                    <a:pt x="83" y="0"/>
                  </a:lnTo>
                  <a:lnTo>
                    <a:pt x="126" y="18"/>
                  </a:lnTo>
                  <a:lnTo>
                    <a:pt x="130" y="89"/>
                  </a:lnTo>
                  <a:lnTo>
                    <a:pt x="0" y="81"/>
                  </a:lnTo>
                  <a:lnTo>
                    <a:pt x="11" y="2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9" name="Freeform 15">
              <a:extLst>
                <a:ext uri="{FF2B5EF4-FFF2-40B4-BE49-F238E27FC236}">
                  <a16:creationId xmlns:a16="http://schemas.microsoft.com/office/drawing/2014/main" id="{C6779C3D-993D-4227-B63F-EA15DA27A1C3}"/>
                </a:ext>
              </a:extLst>
            </p:cNvPr>
            <p:cNvSpPr>
              <a:spLocks/>
            </p:cNvSpPr>
            <p:nvPr/>
          </p:nvSpPr>
          <p:spPr bwMode="auto">
            <a:xfrm>
              <a:off x="142" y="1396"/>
              <a:ext cx="131" cy="48"/>
            </a:xfrm>
            <a:custGeom>
              <a:avLst/>
              <a:gdLst>
                <a:gd name="T0" fmla="*/ 0 w 131"/>
                <a:gd name="T1" fmla="*/ 0 h 48"/>
                <a:gd name="T2" fmla="*/ 130 w 131"/>
                <a:gd name="T3" fmla="*/ 8 h 48"/>
                <a:gd name="T4" fmla="*/ 60 w 131"/>
                <a:gd name="T5" fmla="*/ 47 h 48"/>
                <a:gd name="T6" fmla="*/ 0 w 131"/>
                <a:gd name="T7" fmla="*/ 0 h 48"/>
              </a:gdLst>
              <a:ahLst/>
              <a:cxnLst>
                <a:cxn ang="0">
                  <a:pos x="T0" y="T1"/>
                </a:cxn>
                <a:cxn ang="0">
                  <a:pos x="T2" y="T3"/>
                </a:cxn>
                <a:cxn ang="0">
                  <a:pos x="T4" y="T5"/>
                </a:cxn>
                <a:cxn ang="0">
                  <a:pos x="T6" y="T7"/>
                </a:cxn>
              </a:cxnLst>
              <a:rect l="0" t="0" r="r" b="b"/>
              <a:pathLst>
                <a:path w="131" h="48">
                  <a:moveTo>
                    <a:pt x="0" y="0"/>
                  </a:moveTo>
                  <a:lnTo>
                    <a:pt x="130" y="8"/>
                  </a:lnTo>
                  <a:lnTo>
                    <a:pt x="60" y="47"/>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0" name="Freeform 16">
              <a:extLst>
                <a:ext uri="{FF2B5EF4-FFF2-40B4-BE49-F238E27FC236}">
                  <a16:creationId xmlns:a16="http://schemas.microsoft.com/office/drawing/2014/main" id="{14659B28-003B-4110-AC48-EEB2995B0D70}"/>
                </a:ext>
              </a:extLst>
            </p:cNvPr>
            <p:cNvSpPr>
              <a:spLocks/>
            </p:cNvSpPr>
            <p:nvPr/>
          </p:nvSpPr>
          <p:spPr bwMode="auto">
            <a:xfrm>
              <a:off x="202" y="1403"/>
              <a:ext cx="199" cy="143"/>
            </a:xfrm>
            <a:custGeom>
              <a:avLst/>
              <a:gdLst>
                <a:gd name="T0" fmla="*/ 0 w 199"/>
                <a:gd name="T1" fmla="*/ 39 h 143"/>
                <a:gd name="T2" fmla="*/ 68 w 199"/>
                <a:gd name="T3" fmla="*/ 0 h 143"/>
                <a:gd name="T4" fmla="*/ 187 w 199"/>
                <a:gd name="T5" fmla="*/ 6 h 143"/>
                <a:gd name="T6" fmla="*/ 198 w 199"/>
                <a:gd name="T7" fmla="*/ 78 h 143"/>
                <a:gd name="T8" fmla="*/ 181 w 199"/>
                <a:gd name="T9" fmla="*/ 142 h 143"/>
                <a:gd name="T10" fmla="*/ 126 w 199"/>
                <a:gd name="T11" fmla="*/ 103 h 143"/>
                <a:gd name="T12" fmla="*/ 88 w 199"/>
                <a:gd name="T13" fmla="*/ 65 h 143"/>
                <a:gd name="T14" fmla="*/ 56 w 199"/>
                <a:gd name="T15" fmla="*/ 95 h 143"/>
                <a:gd name="T16" fmla="*/ 0 w 199"/>
                <a:gd name="T17" fmla="*/ 3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43">
                  <a:moveTo>
                    <a:pt x="0" y="39"/>
                  </a:moveTo>
                  <a:lnTo>
                    <a:pt x="68" y="0"/>
                  </a:lnTo>
                  <a:lnTo>
                    <a:pt x="187" y="6"/>
                  </a:lnTo>
                  <a:lnTo>
                    <a:pt x="198" y="78"/>
                  </a:lnTo>
                  <a:lnTo>
                    <a:pt x="181" y="142"/>
                  </a:lnTo>
                  <a:lnTo>
                    <a:pt x="126" y="103"/>
                  </a:lnTo>
                  <a:lnTo>
                    <a:pt x="88" y="65"/>
                  </a:lnTo>
                  <a:lnTo>
                    <a:pt x="56" y="95"/>
                  </a:lnTo>
                  <a:lnTo>
                    <a:pt x="0" y="39"/>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1" name="Freeform 17">
              <a:extLst>
                <a:ext uri="{FF2B5EF4-FFF2-40B4-BE49-F238E27FC236}">
                  <a16:creationId xmlns:a16="http://schemas.microsoft.com/office/drawing/2014/main" id="{A6C4CE4A-5D0B-49EB-9E97-F0A05B421688}"/>
                </a:ext>
              </a:extLst>
            </p:cNvPr>
            <p:cNvSpPr>
              <a:spLocks/>
            </p:cNvSpPr>
            <p:nvPr/>
          </p:nvSpPr>
          <p:spPr bwMode="auto">
            <a:xfrm>
              <a:off x="256" y="1467"/>
              <a:ext cx="72" cy="89"/>
            </a:xfrm>
            <a:custGeom>
              <a:avLst/>
              <a:gdLst>
                <a:gd name="T0" fmla="*/ 34 w 72"/>
                <a:gd name="T1" fmla="*/ 0 h 89"/>
                <a:gd name="T2" fmla="*/ 0 w 72"/>
                <a:gd name="T3" fmla="*/ 31 h 89"/>
                <a:gd name="T4" fmla="*/ 55 w 72"/>
                <a:gd name="T5" fmla="*/ 88 h 89"/>
                <a:gd name="T6" fmla="*/ 71 w 72"/>
                <a:gd name="T7" fmla="*/ 38 h 89"/>
                <a:gd name="T8" fmla="*/ 34 w 72"/>
                <a:gd name="T9" fmla="*/ 0 h 89"/>
              </a:gdLst>
              <a:ahLst/>
              <a:cxnLst>
                <a:cxn ang="0">
                  <a:pos x="T0" y="T1"/>
                </a:cxn>
                <a:cxn ang="0">
                  <a:pos x="T2" y="T3"/>
                </a:cxn>
                <a:cxn ang="0">
                  <a:pos x="T4" y="T5"/>
                </a:cxn>
                <a:cxn ang="0">
                  <a:pos x="T6" y="T7"/>
                </a:cxn>
                <a:cxn ang="0">
                  <a:pos x="T8" y="T9"/>
                </a:cxn>
              </a:cxnLst>
              <a:rect l="0" t="0" r="r" b="b"/>
              <a:pathLst>
                <a:path w="72" h="89">
                  <a:moveTo>
                    <a:pt x="34" y="0"/>
                  </a:moveTo>
                  <a:lnTo>
                    <a:pt x="0" y="31"/>
                  </a:lnTo>
                  <a:lnTo>
                    <a:pt x="55" y="88"/>
                  </a:lnTo>
                  <a:lnTo>
                    <a:pt x="71" y="38"/>
                  </a:lnTo>
                  <a:lnTo>
                    <a:pt x="34"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2" name="Freeform 18">
              <a:extLst>
                <a:ext uri="{FF2B5EF4-FFF2-40B4-BE49-F238E27FC236}">
                  <a16:creationId xmlns:a16="http://schemas.microsoft.com/office/drawing/2014/main" id="{402175E3-FFD7-4A82-9052-EFF6854F53B0}"/>
                </a:ext>
              </a:extLst>
            </p:cNvPr>
            <p:cNvSpPr>
              <a:spLocks/>
            </p:cNvSpPr>
            <p:nvPr/>
          </p:nvSpPr>
          <p:spPr bwMode="auto">
            <a:xfrm>
              <a:off x="309" y="1503"/>
              <a:ext cx="75" cy="111"/>
            </a:xfrm>
            <a:custGeom>
              <a:avLst/>
              <a:gdLst>
                <a:gd name="T0" fmla="*/ 17 w 75"/>
                <a:gd name="T1" fmla="*/ 0 h 111"/>
                <a:gd name="T2" fmla="*/ 0 w 75"/>
                <a:gd name="T3" fmla="*/ 52 h 111"/>
                <a:gd name="T4" fmla="*/ 58 w 75"/>
                <a:gd name="T5" fmla="*/ 110 h 111"/>
                <a:gd name="T6" fmla="*/ 74 w 75"/>
                <a:gd name="T7" fmla="*/ 41 h 111"/>
                <a:gd name="T8" fmla="*/ 17 w 75"/>
                <a:gd name="T9" fmla="*/ 0 h 111"/>
              </a:gdLst>
              <a:ahLst/>
              <a:cxnLst>
                <a:cxn ang="0">
                  <a:pos x="T0" y="T1"/>
                </a:cxn>
                <a:cxn ang="0">
                  <a:pos x="T2" y="T3"/>
                </a:cxn>
                <a:cxn ang="0">
                  <a:pos x="T4" y="T5"/>
                </a:cxn>
                <a:cxn ang="0">
                  <a:pos x="T6" y="T7"/>
                </a:cxn>
                <a:cxn ang="0">
                  <a:pos x="T8" y="T9"/>
                </a:cxn>
              </a:cxnLst>
              <a:rect l="0" t="0" r="r" b="b"/>
              <a:pathLst>
                <a:path w="75" h="111">
                  <a:moveTo>
                    <a:pt x="17" y="0"/>
                  </a:moveTo>
                  <a:lnTo>
                    <a:pt x="0" y="52"/>
                  </a:lnTo>
                  <a:lnTo>
                    <a:pt x="58" y="110"/>
                  </a:lnTo>
                  <a:lnTo>
                    <a:pt x="74" y="41"/>
                  </a:lnTo>
                  <a:lnTo>
                    <a:pt x="1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3" name="Freeform 19">
              <a:extLst>
                <a:ext uri="{FF2B5EF4-FFF2-40B4-BE49-F238E27FC236}">
                  <a16:creationId xmlns:a16="http://schemas.microsoft.com/office/drawing/2014/main" id="{E1DB6A36-E645-47CE-B40A-FA257DDB21D3}"/>
                </a:ext>
              </a:extLst>
            </p:cNvPr>
            <p:cNvSpPr>
              <a:spLocks/>
            </p:cNvSpPr>
            <p:nvPr/>
          </p:nvSpPr>
          <p:spPr bwMode="auto">
            <a:xfrm>
              <a:off x="366" y="1478"/>
              <a:ext cx="156" cy="136"/>
            </a:xfrm>
            <a:custGeom>
              <a:avLst/>
              <a:gdLst>
                <a:gd name="T0" fmla="*/ 33 w 156"/>
                <a:gd name="T1" fmla="*/ 0 h 136"/>
                <a:gd name="T2" fmla="*/ 84 w 156"/>
                <a:gd name="T3" fmla="*/ 0 h 136"/>
                <a:gd name="T4" fmla="*/ 155 w 156"/>
                <a:gd name="T5" fmla="*/ 49 h 136"/>
                <a:gd name="T6" fmla="*/ 149 w 156"/>
                <a:gd name="T7" fmla="*/ 110 h 136"/>
                <a:gd name="T8" fmla="*/ 53 w 156"/>
                <a:gd name="T9" fmla="*/ 111 h 136"/>
                <a:gd name="T10" fmla="*/ 0 w 156"/>
                <a:gd name="T11" fmla="*/ 135 h 136"/>
                <a:gd name="T12" fmla="*/ 16 w 156"/>
                <a:gd name="T13" fmla="*/ 66 h 136"/>
                <a:gd name="T14" fmla="*/ 33 w 156"/>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36">
                  <a:moveTo>
                    <a:pt x="33" y="0"/>
                  </a:moveTo>
                  <a:lnTo>
                    <a:pt x="84" y="0"/>
                  </a:lnTo>
                  <a:lnTo>
                    <a:pt x="155" y="49"/>
                  </a:lnTo>
                  <a:lnTo>
                    <a:pt x="149" y="110"/>
                  </a:lnTo>
                  <a:lnTo>
                    <a:pt x="53" y="111"/>
                  </a:lnTo>
                  <a:lnTo>
                    <a:pt x="0" y="135"/>
                  </a:lnTo>
                  <a:lnTo>
                    <a:pt x="16" y="66"/>
                  </a:lnTo>
                  <a:lnTo>
                    <a:pt x="33"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4" name="Freeform 20">
              <a:extLst>
                <a:ext uri="{FF2B5EF4-FFF2-40B4-BE49-F238E27FC236}">
                  <a16:creationId xmlns:a16="http://schemas.microsoft.com/office/drawing/2014/main" id="{53DA2FDC-61F2-4035-94A5-5EB6581201E9}"/>
                </a:ext>
              </a:extLst>
            </p:cNvPr>
            <p:cNvSpPr>
              <a:spLocks/>
            </p:cNvSpPr>
            <p:nvPr/>
          </p:nvSpPr>
          <p:spPr bwMode="auto">
            <a:xfrm>
              <a:off x="514" y="1460"/>
              <a:ext cx="109" cy="129"/>
            </a:xfrm>
            <a:custGeom>
              <a:avLst/>
              <a:gdLst>
                <a:gd name="T0" fmla="*/ 13 w 109"/>
                <a:gd name="T1" fmla="*/ 2 h 129"/>
                <a:gd name="T2" fmla="*/ 89 w 109"/>
                <a:gd name="T3" fmla="*/ 0 h 129"/>
                <a:gd name="T4" fmla="*/ 108 w 109"/>
                <a:gd name="T5" fmla="*/ 128 h 129"/>
                <a:gd name="T6" fmla="*/ 0 w 109"/>
                <a:gd name="T7" fmla="*/ 128 h 129"/>
                <a:gd name="T8" fmla="*/ 13 w 109"/>
                <a:gd name="T9" fmla="*/ 2 h 129"/>
              </a:gdLst>
              <a:ahLst/>
              <a:cxnLst>
                <a:cxn ang="0">
                  <a:pos x="T0" y="T1"/>
                </a:cxn>
                <a:cxn ang="0">
                  <a:pos x="T2" y="T3"/>
                </a:cxn>
                <a:cxn ang="0">
                  <a:pos x="T4" y="T5"/>
                </a:cxn>
                <a:cxn ang="0">
                  <a:pos x="T6" y="T7"/>
                </a:cxn>
                <a:cxn ang="0">
                  <a:pos x="T8" y="T9"/>
                </a:cxn>
              </a:cxnLst>
              <a:rect l="0" t="0" r="r" b="b"/>
              <a:pathLst>
                <a:path w="109" h="129">
                  <a:moveTo>
                    <a:pt x="13" y="2"/>
                  </a:moveTo>
                  <a:lnTo>
                    <a:pt x="89" y="0"/>
                  </a:lnTo>
                  <a:lnTo>
                    <a:pt x="108" y="128"/>
                  </a:lnTo>
                  <a:lnTo>
                    <a:pt x="0" y="128"/>
                  </a:lnTo>
                  <a:lnTo>
                    <a:pt x="13" y="2"/>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5" name="Freeform 21">
              <a:extLst>
                <a:ext uri="{FF2B5EF4-FFF2-40B4-BE49-F238E27FC236}">
                  <a16:creationId xmlns:a16="http://schemas.microsoft.com/office/drawing/2014/main" id="{21366424-D83C-4E22-ADD4-9876583C40CA}"/>
                </a:ext>
              </a:extLst>
            </p:cNvPr>
            <p:cNvSpPr>
              <a:spLocks/>
            </p:cNvSpPr>
            <p:nvPr/>
          </p:nvSpPr>
          <p:spPr bwMode="auto">
            <a:xfrm>
              <a:off x="449" y="1349"/>
              <a:ext cx="218" cy="239"/>
            </a:xfrm>
            <a:custGeom>
              <a:avLst/>
              <a:gdLst>
                <a:gd name="T0" fmla="*/ 28 w 218"/>
                <a:gd name="T1" fmla="*/ 59 h 239"/>
                <a:gd name="T2" fmla="*/ 0 w 218"/>
                <a:gd name="T3" fmla="*/ 129 h 239"/>
                <a:gd name="T4" fmla="*/ 71 w 218"/>
                <a:gd name="T5" fmla="*/ 179 h 239"/>
                <a:gd name="T6" fmla="*/ 80 w 218"/>
                <a:gd name="T7" fmla="*/ 114 h 239"/>
                <a:gd name="T8" fmla="*/ 154 w 218"/>
                <a:gd name="T9" fmla="*/ 111 h 239"/>
                <a:gd name="T10" fmla="*/ 172 w 218"/>
                <a:gd name="T11" fmla="*/ 238 h 239"/>
                <a:gd name="T12" fmla="*/ 217 w 218"/>
                <a:gd name="T13" fmla="*/ 238 h 239"/>
                <a:gd name="T14" fmla="*/ 196 w 218"/>
                <a:gd name="T15" fmla="*/ 136 h 239"/>
                <a:gd name="T16" fmla="*/ 182 w 218"/>
                <a:gd name="T17" fmla="*/ 105 h 239"/>
                <a:gd name="T18" fmla="*/ 205 w 218"/>
                <a:gd name="T19" fmla="*/ 92 h 239"/>
                <a:gd name="T20" fmla="*/ 195 w 218"/>
                <a:gd name="T21" fmla="*/ 0 h 239"/>
                <a:gd name="T22" fmla="*/ 75 w 218"/>
                <a:gd name="T23" fmla="*/ 61 h 239"/>
                <a:gd name="T24" fmla="*/ 28 w 218"/>
                <a:gd name="T25" fmla="*/ 5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39">
                  <a:moveTo>
                    <a:pt x="28" y="59"/>
                  </a:moveTo>
                  <a:lnTo>
                    <a:pt x="0" y="129"/>
                  </a:lnTo>
                  <a:lnTo>
                    <a:pt x="71" y="179"/>
                  </a:lnTo>
                  <a:lnTo>
                    <a:pt x="80" y="114"/>
                  </a:lnTo>
                  <a:lnTo>
                    <a:pt x="154" y="111"/>
                  </a:lnTo>
                  <a:lnTo>
                    <a:pt x="172" y="238"/>
                  </a:lnTo>
                  <a:lnTo>
                    <a:pt x="217" y="238"/>
                  </a:lnTo>
                  <a:lnTo>
                    <a:pt x="196" y="136"/>
                  </a:lnTo>
                  <a:lnTo>
                    <a:pt x="182" y="105"/>
                  </a:lnTo>
                  <a:lnTo>
                    <a:pt x="205" y="92"/>
                  </a:lnTo>
                  <a:lnTo>
                    <a:pt x="195" y="0"/>
                  </a:lnTo>
                  <a:lnTo>
                    <a:pt x="75" y="61"/>
                  </a:lnTo>
                  <a:lnTo>
                    <a:pt x="28" y="59"/>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6" name="Freeform 22">
              <a:extLst>
                <a:ext uri="{FF2B5EF4-FFF2-40B4-BE49-F238E27FC236}">
                  <a16:creationId xmlns:a16="http://schemas.microsoft.com/office/drawing/2014/main" id="{231E3EAE-7DF5-4938-997D-3F17E771350F}"/>
                </a:ext>
              </a:extLst>
            </p:cNvPr>
            <p:cNvSpPr>
              <a:spLocks/>
            </p:cNvSpPr>
            <p:nvPr/>
          </p:nvSpPr>
          <p:spPr bwMode="auto">
            <a:xfrm>
              <a:off x="697" y="1387"/>
              <a:ext cx="311" cy="248"/>
            </a:xfrm>
            <a:custGeom>
              <a:avLst/>
              <a:gdLst>
                <a:gd name="T0" fmla="*/ 34 w 311"/>
                <a:gd name="T1" fmla="*/ 0 h 248"/>
                <a:gd name="T2" fmla="*/ 0 w 311"/>
                <a:gd name="T3" fmla="*/ 23 h 248"/>
                <a:gd name="T4" fmla="*/ 6 w 311"/>
                <a:gd name="T5" fmla="*/ 200 h 248"/>
                <a:gd name="T6" fmla="*/ 149 w 311"/>
                <a:gd name="T7" fmla="*/ 247 h 248"/>
                <a:gd name="T8" fmla="*/ 163 w 311"/>
                <a:gd name="T9" fmla="*/ 165 h 248"/>
                <a:gd name="T10" fmla="*/ 263 w 311"/>
                <a:gd name="T11" fmla="*/ 121 h 248"/>
                <a:gd name="T12" fmla="*/ 310 w 311"/>
                <a:gd name="T13" fmla="*/ 18 h 248"/>
                <a:gd name="T14" fmla="*/ 255 w 311"/>
                <a:gd name="T15" fmla="*/ 2 h 248"/>
                <a:gd name="T16" fmla="*/ 34 w 311"/>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248">
                  <a:moveTo>
                    <a:pt x="34" y="0"/>
                  </a:moveTo>
                  <a:lnTo>
                    <a:pt x="0" y="23"/>
                  </a:lnTo>
                  <a:lnTo>
                    <a:pt x="6" y="200"/>
                  </a:lnTo>
                  <a:lnTo>
                    <a:pt x="149" y="247"/>
                  </a:lnTo>
                  <a:lnTo>
                    <a:pt x="163" y="165"/>
                  </a:lnTo>
                  <a:lnTo>
                    <a:pt x="263" y="121"/>
                  </a:lnTo>
                  <a:lnTo>
                    <a:pt x="310" y="18"/>
                  </a:lnTo>
                  <a:lnTo>
                    <a:pt x="255" y="2"/>
                  </a:lnTo>
                  <a:lnTo>
                    <a:pt x="34"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7" name="Freeform 23">
              <a:extLst>
                <a:ext uri="{FF2B5EF4-FFF2-40B4-BE49-F238E27FC236}">
                  <a16:creationId xmlns:a16="http://schemas.microsoft.com/office/drawing/2014/main" id="{F16760B6-31CC-4858-BB52-2410553F639A}"/>
                </a:ext>
              </a:extLst>
            </p:cNvPr>
            <p:cNvSpPr>
              <a:spLocks/>
            </p:cNvSpPr>
            <p:nvPr/>
          </p:nvSpPr>
          <p:spPr bwMode="auto">
            <a:xfrm>
              <a:off x="844" y="1404"/>
              <a:ext cx="196" cy="248"/>
            </a:xfrm>
            <a:custGeom>
              <a:avLst/>
              <a:gdLst>
                <a:gd name="T0" fmla="*/ 163 w 196"/>
                <a:gd name="T1" fmla="*/ 0 h 248"/>
                <a:gd name="T2" fmla="*/ 115 w 196"/>
                <a:gd name="T3" fmla="*/ 103 h 248"/>
                <a:gd name="T4" fmla="*/ 11 w 196"/>
                <a:gd name="T5" fmla="*/ 148 h 248"/>
                <a:gd name="T6" fmla="*/ 0 w 196"/>
                <a:gd name="T7" fmla="*/ 226 h 248"/>
                <a:gd name="T8" fmla="*/ 3 w 196"/>
                <a:gd name="T9" fmla="*/ 247 h 248"/>
                <a:gd name="T10" fmla="*/ 190 w 196"/>
                <a:gd name="T11" fmla="*/ 227 h 248"/>
                <a:gd name="T12" fmla="*/ 195 w 196"/>
                <a:gd name="T13" fmla="*/ 209 h 248"/>
                <a:gd name="T14" fmla="*/ 179 w 196"/>
                <a:gd name="T15" fmla="*/ 199 h 248"/>
                <a:gd name="T16" fmla="*/ 172 w 196"/>
                <a:gd name="T17" fmla="*/ 161 h 248"/>
                <a:gd name="T18" fmla="*/ 189 w 196"/>
                <a:gd name="T19" fmla="*/ 126 h 248"/>
                <a:gd name="T20" fmla="*/ 157 w 196"/>
                <a:gd name="T21" fmla="*/ 106 h 248"/>
                <a:gd name="T22" fmla="*/ 191 w 196"/>
                <a:gd name="T23" fmla="*/ 74 h 248"/>
                <a:gd name="T24" fmla="*/ 163 w 196"/>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248">
                  <a:moveTo>
                    <a:pt x="163" y="0"/>
                  </a:moveTo>
                  <a:lnTo>
                    <a:pt x="115" y="103"/>
                  </a:lnTo>
                  <a:lnTo>
                    <a:pt x="11" y="148"/>
                  </a:lnTo>
                  <a:lnTo>
                    <a:pt x="0" y="226"/>
                  </a:lnTo>
                  <a:lnTo>
                    <a:pt x="3" y="247"/>
                  </a:lnTo>
                  <a:lnTo>
                    <a:pt x="190" y="227"/>
                  </a:lnTo>
                  <a:lnTo>
                    <a:pt x="195" y="209"/>
                  </a:lnTo>
                  <a:lnTo>
                    <a:pt x="179" y="199"/>
                  </a:lnTo>
                  <a:lnTo>
                    <a:pt x="172" y="161"/>
                  </a:lnTo>
                  <a:lnTo>
                    <a:pt x="189" y="126"/>
                  </a:lnTo>
                  <a:lnTo>
                    <a:pt x="157" y="106"/>
                  </a:lnTo>
                  <a:lnTo>
                    <a:pt x="191" y="74"/>
                  </a:lnTo>
                  <a:lnTo>
                    <a:pt x="163"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8" name="Freeform 24">
              <a:extLst>
                <a:ext uri="{FF2B5EF4-FFF2-40B4-BE49-F238E27FC236}">
                  <a16:creationId xmlns:a16="http://schemas.microsoft.com/office/drawing/2014/main" id="{BA000FA0-8281-4406-8796-57F402309E6E}"/>
                </a:ext>
              </a:extLst>
            </p:cNvPr>
            <p:cNvSpPr>
              <a:spLocks/>
            </p:cNvSpPr>
            <p:nvPr/>
          </p:nvSpPr>
          <p:spPr bwMode="auto">
            <a:xfrm>
              <a:off x="1013" y="1473"/>
              <a:ext cx="331" cy="155"/>
            </a:xfrm>
            <a:custGeom>
              <a:avLst/>
              <a:gdLst>
                <a:gd name="T0" fmla="*/ 17 w 331"/>
                <a:gd name="T1" fmla="*/ 55 h 155"/>
                <a:gd name="T2" fmla="*/ 0 w 331"/>
                <a:gd name="T3" fmla="*/ 94 h 155"/>
                <a:gd name="T4" fmla="*/ 9 w 331"/>
                <a:gd name="T5" fmla="*/ 133 h 155"/>
                <a:gd name="T6" fmla="*/ 25 w 331"/>
                <a:gd name="T7" fmla="*/ 141 h 155"/>
                <a:gd name="T8" fmla="*/ 49 w 331"/>
                <a:gd name="T9" fmla="*/ 133 h 155"/>
                <a:gd name="T10" fmla="*/ 72 w 331"/>
                <a:gd name="T11" fmla="*/ 154 h 155"/>
                <a:gd name="T12" fmla="*/ 102 w 331"/>
                <a:gd name="T13" fmla="*/ 123 h 155"/>
                <a:gd name="T14" fmla="*/ 155 w 331"/>
                <a:gd name="T15" fmla="*/ 137 h 155"/>
                <a:gd name="T16" fmla="*/ 226 w 331"/>
                <a:gd name="T17" fmla="*/ 137 h 155"/>
                <a:gd name="T18" fmla="*/ 330 w 331"/>
                <a:gd name="T19" fmla="*/ 121 h 155"/>
                <a:gd name="T20" fmla="*/ 286 w 331"/>
                <a:gd name="T21" fmla="*/ 63 h 155"/>
                <a:gd name="T22" fmla="*/ 241 w 331"/>
                <a:gd name="T23" fmla="*/ 59 h 155"/>
                <a:gd name="T24" fmla="*/ 209 w 331"/>
                <a:gd name="T25" fmla="*/ 0 h 155"/>
                <a:gd name="T26" fmla="*/ 116 w 331"/>
                <a:gd name="T27" fmla="*/ 41 h 155"/>
                <a:gd name="T28" fmla="*/ 17 w 331"/>
                <a:gd name="T29"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155">
                  <a:moveTo>
                    <a:pt x="17" y="55"/>
                  </a:moveTo>
                  <a:lnTo>
                    <a:pt x="0" y="94"/>
                  </a:lnTo>
                  <a:lnTo>
                    <a:pt x="9" y="133"/>
                  </a:lnTo>
                  <a:lnTo>
                    <a:pt x="25" y="141"/>
                  </a:lnTo>
                  <a:lnTo>
                    <a:pt x="49" y="133"/>
                  </a:lnTo>
                  <a:lnTo>
                    <a:pt x="72" y="154"/>
                  </a:lnTo>
                  <a:lnTo>
                    <a:pt x="102" y="123"/>
                  </a:lnTo>
                  <a:lnTo>
                    <a:pt x="155" y="137"/>
                  </a:lnTo>
                  <a:lnTo>
                    <a:pt x="226" y="137"/>
                  </a:lnTo>
                  <a:lnTo>
                    <a:pt x="330" y="121"/>
                  </a:lnTo>
                  <a:lnTo>
                    <a:pt x="286" y="63"/>
                  </a:lnTo>
                  <a:lnTo>
                    <a:pt x="241" y="59"/>
                  </a:lnTo>
                  <a:lnTo>
                    <a:pt x="209" y="0"/>
                  </a:lnTo>
                  <a:lnTo>
                    <a:pt x="116" y="41"/>
                  </a:lnTo>
                  <a:lnTo>
                    <a:pt x="17" y="55"/>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9" name="Freeform 25">
              <a:extLst>
                <a:ext uri="{FF2B5EF4-FFF2-40B4-BE49-F238E27FC236}">
                  <a16:creationId xmlns:a16="http://schemas.microsoft.com/office/drawing/2014/main" id="{291BC9D6-84B0-40AD-B4D4-C57976A57481}"/>
                </a:ext>
              </a:extLst>
            </p:cNvPr>
            <p:cNvSpPr>
              <a:spLocks/>
            </p:cNvSpPr>
            <p:nvPr/>
          </p:nvSpPr>
          <p:spPr bwMode="auto">
            <a:xfrm>
              <a:off x="830" y="1639"/>
              <a:ext cx="119" cy="157"/>
            </a:xfrm>
            <a:custGeom>
              <a:avLst/>
              <a:gdLst>
                <a:gd name="T0" fmla="*/ 16 w 119"/>
                <a:gd name="T1" fmla="*/ 10 h 157"/>
                <a:gd name="T2" fmla="*/ 118 w 119"/>
                <a:gd name="T3" fmla="*/ 0 h 157"/>
                <a:gd name="T4" fmla="*/ 116 w 119"/>
                <a:gd name="T5" fmla="*/ 95 h 157"/>
                <a:gd name="T6" fmla="*/ 35 w 119"/>
                <a:gd name="T7" fmla="*/ 123 h 157"/>
                <a:gd name="T8" fmla="*/ 24 w 119"/>
                <a:gd name="T9" fmla="*/ 156 h 157"/>
                <a:gd name="T10" fmla="*/ 0 w 119"/>
                <a:gd name="T11" fmla="*/ 119 h 157"/>
                <a:gd name="T12" fmla="*/ 16 w 119"/>
                <a:gd name="T13" fmla="*/ 10 h 157"/>
              </a:gdLst>
              <a:ahLst/>
              <a:cxnLst>
                <a:cxn ang="0">
                  <a:pos x="T0" y="T1"/>
                </a:cxn>
                <a:cxn ang="0">
                  <a:pos x="T2" y="T3"/>
                </a:cxn>
                <a:cxn ang="0">
                  <a:pos x="T4" y="T5"/>
                </a:cxn>
                <a:cxn ang="0">
                  <a:pos x="T6" y="T7"/>
                </a:cxn>
                <a:cxn ang="0">
                  <a:pos x="T8" y="T9"/>
                </a:cxn>
                <a:cxn ang="0">
                  <a:pos x="T10" y="T11"/>
                </a:cxn>
                <a:cxn ang="0">
                  <a:pos x="T12" y="T13"/>
                </a:cxn>
              </a:cxnLst>
              <a:rect l="0" t="0" r="r" b="b"/>
              <a:pathLst>
                <a:path w="119" h="157">
                  <a:moveTo>
                    <a:pt x="16" y="10"/>
                  </a:moveTo>
                  <a:lnTo>
                    <a:pt x="118" y="0"/>
                  </a:lnTo>
                  <a:lnTo>
                    <a:pt x="116" y="95"/>
                  </a:lnTo>
                  <a:lnTo>
                    <a:pt x="35" y="123"/>
                  </a:lnTo>
                  <a:lnTo>
                    <a:pt x="24" y="156"/>
                  </a:lnTo>
                  <a:lnTo>
                    <a:pt x="0" y="119"/>
                  </a:lnTo>
                  <a:lnTo>
                    <a:pt x="16" y="1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0" name="Freeform 26">
              <a:extLst>
                <a:ext uri="{FF2B5EF4-FFF2-40B4-BE49-F238E27FC236}">
                  <a16:creationId xmlns:a16="http://schemas.microsoft.com/office/drawing/2014/main" id="{C32C7758-D67E-49A8-9702-658EAD706ABC}"/>
                </a:ext>
              </a:extLst>
            </p:cNvPr>
            <p:cNvSpPr>
              <a:spLocks/>
            </p:cNvSpPr>
            <p:nvPr/>
          </p:nvSpPr>
          <p:spPr bwMode="auto">
            <a:xfrm>
              <a:off x="853" y="1605"/>
              <a:ext cx="233" cy="220"/>
            </a:xfrm>
            <a:custGeom>
              <a:avLst/>
              <a:gdLst>
                <a:gd name="T0" fmla="*/ 95 w 233"/>
                <a:gd name="T1" fmla="*/ 33 h 220"/>
                <a:gd name="T2" fmla="*/ 180 w 233"/>
                <a:gd name="T3" fmla="*/ 25 h 220"/>
                <a:gd name="T4" fmla="*/ 183 w 233"/>
                <a:gd name="T5" fmla="*/ 9 h 220"/>
                <a:gd name="T6" fmla="*/ 210 w 233"/>
                <a:gd name="T7" fmla="*/ 0 h 220"/>
                <a:gd name="T8" fmla="*/ 232 w 233"/>
                <a:gd name="T9" fmla="*/ 22 h 220"/>
                <a:gd name="T10" fmla="*/ 137 w 233"/>
                <a:gd name="T11" fmla="*/ 183 h 220"/>
                <a:gd name="T12" fmla="*/ 18 w 233"/>
                <a:gd name="T13" fmla="*/ 219 h 220"/>
                <a:gd name="T14" fmla="*/ 0 w 233"/>
                <a:gd name="T15" fmla="*/ 189 h 220"/>
                <a:gd name="T16" fmla="*/ 11 w 233"/>
                <a:gd name="T17" fmla="*/ 157 h 220"/>
                <a:gd name="T18" fmla="*/ 92 w 233"/>
                <a:gd name="T19" fmla="*/ 130 h 220"/>
                <a:gd name="T20" fmla="*/ 95 w 233"/>
                <a:gd name="T21" fmla="*/ 3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20">
                  <a:moveTo>
                    <a:pt x="95" y="33"/>
                  </a:moveTo>
                  <a:lnTo>
                    <a:pt x="180" y="25"/>
                  </a:lnTo>
                  <a:lnTo>
                    <a:pt x="183" y="9"/>
                  </a:lnTo>
                  <a:lnTo>
                    <a:pt x="210" y="0"/>
                  </a:lnTo>
                  <a:lnTo>
                    <a:pt x="232" y="22"/>
                  </a:lnTo>
                  <a:lnTo>
                    <a:pt x="137" y="183"/>
                  </a:lnTo>
                  <a:lnTo>
                    <a:pt x="18" y="219"/>
                  </a:lnTo>
                  <a:lnTo>
                    <a:pt x="0" y="189"/>
                  </a:lnTo>
                  <a:lnTo>
                    <a:pt x="11" y="157"/>
                  </a:lnTo>
                  <a:lnTo>
                    <a:pt x="92" y="130"/>
                  </a:lnTo>
                  <a:lnTo>
                    <a:pt x="95" y="33"/>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1" name="Freeform 27">
              <a:extLst>
                <a:ext uri="{FF2B5EF4-FFF2-40B4-BE49-F238E27FC236}">
                  <a16:creationId xmlns:a16="http://schemas.microsoft.com/office/drawing/2014/main" id="{62373AC7-370B-4494-AAB4-07BF6E7CF4DB}"/>
                </a:ext>
              </a:extLst>
            </p:cNvPr>
            <p:cNvSpPr>
              <a:spLocks/>
            </p:cNvSpPr>
            <p:nvPr/>
          </p:nvSpPr>
          <p:spPr bwMode="auto">
            <a:xfrm>
              <a:off x="869" y="1592"/>
              <a:ext cx="605" cy="438"/>
            </a:xfrm>
            <a:custGeom>
              <a:avLst/>
              <a:gdLst>
                <a:gd name="T0" fmla="*/ 473 w 605"/>
                <a:gd name="T1" fmla="*/ 0 h 438"/>
                <a:gd name="T2" fmla="*/ 571 w 605"/>
                <a:gd name="T3" fmla="*/ 32 h 438"/>
                <a:gd name="T4" fmla="*/ 590 w 605"/>
                <a:gd name="T5" fmla="*/ 82 h 438"/>
                <a:gd name="T6" fmla="*/ 534 w 605"/>
                <a:gd name="T7" fmla="*/ 132 h 438"/>
                <a:gd name="T8" fmla="*/ 571 w 605"/>
                <a:gd name="T9" fmla="*/ 180 h 438"/>
                <a:gd name="T10" fmla="*/ 567 w 605"/>
                <a:gd name="T11" fmla="*/ 234 h 438"/>
                <a:gd name="T12" fmla="*/ 604 w 605"/>
                <a:gd name="T13" fmla="*/ 322 h 438"/>
                <a:gd name="T14" fmla="*/ 467 w 605"/>
                <a:gd name="T15" fmla="*/ 322 h 438"/>
                <a:gd name="T16" fmla="*/ 467 w 605"/>
                <a:gd name="T17" fmla="*/ 376 h 438"/>
                <a:gd name="T18" fmla="*/ 518 w 605"/>
                <a:gd name="T19" fmla="*/ 421 h 438"/>
                <a:gd name="T20" fmla="*/ 497 w 605"/>
                <a:gd name="T21" fmla="*/ 437 h 438"/>
                <a:gd name="T22" fmla="*/ 293 w 605"/>
                <a:gd name="T23" fmla="*/ 391 h 438"/>
                <a:gd name="T24" fmla="*/ 283 w 605"/>
                <a:gd name="T25" fmla="*/ 271 h 438"/>
                <a:gd name="T26" fmla="*/ 243 w 605"/>
                <a:gd name="T27" fmla="*/ 269 h 438"/>
                <a:gd name="T28" fmla="*/ 204 w 605"/>
                <a:gd name="T29" fmla="*/ 303 h 438"/>
                <a:gd name="T30" fmla="*/ 142 w 605"/>
                <a:gd name="T31" fmla="*/ 299 h 438"/>
                <a:gd name="T32" fmla="*/ 140 w 605"/>
                <a:gd name="T33" fmla="*/ 257 h 438"/>
                <a:gd name="T34" fmla="*/ 28 w 605"/>
                <a:gd name="T35" fmla="*/ 280 h 438"/>
                <a:gd name="T36" fmla="*/ 0 w 605"/>
                <a:gd name="T37" fmla="*/ 230 h 438"/>
                <a:gd name="T38" fmla="*/ 119 w 605"/>
                <a:gd name="T39" fmla="*/ 194 h 438"/>
                <a:gd name="T40" fmla="*/ 216 w 605"/>
                <a:gd name="T41" fmla="*/ 33 h 438"/>
                <a:gd name="T42" fmla="*/ 246 w 605"/>
                <a:gd name="T43" fmla="*/ 2 h 438"/>
                <a:gd name="T44" fmla="*/ 299 w 605"/>
                <a:gd name="T45" fmla="*/ 17 h 438"/>
                <a:gd name="T46" fmla="*/ 371 w 605"/>
                <a:gd name="T47" fmla="*/ 17 h 438"/>
                <a:gd name="T48" fmla="*/ 473 w 605"/>
                <a:gd name="T4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5" h="438">
                  <a:moveTo>
                    <a:pt x="473" y="0"/>
                  </a:moveTo>
                  <a:lnTo>
                    <a:pt x="571" y="32"/>
                  </a:lnTo>
                  <a:lnTo>
                    <a:pt x="590" y="82"/>
                  </a:lnTo>
                  <a:lnTo>
                    <a:pt x="534" y="132"/>
                  </a:lnTo>
                  <a:lnTo>
                    <a:pt x="571" y="180"/>
                  </a:lnTo>
                  <a:lnTo>
                    <a:pt x="567" y="234"/>
                  </a:lnTo>
                  <a:lnTo>
                    <a:pt x="604" y="322"/>
                  </a:lnTo>
                  <a:lnTo>
                    <a:pt x="467" y="322"/>
                  </a:lnTo>
                  <a:lnTo>
                    <a:pt x="467" y="376"/>
                  </a:lnTo>
                  <a:lnTo>
                    <a:pt x="518" y="421"/>
                  </a:lnTo>
                  <a:lnTo>
                    <a:pt x="497" y="437"/>
                  </a:lnTo>
                  <a:lnTo>
                    <a:pt x="293" y="391"/>
                  </a:lnTo>
                  <a:lnTo>
                    <a:pt x="283" y="271"/>
                  </a:lnTo>
                  <a:lnTo>
                    <a:pt x="243" y="269"/>
                  </a:lnTo>
                  <a:lnTo>
                    <a:pt x="204" y="303"/>
                  </a:lnTo>
                  <a:lnTo>
                    <a:pt x="142" y="299"/>
                  </a:lnTo>
                  <a:lnTo>
                    <a:pt x="140" y="257"/>
                  </a:lnTo>
                  <a:lnTo>
                    <a:pt x="28" y="280"/>
                  </a:lnTo>
                  <a:lnTo>
                    <a:pt x="0" y="230"/>
                  </a:lnTo>
                  <a:lnTo>
                    <a:pt x="119" y="194"/>
                  </a:lnTo>
                  <a:lnTo>
                    <a:pt x="216" y="33"/>
                  </a:lnTo>
                  <a:lnTo>
                    <a:pt x="246" y="2"/>
                  </a:lnTo>
                  <a:lnTo>
                    <a:pt x="299" y="17"/>
                  </a:lnTo>
                  <a:lnTo>
                    <a:pt x="371" y="17"/>
                  </a:lnTo>
                  <a:lnTo>
                    <a:pt x="473"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2" name="Freeform 28">
              <a:extLst>
                <a:ext uri="{FF2B5EF4-FFF2-40B4-BE49-F238E27FC236}">
                  <a16:creationId xmlns:a16="http://schemas.microsoft.com/office/drawing/2014/main" id="{05F6BFFB-B755-4A14-9768-443DDB9E90D3}"/>
                </a:ext>
              </a:extLst>
            </p:cNvPr>
            <p:cNvSpPr>
              <a:spLocks/>
            </p:cNvSpPr>
            <p:nvPr/>
          </p:nvSpPr>
          <p:spPr bwMode="auto">
            <a:xfrm>
              <a:off x="1563" y="1322"/>
              <a:ext cx="298" cy="328"/>
            </a:xfrm>
            <a:custGeom>
              <a:avLst/>
              <a:gdLst>
                <a:gd name="T0" fmla="*/ 67 w 298"/>
                <a:gd name="T1" fmla="*/ 0 h 328"/>
                <a:gd name="T2" fmla="*/ 0 w 298"/>
                <a:gd name="T3" fmla="*/ 166 h 328"/>
                <a:gd name="T4" fmla="*/ 11 w 298"/>
                <a:gd name="T5" fmla="*/ 260 h 328"/>
                <a:gd name="T6" fmla="*/ 156 w 298"/>
                <a:gd name="T7" fmla="*/ 327 h 328"/>
                <a:gd name="T8" fmla="*/ 202 w 298"/>
                <a:gd name="T9" fmla="*/ 300 h 328"/>
                <a:gd name="T10" fmla="*/ 274 w 298"/>
                <a:gd name="T11" fmla="*/ 281 h 328"/>
                <a:gd name="T12" fmla="*/ 297 w 298"/>
                <a:gd name="T13" fmla="*/ 231 h 328"/>
                <a:gd name="T14" fmla="*/ 206 w 298"/>
                <a:gd name="T15" fmla="*/ 176 h 328"/>
                <a:gd name="T16" fmla="*/ 211 w 298"/>
                <a:gd name="T17" fmla="*/ 127 h 328"/>
                <a:gd name="T18" fmla="*/ 194 w 298"/>
                <a:gd name="T19" fmla="*/ 117 h 328"/>
                <a:gd name="T20" fmla="*/ 209 w 298"/>
                <a:gd name="T21" fmla="*/ 74 h 328"/>
                <a:gd name="T22" fmla="*/ 67 w 298"/>
                <a:gd name="T2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328">
                  <a:moveTo>
                    <a:pt x="67" y="0"/>
                  </a:moveTo>
                  <a:lnTo>
                    <a:pt x="0" y="166"/>
                  </a:lnTo>
                  <a:lnTo>
                    <a:pt x="11" y="260"/>
                  </a:lnTo>
                  <a:lnTo>
                    <a:pt x="156" y="327"/>
                  </a:lnTo>
                  <a:lnTo>
                    <a:pt x="202" y="300"/>
                  </a:lnTo>
                  <a:lnTo>
                    <a:pt x="274" y="281"/>
                  </a:lnTo>
                  <a:lnTo>
                    <a:pt x="297" y="231"/>
                  </a:lnTo>
                  <a:lnTo>
                    <a:pt x="206" y="176"/>
                  </a:lnTo>
                  <a:lnTo>
                    <a:pt x="211" y="127"/>
                  </a:lnTo>
                  <a:lnTo>
                    <a:pt x="194" y="117"/>
                  </a:lnTo>
                  <a:lnTo>
                    <a:pt x="209" y="74"/>
                  </a:lnTo>
                  <a:lnTo>
                    <a:pt x="6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3" name="Freeform 29">
              <a:extLst>
                <a:ext uri="{FF2B5EF4-FFF2-40B4-BE49-F238E27FC236}">
                  <a16:creationId xmlns:a16="http://schemas.microsoft.com/office/drawing/2014/main" id="{DEC68A43-E458-45D2-A0F0-8C5F81AEDCB4}"/>
                </a:ext>
              </a:extLst>
            </p:cNvPr>
            <p:cNvSpPr>
              <a:spLocks/>
            </p:cNvSpPr>
            <p:nvPr/>
          </p:nvSpPr>
          <p:spPr bwMode="auto">
            <a:xfrm>
              <a:off x="1709" y="1410"/>
              <a:ext cx="276" cy="324"/>
            </a:xfrm>
            <a:custGeom>
              <a:avLst/>
              <a:gdLst>
                <a:gd name="T0" fmla="*/ 64 w 276"/>
                <a:gd name="T1" fmla="*/ 39 h 324"/>
                <a:gd name="T2" fmla="*/ 60 w 276"/>
                <a:gd name="T3" fmla="*/ 89 h 324"/>
                <a:gd name="T4" fmla="*/ 150 w 276"/>
                <a:gd name="T5" fmla="*/ 143 h 324"/>
                <a:gd name="T6" fmla="*/ 127 w 276"/>
                <a:gd name="T7" fmla="*/ 192 h 324"/>
                <a:gd name="T8" fmla="*/ 57 w 276"/>
                <a:gd name="T9" fmla="*/ 209 h 324"/>
                <a:gd name="T10" fmla="*/ 10 w 276"/>
                <a:gd name="T11" fmla="*/ 238 h 324"/>
                <a:gd name="T12" fmla="*/ 0 w 276"/>
                <a:gd name="T13" fmla="*/ 272 h 324"/>
                <a:gd name="T14" fmla="*/ 38 w 276"/>
                <a:gd name="T15" fmla="*/ 323 h 324"/>
                <a:gd name="T16" fmla="*/ 185 w 276"/>
                <a:gd name="T17" fmla="*/ 236 h 324"/>
                <a:gd name="T18" fmla="*/ 275 w 276"/>
                <a:gd name="T19" fmla="*/ 0 h 324"/>
                <a:gd name="T20" fmla="*/ 142 w 276"/>
                <a:gd name="T21" fmla="*/ 56 h 324"/>
                <a:gd name="T22" fmla="*/ 64 w 276"/>
                <a:gd name="T23"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324">
                  <a:moveTo>
                    <a:pt x="64" y="39"/>
                  </a:moveTo>
                  <a:lnTo>
                    <a:pt x="60" y="89"/>
                  </a:lnTo>
                  <a:lnTo>
                    <a:pt x="150" y="143"/>
                  </a:lnTo>
                  <a:lnTo>
                    <a:pt x="127" y="192"/>
                  </a:lnTo>
                  <a:lnTo>
                    <a:pt x="57" y="209"/>
                  </a:lnTo>
                  <a:lnTo>
                    <a:pt x="10" y="238"/>
                  </a:lnTo>
                  <a:lnTo>
                    <a:pt x="0" y="272"/>
                  </a:lnTo>
                  <a:lnTo>
                    <a:pt x="38" y="323"/>
                  </a:lnTo>
                  <a:lnTo>
                    <a:pt x="185" y="236"/>
                  </a:lnTo>
                  <a:lnTo>
                    <a:pt x="275" y="0"/>
                  </a:lnTo>
                  <a:lnTo>
                    <a:pt x="142" y="56"/>
                  </a:lnTo>
                  <a:lnTo>
                    <a:pt x="64" y="39"/>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4" name="Freeform 30">
              <a:extLst>
                <a:ext uri="{FF2B5EF4-FFF2-40B4-BE49-F238E27FC236}">
                  <a16:creationId xmlns:a16="http://schemas.microsoft.com/office/drawing/2014/main" id="{8AD707D2-97E8-40F2-84C8-ED5D7EF8D249}"/>
                </a:ext>
              </a:extLst>
            </p:cNvPr>
            <p:cNvSpPr>
              <a:spLocks/>
            </p:cNvSpPr>
            <p:nvPr/>
          </p:nvSpPr>
          <p:spPr bwMode="auto">
            <a:xfrm>
              <a:off x="1539" y="1581"/>
              <a:ext cx="209" cy="252"/>
            </a:xfrm>
            <a:custGeom>
              <a:avLst/>
              <a:gdLst>
                <a:gd name="T0" fmla="*/ 35 w 209"/>
                <a:gd name="T1" fmla="*/ 0 h 252"/>
                <a:gd name="T2" fmla="*/ 3 w 209"/>
                <a:gd name="T3" fmla="*/ 42 h 252"/>
                <a:gd name="T4" fmla="*/ 21 w 209"/>
                <a:gd name="T5" fmla="*/ 78 h 252"/>
                <a:gd name="T6" fmla="*/ 0 w 209"/>
                <a:gd name="T7" fmla="*/ 140 h 252"/>
                <a:gd name="T8" fmla="*/ 23 w 209"/>
                <a:gd name="T9" fmla="*/ 175 h 252"/>
                <a:gd name="T10" fmla="*/ 91 w 209"/>
                <a:gd name="T11" fmla="*/ 202 h 252"/>
                <a:gd name="T12" fmla="*/ 159 w 209"/>
                <a:gd name="T13" fmla="*/ 251 h 252"/>
                <a:gd name="T14" fmla="*/ 207 w 209"/>
                <a:gd name="T15" fmla="*/ 207 h 252"/>
                <a:gd name="T16" fmla="*/ 208 w 209"/>
                <a:gd name="T17" fmla="*/ 150 h 252"/>
                <a:gd name="T18" fmla="*/ 171 w 209"/>
                <a:gd name="T19" fmla="*/ 101 h 252"/>
                <a:gd name="T20" fmla="*/ 181 w 209"/>
                <a:gd name="T21" fmla="*/ 68 h 252"/>
                <a:gd name="T22" fmla="*/ 35 w 209"/>
                <a:gd name="T2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52">
                  <a:moveTo>
                    <a:pt x="35" y="0"/>
                  </a:moveTo>
                  <a:lnTo>
                    <a:pt x="3" y="42"/>
                  </a:lnTo>
                  <a:lnTo>
                    <a:pt x="21" y="78"/>
                  </a:lnTo>
                  <a:lnTo>
                    <a:pt x="0" y="140"/>
                  </a:lnTo>
                  <a:lnTo>
                    <a:pt x="23" y="175"/>
                  </a:lnTo>
                  <a:lnTo>
                    <a:pt x="91" y="202"/>
                  </a:lnTo>
                  <a:lnTo>
                    <a:pt x="159" y="251"/>
                  </a:lnTo>
                  <a:lnTo>
                    <a:pt x="207" y="207"/>
                  </a:lnTo>
                  <a:lnTo>
                    <a:pt x="208" y="150"/>
                  </a:lnTo>
                  <a:lnTo>
                    <a:pt x="171" y="101"/>
                  </a:lnTo>
                  <a:lnTo>
                    <a:pt x="181" y="68"/>
                  </a:lnTo>
                  <a:lnTo>
                    <a:pt x="35"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5" name="Freeform 31">
              <a:extLst>
                <a:ext uri="{FF2B5EF4-FFF2-40B4-BE49-F238E27FC236}">
                  <a16:creationId xmlns:a16="http://schemas.microsoft.com/office/drawing/2014/main" id="{432A7456-2AAE-42AE-878C-B1A60FCAD61E}"/>
                </a:ext>
              </a:extLst>
            </p:cNvPr>
            <p:cNvSpPr>
              <a:spLocks/>
            </p:cNvSpPr>
            <p:nvPr/>
          </p:nvSpPr>
          <p:spPr bwMode="auto">
            <a:xfrm>
              <a:off x="1402" y="1624"/>
              <a:ext cx="297" cy="348"/>
            </a:xfrm>
            <a:custGeom>
              <a:avLst/>
              <a:gdLst>
                <a:gd name="T0" fmla="*/ 37 w 297"/>
                <a:gd name="T1" fmla="*/ 0 h 348"/>
                <a:gd name="T2" fmla="*/ 141 w 297"/>
                <a:gd name="T3" fmla="*/ 0 h 348"/>
                <a:gd name="T4" fmla="*/ 160 w 297"/>
                <a:gd name="T5" fmla="*/ 33 h 348"/>
                <a:gd name="T6" fmla="*/ 138 w 297"/>
                <a:gd name="T7" fmla="*/ 97 h 348"/>
                <a:gd name="T8" fmla="*/ 161 w 297"/>
                <a:gd name="T9" fmla="*/ 131 h 348"/>
                <a:gd name="T10" fmla="*/ 230 w 297"/>
                <a:gd name="T11" fmla="*/ 158 h 348"/>
                <a:gd name="T12" fmla="*/ 296 w 297"/>
                <a:gd name="T13" fmla="*/ 208 h 348"/>
                <a:gd name="T14" fmla="*/ 237 w 297"/>
                <a:gd name="T15" fmla="*/ 264 h 348"/>
                <a:gd name="T16" fmla="*/ 268 w 297"/>
                <a:gd name="T17" fmla="*/ 303 h 348"/>
                <a:gd name="T18" fmla="*/ 254 w 297"/>
                <a:gd name="T19" fmla="*/ 347 h 348"/>
                <a:gd name="T20" fmla="*/ 163 w 297"/>
                <a:gd name="T21" fmla="*/ 346 h 348"/>
                <a:gd name="T22" fmla="*/ 138 w 297"/>
                <a:gd name="T23" fmla="*/ 312 h 348"/>
                <a:gd name="T24" fmla="*/ 68 w 297"/>
                <a:gd name="T25" fmla="*/ 288 h 348"/>
                <a:gd name="T26" fmla="*/ 31 w 297"/>
                <a:gd name="T27" fmla="*/ 203 h 348"/>
                <a:gd name="T28" fmla="*/ 38 w 297"/>
                <a:gd name="T29" fmla="*/ 148 h 348"/>
                <a:gd name="T30" fmla="*/ 0 w 297"/>
                <a:gd name="T31" fmla="*/ 100 h 348"/>
                <a:gd name="T32" fmla="*/ 56 w 297"/>
                <a:gd name="T33" fmla="*/ 50 h 348"/>
                <a:gd name="T34" fmla="*/ 37 w 297"/>
                <a:gd name="T3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348">
                  <a:moveTo>
                    <a:pt x="37" y="0"/>
                  </a:moveTo>
                  <a:lnTo>
                    <a:pt x="141" y="0"/>
                  </a:lnTo>
                  <a:lnTo>
                    <a:pt x="160" y="33"/>
                  </a:lnTo>
                  <a:lnTo>
                    <a:pt x="138" y="97"/>
                  </a:lnTo>
                  <a:lnTo>
                    <a:pt x="161" y="131"/>
                  </a:lnTo>
                  <a:lnTo>
                    <a:pt x="230" y="158"/>
                  </a:lnTo>
                  <a:lnTo>
                    <a:pt x="296" y="208"/>
                  </a:lnTo>
                  <a:lnTo>
                    <a:pt x="237" y="264"/>
                  </a:lnTo>
                  <a:lnTo>
                    <a:pt x="268" y="303"/>
                  </a:lnTo>
                  <a:lnTo>
                    <a:pt x="254" y="347"/>
                  </a:lnTo>
                  <a:lnTo>
                    <a:pt x="163" y="346"/>
                  </a:lnTo>
                  <a:lnTo>
                    <a:pt x="138" y="312"/>
                  </a:lnTo>
                  <a:lnTo>
                    <a:pt x="68" y="288"/>
                  </a:lnTo>
                  <a:lnTo>
                    <a:pt x="31" y="203"/>
                  </a:lnTo>
                  <a:lnTo>
                    <a:pt x="38" y="148"/>
                  </a:lnTo>
                  <a:lnTo>
                    <a:pt x="0" y="100"/>
                  </a:lnTo>
                  <a:lnTo>
                    <a:pt x="56" y="50"/>
                  </a:lnTo>
                  <a:lnTo>
                    <a:pt x="37"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6" name="Freeform 32">
              <a:extLst>
                <a:ext uri="{FF2B5EF4-FFF2-40B4-BE49-F238E27FC236}">
                  <a16:creationId xmlns:a16="http://schemas.microsoft.com/office/drawing/2014/main" id="{C18C1B90-7719-4E44-A5FE-B19E7D27B570}"/>
                </a:ext>
              </a:extLst>
            </p:cNvPr>
            <p:cNvSpPr>
              <a:spLocks/>
            </p:cNvSpPr>
            <p:nvPr/>
          </p:nvSpPr>
          <p:spPr bwMode="auto">
            <a:xfrm>
              <a:off x="1454" y="1970"/>
              <a:ext cx="237" cy="407"/>
            </a:xfrm>
            <a:custGeom>
              <a:avLst/>
              <a:gdLst>
                <a:gd name="T0" fmla="*/ 111 w 237"/>
                <a:gd name="T1" fmla="*/ 1 h 407"/>
                <a:gd name="T2" fmla="*/ 199 w 237"/>
                <a:gd name="T3" fmla="*/ 0 h 407"/>
                <a:gd name="T4" fmla="*/ 236 w 237"/>
                <a:gd name="T5" fmla="*/ 39 h 407"/>
                <a:gd name="T6" fmla="*/ 216 w 237"/>
                <a:gd name="T7" fmla="*/ 146 h 407"/>
                <a:gd name="T8" fmla="*/ 123 w 237"/>
                <a:gd name="T9" fmla="*/ 273 h 407"/>
                <a:gd name="T10" fmla="*/ 91 w 237"/>
                <a:gd name="T11" fmla="*/ 359 h 407"/>
                <a:gd name="T12" fmla="*/ 20 w 237"/>
                <a:gd name="T13" fmla="*/ 406 h 407"/>
                <a:gd name="T14" fmla="*/ 0 w 237"/>
                <a:gd name="T15" fmla="*/ 308 h 407"/>
                <a:gd name="T16" fmla="*/ 53 w 237"/>
                <a:gd name="T17" fmla="*/ 164 h 407"/>
                <a:gd name="T18" fmla="*/ 7 w 237"/>
                <a:gd name="T19" fmla="*/ 140 h 407"/>
                <a:gd name="T20" fmla="*/ 62 w 237"/>
                <a:gd name="T21" fmla="*/ 93 h 407"/>
                <a:gd name="T22" fmla="*/ 71 w 237"/>
                <a:gd name="T23" fmla="*/ 116 h 407"/>
                <a:gd name="T24" fmla="*/ 101 w 237"/>
                <a:gd name="T25" fmla="*/ 139 h 407"/>
                <a:gd name="T26" fmla="*/ 138 w 237"/>
                <a:gd name="T27" fmla="*/ 114 h 407"/>
                <a:gd name="T28" fmla="*/ 104 w 237"/>
                <a:gd name="T29" fmla="*/ 59 h 407"/>
                <a:gd name="T30" fmla="*/ 111 w 237"/>
                <a:gd name="T31" fmla="*/ 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407">
                  <a:moveTo>
                    <a:pt x="111" y="1"/>
                  </a:moveTo>
                  <a:lnTo>
                    <a:pt x="199" y="0"/>
                  </a:lnTo>
                  <a:lnTo>
                    <a:pt x="236" y="39"/>
                  </a:lnTo>
                  <a:lnTo>
                    <a:pt x="216" y="146"/>
                  </a:lnTo>
                  <a:lnTo>
                    <a:pt x="123" y="273"/>
                  </a:lnTo>
                  <a:lnTo>
                    <a:pt x="91" y="359"/>
                  </a:lnTo>
                  <a:lnTo>
                    <a:pt x="20" y="406"/>
                  </a:lnTo>
                  <a:lnTo>
                    <a:pt x="0" y="308"/>
                  </a:lnTo>
                  <a:lnTo>
                    <a:pt x="53" y="164"/>
                  </a:lnTo>
                  <a:lnTo>
                    <a:pt x="7" y="140"/>
                  </a:lnTo>
                  <a:lnTo>
                    <a:pt x="62" y="93"/>
                  </a:lnTo>
                  <a:lnTo>
                    <a:pt x="71" y="116"/>
                  </a:lnTo>
                  <a:lnTo>
                    <a:pt x="101" y="139"/>
                  </a:lnTo>
                  <a:lnTo>
                    <a:pt x="138" y="114"/>
                  </a:lnTo>
                  <a:lnTo>
                    <a:pt x="104" y="59"/>
                  </a:lnTo>
                  <a:lnTo>
                    <a:pt x="111"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7" name="Freeform 33">
              <a:extLst>
                <a:ext uri="{FF2B5EF4-FFF2-40B4-BE49-F238E27FC236}">
                  <a16:creationId xmlns:a16="http://schemas.microsoft.com/office/drawing/2014/main" id="{B1F581C4-CE32-4E73-BBD4-B6A0C6F53637}"/>
                </a:ext>
              </a:extLst>
            </p:cNvPr>
            <p:cNvSpPr>
              <a:spLocks/>
            </p:cNvSpPr>
            <p:nvPr/>
          </p:nvSpPr>
          <p:spPr bwMode="auto">
            <a:xfrm>
              <a:off x="1726" y="1988"/>
              <a:ext cx="126" cy="342"/>
            </a:xfrm>
            <a:custGeom>
              <a:avLst/>
              <a:gdLst>
                <a:gd name="T0" fmla="*/ 104 w 126"/>
                <a:gd name="T1" fmla="*/ 0 h 342"/>
                <a:gd name="T2" fmla="*/ 69 w 126"/>
                <a:gd name="T3" fmla="*/ 87 h 342"/>
                <a:gd name="T4" fmla="*/ 16 w 126"/>
                <a:gd name="T5" fmla="*/ 119 h 342"/>
                <a:gd name="T6" fmla="*/ 28 w 126"/>
                <a:gd name="T7" fmla="*/ 209 h 342"/>
                <a:gd name="T8" fmla="*/ 0 w 126"/>
                <a:gd name="T9" fmla="*/ 259 h 342"/>
                <a:gd name="T10" fmla="*/ 3 w 126"/>
                <a:gd name="T11" fmla="*/ 341 h 342"/>
                <a:gd name="T12" fmla="*/ 85 w 126"/>
                <a:gd name="T13" fmla="*/ 306 h 342"/>
                <a:gd name="T14" fmla="*/ 125 w 126"/>
                <a:gd name="T15" fmla="*/ 134 h 342"/>
                <a:gd name="T16" fmla="*/ 104 w 126"/>
                <a:gd name="T1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42">
                  <a:moveTo>
                    <a:pt x="104" y="0"/>
                  </a:moveTo>
                  <a:lnTo>
                    <a:pt x="69" y="87"/>
                  </a:lnTo>
                  <a:lnTo>
                    <a:pt x="16" y="119"/>
                  </a:lnTo>
                  <a:lnTo>
                    <a:pt x="28" y="209"/>
                  </a:lnTo>
                  <a:lnTo>
                    <a:pt x="0" y="259"/>
                  </a:lnTo>
                  <a:lnTo>
                    <a:pt x="3" y="341"/>
                  </a:lnTo>
                  <a:lnTo>
                    <a:pt x="85" y="306"/>
                  </a:lnTo>
                  <a:lnTo>
                    <a:pt x="125" y="134"/>
                  </a:lnTo>
                  <a:lnTo>
                    <a:pt x="104"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8" name="Freeform 34">
              <a:extLst>
                <a:ext uri="{FF2B5EF4-FFF2-40B4-BE49-F238E27FC236}">
                  <a16:creationId xmlns:a16="http://schemas.microsoft.com/office/drawing/2014/main" id="{4AFFB90A-D27F-4246-A50F-4CF75089FA5D}"/>
                </a:ext>
              </a:extLst>
            </p:cNvPr>
            <p:cNvSpPr>
              <a:spLocks/>
            </p:cNvSpPr>
            <p:nvPr/>
          </p:nvSpPr>
          <p:spPr bwMode="auto">
            <a:xfrm>
              <a:off x="1294" y="2088"/>
              <a:ext cx="215" cy="218"/>
            </a:xfrm>
            <a:custGeom>
              <a:avLst/>
              <a:gdLst>
                <a:gd name="T0" fmla="*/ 0 w 215"/>
                <a:gd name="T1" fmla="*/ 100 h 218"/>
                <a:gd name="T2" fmla="*/ 124 w 215"/>
                <a:gd name="T3" fmla="*/ 0 h 218"/>
                <a:gd name="T4" fmla="*/ 214 w 215"/>
                <a:gd name="T5" fmla="*/ 46 h 218"/>
                <a:gd name="T6" fmla="*/ 162 w 215"/>
                <a:gd name="T7" fmla="*/ 191 h 218"/>
                <a:gd name="T8" fmla="*/ 83 w 215"/>
                <a:gd name="T9" fmla="*/ 217 h 218"/>
                <a:gd name="T10" fmla="*/ 0 w 215"/>
                <a:gd name="T11" fmla="*/ 100 h 218"/>
              </a:gdLst>
              <a:ahLst/>
              <a:cxnLst>
                <a:cxn ang="0">
                  <a:pos x="T0" y="T1"/>
                </a:cxn>
                <a:cxn ang="0">
                  <a:pos x="T2" y="T3"/>
                </a:cxn>
                <a:cxn ang="0">
                  <a:pos x="T4" y="T5"/>
                </a:cxn>
                <a:cxn ang="0">
                  <a:pos x="T6" y="T7"/>
                </a:cxn>
                <a:cxn ang="0">
                  <a:pos x="T8" y="T9"/>
                </a:cxn>
                <a:cxn ang="0">
                  <a:pos x="T10" y="T11"/>
                </a:cxn>
              </a:cxnLst>
              <a:rect l="0" t="0" r="r" b="b"/>
              <a:pathLst>
                <a:path w="215" h="218">
                  <a:moveTo>
                    <a:pt x="0" y="100"/>
                  </a:moveTo>
                  <a:lnTo>
                    <a:pt x="124" y="0"/>
                  </a:lnTo>
                  <a:lnTo>
                    <a:pt x="214" y="46"/>
                  </a:lnTo>
                  <a:lnTo>
                    <a:pt x="162" y="191"/>
                  </a:lnTo>
                  <a:lnTo>
                    <a:pt x="83" y="217"/>
                  </a:lnTo>
                  <a:lnTo>
                    <a:pt x="0" y="10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9" name="Freeform 35">
              <a:extLst>
                <a:ext uri="{FF2B5EF4-FFF2-40B4-BE49-F238E27FC236}">
                  <a16:creationId xmlns:a16="http://schemas.microsoft.com/office/drawing/2014/main" id="{1E06C35B-CC5E-40F0-A2B9-65AA90907C72}"/>
                </a:ext>
              </a:extLst>
            </p:cNvPr>
            <p:cNvSpPr>
              <a:spLocks/>
            </p:cNvSpPr>
            <p:nvPr/>
          </p:nvSpPr>
          <p:spPr bwMode="auto">
            <a:xfrm>
              <a:off x="1185" y="1912"/>
              <a:ext cx="333" cy="279"/>
            </a:xfrm>
            <a:custGeom>
              <a:avLst/>
              <a:gdLst>
                <a:gd name="T0" fmla="*/ 149 w 333"/>
                <a:gd name="T1" fmla="*/ 1 h 279"/>
                <a:gd name="T2" fmla="*/ 285 w 333"/>
                <a:gd name="T3" fmla="*/ 0 h 279"/>
                <a:gd name="T4" fmla="*/ 311 w 333"/>
                <a:gd name="T5" fmla="*/ 54 h 279"/>
                <a:gd name="T6" fmla="*/ 311 w 333"/>
                <a:gd name="T7" fmla="*/ 108 h 279"/>
                <a:gd name="T8" fmla="*/ 332 w 333"/>
                <a:gd name="T9" fmla="*/ 151 h 279"/>
                <a:gd name="T10" fmla="*/ 277 w 333"/>
                <a:gd name="T11" fmla="*/ 198 h 279"/>
                <a:gd name="T12" fmla="*/ 234 w 333"/>
                <a:gd name="T13" fmla="*/ 178 h 279"/>
                <a:gd name="T14" fmla="*/ 109 w 333"/>
                <a:gd name="T15" fmla="*/ 278 h 279"/>
                <a:gd name="T16" fmla="*/ 40 w 333"/>
                <a:gd name="T17" fmla="*/ 245 h 279"/>
                <a:gd name="T18" fmla="*/ 0 w 333"/>
                <a:gd name="T19" fmla="*/ 164 h 279"/>
                <a:gd name="T20" fmla="*/ 64 w 333"/>
                <a:gd name="T21" fmla="*/ 131 h 279"/>
                <a:gd name="T22" fmla="*/ 37 w 333"/>
                <a:gd name="T23" fmla="*/ 83 h 279"/>
                <a:gd name="T24" fmla="*/ 181 w 333"/>
                <a:gd name="T25" fmla="*/ 115 h 279"/>
                <a:gd name="T26" fmla="*/ 201 w 333"/>
                <a:gd name="T27" fmla="*/ 100 h 279"/>
                <a:gd name="T28" fmla="*/ 149 w 333"/>
                <a:gd name="T29" fmla="*/ 58 h 279"/>
                <a:gd name="T30" fmla="*/ 149 w 333"/>
                <a:gd name="T3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279">
                  <a:moveTo>
                    <a:pt x="149" y="1"/>
                  </a:moveTo>
                  <a:lnTo>
                    <a:pt x="285" y="0"/>
                  </a:lnTo>
                  <a:lnTo>
                    <a:pt x="311" y="54"/>
                  </a:lnTo>
                  <a:lnTo>
                    <a:pt x="311" y="108"/>
                  </a:lnTo>
                  <a:lnTo>
                    <a:pt x="332" y="151"/>
                  </a:lnTo>
                  <a:lnTo>
                    <a:pt x="277" y="198"/>
                  </a:lnTo>
                  <a:lnTo>
                    <a:pt x="234" y="178"/>
                  </a:lnTo>
                  <a:lnTo>
                    <a:pt x="109" y="278"/>
                  </a:lnTo>
                  <a:lnTo>
                    <a:pt x="40" y="245"/>
                  </a:lnTo>
                  <a:lnTo>
                    <a:pt x="0" y="164"/>
                  </a:lnTo>
                  <a:lnTo>
                    <a:pt x="64" y="131"/>
                  </a:lnTo>
                  <a:lnTo>
                    <a:pt x="37" y="83"/>
                  </a:lnTo>
                  <a:lnTo>
                    <a:pt x="181" y="115"/>
                  </a:lnTo>
                  <a:lnTo>
                    <a:pt x="201" y="100"/>
                  </a:lnTo>
                  <a:lnTo>
                    <a:pt x="149" y="58"/>
                  </a:lnTo>
                  <a:lnTo>
                    <a:pt x="149"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0" name="Freeform 36">
              <a:extLst>
                <a:ext uri="{FF2B5EF4-FFF2-40B4-BE49-F238E27FC236}">
                  <a16:creationId xmlns:a16="http://schemas.microsoft.com/office/drawing/2014/main" id="{C7571A4E-A7A0-4236-ADC1-1146799AA296}"/>
                </a:ext>
              </a:extLst>
            </p:cNvPr>
            <p:cNvSpPr>
              <a:spLocks/>
            </p:cNvSpPr>
            <p:nvPr/>
          </p:nvSpPr>
          <p:spPr bwMode="auto">
            <a:xfrm>
              <a:off x="1468" y="1910"/>
              <a:ext cx="126" cy="200"/>
            </a:xfrm>
            <a:custGeom>
              <a:avLst/>
              <a:gdLst>
                <a:gd name="T0" fmla="*/ 0 w 126"/>
                <a:gd name="T1" fmla="*/ 0 h 200"/>
                <a:gd name="T2" fmla="*/ 72 w 126"/>
                <a:gd name="T3" fmla="*/ 26 h 200"/>
                <a:gd name="T4" fmla="*/ 99 w 126"/>
                <a:gd name="T5" fmla="*/ 61 h 200"/>
                <a:gd name="T6" fmla="*/ 90 w 126"/>
                <a:gd name="T7" fmla="*/ 118 h 200"/>
                <a:gd name="T8" fmla="*/ 125 w 126"/>
                <a:gd name="T9" fmla="*/ 173 h 200"/>
                <a:gd name="T10" fmla="*/ 87 w 126"/>
                <a:gd name="T11" fmla="*/ 199 h 200"/>
                <a:gd name="T12" fmla="*/ 56 w 126"/>
                <a:gd name="T13" fmla="*/ 177 h 200"/>
                <a:gd name="T14" fmla="*/ 46 w 126"/>
                <a:gd name="T15" fmla="*/ 149 h 200"/>
                <a:gd name="T16" fmla="*/ 26 w 126"/>
                <a:gd name="T17" fmla="*/ 110 h 200"/>
                <a:gd name="T18" fmla="*/ 26 w 126"/>
                <a:gd name="T19" fmla="*/ 55 h 200"/>
                <a:gd name="T20" fmla="*/ 0 w 126"/>
                <a:gd name="T2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200">
                  <a:moveTo>
                    <a:pt x="0" y="0"/>
                  </a:moveTo>
                  <a:lnTo>
                    <a:pt x="72" y="26"/>
                  </a:lnTo>
                  <a:lnTo>
                    <a:pt x="99" y="61"/>
                  </a:lnTo>
                  <a:lnTo>
                    <a:pt x="90" y="118"/>
                  </a:lnTo>
                  <a:lnTo>
                    <a:pt x="125" y="173"/>
                  </a:lnTo>
                  <a:lnTo>
                    <a:pt x="87" y="199"/>
                  </a:lnTo>
                  <a:lnTo>
                    <a:pt x="56" y="177"/>
                  </a:lnTo>
                  <a:lnTo>
                    <a:pt x="46" y="149"/>
                  </a:lnTo>
                  <a:lnTo>
                    <a:pt x="26" y="110"/>
                  </a:lnTo>
                  <a:lnTo>
                    <a:pt x="26" y="55"/>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1" name="Freeform 37">
              <a:extLst>
                <a:ext uri="{FF2B5EF4-FFF2-40B4-BE49-F238E27FC236}">
                  <a16:creationId xmlns:a16="http://schemas.microsoft.com/office/drawing/2014/main" id="{F102CB7D-15C6-4CEE-949F-29155BE03550}"/>
                </a:ext>
              </a:extLst>
            </p:cNvPr>
            <p:cNvSpPr>
              <a:spLocks/>
            </p:cNvSpPr>
            <p:nvPr/>
          </p:nvSpPr>
          <p:spPr bwMode="auto">
            <a:xfrm>
              <a:off x="896" y="1846"/>
              <a:ext cx="357" cy="311"/>
            </a:xfrm>
            <a:custGeom>
              <a:avLst/>
              <a:gdLst>
                <a:gd name="T0" fmla="*/ 0 w 357"/>
                <a:gd name="T1" fmla="*/ 24 h 311"/>
                <a:gd name="T2" fmla="*/ 115 w 357"/>
                <a:gd name="T3" fmla="*/ 0 h 311"/>
                <a:gd name="T4" fmla="*/ 117 w 357"/>
                <a:gd name="T5" fmla="*/ 44 h 311"/>
                <a:gd name="T6" fmla="*/ 177 w 357"/>
                <a:gd name="T7" fmla="*/ 46 h 311"/>
                <a:gd name="T8" fmla="*/ 213 w 357"/>
                <a:gd name="T9" fmla="*/ 15 h 311"/>
                <a:gd name="T10" fmla="*/ 256 w 357"/>
                <a:gd name="T11" fmla="*/ 16 h 311"/>
                <a:gd name="T12" fmla="*/ 266 w 357"/>
                <a:gd name="T13" fmla="*/ 136 h 311"/>
                <a:gd name="T14" fmla="*/ 328 w 357"/>
                <a:gd name="T15" fmla="*/ 150 h 311"/>
                <a:gd name="T16" fmla="*/ 356 w 357"/>
                <a:gd name="T17" fmla="*/ 198 h 311"/>
                <a:gd name="T18" fmla="*/ 291 w 357"/>
                <a:gd name="T19" fmla="*/ 229 h 311"/>
                <a:gd name="T20" fmla="*/ 330 w 357"/>
                <a:gd name="T21" fmla="*/ 310 h 311"/>
                <a:gd name="T22" fmla="*/ 7 w 357"/>
                <a:gd name="T23" fmla="*/ 310 h 311"/>
                <a:gd name="T24" fmla="*/ 68 w 357"/>
                <a:gd name="T25" fmla="*/ 192 h 311"/>
                <a:gd name="T26" fmla="*/ 31 w 357"/>
                <a:gd name="T27" fmla="*/ 136 h 311"/>
                <a:gd name="T28" fmla="*/ 37 w 357"/>
                <a:gd name="T29" fmla="*/ 88 h 311"/>
                <a:gd name="T30" fmla="*/ 0 w 357"/>
                <a:gd name="T31" fmla="*/ 2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 h="311">
                  <a:moveTo>
                    <a:pt x="0" y="24"/>
                  </a:moveTo>
                  <a:lnTo>
                    <a:pt x="115" y="0"/>
                  </a:lnTo>
                  <a:lnTo>
                    <a:pt x="117" y="44"/>
                  </a:lnTo>
                  <a:lnTo>
                    <a:pt x="177" y="46"/>
                  </a:lnTo>
                  <a:lnTo>
                    <a:pt x="213" y="15"/>
                  </a:lnTo>
                  <a:lnTo>
                    <a:pt x="256" y="16"/>
                  </a:lnTo>
                  <a:lnTo>
                    <a:pt x="266" y="136"/>
                  </a:lnTo>
                  <a:lnTo>
                    <a:pt x="328" y="150"/>
                  </a:lnTo>
                  <a:lnTo>
                    <a:pt x="356" y="198"/>
                  </a:lnTo>
                  <a:lnTo>
                    <a:pt x="291" y="229"/>
                  </a:lnTo>
                  <a:lnTo>
                    <a:pt x="330" y="310"/>
                  </a:lnTo>
                  <a:lnTo>
                    <a:pt x="7" y="310"/>
                  </a:lnTo>
                  <a:lnTo>
                    <a:pt x="68" y="192"/>
                  </a:lnTo>
                  <a:lnTo>
                    <a:pt x="31" y="136"/>
                  </a:lnTo>
                  <a:lnTo>
                    <a:pt x="37" y="88"/>
                  </a:lnTo>
                  <a:lnTo>
                    <a:pt x="0" y="2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2" name="Freeform 38">
              <a:extLst>
                <a:ext uri="{FF2B5EF4-FFF2-40B4-BE49-F238E27FC236}">
                  <a16:creationId xmlns:a16="http://schemas.microsoft.com/office/drawing/2014/main" id="{2747AF5A-948E-4849-8976-03383FB6EF05}"/>
                </a:ext>
              </a:extLst>
            </p:cNvPr>
            <p:cNvSpPr>
              <a:spLocks/>
            </p:cNvSpPr>
            <p:nvPr/>
          </p:nvSpPr>
          <p:spPr bwMode="auto">
            <a:xfrm>
              <a:off x="903" y="2154"/>
              <a:ext cx="396" cy="289"/>
            </a:xfrm>
            <a:custGeom>
              <a:avLst/>
              <a:gdLst>
                <a:gd name="T0" fmla="*/ 0 w 396"/>
                <a:gd name="T1" fmla="*/ 0 h 289"/>
                <a:gd name="T2" fmla="*/ 319 w 396"/>
                <a:gd name="T3" fmla="*/ 0 h 289"/>
                <a:gd name="T4" fmla="*/ 395 w 396"/>
                <a:gd name="T5" fmla="*/ 35 h 289"/>
                <a:gd name="T6" fmla="*/ 291 w 396"/>
                <a:gd name="T7" fmla="*/ 43 h 289"/>
                <a:gd name="T8" fmla="*/ 277 w 396"/>
                <a:gd name="T9" fmla="*/ 118 h 289"/>
                <a:gd name="T10" fmla="*/ 240 w 396"/>
                <a:gd name="T11" fmla="*/ 118 h 289"/>
                <a:gd name="T12" fmla="*/ 239 w 396"/>
                <a:gd name="T13" fmla="*/ 288 h 289"/>
                <a:gd name="T14" fmla="*/ 119 w 396"/>
                <a:gd name="T15" fmla="*/ 279 h 289"/>
                <a:gd name="T16" fmla="*/ 76 w 396"/>
                <a:gd name="T17" fmla="*/ 159 h 289"/>
                <a:gd name="T18" fmla="*/ 0 w 396"/>
                <a:gd name="T1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89">
                  <a:moveTo>
                    <a:pt x="0" y="0"/>
                  </a:moveTo>
                  <a:lnTo>
                    <a:pt x="319" y="0"/>
                  </a:lnTo>
                  <a:lnTo>
                    <a:pt x="395" y="35"/>
                  </a:lnTo>
                  <a:lnTo>
                    <a:pt x="291" y="43"/>
                  </a:lnTo>
                  <a:lnTo>
                    <a:pt x="277" y="118"/>
                  </a:lnTo>
                  <a:lnTo>
                    <a:pt x="240" y="118"/>
                  </a:lnTo>
                  <a:lnTo>
                    <a:pt x="239" y="288"/>
                  </a:lnTo>
                  <a:lnTo>
                    <a:pt x="119" y="279"/>
                  </a:lnTo>
                  <a:lnTo>
                    <a:pt x="76" y="159"/>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3" name="Freeform 39">
              <a:extLst>
                <a:ext uri="{FF2B5EF4-FFF2-40B4-BE49-F238E27FC236}">
                  <a16:creationId xmlns:a16="http://schemas.microsoft.com/office/drawing/2014/main" id="{6A6B2FD0-DD6E-49E4-9310-43990D87D589}"/>
                </a:ext>
              </a:extLst>
            </p:cNvPr>
            <p:cNvSpPr>
              <a:spLocks/>
            </p:cNvSpPr>
            <p:nvPr/>
          </p:nvSpPr>
          <p:spPr bwMode="auto">
            <a:xfrm>
              <a:off x="1141" y="2188"/>
              <a:ext cx="237" cy="225"/>
            </a:xfrm>
            <a:custGeom>
              <a:avLst/>
              <a:gdLst>
                <a:gd name="T0" fmla="*/ 53 w 237"/>
                <a:gd name="T1" fmla="*/ 6 h 225"/>
                <a:gd name="T2" fmla="*/ 154 w 237"/>
                <a:gd name="T3" fmla="*/ 0 h 225"/>
                <a:gd name="T4" fmla="*/ 236 w 237"/>
                <a:gd name="T5" fmla="*/ 116 h 225"/>
                <a:gd name="T6" fmla="*/ 121 w 237"/>
                <a:gd name="T7" fmla="*/ 193 h 225"/>
                <a:gd name="T8" fmla="*/ 86 w 237"/>
                <a:gd name="T9" fmla="*/ 180 h 225"/>
                <a:gd name="T10" fmla="*/ 40 w 237"/>
                <a:gd name="T11" fmla="*/ 224 h 225"/>
                <a:gd name="T12" fmla="*/ 0 w 237"/>
                <a:gd name="T13" fmla="*/ 168 h 225"/>
                <a:gd name="T14" fmla="*/ 0 w 237"/>
                <a:gd name="T15" fmla="*/ 84 h 225"/>
                <a:gd name="T16" fmla="*/ 38 w 237"/>
                <a:gd name="T17" fmla="*/ 83 h 225"/>
                <a:gd name="T18" fmla="*/ 53 w 237"/>
                <a:gd name="T19"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25">
                  <a:moveTo>
                    <a:pt x="53" y="6"/>
                  </a:moveTo>
                  <a:lnTo>
                    <a:pt x="154" y="0"/>
                  </a:lnTo>
                  <a:lnTo>
                    <a:pt x="236" y="116"/>
                  </a:lnTo>
                  <a:lnTo>
                    <a:pt x="121" y="193"/>
                  </a:lnTo>
                  <a:lnTo>
                    <a:pt x="86" y="180"/>
                  </a:lnTo>
                  <a:lnTo>
                    <a:pt x="40" y="224"/>
                  </a:lnTo>
                  <a:lnTo>
                    <a:pt x="0" y="168"/>
                  </a:lnTo>
                  <a:lnTo>
                    <a:pt x="0" y="84"/>
                  </a:lnTo>
                  <a:lnTo>
                    <a:pt x="38" y="83"/>
                  </a:lnTo>
                  <a:lnTo>
                    <a:pt x="53" y="6"/>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4" name="Freeform 40">
              <a:extLst>
                <a:ext uri="{FF2B5EF4-FFF2-40B4-BE49-F238E27FC236}">
                  <a16:creationId xmlns:a16="http://schemas.microsoft.com/office/drawing/2014/main" id="{0B9D0784-4C10-4BA4-B690-7854F61902CF}"/>
                </a:ext>
              </a:extLst>
            </p:cNvPr>
            <p:cNvSpPr>
              <a:spLocks/>
            </p:cNvSpPr>
            <p:nvPr/>
          </p:nvSpPr>
          <p:spPr bwMode="auto">
            <a:xfrm>
              <a:off x="1022" y="2278"/>
              <a:ext cx="453" cy="323"/>
            </a:xfrm>
            <a:custGeom>
              <a:avLst/>
              <a:gdLst>
                <a:gd name="T0" fmla="*/ 0 w 453"/>
                <a:gd name="T1" fmla="*/ 153 h 323"/>
                <a:gd name="T2" fmla="*/ 119 w 453"/>
                <a:gd name="T3" fmla="*/ 161 h 323"/>
                <a:gd name="T4" fmla="*/ 120 w 453"/>
                <a:gd name="T5" fmla="*/ 79 h 323"/>
                <a:gd name="T6" fmla="*/ 160 w 453"/>
                <a:gd name="T7" fmla="*/ 132 h 323"/>
                <a:gd name="T8" fmla="*/ 205 w 453"/>
                <a:gd name="T9" fmla="*/ 88 h 323"/>
                <a:gd name="T10" fmla="*/ 237 w 453"/>
                <a:gd name="T11" fmla="*/ 100 h 323"/>
                <a:gd name="T12" fmla="*/ 354 w 453"/>
                <a:gd name="T13" fmla="*/ 25 h 323"/>
                <a:gd name="T14" fmla="*/ 432 w 453"/>
                <a:gd name="T15" fmla="*/ 0 h 323"/>
                <a:gd name="T16" fmla="*/ 452 w 453"/>
                <a:gd name="T17" fmla="*/ 95 h 323"/>
                <a:gd name="T18" fmla="*/ 434 w 453"/>
                <a:gd name="T19" fmla="*/ 158 h 323"/>
                <a:gd name="T20" fmla="*/ 363 w 453"/>
                <a:gd name="T21" fmla="*/ 236 h 323"/>
                <a:gd name="T22" fmla="*/ 193 w 453"/>
                <a:gd name="T23" fmla="*/ 311 h 323"/>
                <a:gd name="T24" fmla="*/ 96 w 453"/>
                <a:gd name="T25" fmla="*/ 322 h 323"/>
                <a:gd name="T26" fmla="*/ 0 w 453"/>
                <a:gd name="T27" fmla="*/ 1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323">
                  <a:moveTo>
                    <a:pt x="0" y="153"/>
                  </a:moveTo>
                  <a:lnTo>
                    <a:pt x="119" y="161"/>
                  </a:lnTo>
                  <a:lnTo>
                    <a:pt x="120" y="79"/>
                  </a:lnTo>
                  <a:lnTo>
                    <a:pt x="160" y="132"/>
                  </a:lnTo>
                  <a:lnTo>
                    <a:pt x="205" y="88"/>
                  </a:lnTo>
                  <a:lnTo>
                    <a:pt x="237" y="100"/>
                  </a:lnTo>
                  <a:lnTo>
                    <a:pt x="354" y="25"/>
                  </a:lnTo>
                  <a:lnTo>
                    <a:pt x="432" y="0"/>
                  </a:lnTo>
                  <a:lnTo>
                    <a:pt x="452" y="95"/>
                  </a:lnTo>
                  <a:lnTo>
                    <a:pt x="434" y="158"/>
                  </a:lnTo>
                  <a:lnTo>
                    <a:pt x="363" y="236"/>
                  </a:lnTo>
                  <a:lnTo>
                    <a:pt x="193" y="311"/>
                  </a:lnTo>
                  <a:lnTo>
                    <a:pt x="96" y="322"/>
                  </a:lnTo>
                  <a:lnTo>
                    <a:pt x="0" y="15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5" name="Freeform 41">
              <a:extLst>
                <a:ext uri="{FF2B5EF4-FFF2-40B4-BE49-F238E27FC236}">
                  <a16:creationId xmlns:a16="http://schemas.microsoft.com/office/drawing/2014/main" id="{F3F793C8-FFA8-4093-BBD5-42473BF3DE2E}"/>
                </a:ext>
              </a:extLst>
            </p:cNvPr>
            <p:cNvSpPr>
              <a:spLocks/>
            </p:cNvSpPr>
            <p:nvPr/>
          </p:nvSpPr>
          <p:spPr bwMode="auto">
            <a:xfrm>
              <a:off x="144" y="1368"/>
              <a:ext cx="65" cy="14"/>
            </a:xfrm>
            <a:custGeom>
              <a:avLst/>
              <a:gdLst>
                <a:gd name="T0" fmla="*/ 0 w 65"/>
                <a:gd name="T1" fmla="*/ 13 h 14"/>
                <a:gd name="T2" fmla="*/ 55 w 65"/>
                <a:gd name="T3" fmla="*/ 13 h 14"/>
                <a:gd name="T4" fmla="*/ 64 w 65"/>
                <a:gd name="T5" fmla="*/ 5 h 14"/>
                <a:gd name="T6" fmla="*/ 4 w 65"/>
                <a:gd name="T7" fmla="*/ 0 h 14"/>
                <a:gd name="T8" fmla="*/ 0 w 65"/>
                <a:gd name="T9" fmla="*/ 13 h 14"/>
              </a:gdLst>
              <a:ahLst/>
              <a:cxnLst>
                <a:cxn ang="0">
                  <a:pos x="T0" y="T1"/>
                </a:cxn>
                <a:cxn ang="0">
                  <a:pos x="T2" y="T3"/>
                </a:cxn>
                <a:cxn ang="0">
                  <a:pos x="T4" y="T5"/>
                </a:cxn>
                <a:cxn ang="0">
                  <a:pos x="T6" y="T7"/>
                </a:cxn>
                <a:cxn ang="0">
                  <a:pos x="T8" y="T9"/>
                </a:cxn>
              </a:cxnLst>
              <a:rect l="0" t="0" r="r" b="b"/>
              <a:pathLst>
                <a:path w="65" h="14">
                  <a:moveTo>
                    <a:pt x="0" y="13"/>
                  </a:moveTo>
                  <a:lnTo>
                    <a:pt x="55" y="13"/>
                  </a:lnTo>
                  <a:lnTo>
                    <a:pt x="64" y="5"/>
                  </a:lnTo>
                  <a:lnTo>
                    <a:pt x="4" y="0"/>
                  </a:lnTo>
                  <a:lnTo>
                    <a:pt x="0" y="13"/>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6" name="Freeform 42">
              <a:extLst>
                <a:ext uri="{FF2B5EF4-FFF2-40B4-BE49-F238E27FC236}">
                  <a16:creationId xmlns:a16="http://schemas.microsoft.com/office/drawing/2014/main" id="{185B17CD-5F1F-437B-871A-54534DCCE470}"/>
                </a:ext>
              </a:extLst>
            </p:cNvPr>
            <p:cNvSpPr>
              <a:spLocks/>
            </p:cNvSpPr>
            <p:nvPr/>
          </p:nvSpPr>
          <p:spPr bwMode="auto">
            <a:xfrm>
              <a:off x="603" y="1454"/>
              <a:ext cx="63" cy="135"/>
            </a:xfrm>
            <a:custGeom>
              <a:avLst/>
              <a:gdLst>
                <a:gd name="T0" fmla="*/ 28 w 63"/>
                <a:gd name="T1" fmla="*/ 0 h 135"/>
                <a:gd name="T2" fmla="*/ 0 w 63"/>
                <a:gd name="T3" fmla="*/ 6 h 135"/>
                <a:gd name="T4" fmla="*/ 18 w 63"/>
                <a:gd name="T5" fmla="*/ 134 h 135"/>
                <a:gd name="T6" fmla="*/ 62 w 63"/>
                <a:gd name="T7" fmla="*/ 134 h 135"/>
                <a:gd name="T8" fmla="*/ 42 w 63"/>
                <a:gd name="T9" fmla="*/ 31 h 135"/>
                <a:gd name="T10" fmla="*/ 28 w 63"/>
                <a:gd name="T11" fmla="*/ 0 h 135"/>
              </a:gdLst>
              <a:ahLst/>
              <a:cxnLst>
                <a:cxn ang="0">
                  <a:pos x="T0" y="T1"/>
                </a:cxn>
                <a:cxn ang="0">
                  <a:pos x="T2" y="T3"/>
                </a:cxn>
                <a:cxn ang="0">
                  <a:pos x="T4" y="T5"/>
                </a:cxn>
                <a:cxn ang="0">
                  <a:pos x="T6" y="T7"/>
                </a:cxn>
                <a:cxn ang="0">
                  <a:pos x="T8" y="T9"/>
                </a:cxn>
                <a:cxn ang="0">
                  <a:pos x="T10" y="T11"/>
                </a:cxn>
              </a:cxnLst>
              <a:rect l="0" t="0" r="r" b="b"/>
              <a:pathLst>
                <a:path w="63" h="135">
                  <a:moveTo>
                    <a:pt x="28" y="0"/>
                  </a:moveTo>
                  <a:lnTo>
                    <a:pt x="0" y="6"/>
                  </a:lnTo>
                  <a:lnTo>
                    <a:pt x="18" y="134"/>
                  </a:lnTo>
                  <a:lnTo>
                    <a:pt x="62" y="134"/>
                  </a:lnTo>
                  <a:lnTo>
                    <a:pt x="42" y="31"/>
                  </a:lnTo>
                  <a:lnTo>
                    <a:pt x="28"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7" name="Freeform 43">
              <a:extLst>
                <a:ext uri="{FF2B5EF4-FFF2-40B4-BE49-F238E27FC236}">
                  <a16:creationId xmlns:a16="http://schemas.microsoft.com/office/drawing/2014/main" id="{560F3CBB-D5CD-4428-81A4-8A8574B1997F}"/>
                </a:ext>
              </a:extLst>
            </p:cNvPr>
            <p:cNvSpPr>
              <a:spLocks/>
            </p:cNvSpPr>
            <p:nvPr/>
          </p:nvSpPr>
          <p:spPr bwMode="auto">
            <a:xfrm>
              <a:off x="631" y="1410"/>
              <a:ext cx="73" cy="179"/>
            </a:xfrm>
            <a:custGeom>
              <a:avLst/>
              <a:gdLst>
                <a:gd name="T0" fmla="*/ 67 w 73"/>
                <a:gd name="T1" fmla="*/ 0 h 179"/>
                <a:gd name="T2" fmla="*/ 24 w 73"/>
                <a:gd name="T3" fmla="*/ 30 h 179"/>
                <a:gd name="T4" fmla="*/ 0 w 73"/>
                <a:gd name="T5" fmla="*/ 44 h 179"/>
                <a:gd name="T6" fmla="*/ 14 w 73"/>
                <a:gd name="T7" fmla="*/ 76 h 179"/>
                <a:gd name="T8" fmla="*/ 34 w 73"/>
                <a:gd name="T9" fmla="*/ 178 h 179"/>
                <a:gd name="T10" fmla="*/ 72 w 73"/>
                <a:gd name="T11" fmla="*/ 178 h 179"/>
                <a:gd name="T12" fmla="*/ 67 w 73"/>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73" h="179">
                  <a:moveTo>
                    <a:pt x="67" y="0"/>
                  </a:moveTo>
                  <a:lnTo>
                    <a:pt x="24" y="30"/>
                  </a:lnTo>
                  <a:lnTo>
                    <a:pt x="0" y="44"/>
                  </a:lnTo>
                  <a:lnTo>
                    <a:pt x="14" y="76"/>
                  </a:lnTo>
                  <a:lnTo>
                    <a:pt x="34" y="178"/>
                  </a:lnTo>
                  <a:lnTo>
                    <a:pt x="72" y="178"/>
                  </a:lnTo>
                  <a:lnTo>
                    <a:pt x="67"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8" name="Freeform 44">
              <a:extLst>
                <a:ext uri="{FF2B5EF4-FFF2-40B4-BE49-F238E27FC236}">
                  <a16:creationId xmlns:a16="http://schemas.microsoft.com/office/drawing/2014/main" id="{37DDC4A8-47BD-49DC-9575-990705AABC51}"/>
                </a:ext>
              </a:extLst>
            </p:cNvPr>
            <p:cNvSpPr>
              <a:spLocks/>
            </p:cNvSpPr>
            <p:nvPr/>
          </p:nvSpPr>
          <p:spPr bwMode="auto">
            <a:xfrm>
              <a:off x="843" y="1645"/>
              <a:ext cx="42" cy="32"/>
            </a:xfrm>
            <a:custGeom>
              <a:avLst/>
              <a:gdLst>
                <a:gd name="T0" fmla="*/ 4 w 42"/>
                <a:gd name="T1" fmla="*/ 4 h 32"/>
                <a:gd name="T2" fmla="*/ 41 w 42"/>
                <a:gd name="T3" fmla="*/ 0 h 32"/>
                <a:gd name="T4" fmla="*/ 41 w 42"/>
                <a:gd name="T5" fmla="*/ 28 h 32"/>
                <a:gd name="T6" fmla="*/ 0 w 42"/>
                <a:gd name="T7" fmla="*/ 31 h 32"/>
                <a:gd name="T8" fmla="*/ 4 w 42"/>
                <a:gd name="T9" fmla="*/ 4 h 32"/>
              </a:gdLst>
              <a:ahLst/>
              <a:cxnLst>
                <a:cxn ang="0">
                  <a:pos x="T0" y="T1"/>
                </a:cxn>
                <a:cxn ang="0">
                  <a:pos x="T2" y="T3"/>
                </a:cxn>
                <a:cxn ang="0">
                  <a:pos x="T4" y="T5"/>
                </a:cxn>
                <a:cxn ang="0">
                  <a:pos x="T6" y="T7"/>
                </a:cxn>
                <a:cxn ang="0">
                  <a:pos x="T8" y="T9"/>
                </a:cxn>
              </a:cxnLst>
              <a:rect l="0" t="0" r="r" b="b"/>
              <a:pathLst>
                <a:path w="42" h="32">
                  <a:moveTo>
                    <a:pt x="4" y="4"/>
                  </a:moveTo>
                  <a:lnTo>
                    <a:pt x="41" y="0"/>
                  </a:lnTo>
                  <a:lnTo>
                    <a:pt x="41" y="28"/>
                  </a:lnTo>
                  <a:lnTo>
                    <a:pt x="0" y="31"/>
                  </a:lnTo>
                  <a:lnTo>
                    <a:pt x="4" y="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89" name="Freeform 45">
              <a:extLst>
                <a:ext uri="{FF2B5EF4-FFF2-40B4-BE49-F238E27FC236}">
                  <a16:creationId xmlns:a16="http://schemas.microsoft.com/office/drawing/2014/main" id="{5C81BF13-6EAD-442D-9B02-834F45499494}"/>
                </a:ext>
              </a:extLst>
            </p:cNvPr>
            <p:cNvSpPr>
              <a:spLocks/>
            </p:cNvSpPr>
            <p:nvPr/>
          </p:nvSpPr>
          <p:spPr bwMode="auto">
            <a:xfrm>
              <a:off x="1402" y="1625"/>
              <a:ext cx="161" cy="122"/>
            </a:xfrm>
            <a:custGeom>
              <a:avLst/>
              <a:gdLst>
                <a:gd name="T0" fmla="*/ 39 w 161"/>
                <a:gd name="T1" fmla="*/ 1 h 122"/>
                <a:gd name="T2" fmla="*/ 139 w 161"/>
                <a:gd name="T3" fmla="*/ 0 h 122"/>
                <a:gd name="T4" fmla="*/ 160 w 161"/>
                <a:gd name="T5" fmla="*/ 32 h 122"/>
                <a:gd name="T6" fmla="*/ 138 w 161"/>
                <a:gd name="T7" fmla="*/ 95 h 122"/>
                <a:gd name="T8" fmla="*/ 19 w 161"/>
                <a:gd name="T9" fmla="*/ 121 h 122"/>
                <a:gd name="T10" fmla="*/ 0 w 161"/>
                <a:gd name="T11" fmla="*/ 98 h 122"/>
                <a:gd name="T12" fmla="*/ 56 w 161"/>
                <a:gd name="T13" fmla="*/ 49 h 122"/>
                <a:gd name="T14" fmla="*/ 39 w 161"/>
                <a:gd name="T15" fmla="*/ 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22">
                  <a:moveTo>
                    <a:pt x="39" y="1"/>
                  </a:moveTo>
                  <a:lnTo>
                    <a:pt x="139" y="0"/>
                  </a:lnTo>
                  <a:lnTo>
                    <a:pt x="160" y="32"/>
                  </a:lnTo>
                  <a:lnTo>
                    <a:pt x="138" y="95"/>
                  </a:lnTo>
                  <a:lnTo>
                    <a:pt x="19" y="121"/>
                  </a:lnTo>
                  <a:lnTo>
                    <a:pt x="0" y="98"/>
                  </a:lnTo>
                  <a:lnTo>
                    <a:pt x="56" y="49"/>
                  </a:lnTo>
                  <a:lnTo>
                    <a:pt x="39"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0" name="Freeform 46">
              <a:extLst>
                <a:ext uri="{FF2B5EF4-FFF2-40B4-BE49-F238E27FC236}">
                  <a16:creationId xmlns:a16="http://schemas.microsoft.com/office/drawing/2014/main" id="{E9736F2F-FA93-43F2-8ECF-465BE429054B}"/>
                </a:ext>
              </a:extLst>
            </p:cNvPr>
            <p:cNvSpPr>
              <a:spLocks/>
            </p:cNvSpPr>
            <p:nvPr/>
          </p:nvSpPr>
          <p:spPr bwMode="auto">
            <a:xfrm>
              <a:off x="1422" y="1738"/>
              <a:ext cx="59" cy="35"/>
            </a:xfrm>
            <a:custGeom>
              <a:avLst/>
              <a:gdLst>
                <a:gd name="T0" fmla="*/ 0 w 59"/>
                <a:gd name="T1" fmla="*/ 9 h 35"/>
                <a:gd name="T2" fmla="*/ 39 w 59"/>
                <a:gd name="T3" fmla="*/ 0 h 35"/>
                <a:gd name="T4" fmla="*/ 58 w 59"/>
                <a:gd name="T5" fmla="*/ 31 h 35"/>
                <a:gd name="T6" fmla="*/ 36 w 59"/>
                <a:gd name="T7" fmla="*/ 28 h 35"/>
                <a:gd name="T8" fmla="*/ 16 w 59"/>
                <a:gd name="T9" fmla="*/ 34 h 35"/>
                <a:gd name="T10" fmla="*/ 0 w 59"/>
                <a:gd name="T11" fmla="*/ 9 h 35"/>
              </a:gdLst>
              <a:ahLst/>
              <a:cxnLst>
                <a:cxn ang="0">
                  <a:pos x="T0" y="T1"/>
                </a:cxn>
                <a:cxn ang="0">
                  <a:pos x="T2" y="T3"/>
                </a:cxn>
                <a:cxn ang="0">
                  <a:pos x="T4" y="T5"/>
                </a:cxn>
                <a:cxn ang="0">
                  <a:pos x="T6" y="T7"/>
                </a:cxn>
                <a:cxn ang="0">
                  <a:pos x="T8" y="T9"/>
                </a:cxn>
                <a:cxn ang="0">
                  <a:pos x="T10" y="T11"/>
                </a:cxn>
              </a:cxnLst>
              <a:rect l="0" t="0" r="r" b="b"/>
              <a:pathLst>
                <a:path w="59" h="35">
                  <a:moveTo>
                    <a:pt x="0" y="9"/>
                  </a:moveTo>
                  <a:lnTo>
                    <a:pt x="39" y="0"/>
                  </a:lnTo>
                  <a:lnTo>
                    <a:pt x="58" y="31"/>
                  </a:lnTo>
                  <a:lnTo>
                    <a:pt x="36" y="28"/>
                  </a:lnTo>
                  <a:lnTo>
                    <a:pt x="16" y="34"/>
                  </a:lnTo>
                  <a:lnTo>
                    <a:pt x="0" y="9"/>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1" name="Freeform 47">
              <a:extLst>
                <a:ext uri="{FF2B5EF4-FFF2-40B4-BE49-F238E27FC236}">
                  <a16:creationId xmlns:a16="http://schemas.microsoft.com/office/drawing/2014/main" id="{69CF1A44-D969-48D6-B5ED-3A33B3AA26EC}"/>
                </a:ext>
              </a:extLst>
            </p:cNvPr>
            <p:cNvSpPr>
              <a:spLocks/>
            </p:cNvSpPr>
            <p:nvPr/>
          </p:nvSpPr>
          <p:spPr bwMode="auto">
            <a:xfrm>
              <a:off x="1433" y="1765"/>
              <a:ext cx="48" cy="61"/>
            </a:xfrm>
            <a:custGeom>
              <a:avLst/>
              <a:gdLst>
                <a:gd name="T0" fmla="*/ 47 w 48"/>
                <a:gd name="T1" fmla="*/ 4 h 61"/>
                <a:gd name="T2" fmla="*/ 24 w 48"/>
                <a:gd name="T3" fmla="*/ 0 h 61"/>
                <a:gd name="T4" fmla="*/ 6 w 48"/>
                <a:gd name="T5" fmla="*/ 6 h 61"/>
                <a:gd name="T6" fmla="*/ 4 w 48"/>
                <a:gd name="T7" fmla="*/ 35 h 61"/>
                <a:gd name="T8" fmla="*/ 0 w 48"/>
                <a:gd name="T9" fmla="*/ 60 h 61"/>
                <a:gd name="T10" fmla="*/ 28 w 48"/>
                <a:gd name="T11" fmla="*/ 44 h 61"/>
                <a:gd name="T12" fmla="*/ 41 w 48"/>
                <a:gd name="T13" fmla="*/ 34 h 61"/>
                <a:gd name="T14" fmla="*/ 47 w 48"/>
                <a:gd name="T15" fmla="*/ 4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47" y="4"/>
                  </a:moveTo>
                  <a:lnTo>
                    <a:pt x="24" y="0"/>
                  </a:lnTo>
                  <a:lnTo>
                    <a:pt x="6" y="6"/>
                  </a:lnTo>
                  <a:lnTo>
                    <a:pt x="4" y="35"/>
                  </a:lnTo>
                  <a:lnTo>
                    <a:pt x="0" y="60"/>
                  </a:lnTo>
                  <a:lnTo>
                    <a:pt x="28" y="44"/>
                  </a:lnTo>
                  <a:lnTo>
                    <a:pt x="41" y="34"/>
                  </a:lnTo>
                  <a:lnTo>
                    <a:pt x="47" y="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2" name="Freeform 48">
              <a:extLst>
                <a:ext uri="{FF2B5EF4-FFF2-40B4-BE49-F238E27FC236}">
                  <a16:creationId xmlns:a16="http://schemas.microsoft.com/office/drawing/2014/main" id="{235067D7-80FD-4645-BD27-E06116A08402}"/>
                </a:ext>
              </a:extLst>
            </p:cNvPr>
            <p:cNvSpPr>
              <a:spLocks/>
            </p:cNvSpPr>
            <p:nvPr/>
          </p:nvSpPr>
          <p:spPr bwMode="auto">
            <a:xfrm>
              <a:off x="1280" y="2449"/>
              <a:ext cx="60" cy="51"/>
            </a:xfrm>
            <a:custGeom>
              <a:avLst/>
              <a:gdLst>
                <a:gd name="T0" fmla="*/ 45 w 60"/>
                <a:gd name="T1" fmla="*/ 0 h 51"/>
                <a:gd name="T2" fmla="*/ 12 w 60"/>
                <a:gd name="T3" fmla="*/ 16 h 51"/>
                <a:gd name="T4" fmla="*/ 0 w 60"/>
                <a:gd name="T5" fmla="*/ 47 h 51"/>
                <a:gd name="T6" fmla="*/ 23 w 60"/>
                <a:gd name="T7" fmla="*/ 50 h 51"/>
                <a:gd name="T8" fmla="*/ 52 w 60"/>
                <a:gd name="T9" fmla="*/ 35 h 51"/>
                <a:gd name="T10" fmla="*/ 59 w 60"/>
                <a:gd name="T11" fmla="*/ 18 h 51"/>
                <a:gd name="T12" fmla="*/ 45 w 60"/>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60" h="51">
                  <a:moveTo>
                    <a:pt x="45" y="0"/>
                  </a:moveTo>
                  <a:lnTo>
                    <a:pt x="12" y="16"/>
                  </a:lnTo>
                  <a:lnTo>
                    <a:pt x="0" y="47"/>
                  </a:lnTo>
                  <a:lnTo>
                    <a:pt x="23" y="50"/>
                  </a:lnTo>
                  <a:lnTo>
                    <a:pt x="52" y="35"/>
                  </a:lnTo>
                  <a:lnTo>
                    <a:pt x="59" y="18"/>
                  </a:lnTo>
                  <a:lnTo>
                    <a:pt x="45"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3" name="Freeform 49">
              <a:extLst>
                <a:ext uri="{FF2B5EF4-FFF2-40B4-BE49-F238E27FC236}">
                  <a16:creationId xmlns:a16="http://schemas.microsoft.com/office/drawing/2014/main" id="{E3ED0D7F-AE72-42FE-A4B8-CDCFC2F30706}"/>
                </a:ext>
              </a:extLst>
            </p:cNvPr>
            <p:cNvSpPr>
              <a:spLocks/>
            </p:cNvSpPr>
            <p:nvPr/>
          </p:nvSpPr>
          <p:spPr bwMode="auto">
            <a:xfrm>
              <a:off x="1429" y="2339"/>
              <a:ext cx="45" cy="47"/>
            </a:xfrm>
            <a:custGeom>
              <a:avLst/>
              <a:gdLst>
                <a:gd name="T0" fmla="*/ 38 w 45"/>
                <a:gd name="T1" fmla="*/ 1 h 47"/>
                <a:gd name="T2" fmla="*/ 20 w 45"/>
                <a:gd name="T3" fmla="*/ 0 h 47"/>
                <a:gd name="T4" fmla="*/ 8 w 45"/>
                <a:gd name="T5" fmla="*/ 6 h 47"/>
                <a:gd name="T6" fmla="*/ 0 w 45"/>
                <a:gd name="T7" fmla="*/ 22 h 47"/>
                <a:gd name="T8" fmla="*/ 12 w 45"/>
                <a:gd name="T9" fmla="*/ 46 h 47"/>
                <a:gd name="T10" fmla="*/ 20 w 45"/>
                <a:gd name="T11" fmla="*/ 46 h 47"/>
                <a:gd name="T12" fmla="*/ 44 w 45"/>
                <a:gd name="T13" fmla="*/ 32 h 47"/>
                <a:gd name="T14" fmla="*/ 38 w 4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7">
                  <a:moveTo>
                    <a:pt x="38" y="1"/>
                  </a:moveTo>
                  <a:lnTo>
                    <a:pt x="20" y="0"/>
                  </a:lnTo>
                  <a:lnTo>
                    <a:pt x="8" y="6"/>
                  </a:lnTo>
                  <a:lnTo>
                    <a:pt x="0" y="22"/>
                  </a:lnTo>
                  <a:lnTo>
                    <a:pt x="12" y="46"/>
                  </a:lnTo>
                  <a:lnTo>
                    <a:pt x="20" y="46"/>
                  </a:lnTo>
                  <a:lnTo>
                    <a:pt x="44" y="32"/>
                  </a:lnTo>
                  <a:lnTo>
                    <a:pt x="38"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4" name="Freeform 50">
              <a:extLst>
                <a:ext uri="{FF2B5EF4-FFF2-40B4-BE49-F238E27FC236}">
                  <a16:creationId xmlns:a16="http://schemas.microsoft.com/office/drawing/2014/main" id="{73155AEF-1CC7-4E9C-8165-913661FDA448}"/>
                </a:ext>
              </a:extLst>
            </p:cNvPr>
            <p:cNvSpPr>
              <a:spLocks/>
            </p:cNvSpPr>
            <p:nvPr/>
          </p:nvSpPr>
          <p:spPr bwMode="auto">
            <a:xfrm>
              <a:off x="1731" y="1396"/>
              <a:ext cx="43" cy="60"/>
            </a:xfrm>
            <a:custGeom>
              <a:avLst/>
              <a:gdLst>
                <a:gd name="T0" fmla="*/ 41 w 43"/>
                <a:gd name="T1" fmla="*/ 0 h 60"/>
                <a:gd name="T2" fmla="*/ 0 w 43"/>
                <a:gd name="T3" fmla="*/ 21 h 60"/>
                <a:gd name="T4" fmla="*/ 6 w 43"/>
                <a:gd name="T5" fmla="*/ 59 h 60"/>
                <a:gd name="T6" fmla="*/ 40 w 43"/>
                <a:gd name="T7" fmla="*/ 59 h 60"/>
                <a:gd name="T8" fmla="*/ 42 w 43"/>
                <a:gd name="T9" fmla="*/ 53 h 60"/>
                <a:gd name="T10" fmla="*/ 27 w 43"/>
                <a:gd name="T11" fmla="*/ 42 h 60"/>
                <a:gd name="T12" fmla="*/ 41 w 43"/>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43" h="60">
                  <a:moveTo>
                    <a:pt x="41" y="0"/>
                  </a:moveTo>
                  <a:lnTo>
                    <a:pt x="0" y="21"/>
                  </a:lnTo>
                  <a:lnTo>
                    <a:pt x="6" y="59"/>
                  </a:lnTo>
                  <a:lnTo>
                    <a:pt x="40" y="59"/>
                  </a:lnTo>
                  <a:lnTo>
                    <a:pt x="42" y="53"/>
                  </a:lnTo>
                  <a:lnTo>
                    <a:pt x="27" y="42"/>
                  </a:lnTo>
                  <a:lnTo>
                    <a:pt x="41"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7395" name="Group 51">
            <a:extLst>
              <a:ext uri="{FF2B5EF4-FFF2-40B4-BE49-F238E27FC236}">
                <a16:creationId xmlns:a16="http://schemas.microsoft.com/office/drawing/2014/main" id="{7ACF1526-F8EE-49DE-BBB5-F4B4C61C5D14}"/>
              </a:ext>
            </a:extLst>
          </p:cNvPr>
          <p:cNvGrpSpPr>
            <a:grpSpLocks/>
          </p:cNvGrpSpPr>
          <p:nvPr/>
        </p:nvGrpSpPr>
        <p:grpSpPr bwMode="auto">
          <a:xfrm>
            <a:off x="7010400" y="914400"/>
            <a:ext cx="3505200" cy="3581400"/>
            <a:chOff x="3667" y="862"/>
            <a:chExt cx="1843" cy="1845"/>
          </a:xfrm>
        </p:grpSpPr>
        <p:sp>
          <p:nvSpPr>
            <p:cNvPr id="57396" name="Freeform 52">
              <a:extLst>
                <a:ext uri="{FF2B5EF4-FFF2-40B4-BE49-F238E27FC236}">
                  <a16:creationId xmlns:a16="http://schemas.microsoft.com/office/drawing/2014/main" id="{67703EFF-CFEA-4343-9CBC-74DCC261923D}"/>
                </a:ext>
              </a:extLst>
            </p:cNvPr>
            <p:cNvSpPr>
              <a:spLocks/>
            </p:cNvSpPr>
            <p:nvPr/>
          </p:nvSpPr>
          <p:spPr bwMode="auto">
            <a:xfrm>
              <a:off x="4156" y="1250"/>
              <a:ext cx="412" cy="444"/>
            </a:xfrm>
            <a:custGeom>
              <a:avLst/>
              <a:gdLst>
                <a:gd name="T0" fmla="*/ 357 w 412"/>
                <a:gd name="T1" fmla="*/ 20 h 444"/>
                <a:gd name="T2" fmla="*/ 103 w 412"/>
                <a:gd name="T3" fmla="*/ 101 h 444"/>
                <a:gd name="T4" fmla="*/ 56 w 412"/>
                <a:gd name="T5" fmla="*/ 179 h 444"/>
                <a:gd name="T6" fmla="*/ 12 w 412"/>
                <a:gd name="T7" fmla="*/ 206 h 444"/>
                <a:gd name="T8" fmla="*/ 21 w 412"/>
                <a:gd name="T9" fmla="*/ 271 h 444"/>
                <a:gd name="T10" fmla="*/ 0 w 412"/>
                <a:gd name="T11" fmla="*/ 310 h 444"/>
                <a:gd name="T12" fmla="*/ 14 w 412"/>
                <a:gd name="T13" fmla="*/ 342 h 444"/>
                <a:gd name="T14" fmla="*/ 33 w 412"/>
                <a:gd name="T15" fmla="*/ 443 h 444"/>
                <a:gd name="T16" fmla="*/ 73 w 412"/>
                <a:gd name="T17" fmla="*/ 443 h 444"/>
                <a:gd name="T18" fmla="*/ 68 w 412"/>
                <a:gd name="T19" fmla="*/ 265 h 444"/>
                <a:gd name="T20" fmla="*/ 100 w 412"/>
                <a:gd name="T21" fmla="*/ 244 h 444"/>
                <a:gd name="T22" fmla="*/ 319 w 412"/>
                <a:gd name="T23" fmla="*/ 246 h 444"/>
                <a:gd name="T24" fmla="*/ 375 w 412"/>
                <a:gd name="T25" fmla="*/ 139 h 444"/>
                <a:gd name="T26" fmla="*/ 411 w 412"/>
                <a:gd name="T27" fmla="*/ 0 h 444"/>
                <a:gd name="T28" fmla="*/ 357 w 412"/>
                <a:gd name="T29" fmla="*/ 2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444">
                  <a:moveTo>
                    <a:pt x="357" y="20"/>
                  </a:moveTo>
                  <a:lnTo>
                    <a:pt x="103" y="101"/>
                  </a:lnTo>
                  <a:lnTo>
                    <a:pt x="56" y="179"/>
                  </a:lnTo>
                  <a:lnTo>
                    <a:pt x="12" y="206"/>
                  </a:lnTo>
                  <a:lnTo>
                    <a:pt x="21" y="271"/>
                  </a:lnTo>
                  <a:lnTo>
                    <a:pt x="0" y="310"/>
                  </a:lnTo>
                  <a:lnTo>
                    <a:pt x="14" y="342"/>
                  </a:lnTo>
                  <a:lnTo>
                    <a:pt x="33" y="443"/>
                  </a:lnTo>
                  <a:lnTo>
                    <a:pt x="73" y="443"/>
                  </a:lnTo>
                  <a:lnTo>
                    <a:pt x="68" y="265"/>
                  </a:lnTo>
                  <a:lnTo>
                    <a:pt x="100" y="244"/>
                  </a:lnTo>
                  <a:lnTo>
                    <a:pt x="319" y="246"/>
                  </a:lnTo>
                  <a:lnTo>
                    <a:pt x="375" y="139"/>
                  </a:lnTo>
                  <a:lnTo>
                    <a:pt x="411" y="0"/>
                  </a:lnTo>
                  <a:lnTo>
                    <a:pt x="357" y="2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7" name="Freeform 53">
              <a:extLst>
                <a:ext uri="{FF2B5EF4-FFF2-40B4-BE49-F238E27FC236}">
                  <a16:creationId xmlns:a16="http://schemas.microsoft.com/office/drawing/2014/main" id="{C4F98BB3-85F8-4F2E-BE3E-A6E2CE4F5C12}"/>
                </a:ext>
              </a:extLst>
            </p:cNvPr>
            <p:cNvSpPr>
              <a:spLocks/>
            </p:cNvSpPr>
            <p:nvPr/>
          </p:nvSpPr>
          <p:spPr bwMode="auto">
            <a:xfrm>
              <a:off x="3792" y="1199"/>
              <a:ext cx="469" cy="386"/>
            </a:xfrm>
            <a:custGeom>
              <a:avLst/>
              <a:gdLst>
                <a:gd name="T0" fmla="*/ 195 w 469"/>
                <a:gd name="T1" fmla="*/ 0 h 386"/>
                <a:gd name="T2" fmla="*/ 139 w 469"/>
                <a:gd name="T3" fmla="*/ 44 h 386"/>
                <a:gd name="T4" fmla="*/ 163 w 469"/>
                <a:gd name="T5" fmla="*/ 238 h 386"/>
                <a:gd name="T6" fmla="*/ 0 w 469"/>
                <a:gd name="T7" fmla="*/ 240 h 386"/>
                <a:gd name="T8" fmla="*/ 5 w 469"/>
                <a:gd name="T9" fmla="*/ 311 h 386"/>
                <a:gd name="T10" fmla="*/ 120 w 469"/>
                <a:gd name="T11" fmla="*/ 317 h 386"/>
                <a:gd name="T12" fmla="*/ 130 w 469"/>
                <a:gd name="T13" fmla="*/ 385 h 386"/>
                <a:gd name="T14" fmla="*/ 185 w 469"/>
                <a:gd name="T15" fmla="*/ 385 h 386"/>
                <a:gd name="T16" fmla="*/ 212 w 469"/>
                <a:gd name="T17" fmla="*/ 315 h 386"/>
                <a:gd name="T18" fmla="*/ 255 w 469"/>
                <a:gd name="T19" fmla="*/ 319 h 386"/>
                <a:gd name="T20" fmla="*/ 421 w 469"/>
                <a:gd name="T21" fmla="*/ 234 h 386"/>
                <a:gd name="T22" fmla="*/ 468 w 469"/>
                <a:gd name="T23" fmla="*/ 154 h 386"/>
                <a:gd name="T24" fmla="*/ 195 w 46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 h="386">
                  <a:moveTo>
                    <a:pt x="195" y="0"/>
                  </a:moveTo>
                  <a:lnTo>
                    <a:pt x="139" y="44"/>
                  </a:lnTo>
                  <a:lnTo>
                    <a:pt x="163" y="238"/>
                  </a:lnTo>
                  <a:lnTo>
                    <a:pt x="0" y="240"/>
                  </a:lnTo>
                  <a:lnTo>
                    <a:pt x="5" y="311"/>
                  </a:lnTo>
                  <a:lnTo>
                    <a:pt x="120" y="317"/>
                  </a:lnTo>
                  <a:lnTo>
                    <a:pt x="130" y="385"/>
                  </a:lnTo>
                  <a:lnTo>
                    <a:pt x="185" y="385"/>
                  </a:lnTo>
                  <a:lnTo>
                    <a:pt x="212" y="315"/>
                  </a:lnTo>
                  <a:lnTo>
                    <a:pt x="255" y="319"/>
                  </a:lnTo>
                  <a:lnTo>
                    <a:pt x="421" y="234"/>
                  </a:lnTo>
                  <a:lnTo>
                    <a:pt x="468" y="154"/>
                  </a:lnTo>
                  <a:lnTo>
                    <a:pt x="195"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8" name="Freeform 54">
              <a:extLst>
                <a:ext uri="{FF2B5EF4-FFF2-40B4-BE49-F238E27FC236}">
                  <a16:creationId xmlns:a16="http://schemas.microsoft.com/office/drawing/2014/main" id="{46B54D17-EBA2-4296-9FCA-A43BBAE01FF0}"/>
                </a:ext>
              </a:extLst>
            </p:cNvPr>
            <p:cNvSpPr>
              <a:spLocks/>
            </p:cNvSpPr>
            <p:nvPr/>
          </p:nvSpPr>
          <p:spPr bwMode="auto">
            <a:xfrm>
              <a:off x="3892" y="863"/>
              <a:ext cx="214" cy="251"/>
            </a:xfrm>
            <a:custGeom>
              <a:avLst/>
              <a:gdLst>
                <a:gd name="T0" fmla="*/ 213 w 214"/>
                <a:gd name="T1" fmla="*/ 0 h 251"/>
                <a:gd name="T2" fmla="*/ 180 w 214"/>
                <a:gd name="T3" fmla="*/ 54 h 251"/>
                <a:gd name="T4" fmla="*/ 35 w 214"/>
                <a:gd name="T5" fmla="*/ 144 h 251"/>
                <a:gd name="T6" fmla="*/ 0 w 214"/>
                <a:gd name="T7" fmla="*/ 236 h 251"/>
                <a:gd name="T8" fmla="*/ 54 w 214"/>
                <a:gd name="T9" fmla="*/ 250 h 251"/>
                <a:gd name="T10" fmla="*/ 59 w 214"/>
                <a:gd name="T11" fmla="*/ 224 h 251"/>
                <a:gd name="T12" fmla="*/ 195 w 214"/>
                <a:gd name="T13" fmla="*/ 131 h 251"/>
                <a:gd name="T14" fmla="*/ 213 w 214"/>
                <a:gd name="T15" fmla="*/ 0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51">
                  <a:moveTo>
                    <a:pt x="213" y="0"/>
                  </a:moveTo>
                  <a:lnTo>
                    <a:pt x="180" y="54"/>
                  </a:lnTo>
                  <a:lnTo>
                    <a:pt x="35" y="144"/>
                  </a:lnTo>
                  <a:lnTo>
                    <a:pt x="0" y="236"/>
                  </a:lnTo>
                  <a:lnTo>
                    <a:pt x="54" y="250"/>
                  </a:lnTo>
                  <a:lnTo>
                    <a:pt x="59" y="224"/>
                  </a:lnTo>
                  <a:lnTo>
                    <a:pt x="195" y="131"/>
                  </a:lnTo>
                  <a:lnTo>
                    <a:pt x="21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99" name="Freeform 55">
              <a:extLst>
                <a:ext uri="{FF2B5EF4-FFF2-40B4-BE49-F238E27FC236}">
                  <a16:creationId xmlns:a16="http://schemas.microsoft.com/office/drawing/2014/main" id="{5D239C05-8F38-46CC-AF4B-28C4390DDCAB}"/>
                </a:ext>
              </a:extLst>
            </p:cNvPr>
            <p:cNvSpPr>
              <a:spLocks/>
            </p:cNvSpPr>
            <p:nvPr/>
          </p:nvSpPr>
          <p:spPr bwMode="auto">
            <a:xfrm>
              <a:off x="3711" y="1099"/>
              <a:ext cx="238" cy="205"/>
            </a:xfrm>
            <a:custGeom>
              <a:avLst/>
              <a:gdLst>
                <a:gd name="T0" fmla="*/ 182 w 238"/>
                <a:gd name="T1" fmla="*/ 0 h 205"/>
                <a:gd name="T2" fmla="*/ 237 w 238"/>
                <a:gd name="T3" fmla="*/ 14 h 205"/>
                <a:gd name="T4" fmla="*/ 202 w 238"/>
                <a:gd name="T5" fmla="*/ 52 h 205"/>
                <a:gd name="T6" fmla="*/ 176 w 238"/>
                <a:gd name="T7" fmla="*/ 86 h 205"/>
                <a:gd name="T8" fmla="*/ 126 w 238"/>
                <a:gd name="T9" fmla="*/ 86 h 205"/>
                <a:gd name="T10" fmla="*/ 72 w 238"/>
                <a:gd name="T11" fmla="*/ 204 h 205"/>
                <a:gd name="T12" fmla="*/ 0 w 238"/>
                <a:gd name="T13" fmla="*/ 187 h 205"/>
                <a:gd name="T14" fmla="*/ 70 w 238"/>
                <a:gd name="T15" fmla="*/ 60 h 205"/>
                <a:gd name="T16" fmla="*/ 182 w 238"/>
                <a:gd name="T1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05">
                  <a:moveTo>
                    <a:pt x="182" y="0"/>
                  </a:moveTo>
                  <a:lnTo>
                    <a:pt x="237" y="14"/>
                  </a:lnTo>
                  <a:lnTo>
                    <a:pt x="202" y="52"/>
                  </a:lnTo>
                  <a:lnTo>
                    <a:pt x="176" y="86"/>
                  </a:lnTo>
                  <a:lnTo>
                    <a:pt x="126" y="86"/>
                  </a:lnTo>
                  <a:lnTo>
                    <a:pt x="72" y="204"/>
                  </a:lnTo>
                  <a:lnTo>
                    <a:pt x="0" y="187"/>
                  </a:lnTo>
                  <a:lnTo>
                    <a:pt x="70" y="60"/>
                  </a:lnTo>
                  <a:lnTo>
                    <a:pt x="182"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0" name="Freeform 56">
              <a:extLst>
                <a:ext uri="{FF2B5EF4-FFF2-40B4-BE49-F238E27FC236}">
                  <a16:creationId xmlns:a16="http://schemas.microsoft.com/office/drawing/2014/main" id="{15FC036A-7E0A-4DF5-9651-EA6F60029602}"/>
                </a:ext>
              </a:extLst>
            </p:cNvPr>
            <p:cNvSpPr>
              <a:spLocks/>
            </p:cNvSpPr>
            <p:nvPr/>
          </p:nvSpPr>
          <p:spPr bwMode="auto">
            <a:xfrm>
              <a:off x="4332" y="906"/>
              <a:ext cx="113" cy="171"/>
            </a:xfrm>
            <a:custGeom>
              <a:avLst/>
              <a:gdLst>
                <a:gd name="T0" fmla="*/ 3 w 113"/>
                <a:gd name="T1" fmla="*/ 14 h 171"/>
                <a:gd name="T2" fmla="*/ 100 w 113"/>
                <a:gd name="T3" fmla="*/ 0 h 171"/>
                <a:gd name="T4" fmla="*/ 112 w 113"/>
                <a:gd name="T5" fmla="*/ 105 h 171"/>
                <a:gd name="T6" fmla="*/ 75 w 113"/>
                <a:gd name="T7" fmla="*/ 170 h 171"/>
                <a:gd name="T8" fmla="*/ 18 w 113"/>
                <a:gd name="T9" fmla="*/ 107 h 171"/>
                <a:gd name="T10" fmla="*/ 0 w 113"/>
                <a:gd name="T11" fmla="*/ 90 h 171"/>
                <a:gd name="T12" fmla="*/ 16 w 113"/>
                <a:gd name="T13" fmla="*/ 62 h 171"/>
                <a:gd name="T14" fmla="*/ 3 w 113"/>
                <a:gd name="T15" fmla="*/ 1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71">
                  <a:moveTo>
                    <a:pt x="3" y="14"/>
                  </a:moveTo>
                  <a:lnTo>
                    <a:pt x="100" y="0"/>
                  </a:lnTo>
                  <a:lnTo>
                    <a:pt x="112" y="105"/>
                  </a:lnTo>
                  <a:lnTo>
                    <a:pt x="75" y="170"/>
                  </a:lnTo>
                  <a:lnTo>
                    <a:pt x="18" y="107"/>
                  </a:lnTo>
                  <a:lnTo>
                    <a:pt x="0" y="90"/>
                  </a:lnTo>
                  <a:lnTo>
                    <a:pt x="16" y="62"/>
                  </a:lnTo>
                  <a:lnTo>
                    <a:pt x="3" y="14"/>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1" name="Freeform 57">
              <a:extLst>
                <a:ext uri="{FF2B5EF4-FFF2-40B4-BE49-F238E27FC236}">
                  <a16:creationId xmlns:a16="http://schemas.microsoft.com/office/drawing/2014/main" id="{519FBC9D-C33F-4DFA-95BA-72AA3D700838}"/>
                </a:ext>
              </a:extLst>
            </p:cNvPr>
            <p:cNvSpPr>
              <a:spLocks/>
            </p:cNvSpPr>
            <p:nvPr/>
          </p:nvSpPr>
          <p:spPr bwMode="auto">
            <a:xfrm>
              <a:off x="3677" y="1151"/>
              <a:ext cx="313" cy="293"/>
            </a:xfrm>
            <a:custGeom>
              <a:avLst/>
              <a:gdLst>
                <a:gd name="T0" fmla="*/ 235 w 313"/>
                <a:gd name="T1" fmla="*/ 0 h 293"/>
                <a:gd name="T2" fmla="*/ 312 w 313"/>
                <a:gd name="T3" fmla="*/ 48 h 293"/>
                <a:gd name="T4" fmla="*/ 258 w 313"/>
                <a:gd name="T5" fmla="*/ 90 h 293"/>
                <a:gd name="T6" fmla="*/ 281 w 313"/>
                <a:gd name="T7" fmla="*/ 289 h 293"/>
                <a:gd name="T8" fmla="*/ 117 w 313"/>
                <a:gd name="T9" fmla="*/ 289 h 293"/>
                <a:gd name="T10" fmla="*/ 73 w 313"/>
                <a:gd name="T11" fmla="*/ 270 h 293"/>
                <a:gd name="T12" fmla="*/ 0 w 313"/>
                <a:gd name="T13" fmla="*/ 292 h 293"/>
                <a:gd name="T14" fmla="*/ 32 w 313"/>
                <a:gd name="T15" fmla="*/ 211 h 293"/>
                <a:gd name="T16" fmla="*/ 33 w 313"/>
                <a:gd name="T17" fmla="*/ 135 h 293"/>
                <a:gd name="T18" fmla="*/ 106 w 313"/>
                <a:gd name="T19" fmla="*/ 151 h 293"/>
                <a:gd name="T20" fmla="*/ 160 w 313"/>
                <a:gd name="T21" fmla="*/ 33 h 293"/>
                <a:gd name="T22" fmla="*/ 210 w 313"/>
                <a:gd name="T23" fmla="*/ 33 h 293"/>
                <a:gd name="T24" fmla="*/ 235 w 313"/>
                <a:gd name="T2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293">
                  <a:moveTo>
                    <a:pt x="235" y="0"/>
                  </a:moveTo>
                  <a:lnTo>
                    <a:pt x="312" y="48"/>
                  </a:lnTo>
                  <a:lnTo>
                    <a:pt x="258" y="90"/>
                  </a:lnTo>
                  <a:lnTo>
                    <a:pt x="281" y="289"/>
                  </a:lnTo>
                  <a:lnTo>
                    <a:pt x="117" y="289"/>
                  </a:lnTo>
                  <a:lnTo>
                    <a:pt x="73" y="270"/>
                  </a:lnTo>
                  <a:lnTo>
                    <a:pt x="0" y="292"/>
                  </a:lnTo>
                  <a:lnTo>
                    <a:pt x="32" y="211"/>
                  </a:lnTo>
                  <a:lnTo>
                    <a:pt x="33" y="135"/>
                  </a:lnTo>
                  <a:lnTo>
                    <a:pt x="106" y="151"/>
                  </a:lnTo>
                  <a:lnTo>
                    <a:pt x="160" y="33"/>
                  </a:lnTo>
                  <a:lnTo>
                    <a:pt x="210" y="33"/>
                  </a:lnTo>
                  <a:lnTo>
                    <a:pt x="235"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2" name="Freeform 58">
              <a:extLst>
                <a:ext uri="{FF2B5EF4-FFF2-40B4-BE49-F238E27FC236}">
                  <a16:creationId xmlns:a16="http://schemas.microsoft.com/office/drawing/2014/main" id="{A2CBB584-B76D-4D9A-BC5A-C1598C31CF0F}"/>
                </a:ext>
              </a:extLst>
            </p:cNvPr>
            <p:cNvSpPr>
              <a:spLocks/>
            </p:cNvSpPr>
            <p:nvPr/>
          </p:nvSpPr>
          <p:spPr bwMode="auto">
            <a:xfrm>
              <a:off x="3911" y="862"/>
              <a:ext cx="601" cy="492"/>
            </a:xfrm>
            <a:custGeom>
              <a:avLst/>
              <a:gdLst>
                <a:gd name="T0" fmla="*/ 194 w 601"/>
                <a:gd name="T1" fmla="*/ 0 h 492"/>
                <a:gd name="T2" fmla="*/ 394 w 601"/>
                <a:gd name="T3" fmla="*/ 63 h 492"/>
                <a:gd name="T4" fmla="*/ 426 w 601"/>
                <a:gd name="T5" fmla="*/ 57 h 492"/>
                <a:gd name="T6" fmla="*/ 438 w 601"/>
                <a:gd name="T7" fmla="*/ 107 h 492"/>
                <a:gd name="T8" fmla="*/ 422 w 601"/>
                <a:gd name="T9" fmla="*/ 134 h 492"/>
                <a:gd name="T10" fmla="*/ 445 w 601"/>
                <a:gd name="T11" fmla="*/ 155 h 492"/>
                <a:gd name="T12" fmla="*/ 501 w 601"/>
                <a:gd name="T13" fmla="*/ 217 h 492"/>
                <a:gd name="T14" fmla="*/ 503 w 601"/>
                <a:gd name="T15" fmla="*/ 276 h 492"/>
                <a:gd name="T16" fmla="*/ 473 w 601"/>
                <a:gd name="T17" fmla="*/ 312 h 492"/>
                <a:gd name="T18" fmla="*/ 600 w 601"/>
                <a:gd name="T19" fmla="*/ 410 h 492"/>
                <a:gd name="T20" fmla="*/ 348 w 601"/>
                <a:gd name="T21" fmla="*/ 491 h 492"/>
                <a:gd name="T22" fmla="*/ 80 w 601"/>
                <a:gd name="T23" fmla="*/ 339 h 492"/>
                <a:gd name="T24" fmla="*/ 0 w 601"/>
                <a:gd name="T25" fmla="*/ 290 h 492"/>
                <a:gd name="T26" fmla="*/ 36 w 601"/>
                <a:gd name="T27" fmla="*/ 251 h 492"/>
                <a:gd name="T28" fmla="*/ 40 w 601"/>
                <a:gd name="T29" fmla="*/ 224 h 492"/>
                <a:gd name="T30" fmla="*/ 175 w 601"/>
                <a:gd name="T31" fmla="*/ 132 h 492"/>
                <a:gd name="T32" fmla="*/ 194 w 601"/>
                <a:gd name="T3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1" h="492">
                  <a:moveTo>
                    <a:pt x="194" y="0"/>
                  </a:moveTo>
                  <a:lnTo>
                    <a:pt x="394" y="63"/>
                  </a:lnTo>
                  <a:lnTo>
                    <a:pt x="426" y="57"/>
                  </a:lnTo>
                  <a:lnTo>
                    <a:pt x="438" y="107"/>
                  </a:lnTo>
                  <a:lnTo>
                    <a:pt x="422" y="134"/>
                  </a:lnTo>
                  <a:lnTo>
                    <a:pt x="445" y="155"/>
                  </a:lnTo>
                  <a:lnTo>
                    <a:pt x="501" y="217"/>
                  </a:lnTo>
                  <a:lnTo>
                    <a:pt x="503" y="276"/>
                  </a:lnTo>
                  <a:lnTo>
                    <a:pt x="473" y="312"/>
                  </a:lnTo>
                  <a:lnTo>
                    <a:pt x="600" y="410"/>
                  </a:lnTo>
                  <a:lnTo>
                    <a:pt x="348" y="491"/>
                  </a:lnTo>
                  <a:lnTo>
                    <a:pt x="80" y="339"/>
                  </a:lnTo>
                  <a:lnTo>
                    <a:pt x="0" y="290"/>
                  </a:lnTo>
                  <a:lnTo>
                    <a:pt x="36" y="251"/>
                  </a:lnTo>
                  <a:lnTo>
                    <a:pt x="40" y="224"/>
                  </a:lnTo>
                  <a:lnTo>
                    <a:pt x="175" y="132"/>
                  </a:lnTo>
                  <a:lnTo>
                    <a:pt x="194"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3" name="Freeform 59">
              <a:extLst>
                <a:ext uri="{FF2B5EF4-FFF2-40B4-BE49-F238E27FC236}">
                  <a16:creationId xmlns:a16="http://schemas.microsoft.com/office/drawing/2014/main" id="{BE596FEE-32E6-4BB6-98C6-56E5EC7112C7}"/>
                </a:ext>
              </a:extLst>
            </p:cNvPr>
            <p:cNvSpPr>
              <a:spLocks/>
            </p:cNvSpPr>
            <p:nvPr/>
          </p:nvSpPr>
          <p:spPr bwMode="auto">
            <a:xfrm>
              <a:off x="4380" y="1009"/>
              <a:ext cx="448" cy="352"/>
            </a:xfrm>
            <a:custGeom>
              <a:avLst/>
              <a:gdLst>
                <a:gd name="T0" fmla="*/ 63 w 448"/>
                <a:gd name="T1" fmla="*/ 0 h 352"/>
                <a:gd name="T2" fmla="*/ 27 w 448"/>
                <a:gd name="T3" fmla="*/ 64 h 352"/>
                <a:gd name="T4" fmla="*/ 30 w 448"/>
                <a:gd name="T5" fmla="*/ 129 h 352"/>
                <a:gd name="T6" fmla="*/ 0 w 448"/>
                <a:gd name="T7" fmla="*/ 165 h 352"/>
                <a:gd name="T8" fmla="*/ 130 w 448"/>
                <a:gd name="T9" fmla="*/ 263 h 352"/>
                <a:gd name="T10" fmla="*/ 184 w 448"/>
                <a:gd name="T11" fmla="*/ 243 h 352"/>
                <a:gd name="T12" fmla="*/ 400 w 448"/>
                <a:gd name="T13" fmla="*/ 351 h 352"/>
                <a:gd name="T14" fmla="*/ 443 w 448"/>
                <a:gd name="T15" fmla="*/ 330 h 352"/>
                <a:gd name="T16" fmla="*/ 447 w 448"/>
                <a:gd name="T17" fmla="*/ 266 h 352"/>
                <a:gd name="T18" fmla="*/ 437 w 448"/>
                <a:gd name="T19" fmla="*/ 52 h 352"/>
                <a:gd name="T20" fmla="*/ 330 w 448"/>
                <a:gd name="T21" fmla="*/ 22 h 352"/>
                <a:gd name="T22" fmla="*/ 279 w 448"/>
                <a:gd name="T23" fmla="*/ 57 h 352"/>
                <a:gd name="T24" fmla="*/ 244 w 448"/>
                <a:gd name="T25" fmla="*/ 102 h 352"/>
                <a:gd name="T26" fmla="*/ 146 w 448"/>
                <a:gd name="T27" fmla="*/ 17 h 352"/>
                <a:gd name="T28" fmla="*/ 63 w 448"/>
                <a:gd name="T29"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8" h="352">
                  <a:moveTo>
                    <a:pt x="63" y="0"/>
                  </a:moveTo>
                  <a:lnTo>
                    <a:pt x="27" y="64"/>
                  </a:lnTo>
                  <a:lnTo>
                    <a:pt x="30" y="129"/>
                  </a:lnTo>
                  <a:lnTo>
                    <a:pt x="0" y="165"/>
                  </a:lnTo>
                  <a:lnTo>
                    <a:pt x="130" y="263"/>
                  </a:lnTo>
                  <a:lnTo>
                    <a:pt x="184" y="243"/>
                  </a:lnTo>
                  <a:lnTo>
                    <a:pt x="400" y="351"/>
                  </a:lnTo>
                  <a:lnTo>
                    <a:pt x="443" y="330"/>
                  </a:lnTo>
                  <a:lnTo>
                    <a:pt x="447" y="266"/>
                  </a:lnTo>
                  <a:lnTo>
                    <a:pt x="437" y="52"/>
                  </a:lnTo>
                  <a:lnTo>
                    <a:pt x="330" y="22"/>
                  </a:lnTo>
                  <a:lnTo>
                    <a:pt x="279" y="57"/>
                  </a:lnTo>
                  <a:lnTo>
                    <a:pt x="244" y="102"/>
                  </a:lnTo>
                  <a:lnTo>
                    <a:pt x="146" y="17"/>
                  </a:lnTo>
                  <a:lnTo>
                    <a:pt x="6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4" name="Freeform 60">
              <a:extLst>
                <a:ext uri="{FF2B5EF4-FFF2-40B4-BE49-F238E27FC236}">
                  <a16:creationId xmlns:a16="http://schemas.microsoft.com/office/drawing/2014/main" id="{3EAB2723-160C-46AB-ABB1-318222D01F3F}"/>
                </a:ext>
              </a:extLst>
            </p:cNvPr>
            <p:cNvSpPr>
              <a:spLocks/>
            </p:cNvSpPr>
            <p:nvPr/>
          </p:nvSpPr>
          <p:spPr bwMode="auto">
            <a:xfrm>
              <a:off x="4815" y="1058"/>
              <a:ext cx="283" cy="221"/>
            </a:xfrm>
            <a:custGeom>
              <a:avLst/>
              <a:gdLst>
                <a:gd name="T0" fmla="*/ 0 w 283"/>
                <a:gd name="T1" fmla="*/ 0 h 221"/>
                <a:gd name="T2" fmla="*/ 12 w 283"/>
                <a:gd name="T3" fmla="*/ 220 h 221"/>
                <a:gd name="T4" fmla="*/ 282 w 283"/>
                <a:gd name="T5" fmla="*/ 220 h 221"/>
                <a:gd name="T6" fmla="*/ 167 w 283"/>
                <a:gd name="T7" fmla="*/ 95 h 221"/>
                <a:gd name="T8" fmla="*/ 167 w 283"/>
                <a:gd name="T9" fmla="*/ 11 h 221"/>
                <a:gd name="T10" fmla="*/ 109 w 283"/>
                <a:gd name="T11" fmla="*/ 6 h 221"/>
                <a:gd name="T12" fmla="*/ 69 w 283"/>
                <a:gd name="T13" fmla="*/ 18 h 221"/>
                <a:gd name="T14" fmla="*/ 0 w 283"/>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21">
                  <a:moveTo>
                    <a:pt x="0" y="0"/>
                  </a:moveTo>
                  <a:lnTo>
                    <a:pt x="12" y="220"/>
                  </a:lnTo>
                  <a:lnTo>
                    <a:pt x="282" y="220"/>
                  </a:lnTo>
                  <a:lnTo>
                    <a:pt x="167" y="95"/>
                  </a:lnTo>
                  <a:lnTo>
                    <a:pt x="167" y="11"/>
                  </a:lnTo>
                  <a:lnTo>
                    <a:pt x="109" y="6"/>
                  </a:lnTo>
                  <a:lnTo>
                    <a:pt x="69" y="18"/>
                  </a:lnTo>
                  <a:lnTo>
                    <a:pt x="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5" name="Freeform 61">
              <a:extLst>
                <a:ext uri="{FF2B5EF4-FFF2-40B4-BE49-F238E27FC236}">
                  <a16:creationId xmlns:a16="http://schemas.microsoft.com/office/drawing/2014/main" id="{FC801F84-9DCC-4E72-8D80-96B61E5F82DF}"/>
                </a:ext>
              </a:extLst>
            </p:cNvPr>
            <p:cNvSpPr>
              <a:spLocks/>
            </p:cNvSpPr>
            <p:nvPr/>
          </p:nvSpPr>
          <p:spPr bwMode="auto">
            <a:xfrm>
              <a:off x="4707" y="1273"/>
              <a:ext cx="451" cy="459"/>
            </a:xfrm>
            <a:custGeom>
              <a:avLst/>
              <a:gdLst>
                <a:gd name="T0" fmla="*/ 120 w 451"/>
                <a:gd name="T1" fmla="*/ 0 h 459"/>
                <a:gd name="T2" fmla="*/ 388 w 451"/>
                <a:gd name="T3" fmla="*/ 0 h 459"/>
                <a:gd name="T4" fmla="*/ 450 w 451"/>
                <a:gd name="T5" fmla="*/ 157 h 459"/>
                <a:gd name="T6" fmla="*/ 385 w 451"/>
                <a:gd name="T7" fmla="*/ 318 h 459"/>
                <a:gd name="T8" fmla="*/ 394 w 451"/>
                <a:gd name="T9" fmla="*/ 414 h 459"/>
                <a:gd name="T10" fmla="*/ 359 w 451"/>
                <a:gd name="T11" fmla="*/ 457 h 459"/>
                <a:gd name="T12" fmla="*/ 257 w 451"/>
                <a:gd name="T13" fmla="*/ 458 h 459"/>
                <a:gd name="T14" fmla="*/ 159 w 451"/>
                <a:gd name="T15" fmla="*/ 428 h 459"/>
                <a:gd name="T16" fmla="*/ 115 w 451"/>
                <a:gd name="T17" fmla="*/ 370 h 459"/>
                <a:gd name="T18" fmla="*/ 73 w 451"/>
                <a:gd name="T19" fmla="*/ 366 h 459"/>
                <a:gd name="T20" fmla="*/ 0 w 451"/>
                <a:gd name="T21" fmla="*/ 238 h 459"/>
                <a:gd name="T22" fmla="*/ 23 w 451"/>
                <a:gd name="T23" fmla="*/ 182 h 459"/>
                <a:gd name="T24" fmla="*/ 57 w 451"/>
                <a:gd name="T25" fmla="*/ 172 h 459"/>
                <a:gd name="T26" fmla="*/ 73 w 451"/>
                <a:gd name="T27" fmla="*/ 86 h 459"/>
                <a:gd name="T28" fmla="*/ 115 w 451"/>
                <a:gd name="T29" fmla="*/ 65 h 459"/>
                <a:gd name="T30" fmla="*/ 120 w 451"/>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1" h="459">
                  <a:moveTo>
                    <a:pt x="120" y="0"/>
                  </a:moveTo>
                  <a:lnTo>
                    <a:pt x="388" y="0"/>
                  </a:lnTo>
                  <a:lnTo>
                    <a:pt x="450" y="157"/>
                  </a:lnTo>
                  <a:lnTo>
                    <a:pt x="385" y="318"/>
                  </a:lnTo>
                  <a:lnTo>
                    <a:pt x="394" y="414"/>
                  </a:lnTo>
                  <a:lnTo>
                    <a:pt x="359" y="457"/>
                  </a:lnTo>
                  <a:lnTo>
                    <a:pt x="257" y="458"/>
                  </a:lnTo>
                  <a:lnTo>
                    <a:pt x="159" y="428"/>
                  </a:lnTo>
                  <a:lnTo>
                    <a:pt x="115" y="370"/>
                  </a:lnTo>
                  <a:lnTo>
                    <a:pt x="73" y="366"/>
                  </a:lnTo>
                  <a:lnTo>
                    <a:pt x="0" y="238"/>
                  </a:lnTo>
                  <a:lnTo>
                    <a:pt x="23" y="182"/>
                  </a:lnTo>
                  <a:lnTo>
                    <a:pt x="57" y="172"/>
                  </a:lnTo>
                  <a:lnTo>
                    <a:pt x="73" y="86"/>
                  </a:lnTo>
                  <a:lnTo>
                    <a:pt x="115" y="65"/>
                  </a:lnTo>
                  <a:lnTo>
                    <a:pt x="12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6" name="Freeform 62">
              <a:extLst>
                <a:ext uri="{FF2B5EF4-FFF2-40B4-BE49-F238E27FC236}">
                  <a16:creationId xmlns:a16="http://schemas.microsoft.com/office/drawing/2014/main" id="{277EC12E-DD3A-4C30-89CF-F1C71D90522B}"/>
                </a:ext>
              </a:extLst>
            </p:cNvPr>
            <p:cNvSpPr>
              <a:spLocks/>
            </p:cNvSpPr>
            <p:nvPr/>
          </p:nvSpPr>
          <p:spPr bwMode="auto">
            <a:xfrm>
              <a:off x="4474" y="1252"/>
              <a:ext cx="307" cy="385"/>
            </a:xfrm>
            <a:custGeom>
              <a:avLst/>
              <a:gdLst>
                <a:gd name="T0" fmla="*/ 92 w 307"/>
                <a:gd name="T1" fmla="*/ 0 h 385"/>
                <a:gd name="T2" fmla="*/ 306 w 307"/>
                <a:gd name="T3" fmla="*/ 108 h 385"/>
                <a:gd name="T4" fmla="*/ 291 w 307"/>
                <a:gd name="T5" fmla="*/ 194 h 385"/>
                <a:gd name="T6" fmla="*/ 256 w 307"/>
                <a:gd name="T7" fmla="*/ 204 h 385"/>
                <a:gd name="T8" fmla="*/ 235 w 307"/>
                <a:gd name="T9" fmla="*/ 259 h 385"/>
                <a:gd name="T10" fmla="*/ 274 w 307"/>
                <a:gd name="T11" fmla="*/ 327 h 385"/>
                <a:gd name="T12" fmla="*/ 181 w 307"/>
                <a:gd name="T13" fmla="*/ 369 h 385"/>
                <a:gd name="T14" fmla="*/ 81 w 307"/>
                <a:gd name="T15" fmla="*/ 384 h 385"/>
                <a:gd name="T16" fmla="*/ 49 w 307"/>
                <a:gd name="T17" fmla="*/ 364 h 385"/>
                <a:gd name="T18" fmla="*/ 84 w 307"/>
                <a:gd name="T19" fmla="*/ 332 h 385"/>
                <a:gd name="T20" fmla="*/ 59 w 307"/>
                <a:gd name="T21" fmla="*/ 262 h 385"/>
                <a:gd name="T22" fmla="*/ 0 w 307"/>
                <a:gd name="T23" fmla="*/ 245 h 385"/>
                <a:gd name="T24" fmla="*/ 56 w 307"/>
                <a:gd name="T25" fmla="*/ 134 h 385"/>
                <a:gd name="T26" fmla="*/ 92 w 307"/>
                <a:gd name="T2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85">
                  <a:moveTo>
                    <a:pt x="92" y="0"/>
                  </a:moveTo>
                  <a:lnTo>
                    <a:pt x="306" y="108"/>
                  </a:lnTo>
                  <a:lnTo>
                    <a:pt x="291" y="194"/>
                  </a:lnTo>
                  <a:lnTo>
                    <a:pt x="256" y="204"/>
                  </a:lnTo>
                  <a:lnTo>
                    <a:pt x="235" y="259"/>
                  </a:lnTo>
                  <a:lnTo>
                    <a:pt x="274" y="327"/>
                  </a:lnTo>
                  <a:lnTo>
                    <a:pt x="181" y="369"/>
                  </a:lnTo>
                  <a:lnTo>
                    <a:pt x="81" y="384"/>
                  </a:lnTo>
                  <a:lnTo>
                    <a:pt x="49" y="364"/>
                  </a:lnTo>
                  <a:lnTo>
                    <a:pt x="84" y="332"/>
                  </a:lnTo>
                  <a:lnTo>
                    <a:pt x="59" y="262"/>
                  </a:lnTo>
                  <a:lnTo>
                    <a:pt x="0" y="245"/>
                  </a:lnTo>
                  <a:lnTo>
                    <a:pt x="56" y="134"/>
                  </a:lnTo>
                  <a:lnTo>
                    <a:pt x="92"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7" name="Freeform 63">
              <a:extLst>
                <a:ext uri="{FF2B5EF4-FFF2-40B4-BE49-F238E27FC236}">
                  <a16:creationId xmlns:a16="http://schemas.microsoft.com/office/drawing/2014/main" id="{C8D3E615-8B7E-4B74-BD8E-677FA7B76869}"/>
                </a:ext>
              </a:extLst>
            </p:cNvPr>
            <p:cNvSpPr>
              <a:spLocks/>
            </p:cNvSpPr>
            <p:nvPr/>
          </p:nvSpPr>
          <p:spPr bwMode="auto">
            <a:xfrm>
              <a:off x="3667" y="1421"/>
              <a:ext cx="131" cy="90"/>
            </a:xfrm>
            <a:custGeom>
              <a:avLst/>
              <a:gdLst>
                <a:gd name="T0" fmla="*/ 11 w 131"/>
                <a:gd name="T1" fmla="*/ 21 h 90"/>
                <a:gd name="T2" fmla="*/ 83 w 131"/>
                <a:gd name="T3" fmla="*/ 0 h 90"/>
                <a:gd name="T4" fmla="*/ 126 w 131"/>
                <a:gd name="T5" fmla="*/ 18 h 90"/>
                <a:gd name="T6" fmla="*/ 130 w 131"/>
                <a:gd name="T7" fmla="*/ 89 h 90"/>
                <a:gd name="T8" fmla="*/ 0 w 131"/>
                <a:gd name="T9" fmla="*/ 81 h 90"/>
                <a:gd name="T10" fmla="*/ 11 w 131"/>
                <a:gd name="T11" fmla="*/ 21 h 90"/>
              </a:gdLst>
              <a:ahLst/>
              <a:cxnLst>
                <a:cxn ang="0">
                  <a:pos x="T0" y="T1"/>
                </a:cxn>
                <a:cxn ang="0">
                  <a:pos x="T2" y="T3"/>
                </a:cxn>
                <a:cxn ang="0">
                  <a:pos x="T4" y="T5"/>
                </a:cxn>
                <a:cxn ang="0">
                  <a:pos x="T6" y="T7"/>
                </a:cxn>
                <a:cxn ang="0">
                  <a:pos x="T8" y="T9"/>
                </a:cxn>
                <a:cxn ang="0">
                  <a:pos x="T10" y="T11"/>
                </a:cxn>
              </a:cxnLst>
              <a:rect l="0" t="0" r="r" b="b"/>
              <a:pathLst>
                <a:path w="131" h="90">
                  <a:moveTo>
                    <a:pt x="11" y="21"/>
                  </a:moveTo>
                  <a:lnTo>
                    <a:pt x="83" y="0"/>
                  </a:lnTo>
                  <a:lnTo>
                    <a:pt x="126" y="18"/>
                  </a:lnTo>
                  <a:lnTo>
                    <a:pt x="130" y="89"/>
                  </a:lnTo>
                  <a:lnTo>
                    <a:pt x="0" y="81"/>
                  </a:lnTo>
                  <a:lnTo>
                    <a:pt x="11" y="21"/>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8" name="Freeform 64">
              <a:extLst>
                <a:ext uri="{FF2B5EF4-FFF2-40B4-BE49-F238E27FC236}">
                  <a16:creationId xmlns:a16="http://schemas.microsoft.com/office/drawing/2014/main" id="{875B3EE5-3A9A-48B2-8703-67AA371D7683}"/>
                </a:ext>
              </a:extLst>
            </p:cNvPr>
            <p:cNvSpPr>
              <a:spLocks/>
            </p:cNvSpPr>
            <p:nvPr/>
          </p:nvSpPr>
          <p:spPr bwMode="auto">
            <a:xfrm>
              <a:off x="3667" y="1502"/>
              <a:ext cx="131" cy="48"/>
            </a:xfrm>
            <a:custGeom>
              <a:avLst/>
              <a:gdLst>
                <a:gd name="T0" fmla="*/ 0 w 131"/>
                <a:gd name="T1" fmla="*/ 0 h 48"/>
                <a:gd name="T2" fmla="*/ 130 w 131"/>
                <a:gd name="T3" fmla="*/ 8 h 48"/>
                <a:gd name="T4" fmla="*/ 60 w 131"/>
                <a:gd name="T5" fmla="*/ 47 h 48"/>
                <a:gd name="T6" fmla="*/ 0 w 131"/>
                <a:gd name="T7" fmla="*/ 0 h 48"/>
              </a:gdLst>
              <a:ahLst/>
              <a:cxnLst>
                <a:cxn ang="0">
                  <a:pos x="T0" y="T1"/>
                </a:cxn>
                <a:cxn ang="0">
                  <a:pos x="T2" y="T3"/>
                </a:cxn>
                <a:cxn ang="0">
                  <a:pos x="T4" y="T5"/>
                </a:cxn>
                <a:cxn ang="0">
                  <a:pos x="T6" y="T7"/>
                </a:cxn>
              </a:cxnLst>
              <a:rect l="0" t="0" r="r" b="b"/>
              <a:pathLst>
                <a:path w="131" h="48">
                  <a:moveTo>
                    <a:pt x="0" y="0"/>
                  </a:moveTo>
                  <a:lnTo>
                    <a:pt x="130" y="8"/>
                  </a:lnTo>
                  <a:lnTo>
                    <a:pt x="60" y="47"/>
                  </a:lnTo>
                  <a:lnTo>
                    <a:pt x="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9" name="Freeform 65">
              <a:extLst>
                <a:ext uri="{FF2B5EF4-FFF2-40B4-BE49-F238E27FC236}">
                  <a16:creationId xmlns:a16="http://schemas.microsoft.com/office/drawing/2014/main" id="{4A741BCE-2CA5-493B-9AFF-D478CC62B7E8}"/>
                </a:ext>
              </a:extLst>
            </p:cNvPr>
            <p:cNvSpPr>
              <a:spLocks/>
            </p:cNvSpPr>
            <p:nvPr/>
          </p:nvSpPr>
          <p:spPr bwMode="auto">
            <a:xfrm>
              <a:off x="3727" y="1509"/>
              <a:ext cx="199" cy="143"/>
            </a:xfrm>
            <a:custGeom>
              <a:avLst/>
              <a:gdLst>
                <a:gd name="T0" fmla="*/ 0 w 199"/>
                <a:gd name="T1" fmla="*/ 39 h 143"/>
                <a:gd name="T2" fmla="*/ 68 w 199"/>
                <a:gd name="T3" fmla="*/ 0 h 143"/>
                <a:gd name="T4" fmla="*/ 187 w 199"/>
                <a:gd name="T5" fmla="*/ 6 h 143"/>
                <a:gd name="T6" fmla="*/ 198 w 199"/>
                <a:gd name="T7" fmla="*/ 78 h 143"/>
                <a:gd name="T8" fmla="*/ 181 w 199"/>
                <a:gd name="T9" fmla="*/ 142 h 143"/>
                <a:gd name="T10" fmla="*/ 126 w 199"/>
                <a:gd name="T11" fmla="*/ 103 h 143"/>
                <a:gd name="T12" fmla="*/ 88 w 199"/>
                <a:gd name="T13" fmla="*/ 65 h 143"/>
                <a:gd name="T14" fmla="*/ 56 w 199"/>
                <a:gd name="T15" fmla="*/ 95 h 143"/>
                <a:gd name="T16" fmla="*/ 0 w 199"/>
                <a:gd name="T17" fmla="*/ 3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43">
                  <a:moveTo>
                    <a:pt x="0" y="39"/>
                  </a:moveTo>
                  <a:lnTo>
                    <a:pt x="68" y="0"/>
                  </a:lnTo>
                  <a:lnTo>
                    <a:pt x="187" y="6"/>
                  </a:lnTo>
                  <a:lnTo>
                    <a:pt x="198" y="78"/>
                  </a:lnTo>
                  <a:lnTo>
                    <a:pt x="181" y="142"/>
                  </a:lnTo>
                  <a:lnTo>
                    <a:pt x="126" y="103"/>
                  </a:lnTo>
                  <a:lnTo>
                    <a:pt x="88" y="65"/>
                  </a:lnTo>
                  <a:lnTo>
                    <a:pt x="56" y="95"/>
                  </a:lnTo>
                  <a:lnTo>
                    <a:pt x="0" y="3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0" name="Freeform 66">
              <a:extLst>
                <a:ext uri="{FF2B5EF4-FFF2-40B4-BE49-F238E27FC236}">
                  <a16:creationId xmlns:a16="http://schemas.microsoft.com/office/drawing/2014/main" id="{1C58AF2C-FC9C-49AC-B1DB-EAD8DCD81609}"/>
                </a:ext>
              </a:extLst>
            </p:cNvPr>
            <p:cNvSpPr>
              <a:spLocks/>
            </p:cNvSpPr>
            <p:nvPr/>
          </p:nvSpPr>
          <p:spPr bwMode="auto">
            <a:xfrm>
              <a:off x="3781" y="1573"/>
              <a:ext cx="72" cy="89"/>
            </a:xfrm>
            <a:custGeom>
              <a:avLst/>
              <a:gdLst>
                <a:gd name="T0" fmla="*/ 34 w 72"/>
                <a:gd name="T1" fmla="*/ 0 h 89"/>
                <a:gd name="T2" fmla="*/ 0 w 72"/>
                <a:gd name="T3" fmla="*/ 31 h 89"/>
                <a:gd name="T4" fmla="*/ 55 w 72"/>
                <a:gd name="T5" fmla="*/ 88 h 89"/>
                <a:gd name="T6" fmla="*/ 71 w 72"/>
                <a:gd name="T7" fmla="*/ 38 h 89"/>
                <a:gd name="T8" fmla="*/ 34 w 72"/>
                <a:gd name="T9" fmla="*/ 0 h 89"/>
              </a:gdLst>
              <a:ahLst/>
              <a:cxnLst>
                <a:cxn ang="0">
                  <a:pos x="T0" y="T1"/>
                </a:cxn>
                <a:cxn ang="0">
                  <a:pos x="T2" y="T3"/>
                </a:cxn>
                <a:cxn ang="0">
                  <a:pos x="T4" y="T5"/>
                </a:cxn>
                <a:cxn ang="0">
                  <a:pos x="T6" y="T7"/>
                </a:cxn>
                <a:cxn ang="0">
                  <a:pos x="T8" y="T9"/>
                </a:cxn>
              </a:cxnLst>
              <a:rect l="0" t="0" r="r" b="b"/>
              <a:pathLst>
                <a:path w="72" h="89">
                  <a:moveTo>
                    <a:pt x="34" y="0"/>
                  </a:moveTo>
                  <a:lnTo>
                    <a:pt x="0" y="31"/>
                  </a:lnTo>
                  <a:lnTo>
                    <a:pt x="55" y="88"/>
                  </a:lnTo>
                  <a:lnTo>
                    <a:pt x="71" y="38"/>
                  </a:lnTo>
                  <a:lnTo>
                    <a:pt x="34"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1" name="Freeform 67">
              <a:extLst>
                <a:ext uri="{FF2B5EF4-FFF2-40B4-BE49-F238E27FC236}">
                  <a16:creationId xmlns:a16="http://schemas.microsoft.com/office/drawing/2014/main" id="{BCAA0B98-987A-47A1-9533-70E47EEF990F}"/>
                </a:ext>
              </a:extLst>
            </p:cNvPr>
            <p:cNvSpPr>
              <a:spLocks/>
            </p:cNvSpPr>
            <p:nvPr/>
          </p:nvSpPr>
          <p:spPr bwMode="auto">
            <a:xfrm>
              <a:off x="3834" y="1609"/>
              <a:ext cx="75" cy="111"/>
            </a:xfrm>
            <a:custGeom>
              <a:avLst/>
              <a:gdLst>
                <a:gd name="T0" fmla="*/ 17 w 75"/>
                <a:gd name="T1" fmla="*/ 0 h 111"/>
                <a:gd name="T2" fmla="*/ 0 w 75"/>
                <a:gd name="T3" fmla="*/ 52 h 111"/>
                <a:gd name="T4" fmla="*/ 58 w 75"/>
                <a:gd name="T5" fmla="*/ 110 h 111"/>
                <a:gd name="T6" fmla="*/ 74 w 75"/>
                <a:gd name="T7" fmla="*/ 41 h 111"/>
                <a:gd name="T8" fmla="*/ 17 w 75"/>
                <a:gd name="T9" fmla="*/ 0 h 111"/>
              </a:gdLst>
              <a:ahLst/>
              <a:cxnLst>
                <a:cxn ang="0">
                  <a:pos x="T0" y="T1"/>
                </a:cxn>
                <a:cxn ang="0">
                  <a:pos x="T2" y="T3"/>
                </a:cxn>
                <a:cxn ang="0">
                  <a:pos x="T4" y="T5"/>
                </a:cxn>
                <a:cxn ang="0">
                  <a:pos x="T6" y="T7"/>
                </a:cxn>
                <a:cxn ang="0">
                  <a:pos x="T8" y="T9"/>
                </a:cxn>
              </a:cxnLst>
              <a:rect l="0" t="0" r="r" b="b"/>
              <a:pathLst>
                <a:path w="75" h="111">
                  <a:moveTo>
                    <a:pt x="17" y="0"/>
                  </a:moveTo>
                  <a:lnTo>
                    <a:pt x="0" y="52"/>
                  </a:lnTo>
                  <a:lnTo>
                    <a:pt x="58" y="110"/>
                  </a:lnTo>
                  <a:lnTo>
                    <a:pt x="74" y="41"/>
                  </a:lnTo>
                  <a:lnTo>
                    <a:pt x="1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2" name="Freeform 68">
              <a:extLst>
                <a:ext uri="{FF2B5EF4-FFF2-40B4-BE49-F238E27FC236}">
                  <a16:creationId xmlns:a16="http://schemas.microsoft.com/office/drawing/2014/main" id="{C4DCBF84-9C26-43DF-9967-15116E326214}"/>
                </a:ext>
              </a:extLst>
            </p:cNvPr>
            <p:cNvSpPr>
              <a:spLocks/>
            </p:cNvSpPr>
            <p:nvPr/>
          </p:nvSpPr>
          <p:spPr bwMode="auto">
            <a:xfrm>
              <a:off x="3891" y="1584"/>
              <a:ext cx="156" cy="136"/>
            </a:xfrm>
            <a:custGeom>
              <a:avLst/>
              <a:gdLst>
                <a:gd name="T0" fmla="*/ 33 w 156"/>
                <a:gd name="T1" fmla="*/ 0 h 136"/>
                <a:gd name="T2" fmla="*/ 84 w 156"/>
                <a:gd name="T3" fmla="*/ 0 h 136"/>
                <a:gd name="T4" fmla="*/ 155 w 156"/>
                <a:gd name="T5" fmla="*/ 49 h 136"/>
                <a:gd name="T6" fmla="*/ 149 w 156"/>
                <a:gd name="T7" fmla="*/ 110 h 136"/>
                <a:gd name="T8" fmla="*/ 53 w 156"/>
                <a:gd name="T9" fmla="*/ 111 h 136"/>
                <a:gd name="T10" fmla="*/ 0 w 156"/>
                <a:gd name="T11" fmla="*/ 135 h 136"/>
                <a:gd name="T12" fmla="*/ 16 w 156"/>
                <a:gd name="T13" fmla="*/ 66 h 136"/>
                <a:gd name="T14" fmla="*/ 33 w 156"/>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36">
                  <a:moveTo>
                    <a:pt x="33" y="0"/>
                  </a:moveTo>
                  <a:lnTo>
                    <a:pt x="84" y="0"/>
                  </a:lnTo>
                  <a:lnTo>
                    <a:pt x="155" y="49"/>
                  </a:lnTo>
                  <a:lnTo>
                    <a:pt x="149" y="110"/>
                  </a:lnTo>
                  <a:lnTo>
                    <a:pt x="53" y="111"/>
                  </a:lnTo>
                  <a:lnTo>
                    <a:pt x="0" y="135"/>
                  </a:lnTo>
                  <a:lnTo>
                    <a:pt x="16" y="66"/>
                  </a:lnTo>
                  <a:lnTo>
                    <a:pt x="3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3" name="Freeform 69">
              <a:extLst>
                <a:ext uri="{FF2B5EF4-FFF2-40B4-BE49-F238E27FC236}">
                  <a16:creationId xmlns:a16="http://schemas.microsoft.com/office/drawing/2014/main" id="{FEB48D72-09C1-43AE-B496-3BECAB393786}"/>
                </a:ext>
              </a:extLst>
            </p:cNvPr>
            <p:cNvSpPr>
              <a:spLocks/>
            </p:cNvSpPr>
            <p:nvPr/>
          </p:nvSpPr>
          <p:spPr bwMode="auto">
            <a:xfrm>
              <a:off x="4039" y="1566"/>
              <a:ext cx="109" cy="129"/>
            </a:xfrm>
            <a:custGeom>
              <a:avLst/>
              <a:gdLst>
                <a:gd name="T0" fmla="*/ 13 w 109"/>
                <a:gd name="T1" fmla="*/ 2 h 129"/>
                <a:gd name="T2" fmla="*/ 89 w 109"/>
                <a:gd name="T3" fmla="*/ 0 h 129"/>
                <a:gd name="T4" fmla="*/ 108 w 109"/>
                <a:gd name="T5" fmla="*/ 128 h 129"/>
                <a:gd name="T6" fmla="*/ 0 w 109"/>
                <a:gd name="T7" fmla="*/ 128 h 129"/>
                <a:gd name="T8" fmla="*/ 13 w 109"/>
                <a:gd name="T9" fmla="*/ 2 h 129"/>
              </a:gdLst>
              <a:ahLst/>
              <a:cxnLst>
                <a:cxn ang="0">
                  <a:pos x="T0" y="T1"/>
                </a:cxn>
                <a:cxn ang="0">
                  <a:pos x="T2" y="T3"/>
                </a:cxn>
                <a:cxn ang="0">
                  <a:pos x="T4" y="T5"/>
                </a:cxn>
                <a:cxn ang="0">
                  <a:pos x="T6" y="T7"/>
                </a:cxn>
                <a:cxn ang="0">
                  <a:pos x="T8" y="T9"/>
                </a:cxn>
              </a:cxnLst>
              <a:rect l="0" t="0" r="r" b="b"/>
              <a:pathLst>
                <a:path w="109" h="129">
                  <a:moveTo>
                    <a:pt x="13" y="2"/>
                  </a:moveTo>
                  <a:lnTo>
                    <a:pt x="89" y="0"/>
                  </a:lnTo>
                  <a:lnTo>
                    <a:pt x="108" y="128"/>
                  </a:lnTo>
                  <a:lnTo>
                    <a:pt x="0" y="128"/>
                  </a:lnTo>
                  <a:lnTo>
                    <a:pt x="13" y="2"/>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4" name="Freeform 70">
              <a:extLst>
                <a:ext uri="{FF2B5EF4-FFF2-40B4-BE49-F238E27FC236}">
                  <a16:creationId xmlns:a16="http://schemas.microsoft.com/office/drawing/2014/main" id="{371909F6-190D-4696-A62D-6A965C340C0C}"/>
                </a:ext>
              </a:extLst>
            </p:cNvPr>
            <p:cNvSpPr>
              <a:spLocks/>
            </p:cNvSpPr>
            <p:nvPr/>
          </p:nvSpPr>
          <p:spPr bwMode="auto">
            <a:xfrm>
              <a:off x="3974" y="1455"/>
              <a:ext cx="218" cy="239"/>
            </a:xfrm>
            <a:custGeom>
              <a:avLst/>
              <a:gdLst>
                <a:gd name="T0" fmla="*/ 28 w 218"/>
                <a:gd name="T1" fmla="*/ 59 h 239"/>
                <a:gd name="T2" fmla="*/ 0 w 218"/>
                <a:gd name="T3" fmla="*/ 129 h 239"/>
                <a:gd name="T4" fmla="*/ 71 w 218"/>
                <a:gd name="T5" fmla="*/ 179 h 239"/>
                <a:gd name="T6" fmla="*/ 80 w 218"/>
                <a:gd name="T7" fmla="*/ 114 h 239"/>
                <a:gd name="T8" fmla="*/ 154 w 218"/>
                <a:gd name="T9" fmla="*/ 111 h 239"/>
                <a:gd name="T10" fmla="*/ 172 w 218"/>
                <a:gd name="T11" fmla="*/ 238 h 239"/>
                <a:gd name="T12" fmla="*/ 217 w 218"/>
                <a:gd name="T13" fmla="*/ 238 h 239"/>
                <a:gd name="T14" fmla="*/ 196 w 218"/>
                <a:gd name="T15" fmla="*/ 136 h 239"/>
                <a:gd name="T16" fmla="*/ 182 w 218"/>
                <a:gd name="T17" fmla="*/ 105 h 239"/>
                <a:gd name="T18" fmla="*/ 205 w 218"/>
                <a:gd name="T19" fmla="*/ 92 h 239"/>
                <a:gd name="T20" fmla="*/ 195 w 218"/>
                <a:gd name="T21" fmla="*/ 0 h 239"/>
                <a:gd name="T22" fmla="*/ 75 w 218"/>
                <a:gd name="T23" fmla="*/ 61 h 239"/>
                <a:gd name="T24" fmla="*/ 28 w 218"/>
                <a:gd name="T25" fmla="*/ 5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39">
                  <a:moveTo>
                    <a:pt x="28" y="59"/>
                  </a:moveTo>
                  <a:lnTo>
                    <a:pt x="0" y="129"/>
                  </a:lnTo>
                  <a:lnTo>
                    <a:pt x="71" y="179"/>
                  </a:lnTo>
                  <a:lnTo>
                    <a:pt x="80" y="114"/>
                  </a:lnTo>
                  <a:lnTo>
                    <a:pt x="154" y="111"/>
                  </a:lnTo>
                  <a:lnTo>
                    <a:pt x="172" y="238"/>
                  </a:lnTo>
                  <a:lnTo>
                    <a:pt x="217" y="238"/>
                  </a:lnTo>
                  <a:lnTo>
                    <a:pt x="196" y="136"/>
                  </a:lnTo>
                  <a:lnTo>
                    <a:pt x="182" y="105"/>
                  </a:lnTo>
                  <a:lnTo>
                    <a:pt x="205" y="92"/>
                  </a:lnTo>
                  <a:lnTo>
                    <a:pt x="195" y="0"/>
                  </a:lnTo>
                  <a:lnTo>
                    <a:pt x="75" y="61"/>
                  </a:lnTo>
                  <a:lnTo>
                    <a:pt x="28" y="5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5" name="Freeform 71">
              <a:extLst>
                <a:ext uri="{FF2B5EF4-FFF2-40B4-BE49-F238E27FC236}">
                  <a16:creationId xmlns:a16="http://schemas.microsoft.com/office/drawing/2014/main" id="{4BB91ECB-418B-4430-8ADA-4759D3F2BDE1}"/>
                </a:ext>
              </a:extLst>
            </p:cNvPr>
            <p:cNvSpPr>
              <a:spLocks/>
            </p:cNvSpPr>
            <p:nvPr/>
          </p:nvSpPr>
          <p:spPr bwMode="auto">
            <a:xfrm>
              <a:off x="4222" y="1493"/>
              <a:ext cx="311" cy="248"/>
            </a:xfrm>
            <a:custGeom>
              <a:avLst/>
              <a:gdLst>
                <a:gd name="T0" fmla="*/ 34 w 311"/>
                <a:gd name="T1" fmla="*/ 0 h 248"/>
                <a:gd name="T2" fmla="*/ 0 w 311"/>
                <a:gd name="T3" fmla="*/ 23 h 248"/>
                <a:gd name="T4" fmla="*/ 6 w 311"/>
                <a:gd name="T5" fmla="*/ 200 h 248"/>
                <a:gd name="T6" fmla="*/ 149 w 311"/>
                <a:gd name="T7" fmla="*/ 247 h 248"/>
                <a:gd name="T8" fmla="*/ 163 w 311"/>
                <a:gd name="T9" fmla="*/ 165 h 248"/>
                <a:gd name="T10" fmla="*/ 263 w 311"/>
                <a:gd name="T11" fmla="*/ 121 h 248"/>
                <a:gd name="T12" fmla="*/ 310 w 311"/>
                <a:gd name="T13" fmla="*/ 18 h 248"/>
                <a:gd name="T14" fmla="*/ 255 w 311"/>
                <a:gd name="T15" fmla="*/ 2 h 248"/>
                <a:gd name="T16" fmla="*/ 34 w 311"/>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248">
                  <a:moveTo>
                    <a:pt x="34" y="0"/>
                  </a:moveTo>
                  <a:lnTo>
                    <a:pt x="0" y="23"/>
                  </a:lnTo>
                  <a:lnTo>
                    <a:pt x="6" y="200"/>
                  </a:lnTo>
                  <a:lnTo>
                    <a:pt x="149" y="247"/>
                  </a:lnTo>
                  <a:lnTo>
                    <a:pt x="163" y="165"/>
                  </a:lnTo>
                  <a:lnTo>
                    <a:pt x="263" y="121"/>
                  </a:lnTo>
                  <a:lnTo>
                    <a:pt x="310" y="18"/>
                  </a:lnTo>
                  <a:lnTo>
                    <a:pt x="255" y="2"/>
                  </a:lnTo>
                  <a:lnTo>
                    <a:pt x="34"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6" name="Freeform 72">
              <a:extLst>
                <a:ext uri="{FF2B5EF4-FFF2-40B4-BE49-F238E27FC236}">
                  <a16:creationId xmlns:a16="http://schemas.microsoft.com/office/drawing/2014/main" id="{1D35588A-6A1A-4DE0-B887-817272250858}"/>
                </a:ext>
              </a:extLst>
            </p:cNvPr>
            <p:cNvSpPr>
              <a:spLocks/>
            </p:cNvSpPr>
            <p:nvPr/>
          </p:nvSpPr>
          <p:spPr bwMode="auto">
            <a:xfrm>
              <a:off x="4369" y="1510"/>
              <a:ext cx="196" cy="248"/>
            </a:xfrm>
            <a:custGeom>
              <a:avLst/>
              <a:gdLst>
                <a:gd name="T0" fmla="*/ 163 w 196"/>
                <a:gd name="T1" fmla="*/ 0 h 248"/>
                <a:gd name="T2" fmla="*/ 115 w 196"/>
                <a:gd name="T3" fmla="*/ 103 h 248"/>
                <a:gd name="T4" fmla="*/ 11 w 196"/>
                <a:gd name="T5" fmla="*/ 148 h 248"/>
                <a:gd name="T6" fmla="*/ 0 w 196"/>
                <a:gd name="T7" fmla="*/ 226 h 248"/>
                <a:gd name="T8" fmla="*/ 3 w 196"/>
                <a:gd name="T9" fmla="*/ 247 h 248"/>
                <a:gd name="T10" fmla="*/ 190 w 196"/>
                <a:gd name="T11" fmla="*/ 227 h 248"/>
                <a:gd name="T12" fmla="*/ 195 w 196"/>
                <a:gd name="T13" fmla="*/ 209 h 248"/>
                <a:gd name="T14" fmla="*/ 179 w 196"/>
                <a:gd name="T15" fmla="*/ 199 h 248"/>
                <a:gd name="T16" fmla="*/ 172 w 196"/>
                <a:gd name="T17" fmla="*/ 161 h 248"/>
                <a:gd name="T18" fmla="*/ 189 w 196"/>
                <a:gd name="T19" fmla="*/ 126 h 248"/>
                <a:gd name="T20" fmla="*/ 157 w 196"/>
                <a:gd name="T21" fmla="*/ 106 h 248"/>
                <a:gd name="T22" fmla="*/ 191 w 196"/>
                <a:gd name="T23" fmla="*/ 74 h 248"/>
                <a:gd name="T24" fmla="*/ 163 w 196"/>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248">
                  <a:moveTo>
                    <a:pt x="163" y="0"/>
                  </a:moveTo>
                  <a:lnTo>
                    <a:pt x="115" y="103"/>
                  </a:lnTo>
                  <a:lnTo>
                    <a:pt x="11" y="148"/>
                  </a:lnTo>
                  <a:lnTo>
                    <a:pt x="0" y="226"/>
                  </a:lnTo>
                  <a:lnTo>
                    <a:pt x="3" y="247"/>
                  </a:lnTo>
                  <a:lnTo>
                    <a:pt x="190" y="227"/>
                  </a:lnTo>
                  <a:lnTo>
                    <a:pt x="195" y="209"/>
                  </a:lnTo>
                  <a:lnTo>
                    <a:pt x="179" y="199"/>
                  </a:lnTo>
                  <a:lnTo>
                    <a:pt x="172" y="161"/>
                  </a:lnTo>
                  <a:lnTo>
                    <a:pt x="189" y="126"/>
                  </a:lnTo>
                  <a:lnTo>
                    <a:pt x="157" y="106"/>
                  </a:lnTo>
                  <a:lnTo>
                    <a:pt x="191" y="74"/>
                  </a:lnTo>
                  <a:lnTo>
                    <a:pt x="16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7" name="Freeform 73">
              <a:extLst>
                <a:ext uri="{FF2B5EF4-FFF2-40B4-BE49-F238E27FC236}">
                  <a16:creationId xmlns:a16="http://schemas.microsoft.com/office/drawing/2014/main" id="{F538DD14-0367-40A9-93BF-D22E9E0BE073}"/>
                </a:ext>
              </a:extLst>
            </p:cNvPr>
            <p:cNvSpPr>
              <a:spLocks/>
            </p:cNvSpPr>
            <p:nvPr/>
          </p:nvSpPr>
          <p:spPr bwMode="auto">
            <a:xfrm>
              <a:off x="4538" y="1579"/>
              <a:ext cx="331" cy="155"/>
            </a:xfrm>
            <a:custGeom>
              <a:avLst/>
              <a:gdLst>
                <a:gd name="T0" fmla="*/ 17 w 331"/>
                <a:gd name="T1" fmla="*/ 55 h 155"/>
                <a:gd name="T2" fmla="*/ 0 w 331"/>
                <a:gd name="T3" fmla="*/ 94 h 155"/>
                <a:gd name="T4" fmla="*/ 9 w 331"/>
                <a:gd name="T5" fmla="*/ 133 h 155"/>
                <a:gd name="T6" fmla="*/ 25 w 331"/>
                <a:gd name="T7" fmla="*/ 141 h 155"/>
                <a:gd name="T8" fmla="*/ 49 w 331"/>
                <a:gd name="T9" fmla="*/ 133 h 155"/>
                <a:gd name="T10" fmla="*/ 72 w 331"/>
                <a:gd name="T11" fmla="*/ 154 h 155"/>
                <a:gd name="T12" fmla="*/ 102 w 331"/>
                <a:gd name="T13" fmla="*/ 123 h 155"/>
                <a:gd name="T14" fmla="*/ 155 w 331"/>
                <a:gd name="T15" fmla="*/ 137 h 155"/>
                <a:gd name="T16" fmla="*/ 226 w 331"/>
                <a:gd name="T17" fmla="*/ 137 h 155"/>
                <a:gd name="T18" fmla="*/ 330 w 331"/>
                <a:gd name="T19" fmla="*/ 121 h 155"/>
                <a:gd name="T20" fmla="*/ 286 w 331"/>
                <a:gd name="T21" fmla="*/ 63 h 155"/>
                <a:gd name="T22" fmla="*/ 241 w 331"/>
                <a:gd name="T23" fmla="*/ 59 h 155"/>
                <a:gd name="T24" fmla="*/ 209 w 331"/>
                <a:gd name="T25" fmla="*/ 0 h 155"/>
                <a:gd name="T26" fmla="*/ 116 w 331"/>
                <a:gd name="T27" fmla="*/ 41 h 155"/>
                <a:gd name="T28" fmla="*/ 17 w 331"/>
                <a:gd name="T29"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155">
                  <a:moveTo>
                    <a:pt x="17" y="55"/>
                  </a:moveTo>
                  <a:lnTo>
                    <a:pt x="0" y="94"/>
                  </a:lnTo>
                  <a:lnTo>
                    <a:pt x="9" y="133"/>
                  </a:lnTo>
                  <a:lnTo>
                    <a:pt x="25" y="141"/>
                  </a:lnTo>
                  <a:lnTo>
                    <a:pt x="49" y="133"/>
                  </a:lnTo>
                  <a:lnTo>
                    <a:pt x="72" y="154"/>
                  </a:lnTo>
                  <a:lnTo>
                    <a:pt x="102" y="123"/>
                  </a:lnTo>
                  <a:lnTo>
                    <a:pt x="155" y="137"/>
                  </a:lnTo>
                  <a:lnTo>
                    <a:pt x="226" y="137"/>
                  </a:lnTo>
                  <a:lnTo>
                    <a:pt x="330" y="121"/>
                  </a:lnTo>
                  <a:lnTo>
                    <a:pt x="286" y="63"/>
                  </a:lnTo>
                  <a:lnTo>
                    <a:pt x="241" y="59"/>
                  </a:lnTo>
                  <a:lnTo>
                    <a:pt x="209" y="0"/>
                  </a:lnTo>
                  <a:lnTo>
                    <a:pt x="116" y="41"/>
                  </a:lnTo>
                  <a:lnTo>
                    <a:pt x="17" y="55"/>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8" name="Freeform 74">
              <a:extLst>
                <a:ext uri="{FF2B5EF4-FFF2-40B4-BE49-F238E27FC236}">
                  <a16:creationId xmlns:a16="http://schemas.microsoft.com/office/drawing/2014/main" id="{07450882-8D2B-4C95-9DAA-AE0D62BBB83F}"/>
                </a:ext>
              </a:extLst>
            </p:cNvPr>
            <p:cNvSpPr>
              <a:spLocks/>
            </p:cNvSpPr>
            <p:nvPr/>
          </p:nvSpPr>
          <p:spPr bwMode="auto">
            <a:xfrm>
              <a:off x="4355" y="1745"/>
              <a:ext cx="119" cy="157"/>
            </a:xfrm>
            <a:custGeom>
              <a:avLst/>
              <a:gdLst>
                <a:gd name="T0" fmla="*/ 16 w 119"/>
                <a:gd name="T1" fmla="*/ 10 h 157"/>
                <a:gd name="T2" fmla="*/ 118 w 119"/>
                <a:gd name="T3" fmla="*/ 0 h 157"/>
                <a:gd name="T4" fmla="*/ 116 w 119"/>
                <a:gd name="T5" fmla="*/ 95 h 157"/>
                <a:gd name="T6" fmla="*/ 35 w 119"/>
                <a:gd name="T7" fmla="*/ 123 h 157"/>
                <a:gd name="T8" fmla="*/ 24 w 119"/>
                <a:gd name="T9" fmla="*/ 156 h 157"/>
                <a:gd name="T10" fmla="*/ 0 w 119"/>
                <a:gd name="T11" fmla="*/ 119 h 157"/>
                <a:gd name="T12" fmla="*/ 16 w 119"/>
                <a:gd name="T13" fmla="*/ 10 h 157"/>
              </a:gdLst>
              <a:ahLst/>
              <a:cxnLst>
                <a:cxn ang="0">
                  <a:pos x="T0" y="T1"/>
                </a:cxn>
                <a:cxn ang="0">
                  <a:pos x="T2" y="T3"/>
                </a:cxn>
                <a:cxn ang="0">
                  <a:pos x="T4" y="T5"/>
                </a:cxn>
                <a:cxn ang="0">
                  <a:pos x="T6" y="T7"/>
                </a:cxn>
                <a:cxn ang="0">
                  <a:pos x="T8" y="T9"/>
                </a:cxn>
                <a:cxn ang="0">
                  <a:pos x="T10" y="T11"/>
                </a:cxn>
                <a:cxn ang="0">
                  <a:pos x="T12" y="T13"/>
                </a:cxn>
              </a:cxnLst>
              <a:rect l="0" t="0" r="r" b="b"/>
              <a:pathLst>
                <a:path w="119" h="157">
                  <a:moveTo>
                    <a:pt x="16" y="10"/>
                  </a:moveTo>
                  <a:lnTo>
                    <a:pt x="118" y="0"/>
                  </a:lnTo>
                  <a:lnTo>
                    <a:pt x="116" y="95"/>
                  </a:lnTo>
                  <a:lnTo>
                    <a:pt x="35" y="123"/>
                  </a:lnTo>
                  <a:lnTo>
                    <a:pt x="24" y="156"/>
                  </a:lnTo>
                  <a:lnTo>
                    <a:pt x="0" y="119"/>
                  </a:lnTo>
                  <a:lnTo>
                    <a:pt x="16" y="1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19" name="Freeform 75">
              <a:extLst>
                <a:ext uri="{FF2B5EF4-FFF2-40B4-BE49-F238E27FC236}">
                  <a16:creationId xmlns:a16="http://schemas.microsoft.com/office/drawing/2014/main" id="{4BD16DB3-AC84-442E-9180-C9EF0FD1FBCB}"/>
                </a:ext>
              </a:extLst>
            </p:cNvPr>
            <p:cNvSpPr>
              <a:spLocks/>
            </p:cNvSpPr>
            <p:nvPr/>
          </p:nvSpPr>
          <p:spPr bwMode="auto">
            <a:xfrm>
              <a:off x="4378" y="1711"/>
              <a:ext cx="233" cy="220"/>
            </a:xfrm>
            <a:custGeom>
              <a:avLst/>
              <a:gdLst>
                <a:gd name="T0" fmla="*/ 95 w 233"/>
                <a:gd name="T1" fmla="*/ 33 h 220"/>
                <a:gd name="T2" fmla="*/ 180 w 233"/>
                <a:gd name="T3" fmla="*/ 25 h 220"/>
                <a:gd name="T4" fmla="*/ 183 w 233"/>
                <a:gd name="T5" fmla="*/ 9 h 220"/>
                <a:gd name="T6" fmla="*/ 210 w 233"/>
                <a:gd name="T7" fmla="*/ 0 h 220"/>
                <a:gd name="T8" fmla="*/ 232 w 233"/>
                <a:gd name="T9" fmla="*/ 22 h 220"/>
                <a:gd name="T10" fmla="*/ 137 w 233"/>
                <a:gd name="T11" fmla="*/ 183 h 220"/>
                <a:gd name="T12" fmla="*/ 18 w 233"/>
                <a:gd name="T13" fmla="*/ 219 h 220"/>
                <a:gd name="T14" fmla="*/ 0 w 233"/>
                <a:gd name="T15" fmla="*/ 189 h 220"/>
                <a:gd name="T16" fmla="*/ 11 w 233"/>
                <a:gd name="T17" fmla="*/ 157 h 220"/>
                <a:gd name="T18" fmla="*/ 92 w 233"/>
                <a:gd name="T19" fmla="*/ 130 h 220"/>
                <a:gd name="T20" fmla="*/ 95 w 233"/>
                <a:gd name="T21" fmla="*/ 3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20">
                  <a:moveTo>
                    <a:pt x="95" y="33"/>
                  </a:moveTo>
                  <a:lnTo>
                    <a:pt x="180" y="25"/>
                  </a:lnTo>
                  <a:lnTo>
                    <a:pt x="183" y="9"/>
                  </a:lnTo>
                  <a:lnTo>
                    <a:pt x="210" y="0"/>
                  </a:lnTo>
                  <a:lnTo>
                    <a:pt x="232" y="22"/>
                  </a:lnTo>
                  <a:lnTo>
                    <a:pt x="137" y="183"/>
                  </a:lnTo>
                  <a:lnTo>
                    <a:pt x="18" y="219"/>
                  </a:lnTo>
                  <a:lnTo>
                    <a:pt x="0" y="189"/>
                  </a:lnTo>
                  <a:lnTo>
                    <a:pt x="11" y="157"/>
                  </a:lnTo>
                  <a:lnTo>
                    <a:pt x="92" y="130"/>
                  </a:lnTo>
                  <a:lnTo>
                    <a:pt x="95" y="3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0" name="Freeform 76">
              <a:extLst>
                <a:ext uri="{FF2B5EF4-FFF2-40B4-BE49-F238E27FC236}">
                  <a16:creationId xmlns:a16="http://schemas.microsoft.com/office/drawing/2014/main" id="{6A15BC6A-3816-416C-AB17-6A4D2284A0D6}"/>
                </a:ext>
              </a:extLst>
            </p:cNvPr>
            <p:cNvSpPr>
              <a:spLocks/>
            </p:cNvSpPr>
            <p:nvPr/>
          </p:nvSpPr>
          <p:spPr bwMode="auto">
            <a:xfrm>
              <a:off x="4394" y="1698"/>
              <a:ext cx="605" cy="438"/>
            </a:xfrm>
            <a:custGeom>
              <a:avLst/>
              <a:gdLst>
                <a:gd name="T0" fmla="*/ 473 w 605"/>
                <a:gd name="T1" fmla="*/ 0 h 438"/>
                <a:gd name="T2" fmla="*/ 571 w 605"/>
                <a:gd name="T3" fmla="*/ 32 h 438"/>
                <a:gd name="T4" fmla="*/ 590 w 605"/>
                <a:gd name="T5" fmla="*/ 82 h 438"/>
                <a:gd name="T6" fmla="*/ 534 w 605"/>
                <a:gd name="T7" fmla="*/ 132 h 438"/>
                <a:gd name="T8" fmla="*/ 571 w 605"/>
                <a:gd name="T9" fmla="*/ 180 h 438"/>
                <a:gd name="T10" fmla="*/ 567 w 605"/>
                <a:gd name="T11" fmla="*/ 234 h 438"/>
                <a:gd name="T12" fmla="*/ 604 w 605"/>
                <a:gd name="T13" fmla="*/ 322 h 438"/>
                <a:gd name="T14" fmla="*/ 467 w 605"/>
                <a:gd name="T15" fmla="*/ 322 h 438"/>
                <a:gd name="T16" fmla="*/ 467 w 605"/>
                <a:gd name="T17" fmla="*/ 376 h 438"/>
                <a:gd name="T18" fmla="*/ 518 w 605"/>
                <a:gd name="T19" fmla="*/ 421 h 438"/>
                <a:gd name="T20" fmla="*/ 497 w 605"/>
                <a:gd name="T21" fmla="*/ 437 h 438"/>
                <a:gd name="T22" fmla="*/ 293 w 605"/>
                <a:gd name="T23" fmla="*/ 391 h 438"/>
                <a:gd name="T24" fmla="*/ 283 w 605"/>
                <a:gd name="T25" fmla="*/ 271 h 438"/>
                <a:gd name="T26" fmla="*/ 243 w 605"/>
                <a:gd name="T27" fmla="*/ 269 h 438"/>
                <a:gd name="T28" fmla="*/ 204 w 605"/>
                <a:gd name="T29" fmla="*/ 303 h 438"/>
                <a:gd name="T30" fmla="*/ 142 w 605"/>
                <a:gd name="T31" fmla="*/ 299 h 438"/>
                <a:gd name="T32" fmla="*/ 140 w 605"/>
                <a:gd name="T33" fmla="*/ 257 h 438"/>
                <a:gd name="T34" fmla="*/ 28 w 605"/>
                <a:gd name="T35" fmla="*/ 280 h 438"/>
                <a:gd name="T36" fmla="*/ 0 w 605"/>
                <a:gd name="T37" fmla="*/ 230 h 438"/>
                <a:gd name="T38" fmla="*/ 119 w 605"/>
                <a:gd name="T39" fmla="*/ 194 h 438"/>
                <a:gd name="T40" fmla="*/ 216 w 605"/>
                <a:gd name="T41" fmla="*/ 33 h 438"/>
                <a:gd name="T42" fmla="*/ 246 w 605"/>
                <a:gd name="T43" fmla="*/ 2 h 438"/>
                <a:gd name="T44" fmla="*/ 299 w 605"/>
                <a:gd name="T45" fmla="*/ 17 h 438"/>
                <a:gd name="T46" fmla="*/ 371 w 605"/>
                <a:gd name="T47" fmla="*/ 17 h 438"/>
                <a:gd name="T48" fmla="*/ 473 w 605"/>
                <a:gd name="T4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5" h="438">
                  <a:moveTo>
                    <a:pt x="473" y="0"/>
                  </a:moveTo>
                  <a:lnTo>
                    <a:pt x="571" y="32"/>
                  </a:lnTo>
                  <a:lnTo>
                    <a:pt x="590" y="82"/>
                  </a:lnTo>
                  <a:lnTo>
                    <a:pt x="534" y="132"/>
                  </a:lnTo>
                  <a:lnTo>
                    <a:pt x="571" y="180"/>
                  </a:lnTo>
                  <a:lnTo>
                    <a:pt x="567" y="234"/>
                  </a:lnTo>
                  <a:lnTo>
                    <a:pt x="604" y="322"/>
                  </a:lnTo>
                  <a:lnTo>
                    <a:pt x="467" y="322"/>
                  </a:lnTo>
                  <a:lnTo>
                    <a:pt x="467" y="376"/>
                  </a:lnTo>
                  <a:lnTo>
                    <a:pt x="518" y="421"/>
                  </a:lnTo>
                  <a:lnTo>
                    <a:pt x="497" y="437"/>
                  </a:lnTo>
                  <a:lnTo>
                    <a:pt x="293" y="391"/>
                  </a:lnTo>
                  <a:lnTo>
                    <a:pt x="283" y="271"/>
                  </a:lnTo>
                  <a:lnTo>
                    <a:pt x="243" y="269"/>
                  </a:lnTo>
                  <a:lnTo>
                    <a:pt x="204" y="303"/>
                  </a:lnTo>
                  <a:lnTo>
                    <a:pt x="142" y="299"/>
                  </a:lnTo>
                  <a:lnTo>
                    <a:pt x="140" y="257"/>
                  </a:lnTo>
                  <a:lnTo>
                    <a:pt x="28" y="280"/>
                  </a:lnTo>
                  <a:lnTo>
                    <a:pt x="0" y="230"/>
                  </a:lnTo>
                  <a:lnTo>
                    <a:pt x="119" y="194"/>
                  </a:lnTo>
                  <a:lnTo>
                    <a:pt x="216" y="33"/>
                  </a:lnTo>
                  <a:lnTo>
                    <a:pt x="246" y="2"/>
                  </a:lnTo>
                  <a:lnTo>
                    <a:pt x="299" y="17"/>
                  </a:lnTo>
                  <a:lnTo>
                    <a:pt x="371" y="17"/>
                  </a:lnTo>
                  <a:lnTo>
                    <a:pt x="47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1" name="Freeform 77">
              <a:extLst>
                <a:ext uri="{FF2B5EF4-FFF2-40B4-BE49-F238E27FC236}">
                  <a16:creationId xmlns:a16="http://schemas.microsoft.com/office/drawing/2014/main" id="{05EE4FF9-D407-48B1-B6B6-D043D0709466}"/>
                </a:ext>
              </a:extLst>
            </p:cNvPr>
            <p:cNvSpPr>
              <a:spLocks/>
            </p:cNvSpPr>
            <p:nvPr/>
          </p:nvSpPr>
          <p:spPr bwMode="auto">
            <a:xfrm>
              <a:off x="5088" y="1428"/>
              <a:ext cx="298" cy="328"/>
            </a:xfrm>
            <a:custGeom>
              <a:avLst/>
              <a:gdLst>
                <a:gd name="T0" fmla="*/ 67 w 298"/>
                <a:gd name="T1" fmla="*/ 0 h 328"/>
                <a:gd name="T2" fmla="*/ 0 w 298"/>
                <a:gd name="T3" fmla="*/ 166 h 328"/>
                <a:gd name="T4" fmla="*/ 11 w 298"/>
                <a:gd name="T5" fmla="*/ 260 h 328"/>
                <a:gd name="T6" fmla="*/ 156 w 298"/>
                <a:gd name="T7" fmla="*/ 327 h 328"/>
                <a:gd name="T8" fmla="*/ 202 w 298"/>
                <a:gd name="T9" fmla="*/ 300 h 328"/>
                <a:gd name="T10" fmla="*/ 274 w 298"/>
                <a:gd name="T11" fmla="*/ 281 h 328"/>
                <a:gd name="T12" fmla="*/ 297 w 298"/>
                <a:gd name="T13" fmla="*/ 231 h 328"/>
                <a:gd name="T14" fmla="*/ 206 w 298"/>
                <a:gd name="T15" fmla="*/ 176 h 328"/>
                <a:gd name="T16" fmla="*/ 211 w 298"/>
                <a:gd name="T17" fmla="*/ 127 h 328"/>
                <a:gd name="T18" fmla="*/ 194 w 298"/>
                <a:gd name="T19" fmla="*/ 117 h 328"/>
                <a:gd name="T20" fmla="*/ 209 w 298"/>
                <a:gd name="T21" fmla="*/ 74 h 328"/>
                <a:gd name="T22" fmla="*/ 67 w 298"/>
                <a:gd name="T2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328">
                  <a:moveTo>
                    <a:pt x="67" y="0"/>
                  </a:moveTo>
                  <a:lnTo>
                    <a:pt x="0" y="166"/>
                  </a:lnTo>
                  <a:lnTo>
                    <a:pt x="11" y="260"/>
                  </a:lnTo>
                  <a:lnTo>
                    <a:pt x="156" y="327"/>
                  </a:lnTo>
                  <a:lnTo>
                    <a:pt x="202" y="300"/>
                  </a:lnTo>
                  <a:lnTo>
                    <a:pt x="274" y="281"/>
                  </a:lnTo>
                  <a:lnTo>
                    <a:pt x="297" y="231"/>
                  </a:lnTo>
                  <a:lnTo>
                    <a:pt x="206" y="176"/>
                  </a:lnTo>
                  <a:lnTo>
                    <a:pt x="211" y="127"/>
                  </a:lnTo>
                  <a:lnTo>
                    <a:pt x="194" y="117"/>
                  </a:lnTo>
                  <a:lnTo>
                    <a:pt x="209" y="74"/>
                  </a:lnTo>
                  <a:lnTo>
                    <a:pt x="6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2" name="Freeform 78">
              <a:extLst>
                <a:ext uri="{FF2B5EF4-FFF2-40B4-BE49-F238E27FC236}">
                  <a16:creationId xmlns:a16="http://schemas.microsoft.com/office/drawing/2014/main" id="{AE36C453-2828-4C3E-973A-A558CA17B592}"/>
                </a:ext>
              </a:extLst>
            </p:cNvPr>
            <p:cNvSpPr>
              <a:spLocks/>
            </p:cNvSpPr>
            <p:nvPr/>
          </p:nvSpPr>
          <p:spPr bwMode="auto">
            <a:xfrm>
              <a:off x="5234" y="1516"/>
              <a:ext cx="276" cy="324"/>
            </a:xfrm>
            <a:custGeom>
              <a:avLst/>
              <a:gdLst>
                <a:gd name="T0" fmla="*/ 64 w 276"/>
                <a:gd name="T1" fmla="*/ 39 h 324"/>
                <a:gd name="T2" fmla="*/ 60 w 276"/>
                <a:gd name="T3" fmla="*/ 89 h 324"/>
                <a:gd name="T4" fmla="*/ 150 w 276"/>
                <a:gd name="T5" fmla="*/ 143 h 324"/>
                <a:gd name="T6" fmla="*/ 127 w 276"/>
                <a:gd name="T7" fmla="*/ 192 h 324"/>
                <a:gd name="T8" fmla="*/ 57 w 276"/>
                <a:gd name="T9" fmla="*/ 209 h 324"/>
                <a:gd name="T10" fmla="*/ 10 w 276"/>
                <a:gd name="T11" fmla="*/ 238 h 324"/>
                <a:gd name="T12" fmla="*/ 0 w 276"/>
                <a:gd name="T13" fmla="*/ 272 h 324"/>
                <a:gd name="T14" fmla="*/ 38 w 276"/>
                <a:gd name="T15" fmla="*/ 323 h 324"/>
                <a:gd name="T16" fmla="*/ 185 w 276"/>
                <a:gd name="T17" fmla="*/ 236 h 324"/>
                <a:gd name="T18" fmla="*/ 275 w 276"/>
                <a:gd name="T19" fmla="*/ 0 h 324"/>
                <a:gd name="T20" fmla="*/ 142 w 276"/>
                <a:gd name="T21" fmla="*/ 56 h 324"/>
                <a:gd name="T22" fmla="*/ 64 w 276"/>
                <a:gd name="T23"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324">
                  <a:moveTo>
                    <a:pt x="64" y="39"/>
                  </a:moveTo>
                  <a:lnTo>
                    <a:pt x="60" y="89"/>
                  </a:lnTo>
                  <a:lnTo>
                    <a:pt x="150" y="143"/>
                  </a:lnTo>
                  <a:lnTo>
                    <a:pt x="127" y="192"/>
                  </a:lnTo>
                  <a:lnTo>
                    <a:pt x="57" y="209"/>
                  </a:lnTo>
                  <a:lnTo>
                    <a:pt x="10" y="238"/>
                  </a:lnTo>
                  <a:lnTo>
                    <a:pt x="0" y="272"/>
                  </a:lnTo>
                  <a:lnTo>
                    <a:pt x="38" y="323"/>
                  </a:lnTo>
                  <a:lnTo>
                    <a:pt x="185" y="236"/>
                  </a:lnTo>
                  <a:lnTo>
                    <a:pt x="275" y="0"/>
                  </a:lnTo>
                  <a:lnTo>
                    <a:pt x="142" y="56"/>
                  </a:lnTo>
                  <a:lnTo>
                    <a:pt x="64" y="3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3" name="Freeform 79">
              <a:extLst>
                <a:ext uri="{FF2B5EF4-FFF2-40B4-BE49-F238E27FC236}">
                  <a16:creationId xmlns:a16="http://schemas.microsoft.com/office/drawing/2014/main" id="{08A1C57C-468B-46B1-B31A-AA8C0A1FAFC5}"/>
                </a:ext>
              </a:extLst>
            </p:cNvPr>
            <p:cNvSpPr>
              <a:spLocks/>
            </p:cNvSpPr>
            <p:nvPr/>
          </p:nvSpPr>
          <p:spPr bwMode="auto">
            <a:xfrm>
              <a:off x="5064" y="1687"/>
              <a:ext cx="209" cy="252"/>
            </a:xfrm>
            <a:custGeom>
              <a:avLst/>
              <a:gdLst>
                <a:gd name="T0" fmla="*/ 35 w 209"/>
                <a:gd name="T1" fmla="*/ 0 h 252"/>
                <a:gd name="T2" fmla="*/ 3 w 209"/>
                <a:gd name="T3" fmla="*/ 42 h 252"/>
                <a:gd name="T4" fmla="*/ 21 w 209"/>
                <a:gd name="T5" fmla="*/ 78 h 252"/>
                <a:gd name="T6" fmla="*/ 0 w 209"/>
                <a:gd name="T7" fmla="*/ 140 h 252"/>
                <a:gd name="T8" fmla="*/ 23 w 209"/>
                <a:gd name="T9" fmla="*/ 175 h 252"/>
                <a:gd name="T10" fmla="*/ 91 w 209"/>
                <a:gd name="T11" fmla="*/ 202 h 252"/>
                <a:gd name="T12" fmla="*/ 159 w 209"/>
                <a:gd name="T13" fmla="*/ 251 h 252"/>
                <a:gd name="T14" fmla="*/ 207 w 209"/>
                <a:gd name="T15" fmla="*/ 207 h 252"/>
                <a:gd name="T16" fmla="*/ 208 w 209"/>
                <a:gd name="T17" fmla="*/ 150 h 252"/>
                <a:gd name="T18" fmla="*/ 171 w 209"/>
                <a:gd name="T19" fmla="*/ 101 h 252"/>
                <a:gd name="T20" fmla="*/ 181 w 209"/>
                <a:gd name="T21" fmla="*/ 68 h 252"/>
                <a:gd name="T22" fmla="*/ 35 w 209"/>
                <a:gd name="T2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52">
                  <a:moveTo>
                    <a:pt x="35" y="0"/>
                  </a:moveTo>
                  <a:lnTo>
                    <a:pt x="3" y="42"/>
                  </a:lnTo>
                  <a:lnTo>
                    <a:pt x="21" y="78"/>
                  </a:lnTo>
                  <a:lnTo>
                    <a:pt x="0" y="140"/>
                  </a:lnTo>
                  <a:lnTo>
                    <a:pt x="23" y="175"/>
                  </a:lnTo>
                  <a:lnTo>
                    <a:pt x="91" y="202"/>
                  </a:lnTo>
                  <a:lnTo>
                    <a:pt x="159" y="251"/>
                  </a:lnTo>
                  <a:lnTo>
                    <a:pt x="207" y="207"/>
                  </a:lnTo>
                  <a:lnTo>
                    <a:pt x="208" y="150"/>
                  </a:lnTo>
                  <a:lnTo>
                    <a:pt x="171" y="101"/>
                  </a:lnTo>
                  <a:lnTo>
                    <a:pt x="181" y="68"/>
                  </a:lnTo>
                  <a:lnTo>
                    <a:pt x="35"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4" name="Freeform 80">
              <a:extLst>
                <a:ext uri="{FF2B5EF4-FFF2-40B4-BE49-F238E27FC236}">
                  <a16:creationId xmlns:a16="http://schemas.microsoft.com/office/drawing/2014/main" id="{878A0AEB-CDC5-4003-A358-E30BBE48088C}"/>
                </a:ext>
              </a:extLst>
            </p:cNvPr>
            <p:cNvSpPr>
              <a:spLocks/>
            </p:cNvSpPr>
            <p:nvPr/>
          </p:nvSpPr>
          <p:spPr bwMode="auto">
            <a:xfrm>
              <a:off x="4927" y="1730"/>
              <a:ext cx="297" cy="348"/>
            </a:xfrm>
            <a:custGeom>
              <a:avLst/>
              <a:gdLst>
                <a:gd name="T0" fmla="*/ 37 w 297"/>
                <a:gd name="T1" fmla="*/ 0 h 348"/>
                <a:gd name="T2" fmla="*/ 141 w 297"/>
                <a:gd name="T3" fmla="*/ 0 h 348"/>
                <a:gd name="T4" fmla="*/ 160 w 297"/>
                <a:gd name="T5" fmla="*/ 33 h 348"/>
                <a:gd name="T6" fmla="*/ 138 w 297"/>
                <a:gd name="T7" fmla="*/ 97 h 348"/>
                <a:gd name="T8" fmla="*/ 161 w 297"/>
                <a:gd name="T9" fmla="*/ 131 h 348"/>
                <a:gd name="T10" fmla="*/ 230 w 297"/>
                <a:gd name="T11" fmla="*/ 158 h 348"/>
                <a:gd name="T12" fmla="*/ 296 w 297"/>
                <a:gd name="T13" fmla="*/ 208 h 348"/>
                <a:gd name="T14" fmla="*/ 237 w 297"/>
                <a:gd name="T15" fmla="*/ 264 h 348"/>
                <a:gd name="T16" fmla="*/ 268 w 297"/>
                <a:gd name="T17" fmla="*/ 303 h 348"/>
                <a:gd name="T18" fmla="*/ 254 w 297"/>
                <a:gd name="T19" fmla="*/ 347 h 348"/>
                <a:gd name="T20" fmla="*/ 163 w 297"/>
                <a:gd name="T21" fmla="*/ 346 h 348"/>
                <a:gd name="T22" fmla="*/ 138 w 297"/>
                <a:gd name="T23" fmla="*/ 312 h 348"/>
                <a:gd name="T24" fmla="*/ 68 w 297"/>
                <a:gd name="T25" fmla="*/ 288 h 348"/>
                <a:gd name="T26" fmla="*/ 31 w 297"/>
                <a:gd name="T27" fmla="*/ 203 h 348"/>
                <a:gd name="T28" fmla="*/ 38 w 297"/>
                <a:gd name="T29" fmla="*/ 148 h 348"/>
                <a:gd name="T30" fmla="*/ 0 w 297"/>
                <a:gd name="T31" fmla="*/ 100 h 348"/>
                <a:gd name="T32" fmla="*/ 56 w 297"/>
                <a:gd name="T33" fmla="*/ 50 h 348"/>
                <a:gd name="T34" fmla="*/ 37 w 297"/>
                <a:gd name="T3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348">
                  <a:moveTo>
                    <a:pt x="37" y="0"/>
                  </a:moveTo>
                  <a:lnTo>
                    <a:pt x="141" y="0"/>
                  </a:lnTo>
                  <a:lnTo>
                    <a:pt x="160" y="33"/>
                  </a:lnTo>
                  <a:lnTo>
                    <a:pt x="138" y="97"/>
                  </a:lnTo>
                  <a:lnTo>
                    <a:pt x="161" y="131"/>
                  </a:lnTo>
                  <a:lnTo>
                    <a:pt x="230" y="158"/>
                  </a:lnTo>
                  <a:lnTo>
                    <a:pt x="296" y="208"/>
                  </a:lnTo>
                  <a:lnTo>
                    <a:pt x="237" y="264"/>
                  </a:lnTo>
                  <a:lnTo>
                    <a:pt x="268" y="303"/>
                  </a:lnTo>
                  <a:lnTo>
                    <a:pt x="254" y="347"/>
                  </a:lnTo>
                  <a:lnTo>
                    <a:pt x="163" y="346"/>
                  </a:lnTo>
                  <a:lnTo>
                    <a:pt x="138" y="312"/>
                  </a:lnTo>
                  <a:lnTo>
                    <a:pt x="68" y="288"/>
                  </a:lnTo>
                  <a:lnTo>
                    <a:pt x="31" y="203"/>
                  </a:lnTo>
                  <a:lnTo>
                    <a:pt x="38" y="148"/>
                  </a:lnTo>
                  <a:lnTo>
                    <a:pt x="0" y="100"/>
                  </a:lnTo>
                  <a:lnTo>
                    <a:pt x="56" y="50"/>
                  </a:lnTo>
                  <a:lnTo>
                    <a:pt x="37"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5" name="Freeform 81">
              <a:extLst>
                <a:ext uri="{FF2B5EF4-FFF2-40B4-BE49-F238E27FC236}">
                  <a16:creationId xmlns:a16="http://schemas.microsoft.com/office/drawing/2014/main" id="{ABA886E8-D792-47D6-A2C9-6506C464EAF4}"/>
                </a:ext>
              </a:extLst>
            </p:cNvPr>
            <p:cNvSpPr>
              <a:spLocks/>
            </p:cNvSpPr>
            <p:nvPr/>
          </p:nvSpPr>
          <p:spPr bwMode="auto">
            <a:xfrm>
              <a:off x="4979" y="2076"/>
              <a:ext cx="237" cy="407"/>
            </a:xfrm>
            <a:custGeom>
              <a:avLst/>
              <a:gdLst>
                <a:gd name="T0" fmla="*/ 111 w 237"/>
                <a:gd name="T1" fmla="*/ 1 h 407"/>
                <a:gd name="T2" fmla="*/ 199 w 237"/>
                <a:gd name="T3" fmla="*/ 0 h 407"/>
                <a:gd name="T4" fmla="*/ 236 w 237"/>
                <a:gd name="T5" fmla="*/ 39 h 407"/>
                <a:gd name="T6" fmla="*/ 216 w 237"/>
                <a:gd name="T7" fmla="*/ 146 h 407"/>
                <a:gd name="T8" fmla="*/ 123 w 237"/>
                <a:gd name="T9" fmla="*/ 273 h 407"/>
                <a:gd name="T10" fmla="*/ 91 w 237"/>
                <a:gd name="T11" fmla="*/ 359 h 407"/>
                <a:gd name="T12" fmla="*/ 20 w 237"/>
                <a:gd name="T13" fmla="*/ 406 h 407"/>
                <a:gd name="T14" fmla="*/ 0 w 237"/>
                <a:gd name="T15" fmla="*/ 308 h 407"/>
                <a:gd name="T16" fmla="*/ 53 w 237"/>
                <a:gd name="T17" fmla="*/ 164 h 407"/>
                <a:gd name="T18" fmla="*/ 7 w 237"/>
                <a:gd name="T19" fmla="*/ 140 h 407"/>
                <a:gd name="T20" fmla="*/ 62 w 237"/>
                <a:gd name="T21" fmla="*/ 93 h 407"/>
                <a:gd name="T22" fmla="*/ 71 w 237"/>
                <a:gd name="T23" fmla="*/ 116 h 407"/>
                <a:gd name="T24" fmla="*/ 101 w 237"/>
                <a:gd name="T25" fmla="*/ 139 h 407"/>
                <a:gd name="T26" fmla="*/ 138 w 237"/>
                <a:gd name="T27" fmla="*/ 114 h 407"/>
                <a:gd name="T28" fmla="*/ 104 w 237"/>
                <a:gd name="T29" fmla="*/ 59 h 407"/>
                <a:gd name="T30" fmla="*/ 111 w 237"/>
                <a:gd name="T31" fmla="*/ 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407">
                  <a:moveTo>
                    <a:pt x="111" y="1"/>
                  </a:moveTo>
                  <a:lnTo>
                    <a:pt x="199" y="0"/>
                  </a:lnTo>
                  <a:lnTo>
                    <a:pt x="236" y="39"/>
                  </a:lnTo>
                  <a:lnTo>
                    <a:pt x="216" y="146"/>
                  </a:lnTo>
                  <a:lnTo>
                    <a:pt x="123" y="273"/>
                  </a:lnTo>
                  <a:lnTo>
                    <a:pt x="91" y="359"/>
                  </a:lnTo>
                  <a:lnTo>
                    <a:pt x="20" y="406"/>
                  </a:lnTo>
                  <a:lnTo>
                    <a:pt x="0" y="308"/>
                  </a:lnTo>
                  <a:lnTo>
                    <a:pt x="53" y="164"/>
                  </a:lnTo>
                  <a:lnTo>
                    <a:pt x="7" y="140"/>
                  </a:lnTo>
                  <a:lnTo>
                    <a:pt x="62" y="93"/>
                  </a:lnTo>
                  <a:lnTo>
                    <a:pt x="71" y="116"/>
                  </a:lnTo>
                  <a:lnTo>
                    <a:pt x="101" y="139"/>
                  </a:lnTo>
                  <a:lnTo>
                    <a:pt x="138" y="114"/>
                  </a:lnTo>
                  <a:lnTo>
                    <a:pt x="104" y="59"/>
                  </a:lnTo>
                  <a:lnTo>
                    <a:pt x="111"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6" name="Freeform 82">
              <a:extLst>
                <a:ext uri="{FF2B5EF4-FFF2-40B4-BE49-F238E27FC236}">
                  <a16:creationId xmlns:a16="http://schemas.microsoft.com/office/drawing/2014/main" id="{13FC022E-EAC5-4FEB-9076-75F323B9AC82}"/>
                </a:ext>
              </a:extLst>
            </p:cNvPr>
            <p:cNvSpPr>
              <a:spLocks/>
            </p:cNvSpPr>
            <p:nvPr/>
          </p:nvSpPr>
          <p:spPr bwMode="auto">
            <a:xfrm>
              <a:off x="5251" y="2094"/>
              <a:ext cx="126" cy="342"/>
            </a:xfrm>
            <a:custGeom>
              <a:avLst/>
              <a:gdLst>
                <a:gd name="T0" fmla="*/ 104 w 126"/>
                <a:gd name="T1" fmla="*/ 0 h 342"/>
                <a:gd name="T2" fmla="*/ 69 w 126"/>
                <a:gd name="T3" fmla="*/ 87 h 342"/>
                <a:gd name="T4" fmla="*/ 16 w 126"/>
                <a:gd name="T5" fmla="*/ 119 h 342"/>
                <a:gd name="T6" fmla="*/ 28 w 126"/>
                <a:gd name="T7" fmla="*/ 209 h 342"/>
                <a:gd name="T8" fmla="*/ 0 w 126"/>
                <a:gd name="T9" fmla="*/ 259 h 342"/>
                <a:gd name="T10" fmla="*/ 3 w 126"/>
                <a:gd name="T11" fmla="*/ 341 h 342"/>
                <a:gd name="T12" fmla="*/ 85 w 126"/>
                <a:gd name="T13" fmla="*/ 306 h 342"/>
                <a:gd name="T14" fmla="*/ 125 w 126"/>
                <a:gd name="T15" fmla="*/ 134 h 342"/>
                <a:gd name="T16" fmla="*/ 104 w 126"/>
                <a:gd name="T1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42">
                  <a:moveTo>
                    <a:pt x="104" y="0"/>
                  </a:moveTo>
                  <a:lnTo>
                    <a:pt x="69" y="87"/>
                  </a:lnTo>
                  <a:lnTo>
                    <a:pt x="16" y="119"/>
                  </a:lnTo>
                  <a:lnTo>
                    <a:pt x="28" y="209"/>
                  </a:lnTo>
                  <a:lnTo>
                    <a:pt x="0" y="259"/>
                  </a:lnTo>
                  <a:lnTo>
                    <a:pt x="3" y="341"/>
                  </a:lnTo>
                  <a:lnTo>
                    <a:pt x="85" y="306"/>
                  </a:lnTo>
                  <a:lnTo>
                    <a:pt x="125" y="134"/>
                  </a:lnTo>
                  <a:lnTo>
                    <a:pt x="104"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7" name="Freeform 83">
              <a:extLst>
                <a:ext uri="{FF2B5EF4-FFF2-40B4-BE49-F238E27FC236}">
                  <a16:creationId xmlns:a16="http://schemas.microsoft.com/office/drawing/2014/main" id="{44F55A1D-4863-4800-A83C-557023EB94B4}"/>
                </a:ext>
              </a:extLst>
            </p:cNvPr>
            <p:cNvSpPr>
              <a:spLocks/>
            </p:cNvSpPr>
            <p:nvPr/>
          </p:nvSpPr>
          <p:spPr bwMode="auto">
            <a:xfrm>
              <a:off x="4819" y="2194"/>
              <a:ext cx="215" cy="218"/>
            </a:xfrm>
            <a:custGeom>
              <a:avLst/>
              <a:gdLst>
                <a:gd name="T0" fmla="*/ 0 w 215"/>
                <a:gd name="T1" fmla="*/ 100 h 218"/>
                <a:gd name="T2" fmla="*/ 124 w 215"/>
                <a:gd name="T3" fmla="*/ 0 h 218"/>
                <a:gd name="T4" fmla="*/ 214 w 215"/>
                <a:gd name="T5" fmla="*/ 46 h 218"/>
                <a:gd name="T6" fmla="*/ 162 w 215"/>
                <a:gd name="T7" fmla="*/ 191 h 218"/>
                <a:gd name="T8" fmla="*/ 83 w 215"/>
                <a:gd name="T9" fmla="*/ 217 h 218"/>
                <a:gd name="T10" fmla="*/ 0 w 215"/>
                <a:gd name="T11" fmla="*/ 100 h 218"/>
              </a:gdLst>
              <a:ahLst/>
              <a:cxnLst>
                <a:cxn ang="0">
                  <a:pos x="T0" y="T1"/>
                </a:cxn>
                <a:cxn ang="0">
                  <a:pos x="T2" y="T3"/>
                </a:cxn>
                <a:cxn ang="0">
                  <a:pos x="T4" y="T5"/>
                </a:cxn>
                <a:cxn ang="0">
                  <a:pos x="T6" y="T7"/>
                </a:cxn>
                <a:cxn ang="0">
                  <a:pos x="T8" y="T9"/>
                </a:cxn>
                <a:cxn ang="0">
                  <a:pos x="T10" y="T11"/>
                </a:cxn>
              </a:cxnLst>
              <a:rect l="0" t="0" r="r" b="b"/>
              <a:pathLst>
                <a:path w="215" h="218">
                  <a:moveTo>
                    <a:pt x="0" y="100"/>
                  </a:moveTo>
                  <a:lnTo>
                    <a:pt x="124" y="0"/>
                  </a:lnTo>
                  <a:lnTo>
                    <a:pt x="214" y="46"/>
                  </a:lnTo>
                  <a:lnTo>
                    <a:pt x="162" y="191"/>
                  </a:lnTo>
                  <a:lnTo>
                    <a:pt x="83" y="217"/>
                  </a:lnTo>
                  <a:lnTo>
                    <a:pt x="0" y="10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8" name="Freeform 84">
              <a:extLst>
                <a:ext uri="{FF2B5EF4-FFF2-40B4-BE49-F238E27FC236}">
                  <a16:creationId xmlns:a16="http://schemas.microsoft.com/office/drawing/2014/main" id="{6FB0F577-210E-41ED-A347-4DF54A737BEE}"/>
                </a:ext>
              </a:extLst>
            </p:cNvPr>
            <p:cNvSpPr>
              <a:spLocks/>
            </p:cNvSpPr>
            <p:nvPr/>
          </p:nvSpPr>
          <p:spPr bwMode="auto">
            <a:xfrm>
              <a:off x="4710" y="2018"/>
              <a:ext cx="333" cy="279"/>
            </a:xfrm>
            <a:custGeom>
              <a:avLst/>
              <a:gdLst>
                <a:gd name="T0" fmla="*/ 149 w 333"/>
                <a:gd name="T1" fmla="*/ 1 h 279"/>
                <a:gd name="T2" fmla="*/ 285 w 333"/>
                <a:gd name="T3" fmla="*/ 0 h 279"/>
                <a:gd name="T4" fmla="*/ 311 w 333"/>
                <a:gd name="T5" fmla="*/ 54 h 279"/>
                <a:gd name="T6" fmla="*/ 311 w 333"/>
                <a:gd name="T7" fmla="*/ 108 h 279"/>
                <a:gd name="T8" fmla="*/ 332 w 333"/>
                <a:gd name="T9" fmla="*/ 151 h 279"/>
                <a:gd name="T10" fmla="*/ 277 w 333"/>
                <a:gd name="T11" fmla="*/ 198 h 279"/>
                <a:gd name="T12" fmla="*/ 234 w 333"/>
                <a:gd name="T13" fmla="*/ 178 h 279"/>
                <a:gd name="T14" fmla="*/ 109 w 333"/>
                <a:gd name="T15" fmla="*/ 278 h 279"/>
                <a:gd name="T16" fmla="*/ 40 w 333"/>
                <a:gd name="T17" fmla="*/ 245 h 279"/>
                <a:gd name="T18" fmla="*/ 0 w 333"/>
                <a:gd name="T19" fmla="*/ 164 h 279"/>
                <a:gd name="T20" fmla="*/ 64 w 333"/>
                <a:gd name="T21" fmla="*/ 131 h 279"/>
                <a:gd name="T22" fmla="*/ 37 w 333"/>
                <a:gd name="T23" fmla="*/ 83 h 279"/>
                <a:gd name="T24" fmla="*/ 181 w 333"/>
                <a:gd name="T25" fmla="*/ 115 h 279"/>
                <a:gd name="T26" fmla="*/ 201 w 333"/>
                <a:gd name="T27" fmla="*/ 100 h 279"/>
                <a:gd name="T28" fmla="*/ 149 w 333"/>
                <a:gd name="T29" fmla="*/ 58 h 279"/>
                <a:gd name="T30" fmla="*/ 149 w 333"/>
                <a:gd name="T3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279">
                  <a:moveTo>
                    <a:pt x="149" y="1"/>
                  </a:moveTo>
                  <a:lnTo>
                    <a:pt x="285" y="0"/>
                  </a:lnTo>
                  <a:lnTo>
                    <a:pt x="311" y="54"/>
                  </a:lnTo>
                  <a:lnTo>
                    <a:pt x="311" y="108"/>
                  </a:lnTo>
                  <a:lnTo>
                    <a:pt x="332" y="151"/>
                  </a:lnTo>
                  <a:lnTo>
                    <a:pt x="277" y="198"/>
                  </a:lnTo>
                  <a:lnTo>
                    <a:pt x="234" y="178"/>
                  </a:lnTo>
                  <a:lnTo>
                    <a:pt x="109" y="278"/>
                  </a:lnTo>
                  <a:lnTo>
                    <a:pt x="40" y="245"/>
                  </a:lnTo>
                  <a:lnTo>
                    <a:pt x="0" y="164"/>
                  </a:lnTo>
                  <a:lnTo>
                    <a:pt x="64" y="131"/>
                  </a:lnTo>
                  <a:lnTo>
                    <a:pt x="37" y="83"/>
                  </a:lnTo>
                  <a:lnTo>
                    <a:pt x="181" y="115"/>
                  </a:lnTo>
                  <a:lnTo>
                    <a:pt x="201" y="100"/>
                  </a:lnTo>
                  <a:lnTo>
                    <a:pt x="149" y="58"/>
                  </a:lnTo>
                  <a:lnTo>
                    <a:pt x="149"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9" name="Freeform 85">
              <a:extLst>
                <a:ext uri="{FF2B5EF4-FFF2-40B4-BE49-F238E27FC236}">
                  <a16:creationId xmlns:a16="http://schemas.microsoft.com/office/drawing/2014/main" id="{9886DF01-C168-4346-9F3F-E922C75A1D17}"/>
                </a:ext>
              </a:extLst>
            </p:cNvPr>
            <p:cNvSpPr>
              <a:spLocks/>
            </p:cNvSpPr>
            <p:nvPr/>
          </p:nvSpPr>
          <p:spPr bwMode="auto">
            <a:xfrm>
              <a:off x="4993" y="2016"/>
              <a:ext cx="126" cy="200"/>
            </a:xfrm>
            <a:custGeom>
              <a:avLst/>
              <a:gdLst>
                <a:gd name="T0" fmla="*/ 0 w 126"/>
                <a:gd name="T1" fmla="*/ 0 h 200"/>
                <a:gd name="T2" fmla="*/ 72 w 126"/>
                <a:gd name="T3" fmla="*/ 26 h 200"/>
                <a:gd name="T4" fmla="*/ 99 w 126"/>
                <a:gd name="T5" fmla="*/ 61 h 200"/>
                <a:gd name="T6" fmla="*/ 90 w 126"/>
                <a:gd name="T7" fmla="*/ 118 h 200"/>
                <a:gd name="T8" fmla="*/ 125 w 126"/>
                <a:gd name="T9" fmla="*/ 173 h 200"/>
                <a:gd name="T10" fmla="*/ 87 w 126"/>
                <a:gd name="T11" fmla="*/ 199 h 200"/>
                <a:gd name="T12" fmla="*/ 56 w 126"/>
                <a:gd name="T13" fmla="*/ 177 h 200"/>
                <a:gd name="T14" fmla="*/ 46 w 126"/>
                <a:gd name="T15" fmla="*/ 149 h 200"/>
                <a:gd name="T16" fmla="*/ 26 w 126"/>
                <a:gd name="T17" fmla="*/ 110 h 200"/>
                <a:gd name="T18" fmla="*/ 26 w 126"/>
                <a:gd name="T19" fmla="*/ 55 h 200"/>
                <a:gd name="T20" fmla="*/ 0 w 126"/>
                <a:gd name="T2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200">
                  <a:moveTo>
                    <a:pt x="0" y="0"/>
                  </a:moveTo>
                  <a:lnTo>
                    <a:pt x="72" y="26"/>
                  </a:lnTo>
                  <a:lnTo>
                    <a:pt x="99" y="61"/>
                  </a:lnTo>
                  <a:lnTo>
                    <a:pt x="90" y="118"/>
                  </a:lnTo>
                  <a:lnTo>
                    <a:pt x="125" y="173"/>
                  </a:lnTo>
                  <a:lnTo>
                    <a:pt x="87" y="199"/>
                  </a:lnTo>
                  <a:lnTo>
                    <a:pt x="56" y="177"/>
                  </a:lnTo>
                  <a:lnTo>
                    <a:pt x="46" y="149"/>
                  </a:lnTo>
                  <a:lnTo>
                    <a:pt x="26" y="110"/>
                  </a:lnTo>
                  <a:lnTo>
                    <a:pt x="26" y="55"/>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0" name="Freeform 86">
              <a:extLst>
                <a:ext uri="{FF2B5EF4-FFF2-40B4-BE49-F238E27FC236}">
                  <a16:creationId xmlns:a16="http://schemas.microsoft.com/office/drawing/2014/main" id="{A6980E53-AED8-43AD-ABCD-4D062F3751CA}"/>
                </a:ext>
              </a:extLst>
            </p:cNvPr>
            <p:cNvSpPr>
              <a:spLocks/>
            </p:cNvSpPr>
            <p:nvPr/>
          </p:nvSpPr>
          <p:spPr bwMode="auto">
            <a:xfrm>
              <a:off x="4421" y="1952"/>
              <a:ext cx="357" cy="311"/>
            </a:xfrm>
            <a:custGeom>
              <a:avLst/>
              <a:gdLst>
                <a:gd name="T0" fmla="*/ 0 w 357"/>
                <a:gd name="T1" fmla="*/ 24 h 311"/>
                <a:gd name="T2" fmla="*/ 115 w 357"/>
                <a:gd name="T3" fmla="*/ 0 h 311"/>
                <a:gd name="T4" fmla="*/ 117 w 357"/>
                <a:gd name="T5" fmla="*/ 44 h 311"/>
                <a:gd name="T6" fmla="*/ 177 w 357"/>
                <a:gd name="T7" fmla="*/ 46 h 311"/>
                <a:gd name="T8" fmla="*/ 213 w 357"/>
                <a:gd name="T9" fmla="*/ 15 h 311"/>
                <a:gd name="T10" fmla="*/ 256 w 357"/>
                <a:gd name="T11" fmla="*/ 16 h 311"/>
                <a:gd name="T12" fmla="*/ 266 w 357"/>
                <a:gd name="T13" fmla="*/ 136 h 311"/>
                <a:gd name="T14" fmla="*/ 328 w 357"/>
                <a:gd name="T15" fmla="*/ 150 h 311"/>
                <a:gd name="T16" fmla="*/ 356 w 357"/>
                <a:gd name="T17" fmla="*/ 198 h 311"/>
                <a:gd name="T18" fmla="*/ 291 w 357"/>
                <a:gd name="T19" fmla="*/ 229 h 311"/>
                <a:gd name="T20" fmla="*/ 330 w 357"/>
                <a:gd name="T21" fmla="*/ 310 h 311"/>
                <a:gd name="T22" fmla="*/ 7 w 357"/>
                <a:gd name="T23" fmla="*/ 310 h 311"/>
                <a:gd name="T24" fmla="*/ 68 w 357"/>
                <a:gd name="T25" fmla="*/ 192 h 311"/>
                <a:gd name="T26" fmla="*/ 31 w 357"/>
                <a:gd name="T27" fmla="*/ 136 h 311"/>
                <a:gd name="T28" fmla="*/ 37 w 357"/>
                <a:gd name="T29" fmla="*/ 88 h 311"/>
                <a:gd name="T30" fmla="*/ 0 w 357"/>
                <a:gd name="T31" fmla="*/ 2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 h="311">
                  <a:moveTo>
                    <a:pt x="0" y="24"/>
                  </a:moveTo>
                  <a:lnTo>
                    <a:pt x="115" y="0"/>
                  </a:lnTo>
                  <a:lnTo>
                    <a:pt x="117" y="44"/>
                  </a:lnTo>
                  <a:lnTo>
                    <a:pt x="177" y="46"/>
                  </a:lnTo>
                  <a:lnTo>
                    <a:pt x="213" y="15"/>
                  </a:lnTo>
                  <a:lnTo>
                    <a:pt x="256" y="16"/>
                  </a:lnTo>
                  <a:lnTo>
                    <a:pt x="266" y="136"/>
                  </a:lnTo>
                  <a:lnTo>
                    <a:pt x="328" y="150"/>
                  </a:lnTo>
                  <a:lnTo>
                    <a:pt x="356" y="198"/>
                  </a:lnTo>
                  <a:lnTo>
                    <a:pt x="291" y="229"/>
                  </a:lnTo>
                  <a:lnTo>
                    <a:pt x="330" y="310"/>
                  </a:lnTo>
                  <a:lnTo>
                    <a:pt x="7" y="310"/>
                  </a:lnTo>
                  <a:lnTo>
                    <a:pt x="68" y="192"/>
                  </a:lnTo>
                  <a:lnTo>
                    <a:pt x="31" y="136"/>
                  </a:lnTo>
                  <a:lnTo>
                    <a:pt x="37" y="88"/>
                  </a:lnTo>
                  <a:lnTo>
                    <a:pt x="0" y="2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1" name="Freeform 87">
              <a:extLst>
                <a:ext uri="{FF2B5EF4-FFF2-40B4-BE49-F238E27FC236}">
                  <a16:creationId xmlns:a16="http://schemas.microsoft.com/office/drawing/2014/main" id="{A4033B7D-FC8C-4C4D-B2B9-0FF4F25C511D}"/>
                </a:ext>
              </a:extLst>
            </p:cNvPr>
            <p:cNvSpPr>
              <a:spLocks/>
            </p:cNvSpPr>
            <p:nvPr/>
          </p:nvSpPr>
          <p:spPr bwMode="auto">
            <a:xfrm>
              <a:off x="4428" y="2260"/>
              <a:ext cx="396" cy="289"/>
            </a:xfrm>
            <a:custGeom>
              <a:avLst/>
              <a:gdLst>
                <a:gd name="T0" fmla="*/ 0 w 396"/>
                <a:gd name="T1" fmla="*/ 0 h 289"/>
                <a:gd name="T2" fmla="*/ 319 w 396"/>
                <a:gd name="T3" fmla="*/ 0 h 289"/>
                <a:gd name="T4" fmla="*/ 395 w 396"/>
                <a:gd name="T5" fmla="*/ 35 h 289"/>
                <a:gd name="T6" fmla="*/ 291 w 396"/>
                <a:gd name="T7" fmla="*/ 43 h 289"/>
                <a:gd name="T8" fmla="*/ 277 w 396"/>
                <a:gd name="T9" fmla="*/ 118 h 289"/>
                <a:gd name="T10" fmla="*/ 240 w 396"/>
                <a:gd name="T11" fmla="*/ 118 h 289"/>
                <a:gd name="T12" fmla="*/ 239 w 396"/>
                <a:gd name="T13" fmla="*/ 288 h 289"/>
                <a:gd name="T14" fmla="*/ 119 w 396"/>
                <a:gd name="T15" fmla="*/ 279 h 289"/>
                <a:gd name="T16" fmla="*/ 76 w 396"/>
                <a:gd name="T17" fmla="*/ 159 h 289"/>
                <a:gd name="T18" fmla="*/ 0 w 396"/>
                <a:gd name="T1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89">
                  <a:moveTo>
                    <a:pt x="0" y="0"/>
                  </a:moveTo>
                  <a:lnTo>
                    <a:pt x="319" y="0"/>
                  </a:lnTo>
                  <a:lnTo>
                    <a:pt x="395" y="35"/>
                  </a:lnTo>
                  <a:lnTo>
                    <a:pt x="291" y="43"/>
                  </a:lnTo>
                  <a:lnTo>
                    <a:pt x="277" y="118"/>
                  </a:lnTo>
                  <a:lnTo>
                    <a:pt x="240" y="118"/>
                  </a:lnTo>
                  <a:lnTo>
                    <a:pt x="239" y="288"/>
                  </a:lnTo>
                  <a:lnTo>
                    <a:pt x="119" y="279"/>
                  </a:lnTo>
                  <a:lnTo>
                    <a:pt x="76" y="159"/>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2" name="Freeform 88">
              <a:extLst>
                <a:ext uri="{FF2B5EF4-FFF2-40B4-BE49-F238E27FC236}">
                  <a16:creationId xmlns:a16="http://schemas.microsoft.com/office/drawing/2014/main" id="{3799B019-A65A-42F6-BE1E-1D3FD34FBD2B}"/>
                </a:ext>
              </a:extLst>
            </p:cNvPr>
            <p:cNvSpPr>
              <a:spLocks/>
            </p:cNvSpPr>
            <p:nvPr/>
          </p:nvSpPr>
          <p:spPr bwMode="auto">
            <a:xfrm>
              <a:off x="4666" y="2294"/>
              <a:ext cx="237" cy="225"/>
            </a:xfrm>
            <a:custGeom>
              <a:avLst/>
              <a:gdLst>
                <a:gd name="T0" fmla="*/ 53 w 237"/>
                <a:gd name="T1" fmla="*/ 6 h 225"/>
                <a:gd name="T2" fmla="*/ 154 w 237"/>
                <a:gd name="T3" fmla="*/ 0 h 225"/>
                <a:gd name="T4" fmla="*/ 236 w 237"/>
                <a:gd name="T5" fmla="*/ 116 h 225"/>
                <a:gd name="T6" fmla="*/ 121 w 237"/>
                <a:gd name="T7" fmla="*/ 193 h 225"/>
                <a:gd name="T8" fmla="*/ 86 w 237"/>
                <a:gd name="T9" fmla="*/ 180 h 225"/>
                <a:gd name="T10" fmla="*/ 40 w 237"/>
                <a:gd name="T11" fmla="*/ 224 h 225"/>
                <a:gd name="T12" fmla="*/ 0 w 237"/>
                <a:gd name="T13" fmla="*/ 168 h 225"/>
                <a:gd name="T14" fmla="*/ 0 w 237"/>
                <a:gd name="T15" fmla="*/ 84 h 225"/>
                <a:gd name="T16" fmla="*/ 38 w 237"/>
                <a:gd name="T17" fmla="*/ 83 h 225"/>
                <a:gd name="T18" fmla="*/ 53 w 237"/>
                <a:gd name="T19"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25">
                  <a:moveTo>
                    <a:pt x="53" y="6"/>
                  </a:moveTo>
                  <a:lnTo>
                    <a:pt x="154" y="0"/>
                  </a:lnTo>
                  <a:lnTo>
                    <a:pt x="236" y="116"/>
                  </a:lnTo>
                  <a:lnTo>
                    <a:pt x="121" y="193"/>
                  </a:lnTo>
                  <a:lnTo>
                    <a:pt x="86" y="180"/>
                  </a:lnTo>
                  <a:lnTo>
                    <a:pt x="40" y="224"/>
                  </a:lnTo>
                  <a:lnTo>
                    <a:pt x="0" y="168"/>
                  </a:lnTo>
                  <a:lnTo>
                    <a:pt x="0" y="84"/>
                  </a:lnTo>
                  <a:lnTo>
                    <a:pt x="38" y="83"/>
                  </a:lnTo>
                  <a:lnTo>
                    <a:pt x="53" y="6"/>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3" name="Freeform 89">
              <a:extLst>
                <a:ext uri="{FF2B5EF4-FFF2-40B4-BE49-F238E27FC236}">
                  <a16:creationId xmlns:a16="http://schemas.microsoft.com/office/drawing/2014/main" id="{50008BA8-4AD9-40D1-BFD2-D0DB8CD9FB4D}"/>
                </a:ext>
              </a:extLst>
            </p:cNvPr>
            <p:cNvSpPr>
              <a:spLocks/>
            </p:cNvSpPr>
            <p:nvPr/>
          </p:nvSpPr>
          <p:spPr bwMode="auto">
            <a:xfrm>
              <a:off x="4547" y="2384"/>
              <a:ext cx="453" cy="323"/>
            </a:xfrm>
            <a:custGeom>
              <a:avLst/>
              <a:gdLst>
                <a:gd name="T0" fmla="*/ 0 w 453"/>
                <a:gd name="T1" fmla="*/ 153 h 323"/>
                <a:gd name="T2" fmla="*/ 119 w 453"/>
                <a:gd name="T3" fmla="*/ 161 h 323"/>
                <a:gd name="T4" fmla="*/ 120 w 453"/>
                <a:gd name="T5" fmla="*/ 79 h 323"/>
                <a:gd name="T6" fmla="*/ 160 w 453"/>
                <a:gd name="T7" fmla="*/ 132 h 323"/>
                <a:gd name="T8" fmla="*/ 205 w 453"/>
                <a:gd name="T9" fmla="*/ 88 h 323"/>
                <a:gd name="T10" fmla="*/ 237 w 453"/>
                <a:gd name="T11" fmla="*/ 100 h 323"/>
                <a:gd name="T12" fmla="*/ 354 w 453"/>
                <a:gd name="T13" fmla="*/ 25 h 323"/>
                <a:gd name="T14" fmla="*/ 432 w 453"/>
                <a:gd name="T15" fmla="*/ 0 h 323"/>
                <a:gd name="T16" fmla="*/ 452 w 453"/>
                <a:gd name="T17" fmla="*/ 95 h 323"/>
                <a:gd name="T18" fmla="*/ 434 w 453"/>
                <a:gd name="T19" fmla="*/ 158 h 323"/>
                <a:gd name="T20" fmla="*/ 363 w 453"/>
                <a:gd name="T21" fmla="*/ 236 h 323"/>
                <a:gd name="T22" fmla="*/ 193 w 453"/>
                <a:gd name="T23" fmla="*/ 311 h 323"/>
                <a:gd name="T24" fmla="*/ 96 w 453"/>
                <a:gd name="T25" fmla="*/ 322 h 323"/>
                <a:gd name="T26" fmla="*/ 0 w 453"/>
                <a:gd name="T27" fmla="*/ 1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323">
                  <a:moveTo>
                    <a:pt x="0" y="153"/>
                  </a:moveTo>
                  <a:lnTo>
                    <a:pt x="119" y="161"/>
                  </a:lnTo>
                  <a:lnTo>
                    <a:pt x="120" y="79"/>
                  </a:lnTo>
                  <a:lnTo>
                    <a:pt x="160" y="132"/>
                  </a:lnTo>
                  <a:lnTo>
                    <a:pt x="205" y="88"/>
                  </a:lnTo>
                  <a:lnTo>
                    <a:pt x="237" y="100"/>
                  </a:lnTo>
                  <a:lnTo>
                    <a:pt x="354" y="25"/>
                  </a:lnTo>
                  <a:lnTo>
                    <a:pt x="432" y="0"/>
                  </a:lnTo>
                  <a:lnTo>
                    <a:pt x="452" y="95"/>
                  </a:lnTo>
                  <a:lnTo>
                    <a:pt x="434" y="158"/>
                  </a:lnTo>
                  <a:lnTo>
                    <a:pt x="363" y="236"/>
                  </a:lnTo>
                  <a:lnTo>
                    <a:pt x="193" y="311"/>
                  </a:lnTo>
                  <a:lnTo>
                    <a:pt x="96" y="322"/>
                  </a:lnTo>
                  <a:lnTo>
                    <a:pt x="0" y="15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4" name="Freeform 90">
              <a:extLst>
                <a:ext uri="{FF2B5EF4-FFF2-40B4-BE49-F238E27FC236}">
                  <a16:creationId xmlns:a16="http://schemas.microsoft.com/office/drawing/2014/main" id="{518AC7D6-A87C-40AD-89F3-E079494AD6D1}"/>
                </a:ext>
              </a:extLst>
            </p:cNvPr>
            <p:cNvSpPr>
              <a:spLocks/>
            </p:cNvSpPr>
            <p:nvPr/>
          </p:nvSpPr>
          <p:spPr bwMode="auto">
            <a:xfrm>
              <a:off x="3669" y="1474"/>
              <a:ext cx="65" cy="14"/>
            </a:xfrm>
            <a:custGeom>
              <a:avLst/>
              <a:gdLst>
                <a:gd name="T0" fmla="*/ 0 w 65"/>
                <a:gd name="T1" fmla="*/ 13 h 14"/>
                <a:gd name="T2" fmla="*/ 55 w 65"/>
                <a:gd name="T3" fmla="*/ 13 h 14"/>
                <a:gd name="T4" fmla="*/ 64 w 65"/>
                <a:gd name="T5" fmla="*/ 5 h 14"/>
                <a:gd name="T6" fmla="*/ 4 w 65"/>
                <a:gd name="T7" fmla="*/ 0 h 14"/>
                <a:gd name="T8" fmla="*/ 0 w 65"/>
                <a:gd name="T9" fmla="*/ 13 h 14"/>
              </a:gdLst>
              <a:ahLst/>
              <a:cxnLst>
                <a:cxn ang="0">
                  <a:pos x="T0" y="T1"/>
                </a:cxn>
                <a:cxn ang="0">
                  <a:pos x="T2" y="T3"/>
                </a:cxn>
                <a:cxn ang="0">
                  <a:pos x="T4" y="T5"/>
                </a:cxn>
                <a:cxn ang="0">
                  <a:pos x="T6" y="T7"/>
                </a:cxn>
                <a:cxn ang="0">
                  <a:pos x="T8" y="T9"/>
                </a:cxn>
              </a:cxnLst>
              <a:rect l="0" t="0" r="r" b="b"/>
              <a:pathLst>
                <a:path w="65" h="14">
                  <a:moveTo>
                    <a:pt x="0" y="13"/>
                  </a:moveTo>
                  <a:lnTo>
                    <a:pt x="55" y="13"/>
                  </a:lnTo>
                  <a:lnTo>
                    <a:pt x="64" y="5"/>
                  </a:lnTo>
                  <a:lnTo>
                    <a:pt x="4" y="0"/>
                  </a:lnTo>
                  <a:lnTo>
                    <a:pt x="0" y="1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5" name="Freeform 91">
              <a:extLst>
                <a:ext uri="{FF2B5EF4-FFF2-40B4-BE49-F238E27FC236}">
                  <a16:creationId xmlns:a16="http://schemas.microsoft.com/office/drawing/2014/main" id="{508682C6-424F-419C-8A6F-5F8CA990FDF1}"/>
                </a:ext>
              </a:extLst>
            </p:cNvPr>
            <p:cNvSpPr>
              <a:spLocks/>
            </p:cNvSpPr>
            <p:nvPr/>
          </p:nvSpPr>
          <p:spPr bwMode="auto">
            <a:xfrm>
              <a:off x="4128" y="1560"/>
              <a:ext cx="63" cy="135"/>
            </a:xfrm>
            <a:custGeom>
              <a:avLst/>
              <a:gdLst>
                <a:gd name="T0" fmla="*/ 28 w 63"/>
                <a:gd name="T1" fmla="*/ 0 h 135"/>
                <a:gd name="T2" fmla="*/ 0 w 63"/>
                <a:gd name="T3" fmla="*/ 6 h 135"/>
                <a:gd name="T4" fmla="*/ 18 w 63"/>
                <a:gd name="T5" fmla="*/ 134 h 135"/>
                <a:gd name="T6" fmla="*/ 62 w 63"/>
                <a:gd name="T7" fmla="*/ 134 h 135"/>
                <a:gd name="T8" fmla="*/ 42 w 63"/>
                <a:gd name="T9" fmla="*/ 31 h 135"/>
                <a:gd name="T10" fmla="*/ 28 w 63"/>
                <a:gd name="T11" fmla="*/ 0 h 135"/>
              </a:gdLst>
              <a:ahLst/>
              <a:cxnLst>
                <a:cxn ang="0">
                  <a:pos x="T0" y="T1"/>
                </a:cxn>
                <a:cxn ang="0">
                  <a:pos x="T2" y="T3"/>
                </a:cxn>
                <a:cxn ang="0">
                  <a:pos x="T4" y="T5"/>
                </a:cxn>
                <a:cxn ang="0">
                  <a:pos x="T6" y="T7"/>
                </a:cxn>
                <a:cxn ang="0">
                  <a:pos x="T8" y="T9"/>
                </a:cxn>
                <a:cxn ang="0">
                  <a:pos x="T10" y="T11"/>
                </a:cxn>
              </a:cxnLst>
              <a:rect l="0" t="0" r="r" b="b"/>
              <a:pathLst>
                <a:path w="63" h="135">
                  <a:moveTo>
                    <a:pt x="28" y="0"/>
                  </a:moveTo>
                  <a:lnTo>
                    <a:pt x="0" y="6"/>
                  </a:lnTo>
                  <a:lnTo>
                    <a:pt x="18" y="134"/>
                  </a:lnTo>
                  <a:lnTo>
                    <a:pt x="62" y="134"/>
                  </a:lnTo>
                  <a:lnTo>
                    <a:pt x="42" y="31"/>
                  </a:lnTo>
                  <a:lnTo>
                    <a:pt x="28"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6" name="Freeform 92">
              <a:extLst>
                <a:ext uri="{FF2B5EF4-FFF2-40B4-BE49-F238E27FC236}">
                  <a16:creationId xmlns:a16="http://schemas.microsoft.com/office/drawing/2014/main" id="{917AA0D9-2832-4EB7-AB6F-ABA16E3CF17A}"/>
                </a:ext>
              </a:extLst>
            </p:cNvPr>
            <p:cNvSpPr>
              <a:spLocks/>
            </p:cNvSpPr>
            <p:nvPr/>
          </p:nvSpPr>
          <p:spPr bwMode="auto">
            <a:xfrm>
              <a:off x="4156" y="1516"/>
              <a:ext cx="73" cy="179"/>
            </a:xfrm>
            <a:custGeom>
              <a:avLst/>
              <a:gdLst>
                <a:gd name="T0" fmla="*/ 67 w 73"/>
                <a:gd name="T1" fmla="*/ 0 h 179"/>
                <a:gd name="T2" fmla="*/ 24 w 73"/>
                <a:gd name="T3" fmla="*/ 30 h 179"/>
                <a:gd name="T4" fmla="*/ 0 w 73"/>
                <a:gd name="T5" fmla="*/ 44 h 179"/>
                <a:gd name="T6" fmla="*/ 14 w 73"/>
                <a:gd name="T7" fmla="*/ 76 h 179"/>
                <a:gd name="T8" fmla="*/ 34 w 73"/>
                <a:gd name="T9" fmla="*/ 178 h 179"/>
                <a:gd name="T10" fmla="*/ 72 w 73"/>
                <a:gd name="T11" fmla="*/ 178 h 179"/>
                <a:gd name="T12" fmla="*/ 67 w 73"/>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73" h="179">
                  <a:moveTo>
                    <a:pt x="67" y="0"/>
                  </a:moveTo>
                  <a:lnTo>
                    <a:pt x="24" y="30"/>
                  </a:lnTo>
                  <a:lnTo>
                    <a:pt x="0" y="44"/>
                  </a:lnTo>
                  <a:lnTo>
                    <a:pt x="14" y="76"/>
                  </a:lnTo>
                  <a:lnTo>
                    <a:pt x="34" y="178"/>
                  </a:lnTo>
                  <a:lnTo>
                    <a:pt x="72" y="178"/>
                  </a:lnTo>
                  <a:lnTo>
                    <a:pt x="6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7" name="Freeform 93">
              <a:extLst>
                <a:ext uri="{FF2B5EF4-FFF2-40B4-BE49-F238E27FC236}">
                  <a16:creationId xmlns:a16="http://schemas.microsoft.com/office/drawing/2014/main" id="{68DBC652-8302-4DA3-8E16-1B83F04582EF}"/>
                </a:ext>
              </a:extLst>
            </p:cNvPr>
            <p:cNvSpPr>
              <a:spLocks/>
            </p:cNvSpPr>
            <p:nvPr/>
          </p:nvSpPr>
          <p:spPr bwMode="auto">
            <a:xfrm>
              <a:off x="4368" y="1751"/>
              <a:ext cx="42" cy="32"/>
            </a:xfrm>
            <a:custGeom>
              <a:avLst/>
              <a:gdLst>
                <a:gd name="T0" fmla="*/ 4 w 42"/>
                <a:gd name="T1" fmla="*/ 4 h 32"/>
                <a:gd name="T2" fmla="*/ 41 w 42"/>
                <a:gd name="T3" fmla="*/ 0 h 32"/>
                <a:gd name="T4" fmla="*/ 41 w 42"/>
                <a:gd name="T5" fmla="*/ 28 h 32"/>
                <a:gd name="T6" fmla="*/ 0 w 42"/>
                <a:gd name="T7" fmla="*/ 31 h 32"/>
                <a:gd name="T8" fmla="*/ 4 w 42"/>
                <a:gd name="T9" fmla="*/ 4 h 32"/>
              </a:gdLst>
              <a:ahLst/>
              <a:cxnLst>
                <a:cxn ang="0">
                  <a:pos x="T0" y="T1"/>
                </a:cxn>
                <a:cxn ang="0">
                  <a:pos x="T2" y="T3"/>
                </a:cxn>
                <a:cxn ang="0">
                  <a:pos x="T4" y="T5"/>
                </a:cxn>
                <a:cxn ang="0">
                  <a:pos x="T6" y="T7"/>
                </a:cxn>
                <a:cxn ang="0">
                  <a:pos x="T8" y="T9"/>
                </a:cxn>
              </a:cxnLst>
              <a:rect l="0" t="0" r="r" b="b"/>
              <a:pathLst>
                <a:path w="42" h="32">
                  <a:moveTo>
                    <a:pt x="4" y="4"/>
                  </a:moveTo>
                  <a:lnTo>
                    <a:pt x="41" y="0"/>
                  </a:lnTo>
                  <a:lnTo>
                    <a:pt x="41" y="28"/>
                  </a:lnTo>
                  <a:lnTo>
                    <a:pt x="0" y="31"/>
                  </a:lnTo>
                  <a:lnTo>
                    <a:pt x="4" y="4"/>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8" name="Freeform 94">
              <a:extLst>
                <a:ext uri="{FF2B5EF4-FFF2-40B4-BE49-F238E27FC236}">
                  <a16:creationId xmlns:a16="http://schemas.microsoft.com/office/drawing/2014/main" id="{E24E76D5-C687-453F-A9A4-2C21488F89D5}"/>
                </a:ext>
              </a:extLst>
            </p:cNvPr>
            <p:cNvSpPr>
              <a:spLocks/>
            </p:cNvSpPr>
            <p:nvPr/>
          </p:nvSpPr>
          <p:spPr bwMode="auto">
            <a:xfrm>
              <a:off x="4927" y="1731"/>
              <a:ext cx="161" cy="122"/>
            </a:xfrm>
            <a:custGeom>
              <a:avLst/>
              <a:gdLst>
                <a:gd name="T0" fmla="*/ 39 w 161"/>
                <a:gd name="T1" fmla="*/ 1 h 122"/>
                <a:gd name="T2" fmla="*/ 139 w 161"/>
                <a:gd name="T3" fmla="*/ 0 h 122"/>
                <a:gd name="T4" fmla="*/ 160 w 161"/>
                <a:gd name="T5" fmla="*/ 32 h 122"/>
                <a:gd name="T6" fmla="*/ 138 w 161"/>
                <a:gd name="T7" fmla="*/ 95 h 122"/>
                <a:gd name="T8" fmla="*/ 19 w 161"/>
                <a:gd name="T9" fmla="*/ 121 h 122"/>
                <a:gd name="T10" fmla="*/ 0 w 161"/>
                <a:gd name="T11" fmla="*/ 98 h 122"/>
                <a:gd name="T12" fmla="*/ 56 w 161"/>
                <a:gd name="T13" fmla="*/ 49 h 122"/>
                <a:gd name="T14" fmla="*/ 39 w 161"/>
                <a:gd name="T15" fmla="*/ 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22">
                  <a:moveTo>
                    <a:pt x="39" y="1"/>
                  </a:moveTo>
                  <a:lnTo>
                    <a:pt x="139" y="0"/>
                  </a:lnTo>
                  <a:lnTo>
                    <a:pt x="160" y="32"/>
                  </a:lnTo>
                  <a:lnTo>
                    <a:pt x="138" y="95"/>
                  </a:lnTo>
                  <a:lnTo>
                    <a:pt x="19" y="121"/>
                  </a:lnTo>
                  <a:lnTo>
                    <a:pt x="0" y="98"/>
                  </a:lnTo>
                  <a:lnTo>
                    <a:pt x="56" y="49"/>
                  </a:lnTo>
                  <a:lnTo>
                    <a:pt x="39"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39" name="Freeform 95">
              <a:extLst>
                <a:ext uri="{FF2B5EF4-FFF2-40B4-BE49-F238E27FC236}">
                  <a16:creationId xmlns:a16="http://schemas.microsoft.com/office/drawing/2014/main" id="{AD75A798-4245-4B90-B1E2-CAD4DFA7B4ED}"/>
                </a:ext>
              </a:extLst>
            </p:cNvPr>
            <p:cNvSpPr>
              <a:spLocks/>
            </p:cNvSpPr>
            <p:nvPr/>
          </p:nvSpPr>
          <p:spPr bwMode="auto">
            <a:xfrm>
              <a:off x="4947" y="1844"/>
              <a:ext cx="59" cy="35"/>
            </a:xfrm>
            <a:custGeom>
              <a:avLst/>
              <a:gdLst>
                <a:gd name="T0" fmla="*/ 0 w 59"/>
                <a:gd name="T1" fmla="*/ 9 h 35"/>
                <a:gd name="T2" fmla="*/ 39 w 59"/>
                <a:gd name="T3" fmla="*/ 0 h 35"/>
                <a:gd name="T4" fmla="*/ 58 w 59"/>
                <a:gd name="T5" fmla="*/ 31 h 35"/>
                <a:gd name="T6" fmla="*/ 36 w 59"/>
                <a:gd name="T7" fmla="*/ 28 h 35"/>
                <a:gd name="T8" fmla="*/ 16 w 59"/>
                <a:gd name="T9" fmla="*/ 34 h 35"/>
                <a:gd name="T10" fmla="*/ 0 w 59"/>
                <a:gd name="T11" fmla="*/ 9 h 35"/>
              </a:gdLst>
              <a:ahLst/>
              <a:cxnLst>
                <a:cxn ang="0">
                  <a:pos x="T0" y="T1"/>
                </a:cxn>
                <a:cxn ang="0">
                  <a:pos x="T2" y="T3"/>
                </a:cxn>
                <a:cxn ang="0">
                  <a:pos x="T4" y="T5"/>
                </a:cxn>
                <a:cxn ang="0">
                  <a:pos x="T6" y="T7"/>
                </a:cxn>
                <a:cxn ang="0">
                  <a:pos x="T8" y="T9"/>
                </a:cxn>
                <a:cxn ang="0">
                  <a:pos x="T10" y="T11"/>
                </a:cxn>
              </a:cxnLst>
              <a:rect l="0" t="0" r="r" b="b"/>
              <a:pathLst>
                <a:path w="59" h="35">
                  <a:moveTo>
                    <a:pt x="0" y="9"/>
                  </a:moveTo>
                  <a:lnTo>
                    <a:pt x="39" y="0"/>
                  </a:lnTo>
                  <a:lnTo>
                    <a:pt x="58" y="31"/>
                  </a:lnTo>
                  <a:lnTo>
                    <a:pt x="36" y="28"/>
                  </a:lnTo>
                  <a:lnTo>
                    <a:pt x="16" y="34"/>
                  </a:lnTo>
                  <a:lnTo>
                    <a:pt x="0" y="9"/>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0" name="Freeform 96">
              <a:extLst>
                <a:ext uri="{FF2B5EF4-FFF2-40B4-BE49-F238E27FC236}">
                  <a16:creationId xmlns:a16="http://schemas.microsoft.com/office/drawing/2014/main" id="{4D4B4D74-D825-4025-AB68-CD6B84360AC1}"/>
                </a:ext>
              </a:extLst>
            </p:cNvPr>
            <p:cNvSpPr>
              <a:spLocks/>
            </p:cNvSpPr>
            <p:nvPr/>
          </p:nvSpPr>
          <p:spPr bwMode="auto">
            <a:xfrm>
              <a:off x="4958" y="1871"/>
              <a:ext cx="48" cy="61"/>
            </a:xfrm>
            <a:custGeom>
              <a:avLst/>
              <a:gdLst>
                <a:gd name="T0" fmla="*/ 47 w 48"/>
                <a:gd name="T1" fmla="*/ 4 h 61"/>
                <a:gd name="T2" fmla="*/ 24 w 48"/>
                <a:gd name="T3" fmla="*/ 0 h 61"/>
                <a:gd name="T4" fmla="*/ 6 w 48"/>
                <a:gd name="T5" fmla="*/ 6 h 61"/>
                <a:gd name="T6" fmla="*/ 4 w 48"/>
                <a:gd name="T7" fmla="*/ 35 h 61"/>
                <a:gd name="T8" fmla="*/ 0 w 48"/>
                <a:gd name="T9" fmla="*/ 60 h 61"/>
                <a:gd name="T10" fmla="*/ 28 w 48"/>
                <a:gd name="T11" fmla="*/ 44 h 61"/>
                <a:gd name="T12" fmla="*/ 41 w 48"/>
                <a:gd name="T13" fmla="*/ 34 h 61"/>
                <a:gd name="T14" fmla="*/ 47 w 48"/>
                <a:gd name="T15" fmla="*/ 4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47" y="4"/>
                  </a:moveTo>
                  <a:lnTo>
                    <a:pt x="24" y="0"/>
                  </a:lnTo>
                  <a:lnTo>
                    <a:pt x="6" y="6"/>
                  </a:lnTo>
                  <a:lnTo>
                    <a:pt x="4" y="35"/>
                  </a:lnTo>
                  <a:lnTo>
                    <a:pt x="0" y="60"/>
                  </a:lnTo>
                  <a:lnTo>
                    <a:pt x="28" y="44"/>
                  </a:lnTo>
                  <a:lnTo>
                    <a:pt x="41" y="34"/>
                  </a:lnTo>
                  <a:lnTo>
                    <a:pt x="47" y="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1" name="Freeform 97">
              <a:extLst>
                <a:ext uri="{FF2B5EF4-FFF2-40B4-BE49-F238E27FC236}">
                  <a16:creationId xmlns:a16="http://schemas.microsoft.com/office/drawing/2014/main" id="{58A814BA-2FD3-47FB-A2BC-01AFC55FFAF8}"/>
                </a:ext>
              </a:extLst>
            </p:cNvPr>
            <p:cNvSpPr>
              <a:spLocks/>
            </p:cNvSpPr>
            <p:nvPr/>
          </p:nvSpPr>
          <p:spPr bwMode="auto">
            <a:xfrm>
              <a:off x="4805" y="2555"/>
              <a:ext cx="60" cy="51"/>
            </a:xfrm>
            <a:custGeom>
              <a:avLst/>
              <a:gdLst>
                <a:gd name="T0" fmla="*/ 45 w 60"/>
                <a:gd name="T1" fmla="*/ 0 h 51"/>
                <a:gd name="T2" fmla="*/ 12 w 60"/>
                <a:gd name="T3" fmla="*/ 16 h 51"/>
                <a:gd name="T4" fmla="*/ 0 w 60"/>
                <a:gd name="T5" fmla="*/ 47 h 51"/>
                <a:gd name="T6" fmla="*/ 23 w 60"/>
                <a:gd name="T7" fmla="*/ 50 h 51"/>
                <a:gd name="T8" fmla="*/ 52 w 60"/>
                <a:gd name="T9" fmla="*/ 35 h 51"/>
                <a:gd name="T10" fmla="*/ 59 w 60"/>
                <a:gd name="T11" fmla="*/ 18 h 51"/>
                <a:gd name="T12" fmla="*/ 45 w 60"/>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60" h="51">
                  <a:moveTo>
                    <a:pt x="45" y="0"/>
                  </a:moveTo>
                  <a:lnTo>
                    <a:pt x="12" y="16"/>
                  </a:lnTo>
                  <a:lnTo>
                    <a:pt x="0" y="47"/>
                  </a:lnTo>
                  <a:lnTo>
                    <a:pt x="23" y="50"/>
                  </a:lnTo>
                  <a:lnTo>
                    <a:pt x="52" y="35"/>
                  </a:lnTo>
                  <a:lnTo>
                    <a:pt x="59" y="18"/>
                  </a:lnTo>
                  <a:lnTo>
                    <a:pt x="45"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2" name="Freeform 98">
              <a:extLst>
                <a:ext uri="{FF2B5EF4-FFF2-40B4-BE49-F238E27FC236}">
                  <a16:creationId xmlns:a16="http://schemas.microsoft.com/office/drawing/2014/main" id="{1EE6E754-038E-4C83-885F-8C962C050B87}"/>
                </a:ext>
              </a:extLst>
            </p:cNvPr>
            <p:cNvSpPr>
              <a:spLocks/>
            </p:cNvSpPr>
            <p:nvPr/>
          </p:nvSpPr>
          <p:spPr bwMode="auto">
            <a:xfrm>
              <a:off x="4954" y="2445"/>
              <a:ext cx="45" cy="47"/>
            </a:xfrm>
            <a:custGeom>
              <a:avLst/>
              <a:gdLst>
                <a:gd name="T0" fmla="*/ 38 w 45"/>
                <a:gd name="T1" fmla="*/ 1 h 47"/>
                <a:gd name="T2" fmla="*/ 20 w 45"/>
                <a:gd name="T3" fmla="*/ 0 h 47"/>
                <a:gd name="T4" fmla="*/ 8 w 45"/>
                <a:gd name="T5" fmla="*/ 6 h 47"/>
                <a:gd name="T6" fmla="*/ 0 w 45"/>
                <a:gd name="T7" fmla="*/ 22 h 47"/>
                <a:gd name="T8" fmla="*/ 12 w 45"/>
                <a:gd name="T9" fmla="*/ 46 h 47"/>
                <a:gd name="T10" fmla="*/ 20 w 45"/>
                <a:gd name="T11" fmla="*/ 46 h 47"/>
                <a:gd name="T12" fmla="*/ 44 w 45"/>
                <a:gd name="T13" fmla="*/ 32 h 47"/>
                <a:gd name="T14" fmla="*/ 38 w 4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7">
                  <a:moveTo>
                    <a:pt x="38" y="1"/>
                  </a:moveTo>
                  <a:lnTo>
                    <a:pt x="20" y="0"/>
                  </a:lnTo>
                  <a:lnTo>
                    <a:pt x="8" y="6"/>
                  </a:lnTo>
                  <a:lnTo>
                    <a:pt x="0" y="22"/>
                  </a:lnTo>
                  <a:lnTo>
                    <a:pt x="12" y="46"/>
                  </a:lnTo>
                  <a:lnTo>
                    <a:pt x="20" y="46"/>
                  </a:lnTo>
                  <a:lnTo>
                    <a:pt x="44" y="32"/>
                  </a:lnTo>
                  <a:lnTo>
                    <a:pt x="38"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3" name="Freeform 99">
              <a:extLst>
                <a:ext uri="{FF2B5EF4-FFF2-40B4-BE49-F238E27FC236}">
                  <a16:creationId xmlns:a16="http://schemas.microsoft.com/office/drawing/2014/main" id="{93DDABA2-C380-4F4B-8C8C-4A4960556ADD}"/>
                </a:ext>
              </a:extLst>
            </p:cNvPr>
            <p:cNvSpPr>
              <a:spLocks/>
            </p:cNvSpPr>
            <p:nvPr/>
          </p:nvSpPr>
          <p:spPr bwMode="auto">
            <a:xfrm>
              <a:off x="5256" y="1502"/>
              <a:ext cx="43" cy="60"/>
            </a:xfrm>
            <a:custGeom>
              <a:avLst/>
              <a:gdLst>
                <a:gd name="T0" fmla="*/ 41 w 43"/>
                <a:gd name="T1" fmla="*/ 0 h 60"/>
                <a:gd name="T2" fmla="*/ 0 w 43"/>
                <a:gd name="T3" fmla="*/ 21 h 60"/>
                <a:gd name="T4" fmla="*/ 6 w 43"/>
                <a:gd name="T5" fmla="*/ 59 h 60"/>
                <a:gd name="T6" fmla="*/ 40 w 43"/>
                <a:gd name="T7" fmla="*/ 59 h 60"/>
                <a:gd name="T8" fmla="*/ 42 w 43"/>
                <a:gd name="T9" fmla="*/ 53 h 60"/>
                <a:gd name="T10" fmla="*/ 27 w 43"/>
                <a:gd name="T11" fmla="*/ 42 h 60"/>
                <a:gd name="T12" fmla="*/ 41 w 43"/>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43" h="60">
                  <a:moveTo>
                    <a:pt x="41" y="0"/>
                  </a:moveTo>
                  <a:lnTo>
                    <a:pt x="0" y="21"/>
                  </a:lnTo>
                  <a:lnTo>
                    <a:pt x="6" y="59"/>
                  </a:lnTo>
                  <a:lnTo>
                    <a:pt x="40" y="59"/>
                  </a:lnTo>
                  <a:lnTo>
                    <a:pt x="42" y="53"/>
                  </a:lnTo>
                  <a:lnTo>
                    <a:pt x="27" y="42"/>
                  </a:lnTo>
                  <a:lnTo>
                    <a:pt x="41"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7444" name="Group 100">
            <a:extLst>
              <a:ext uri="{FF2B5EF4-FFF2-40B4-BE49-F238E27FC236}">
                <a16:creationId xmlns:a16="http://schemas.microsoft.com/office/drawing/2014/main" id="{64CD4081-5719-462C-99B6-ADE48F36F868}"/>
              </a:ext>
            </a:extLst>
          </p:cNvPr>
          <p:cNvGrpSpPr>
            <a:grpSpLocks/>
          </p:cNvGrpSpPr>
          <p:nvPr/>
        </p:nvGrpSpPr>
        <p:grpSpPr bwMode="auto">
          <a:xfrm>
            <a:off x="5029200" y="2971800"/>
            <a:ext cx="3505200" cy="3581400"/>
            <a:chOff x="2038" y="2413"/>
            <a:chExt cx="1843" cy="1845"/>
          </a:xfrm>
        </p:grpSpPr>
        <p:sp>
          <p:nvSpPr>
            <p:cNvPr id="57445" name="Freeform 101">
              <a:extLst>
                <a:ext uri="{FF2B5EF4-FFF2-40B4-BE49-F238E27FC236}">
                  <a16:creationId xmlns:a16="http://schemas.microsoft.com/office/drawing/2014/main" id="{BD1E1BED-94DD-48FD-828E-F2E9769902F7}"/>
                </a:ext>
              </a:extLst>
            </p:cNvPr>
            <p:cNvSpPr>
              <a:spLocks/>
            </p:cNvSpPr>
            <p:nvPr/>
          </p:nvSpPr>
          <p:spPr bwMode="auto">
            <a:xfrm>
              <a:off x="2038" y="2972"/>
              <a:ext cx="131" cy="90"/>
            </a:xfrm>
            <a:custGeom>
              <a:avLst/>
              <a:gdLst>
                <a:gd name="T0" fmla="*/ 11 w 131"/>
                <a:gd name="T1" fmla="*/ 21 h 90"/>
                <a:gd name="T2" fmla="*/ 83 w 131"/>
                <a:gd name="T3" fmla="*/ 0 h 90"/>
                <a:gd name="T4" fmla="*/ 126 w 131"/>
                <a:gd name="T5" fmla="*/ 18 h 90"/>
                <a:gd name="T6" fmla="*/ 130 w 131"/>
                <a:gd name="T7" fmla="*/ 89 h 90"/>
                <a:gd name="T8" fmla="*/ 0 w 131"/>
                <a:gd name="T9" fmla="*/ 81 h 90"/>
                <a:gd name="T10" fmla="*/ 11 w 131"/>
                <a:gd name="T11" fmla="*/ 21 h 90"/>
              </a:gdLst>
              <a:ahLst/>
              <a:cxnLst>
                <a:cxn ang="0">
                  <a:pos x="T0" y="T1"/>
                </a:cxn>
                <a:cxn ang="0">
                  <a:pos x="T2" y="T3"/>
                </a:cxn>
                <a:cxn ang="0">
                  <a:pos x="T4" y="T5"/>
                </a:cxn>
                <a:cxn ang="0">
                  <a:pos x="T6" y="T7"/>
                </a:cxn>
                <a:cxn ang="0">
                  <a:pos x="T8" y="T9"/>
                </a:cxn>
                <a:cxn ang="0">
                  <a:pos x="T10" y="T11"/>
                </a:cxn>
              </a:cxnLst>
              <a:rect l="0" t="0" r="r" b="b"/>
              <a:pathLst>
                <a:path w="131" h="90">
                  <a:moveTo>
                    <a:pt x="11" y="21"/>
                  </a:moveTo>
                  <a:lnTo>
                    <a:pt x="83" y="0"/>
                  </a:lnTo>
                  <a:lnTo>
                    <a:pt x="126" y="18"/>
                  </a:lnTo>
                  <a:lnTo>
                    <a:pt x="130" y="89"/>
                  </a:lnTo>
                  <a:lnTo>
                    <a:pt x="0" y="81"/>
                  </a:lnTo>
                  <a:lnTo>
                    <a:pt x="11" y="21"/>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6" name="Freeform 102">
              <a:extLst>
                <a:ext uri="{FF2B5EF4-FFF2-40B4-BE49-F238E27FC236}">
                  <a16:creationId xmlns:a16="http://schemas.microsoft.com/office/drawing/2014/main" id="{0B889E9A-775B-4D5B-821F-4785A3B7EF96}"/>
                </a:ext>
              </a:extLst>
            </p:cNvPr>
            <p:cNvSpPr>
              <a:spLocks/>
            </p:cNvSpPr>
            <p:nvPr/>
          </p:nvSpPr>
          <p:spPr bwMode="auto">
            <a:xfrm>
              <a:off x="2038" y="3053"/>
              <a:ext cx="131" cy="48"/>
            </a:xfrm>
            <a:custGeom>
              <a:avLst/>
              <a:gdLst>
                <a:gd name="T0" fmla="*/ 0 w 131"/>
                <a:gd name="T1" fmla="*/ 0 h 48"/>
                <a:gd name="T2" fmla="*/ 130 w 131"/>
                <a:gd name="T3" fmla="*/ 8 h 48"/>
                <a:gd name="T4" fmla="*/ 60 w 131"/>
                <a:gd name="T5" fmla="*/ 47 h 48"/>
                <a:gd name="T6" fmla="*/ 0 w 131"/>
                <a:gd name="T7" fmla="*/ 0 h 48"/>
              </a:gdLst>
              <a:ahLst/>
              <a:cxnLst>
                <a:cxn ang="0">
                  <a:pos x="T0" y="T1"/>
                </a:cxn>
                <a:cxn ang="0">
                  <a:pos x="T2" y="T3"/>
                </a:cxn>
                <a:cxn ang="0">
                  <a:pos x="T4" y="T5"/>
                </a:cxn>
                <a:cxn ang="0">
                  <a:pos x="T6" y="T7"/>
                </a:cxn>
              </a:cxnLst>
              <a:rect l="0" t="0" r="r" b="b"/>
              <a:pathLst>
                <a:path w="131" h="48">
                  <a:moveTo>
                    <a:pt x="0" y="0"/>
                  </a:moveTo>
                  <a:lnTo>
                    <a:pt x="130" y="8"/>
                  </a:lnTo>
                  <a:lnTo>
                    <a:pt x="60" y="47"/>
                  </a:lnTo>
                  <a:lnTo>
                    <a:pt x="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7" name="Freeform 103">
              <a:extLst>
                <a:ext uri="{FF2B5EF4-FFF2-40B4-BE49-F238E27FC236}">
                  <a16:creationId xmlns:a16="http://schemas.microsoft.com/office/drawing/2014/main" id="{7C02D49B-7A4C-4FDE-B26C-2B455753ED01}"/>
                </a:ext>
              </a:extLst>
            </p:cNvPr>
            <p:cNvSpPr>
              <a:spLocks/>
            </p:cNvSpPr>
            <p:nvPr/>
          </p:nvSpPr>
          <p:spPr bwMode="auto">
            <a:xfrm>
              <a:off x="2040" y="3025"/>
              <a:ext cx="65" cy="14"/>
            </a:xfrm>
            <a:custGeom>
              <a:avLst/>
              <a:gdLst>
                <a:gd name="T0" fmla="*/ 0 w 65"/>
                <a:gd name="T1" fmla="*/ 13 h 14"/>
                <a:gd name="T2" fmla="*/ 55 w 65"/>
                <a:gd name="T3" fmla="*/ 13 h 14"/>
                <a:gd name="T4" fmla="*/ 64 w 65"/>
                <a:gd name="T5" fmla="*/ 5 h 14"/>
                <a:gd name="T6" fmla="*/ 4 w 65"/>
                <a:gd name="T7" fmla="*/ 0 h 14"/>
                <a:gd name="T8" fmla="*/ 0 w 65"/>
                <a:gd name="T9" fmla="*/ 13 h 14"/>
              </a:gdLst>
              <a:ahLst/>
              <a:cxnLst>
                <a:cxn ang="0">
                  <a:pos x="T0" y="T1"/>
                </a:cxn>
                <a:cxn ang="0">
                  <a:pos x="T2" y="T3"/>
                </a:cxn>
                <a:cxn ang="0">
                  <a:pos x="T4" y="T5"/>
                </a:cxn>
                <a:cxn ang="0">
                  <a:pos x="T6" y="T7"/>
                </a:cxn>
                <a:cxn ang="0">
                  <a:pos x="T8" y="T9"/>
                </a:cxn>
              </a:cxnLst>
              <a:rect l="0" t="0" r="r" b="b"/>
              <a:pathLst>
                <a:path w="65" h="14">
                  <a:moveTo>
                    <a:pt x="0" y="13"/>
                  </a:moveTo>
                  <a:lnTo>
                    <a:pt x="55" y="13"/>
                  </a:lnTo>
                  <a:lnTo>
                    <a:pt x="64" y="5"/>
                  </a:lnTo>
                  <a:lnTo>
                    <a:pt x="4" y="0"/>
                  </a:lnTo>
                  <a:lnTo>
                    <a:pt x="0" y="1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8" name="Freeform 104">
              <a:extLst>
                <a:ext uri="{FF2B5EF4-FFF2-40B4-BE49-F238E27FC236}">
                  <a16:creationId xmlns:a16="http://schemas.microsoft.com/office/drawing/2014/main" id="{A8371FAA-0E24-42B2-9E11-05DFDF848900}"/>
                </a:ext>
              </a:extLst>
            </p:cNvPr>
            <p:cNvSpPr>
              <a:spLocks/>
            </p:cNvSpPr>
            <p:nvPr/>
          </p:nvSpPr>
          <p:spPr bwMode="auto">
            <a:xfrm>
              <a:off x="2527" y="2801"/>
              <a:ext cx="412" cy="444"/>
            </a:xfrm>
            <a:custGeom>
              <a:avLst/>
              <a:gdLst>
                <a:gd name="T0" fmla="*/ 357 w 412"/>
                <a:gd name="T1" fmla="*/ 20 h 444"/>
                <a:gd name="T2" fmla="*/ 103 w 412"/>
                <a:gd name="T3" fmla="*/ 101 h 444"/>
                <a:gd name="T4" fmla="*/ 56 w 412"/>
                <a:gd name="T5" fmla="*/ 179 h 444"/>
                <a:gd name="T6" fmla="*/ 12 w 412"/>
                <a:gd name="T7" fmla="*/ 206 h 444"/>
                <a:gd name="T8" fmla="*/ 21 w 412"/>
                <a:gd name="T9" fmla="*/ 271 h 444"/>
                <a:gd name="T10" fmla="*/ 0 w 412"/>
                <a:gd name="T11" fmla="*/ 310 h 444"/>
                <a:gd name="T12" fmla="*/ 14 w 412"/>
                <a:gd name="T13" fmla="*/ 342 h 444"/>
                <a:gd name="T14" fmla="*/ 33 w 412"/>
                <a:gd name="T15" fmla="*/ 443 h 444"/>
                <a:gd name="T16" fmla="*/ 73 w 412"/>
                <a:gd name="T17" fmla="*/ 443 h 444"/>
                <a:gd name="T18" fmla="*/ 68 w 412"/>
                <a:gd name="T19" fmla="*/ 265 h 444"/>
                <a:gd name="T20" fmla="*/ 100 w 412"/>
                <a:gd name="T21" fmla="*/ 244 h 444"/>
                <a:gd name="T22" fmla="*/ 319 w 412"/>
                <a:gd name="T23" fmla="*/ 246 h 444"/>
                <a:gd name="T24" fmla="*/ 375 w 412"/>
                <a:gd name="T25" fmla="*/ 139 h 444"/>
                <a:gd name="T26" fmla="*/ 411 w 412"/>
                <a:gd name="T27" fmla="*/ 0 h 444"/>
                <a:gd name="T28" fmla="*/ 357 w 412"/>
                <a:gd name="T29" fmla="*/ 2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444">
                  <a:moveTo>
                    <a:pt x="357" y="20"/>
                  </a:moveTo>
                  <a:lnTo>
                    <a:pt x="103" y="101"/>
                  </a:lnTo>
                  <a:lnTo>
                    <a:pt x="56" y="179"/>
                  </a:lnTo>
                  <a:lnTo>
                    <a:pt x="12" y="206"/>
                  </a:lnTo>
                  <a:lnTo>
                    <a:pt x="21" y="271"/>
                  </a:lnTo>
                  <a:lnTo>
                    <a:pt x="0" y="310"/>
                  </a:lnTo>
                  <a:lnTo>
                    <a:pt x="14" y="342"/>
                  </a:lnTo>
                  <a:lnTo>
                    <a:pt x="33" y="443"/>
                  </a:lnTo>
                  <a:lnTo>
                    <a:pt x="73" y="443"/>
                  </a:lnTo>
                  <a:lnTo>
                    <a:pt x="68" y="265"/>
                  </a:lnTo>
                  <a:lnTo>
                    <a:pt x="100" y="244"/>
                  </a:lnTo>
                  <a:lnTo>
                    <a:pt x="319" y="246"/>
                  </a:lnTo>
                  <a:lnTo>
                    <a:pt x="375" y="139"/>
                  </a:lnTo>
                  <a:lnTo>
                    <a:pt x="411" y="0"/>
                  </a:lnTo>
                  <a:lnTo>
                    <a:pt x="357" y="2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9" name="Freeform 105">
              <a:extLst>
                <a:ext uri="{FF2B5EF4-FFF2-40B4-BE49-F238E27FC236}">
                  <a16:creationId xmlns:a16="http://schemas.microsoft.com/office/drawing/2014/main" id="{8A0DABFC-75B1-412A-9808-F1A200BA625D}"/>
                </a:ext>
              </a:extLst>
            </p:cNvPr>
            <p:cNvSpPr>
              <a:spLocks/>
            </p:cNvSpPr>
            <p:nvPr/>
          </p:nvSpPr>
          <p:spPr bwMode="auto">
            <a:xfrm>
              <a:off x="2163" y="2750"/>
              <a:ext cx="469" cy="386"/>
            </a:xfrm>
            <a:custGeom>
              <a:avLst/>
              <a:gdLst>
                <a:gd name="T0" fmla="*/ 195 w 469"/>
                <a:gd name="T1" fmla="*/ 0 h 386"/>
                <a:gd name="T2" fmla="*/ 139 w 469"/>
                <a:gd name="T3" fmla="*/ 44 h 386"/>
                <a:gd name="T4" fmla="*/ 163 w 469"/>
                <a:gd name="T5" fmla="*/ 238 h 386"/>
                <a:gd name="T6" fmla="*/ 0 w 469"/>
                <a:gd name="T7" fmla="*/ 240 h 386"/>
                <a:gd name="T8" fmla="*/ 5 w 469"/>
                <a:gd name="T9" fmla="*/ 311 h 386"/>
                <a:gd name="T10" fmla="*/ 120 w 469"/>
                <a:gd name="T11" fmla="*/ 317 h 386"/>
                <a:gd name="T12" fmla="*/ 130 w 469"/>
                <a:gd name="T13" fmla="*/ 385 h 386"/>
                <a:gd name="T14" fmla="*/ 185 w 469"/>
                <a:gd name="T15" fmla="*/ 385 h 386"/>
                <a:gd name="T16" fmla="*/ 212 w 469"/>
                <a:gd name="T17" fmla="*/ 315 h 386"/>
                <a:gd name="T18" fmla="*/ 255 w 469"/>
                <a:gd name="T19" fmla="*/ 319 h 386"/>
                <a:gd name="T20" fmla="*/ 421 w 469"/>
                <a:gd name="T21" fmla="*/ 234 h 386"/>
                <a:gd name="T22" fmla="*/ 468 w 469"/>
                <a:gd name="T23" fmla="*/ 154 h 386"/>
                <a:gd name="T24" fmla="*/ 195 w 46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 h="386">
                  <a:moveTo>
                    <a:pt x="195" y="0"/>
                  </a:moveTo>
                  <a:lnTo>
                    <a:pt x="139" y="44"/>
                  </a:lnTo>
                  <a:lnTo>
                    <a:pt x="163" y="238"/>
                  </a:lnTo>
                  <a:lnTo>
                    <a:pt x="0" y="240"/>
                  </a:lnTo>
                  <a:lnTo>
                    <a:pt x="5" y="311"/>
                  </a:lnTo>
                  <a:lnTo>
                    <a:pt x="120" y="317"/>
                  </a:lnTo>
                  <a:lnTo>
                    <a:pt x="130" y="385"/>
                  </a:lnTo>
                  <a:lnTo>
                    <a:pt x="185" y="385"/>
                  </a:lnTo>
                  <a:lnTo>
                    <a:pt x="212" y="315"/>
                  </a:lnTo>
                  <a:lnTo>
                    <a:pt x="255" y="319"/>
                  </a:lnTo>
                  <a:lnTo>
                    <a:pt x="421" y="234"/>
                  </a:lnTo>
                  <a:lnTo>
                    <a:pt x="468" y="154"/>
                  </a:lnTo>
                  <a:lnTo>
                    <a:pt x="195"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0" name="Freeform 106">
              <a:extLst>
                <a:ext uri="{FF2B5EF4-FFF2-40B4-BE49-F238E27FC236}">
                  <a16:creationId xmlns:a16="http://schemas.microsoft.com/office/drawing/2014/main" id="{ABF49411-23B7-4A6A-ACEC-1787A47A4B3E}"/>
                </a:ext>
              </a:extLst>
            </p:cNvPr>
            <p:cNvSpPr>
              <a:spLocks/>
            </p:cNvSpPr>
            <p:nvPr/>
          </p:nvSpPr>
          <p:spPr bwMode="auto">
            <a:xfrm>
              <a:off x="2263" y="2414"/>
              <a:ext cx="214" cy="251"/>
            </a:xfrm>
            <a:custGeom>
              <a:avLst/>
              <a:gdLst>
                <a:gd name="T0" fmla="*/ 213 w 214"/>
                <a:gd name="T1" fmla="*/ 0 h 251"/>
                <a:gd name="T2" fmla="*/ 180 w 214"/>
                <a:gd name="T3" fmla="*/ 54 h 251"/>
                <a:gd name="T4" fmla="*/ 35 w 214"/>
                <a:gd name="T5" fmla="*/ 144 h 251"/>
                <a:gd name="T6" fmla="*/ 0 w 214"/>
                <a:gd name="T7" fmla="*/ 236 h 251"/>
                <a:gd name="T8" fmla="*/ 54 w 214"/>
                <a:gd name="T9" fmla="*/ 250 h 251"/>
                <a:gd name="T10" fmla="*/ 59 w 214"/>
                <a:gd name="T11" fmla="*/ 224 h 251"/>
                <a:gd name="T12" fmla="*/ 195 w 214"/>
                <a:gd name="T13" fmla="*/ 131 h 251"/>
                <a:gd name="T14" fmla="*/ 213 w 214"/>
                <a:gd name="T15" fmla="*/ 0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51">
                  <a:moveTo>
                    <a:pt x="213" y="0"/>
                  </a:moveTo>
                  <a:lnTo>
                    <a:pt x="180" y="54"/>
                  </a:lnTo>
                  <a:lnTo>
                    <a:pt x="35" y="144"/>
                  </a:lnTo>
                  <a:lnTo>
                    <a:pt x="0" y="236"/>
                  </a:lnTo>
                  <a:lnTo>
                    <a:pt x="54" y="250"/>
                  </a:lnTo>
                  <a:lnTo>
                    <a:pt x="59" y="224"/>
                  </a:lnTo>
                  <a:lnTo>
                    <a:pt x="195" y="131"/>
                  </a:lnTo>
                  <a:lnTo>
                    <a:pt x="21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1" name="Freeform 107">
              <a:extLst>
                <a:ext uri="{FF2B5EF4-FFF2-40B4-BE49-F238E27FC236}">
                  <a16:creationId xmlns:a16="http://schemas.microsoft.com/office/drawing/2014/main" id="{4B3130CE-4F92-4E98-8EF5-7CF0661560F1}"/>
                </a:ext>
              </a:extLst>
            </p:cNvPr>
            <p:cNvSpPr>
              <a:spLocks/>
            </p:cNvSpPr>
            <p:nvPr/>
          </p:nvSpPr>
          <p:spPr bwMode="auto">
            <a:xfrm>
              <a:off x="2082" y="2650"/>
              <a:ext cx="238" cy="205"/>
            </a:xfrm>
            <a:custGeom>
              <a:avLst/>
              <a:gdLst>
                <a:gd name="T0" fmla="*/ 182 w 238"/>
                <a:gd name="T1" fmla="*/ 0 h 205"/>
                <a:gd name="T2" fmla="*/ 237 w 238"/>
                <a:gd name="T3" fmla="*/ 14 h 205"/>
                <a:gd name="T4" fmla="*/ 202 w 238"/>
                <a:gd name="T5" fmla="*/ 52 h 205"/>
                <a:gd name="T6" fmla="*/ 176 w 238"/>
                <a:gd name="T7" fmla="*/ 86 h 205"/>
                <a:gd name="T8" fmla="*/ 126 w 238"/>
                <a:gd name="T9" fmla="*/ 86 h 205"/>
                <a:gd name="T10" fmla="*/ 72 w 238"/>
                <a:gd name="T11" fmla="*/ 204 h 205"/>
                <a:gd name="T12" fmla="*/ 0 w 238"/>
                <a:gd name="T13" fmla="*/ 187 h 205"/>
                <a:gd name="T14" fmla="*/ 70 w 238"/>
                <a:gd name="T15" fmla="*/ 60 h 205"/>
                <a:gd name="T16" fmla="*/ 182 w 238"/>
                <a:gd name="T1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05">
                  <a:moveTo>
                    <a:pt x="182" y="0"/>
                  </a:moveTo>
                  <a:lnTo>
                    <a:pt x="237" y="14"/>
                  </a:lnTo>
                  <a:lnTo>
                    <a:pt x="202" y="52"/>
                  </a:lnTo>
                  <a:lnTo>
                    <a:pt x="176" y="86"/>
                  </a:lnTo>
                  <a:lnTo>
                    <a:pt x="126" y="86"/>
                  </a:lnTo>
                  <a:lnTo>
                    <a:pt x="72" y="204"/>
                  </a:lnTo>
                  <a:lnTo>
                    <a:pt x="0" y="187"/>
                  </a:lnTo>
                  <a:lnTo>
                    <a:pt x="70" y="60"/>
                  </a:lnTo>
                  <a:lnTo>
                    <a:pt x="182"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2" name="Freeform 108">
              <a:extLst>
                <a:ext uri="{FF2B5EF4-FFF2-40B4-BE49-F238E27FC236}">
                  <a16:creationId xmlns:a16="http://schemas.microsoft.com/office/drawing/2014/main" id="{3C2DBF98-EC29-414C-AC36-3C29CD5BE800}"/>
                </a:ext>
              </a:extLst>
            </p:cNvPr>
            <p:cNvSpPr>
              <a:spLocks/>
            </p:cNvSpPr>
            <p:nvPr/>
          </p:nvSpPr>
          <p:spPr bwMode="auto">
            <a:xfrm>
              <a:off x="2703" y="2457"/>
              <a:ext cx="113" cy="171"/>
            </a:xfrm>
            <a:custGeom>
              <a:avLst/>
              <a:gdLst>
                <a:gd name="T0" fmla="*/ 3 w 113"/>
                <a:gd name="T1" fmla="*/ 14 h 171"/>
                <a:gd name="T2" fmla="*/ 100 w 113"/>
                <a:gd name="T3" fmla="*/ 0 h 171"/>
                <a:gd name="T4" fmla="*/ 112 w 113"/>
                <a:gd name="T5" fmla="*/ 105 h 171"/>
                <a:gd name="T6" fmla="*/ 75 w 113"/>
                <a:gd name="T7" fmla="*/ 170 h 171"/>
                <a:gd name="T8" fmla="*/ 18 w 113"/>
                <a:gd name="T9" fmla="*/ 107 h 171"/>
                <a:gd name="T10" fmla="*/ 0 w 113"/>
                <a:gd name="T11" fmla="*/ 90 h 171"/>
                <a:gd name="T12" fmla="*/ 16 w 113"/>
                <a:gd name="T13" fmla="*/ 62 h 171"/>
                <a:gd name="T14" fmla="*/ 3 w 113"/>
                <a:gd name="T15" fmla="*/ 1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71">
                  <a:moveTo>
                    <a:pt x="3" y="14"/>
                  </a:moveTo>
                  <a:lnTo>
                    <a:pt x="100" y="0"/>
                  </a:lnTo>
                  <a:lnTo>
                    <a:pt x="112" y="105"/>
                  </a:lnTo>
                  <a:lnTo>
                    <a:pt x="75" y="170"/>
                  </a:lnTo>
                  <a:lnTo>
                    <a:pt x="18" y="107"/>
                  </a:lnTo>
                  <a:lnTo>
                    <a:pt x="0" y="90"/>
                  </a:lnTo>
                  <a:lnTo>
                    <a:pt x="16" y="62"/>
                  </a:lnTo>
                  <a:lnTo>
                    <a:pt x="3" y="14"/>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3" name="Freeform 109">
              <a:extLst>
                <a:ext uri="{FF2B5EF4-FFF2-40B4-BE49-F238E27FC236}">
                  <a16:creationId xmlns:a16="http://schemas.microsoft.com/office/drawing/2014/main" id="{A2CF6DC6-E477-43F1-85E1-8068BF02816F}"/>
                </a:ext>
              </a:extLst>
            </p:cNvPr>
            <p:cNvSpPr>
              <a:spLocks/>
            </p:cNvSpPr>
            <p:nvPr/>
          </p:nvSpPr>
          <p:spPr bwMode="auto">
            <a:xfrm>
              <a:off x="2048" y="2702"/>
              <a:ext cx="313" cy="293"/>
            </a:xfrm>
            <a:custGeom>
              <a:avLst/>
              <a:gdLst>
                <a:gd name="T0" fmla="*/ 235 w 313"/>
                <a:gd name="T1" fmla="*/ 0 h 293"/>
                <a:gd name="T2" fmla="*/ 312 w 313"/>
                <a:gd name="T3" fmla="*/ 48 h 293"/>
                <a:gd name="T4" fmla="*/ 258 w 313"/>
                <a:gd name="T5" fmla="*/ 90 h 293"/>
                <a:gd name="T6" fmla="*/ 281 w 313"/>
                <a:gd name="T7" fmla="*/ 289 h 293"/>
                <a:gd name="T8" fmla="*/ 117 w 313"/>
                <a:gd name="T9" fmla="*/ 289 h 293"/>
                <a:gd name="T10" fmla="*/ 73 w 313"/>
                <a:gd name="T11" fmla="*/ 270 h 293"/>
                <a:gd name="T12" fmla="*/ 0 w 313"/>
                <a:gd name="T13" fmla="*/ 292 h 293"/>
                <a:gd name="T14" fmla="*/ 32 w 313"/>
                <a:gd name="T15" fmla="*/ 211 h 293"/>
                <a:gd name="T16" fmla="*/ 33 w 313"/>
                <a:gd name="T17" fmla="*/ 135 h 293"/>
                <a:gd name="T18" fmla="*/ 106 w 313"/>
                <a:gd name="T19" fmla="*/ 151 h 293"/>
                <a:gd name="T20" fmla="*/ 160 w 313"/>
                <a:gd name="T21" fmla="*/ 33 h 293"/>
                <a:gd name="T22" fmla="*/ 210 w 313"/>
                <a:gd name="T23" fmla="*/ 33 h 293"/>
                <a:gd name="T24" fmla="*/ 235 w 313"/>
                <a:gd name="T2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293">
                  <a:moveTo>
                    <a:pt x="235" y="0"/>
                  </a:moveTo>
                  <a:lnTo>
                    <a:pt x="312" y="48"/>
                  </a:lnTo>
                  <a:lnTo>
                    <a:pt x="258" y="90"/>
                  </a:lnTo>
                  <a:lnTo>
                    <a:pt x="281" y="289"/>
                  </a:lnTo>
                  <a:lnTo>
                    <a:pt x="117" y="289"/>
                  </a:lnTo>
                  <a:lnTo>
                    <a:pt x="73" y="270"/>
                  </a:lnTo>
                  <a:lnTo>
                    <a:pt x="0" y="292"/>
                  </a:lnTo>
                  <a:lnTo>
                    <a:pt x="32" y="211"/>
                  </a:lnTo>
                  <a:lnTo>
                    <a:pt x="33" y="135"/>
                  </a:lnTo>
                  <a:lnTo>
                    <a:pt x="106" y="151"/>
                  </a:lnTo>
                  <a:lnTo>
                    <a:pt x="160" y="33"/>
                  </a:lnTo>
                  <a:lnTo>
                    <a:pt x="210" y="33"/>
                  </a:lnTo>
                  <a:lnTo>
                    <a:pt x="235"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4" name="Freeform 110">
              <a:extLst>
                <a:ext uri="{FF2B5EF4-FFF2-40B4-BE49-F238E27FC236}">
                  <a16:creationId xmlns:a16="http://schemas.microsoft.com/office/drawing/2014/main" id="{D1541E07-2B42-4235-908A-0E9B203B5AE9}"/>
                </a:ext>
              </a:extLst>
            </p:cNvPr>
            <p:cNvSpPr>
              <a:spLocks/>
            </p:cNvSpPr>
            <p:nvPr/>
          </p:nvSpPr>
          <p:spPr bwMode="auto">
            <a:xfrm>
              <a:off x="2282" y="2413"/>
              <a:ext cx="601" cy="492"/>
            </a:xfrm>
            <a:custGeom>
              <a:avLst/>
              <a:gdLst>
                <a:gd name="T0" fmla="*/ 194 w 601"/>
                <a:gd name="T1" fmla="*/ 0 h 492"/>
                <a:gd name="T2" fmla="*/ 394 w 601"/>
                <a:gd name="T3" fmla="*/ 63 h 492"/>
                <a:gd name="T4" fmla="*/ 426 w 601"/>
                <a:gd name="T5" fmla="*/ 57 h 492"/>
                <a:gd name="T6" fmla="*/ 438 w 601"/>
                <a:gd name="T7" fmla="*/ 107 h 492"/>
                <a:gd name="T8" fmla="*/ 422 w 601"/>
                <a:gd name="T9" fmla="*/ 134 h 492"/>
                <a:gd name="T10" fmla="*/ 445 w 601"/>
                <a:gd name="T11" fmla="*/ 155 h 492"/>
                <a:gd name="T12" fmla="*/ 501 w 601"/>
                <a:gd name="T13" fmla="*/ 217 h 492"/>
                <a:gd name="T14" fmla="*/ 503 w 601"/>
                <a:gd name="T15" fmla="*/ 276 h 492"/>
                <a:gd name="T16" fmla="*/ 473 w 601"/>
                <a:gd name="T17" fmla="*/ 312 h 492"/>
                <a:gd name="T18" fmla="*/ 600 w 601"/>
                <a:gd name="T19" fmla="*/ 410 h 492"/>
                <a:gd name="T20" fmla="*/ 348 w 601"/>
                <a:gd name="T21" fmla="*/ 491 h 492"/>
                <a:gd name="T22" fmla="*/ 80 w 601"/>
                <a:gd name="T23" fmla="*/ 339 h 492"/>
                <a:gd name="T24" fmla="*/ 0 w 601"/>
                <a:gd name="T25" fmla="*/ 290 h 492"/>
                <a:gd name="T26" fmla="*/ 36 w 601"/>
                <a:gd name="T27" fmla="*/ 251 h 492"/>
                <a:gd name="T28" fmla="*/ 40 w 601"/>
                <a:gd name="T29" fmla="*/ 224 h 492"/>
                <a:gd name="T30" fmla="*/ 175 w 601"/>
                <a:gd name="T31" fmla="*/ 132 h 492"/>
                <a:gd name="T32" fmla="*/ 194 w 601"/>
                <a:gd name="T3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1" h="492">
                  <a:moveTo>
                    <a:pt x="194" y="0"/>
                  </a:moveTo>
                  <a:lnTo>
                    <a:pt x="394" y="63"/>
                  </a:lnTo>
                  <a:lnTo>
                    <a:pt x="426" y="57"/>
                  </a:lnTo>
                  <a:lnTo>
                    <a:pt x="438" y="107"/>
                  </a:lnTo>
                  <a:lnTo>
                    <a:pt x="422" y="134"/>
                  </a:lnTo>
                  <a:lnTo>
                    <a:pt x="445" y="155"/>
                  </a:lnTo>
                  <a:lnTo>
                    <a:pt x="501" y="217"/>
                  </a:lnTo>
                  <a:lnTo>
                    <a:pt x="503" y="276"/>
                  </a:lnTo>
                  <a:lnTo>
                    <a:pt x="473" y="312"/>
                  </a:lnTo>
                  <a:lnTo>
                    <a:pt x="600" y="410"/>
                  </a:lnTo>
                  <a:lnTo>
                    <a:pt x="348" y="491"/>
                  </a:lnTo>
                  <a:lnTo>
                    <a:pt x="80" y="339"/>
                  </a:lnTo>
                  <a:lnTo>
                    <a:pt x="0" y="290"/>
                  </a:lnTo>
                  <a:lnTo>
                    <a:pt x="36" y="251"/>
                  </a:lnTo>
                  <a:lnTo>
                    <a:pt x="40" y="224"/>
                  </a:lnTo>
                  <a:lnTo>
                    <a:pt x="175" y="132"/>
                  </a:lnTo>
                  <a:lnTo>
                    <a:pt x="194"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5" name="Freeform 111">
              <a:extLst>
                <a:ext uri="{FF2B5EF4-FFF2-40B4-BE49-F238E27FC236}">
                  <a16:creationId xmlns:a16="http://schemas.microsoft.com/office/drawing/2014/main" id="{AEF16A73-30B1-4ECF-A770-089049D94A71}"/>
                </a:ext>
              </a:extLst>
            </p:cNvPr>
            <p:cNvSpPr>
              <a:spLocks/>
            </p:cNvSpPr>
            <p:nvPr/>
          </p:nvSpPr>
          <p:spPr bwMode="auto">
            <a:xfrm>
              <a:off x="2751" y="2560"/>
              <a:ext cx="448" cy="352"/>
            </a:xfrm>
            <a:custGeom>
              <a:avLst/>
              <a:gdLst>
                <a:gd name="T0" fmla="*/ 63 w 448"/>
                <a:gd name="T1" fmla="*/ 0 h 352"/>
                <a:gd name="T2" fmla="*/ 27 w 448"/>
                <a:gd name="T3" fmla="*/ 64 h 352"/>
                <a:gd name="T4" fmla="*/ 30 w 448"/>
                <a:gd name="T5" fmla="*/ 129 h 352"/>
                <a:gd name="T6" fmla="*/ 0 w 448"/>
                <a:gd name="T7" fmla="*/ 165 h 352"/>
                <a:gd name="T8" fmla="*/ 130 w 448"/>
                <a:gd name="T9" fmla="*/ 263 h 352"/>
                <a:gd name="T10" fmla="*/ 184 w 448"/>
                <a:gd name="T11" fmla="*/ 243 h 352"/>
                <a:gd name="T12" fmla="*/ 400 w 448"/>
                <a:gd name="T13" fmla="*/ 351 h 352"/>
                <a:gd name="T14" fmla="*/ 443 w 448"/>
                <a:gd name="T15" fmla="*/ 330 h 352"/>
                <a:gd name="T16" fmla="*/ 447 w 448"/>
                <a:gd name="T17" fmla="*/ 266 h 352"/>
                <a:gd name="T18" fmla="*/ 437 w 448"/>
                <a:gd name="T19" fmla="*/ 52 h 352"/>
                <a:gd name="T20" fmla="*/ 330 w 448"/>
                <a:gd name="T21" fmla="*/ 22 h 352"/>
                <a:gd name="T22" fmla="*/ 279 w 448"/>
                <a:gd name="T23" fmla="*/ 57 h 352"/>
                <a:gd name="T24" fmla="*/ 244 w 448"/>
                <a:gd name="T25" fmla="*/ 102 h 352"/>
                <a:gd name="T26" fmla="*/ 146 w 448"/>
                <a:gd name="T27" fmla="*/ 17 h 352"/>
                <a:gd name="T28" fmla="*/ 63 w 448"/>
                <a:gd name="T29"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8" h="352">
                  <a:moveTo>
                    <a:pt x="63" y="0"/>
                  </a:moveTo>
                  <a:lnTo>
                    <a:pt x="27" y="64"/>
                  </a:lnTo>
                  <a:lnTo>
                    <a:pt x="30" y="129"/>
                  </a:lnTo>
                  <a:lnTo>
                    <a:pt x="0" y="165"/>
                  </a:lnTo>
                  <a:lnTo>
                    <a:pt x="130" y="263"/>
                  </a:lnTo>
                  <a:lnTo>
                    <a:pt x="184" y="243"/>
                  </a:lnTo>
                  <a:lnTo>
                    <a:pt x="400" y="351"/>
                  </a:lnTo>
                  <a:lnTo>
                    <a:pt x="443" y="330"/>
                  </a:lnTo>
                  <a:lnTo>
                    <a:pt x="447" y="266"/>
                  </a:lnTo>
                  <a:lnTo>
                    <a:pt x="437" y="52"/>
                  </a:lnTo>
                  <a:lnTo>
                    <a:pt x="330" y="22"/>
                  </a:lnTo>
                  <a:lnTo>
                    <a:pt x="279" y="57"/>
                  </a:lnTo>
                  <a:lnTo>
                    <a:pt x="244" y="102"/>
                  </a:lnTo>
                  <a:lnTo>
                    <a:pt x="146" y="17"/>
                  </a:lnTo>
                  <a:lnTo>
                    <a:pt x="6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6" name="Freeform 112">
              <a:extLst>
                <a:ext uri="{FF2B5EF4-FFF2-40B4-BE49-F238E27FC236}">
                  <a16:creationId xmlns:a16="http://schemas.microsoft.com/office/drawing/2014/main" id="{46B4DEDC-B506-46F6-980D-0F6F4144F4D1}"/>
                </a:ext>
              </a:extLst>
            </p:cNvPr>
            <p:cNvSpPr>
              <a:spLocks/>
            </p:cNvSpPr>
            <p:nvPr/>
          </p:nvSpPr>
          <p:spPr bwMode="auto">
            <a:xfrm>
              <a:off x="3186" y="2609"/>
              <a:ext cx="283" cy="221"/>
            </a:xfrm>
            <a:custGeom>
              <a:avLst/>
              <a:gdLst>
                <a:gd name="T0" fmla="*/ 0 w 283"/>
                <a:gd name="T1" fmla="*/ 0 h 221"/>
                <a:gd name="T2" fmla="*/ 12 w 283"/>
                <a:gd name="T3" fmla="*/ 220 h 221"/>
                <a:gd name="T4" fmla="*/ 282 w 283"/>
                <a:gd name="T5" fmla="*/ 220 h 221"/>
                <a:gd name="T6" fmla="*/ 167 w 283"/>
                <a:gd name="T7" fmla="*/ 95 h 221"/>
                <a:gd name="T8" fmla="*/ 167 w 283"/>
                <a:gd name="T9" fmla="*/ 11 h 221"/>
                <a:gd name="T10" fmla="*/ 109 w 283"/>
                <a:gd name="T11" fmla="*/ 6 h 221"/>
                <a:gd name="T12" fmla="*/ 69 w 283"/>
                <a:gd name="T13" fmla="*/ 18 h 221"/>
                <a:gd name="T14" fmla="*/ 0 w 283"/>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21">
                  <a:moveTo>
                    <a:pt x="0" y="0"/>
                  </a:moveTo>
                  <a:lnTo>
                    <a:pt x="12" y="220"/>
                  </a:lnTo>
                  <a:lnTo>
                    <a:pt x="282" y="220"/>
                  </a:lnTo>
                  <a:lnTo>
                    <a:pt x="167" y="95"/>
                  </a:lnTo>
                  <a:lnTo>
                    <a:pt x="167" y="11"/>
                  </a:lnTo>
                  <a:lnTo>
                    <a:pt x="109" y="6"/>
                  </a:lnTo>
                  <a:lnTo>
                    <a:pt x="69" y="18"/>
                  </a:lnTo>
                  <a:lnTo>
                    <a:pt x="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7" name="Freeform 113">
              <a:extLst>
                <a:ext uri="{FF2B5EF4-FFF2-40B4-BE49-F238E27FC236}">
                  <a16:creationId xmlns:a16="http://schemas.microsoft.com/office/drawing/2014/main" id="{5D3A01D8-046E-4090-9737-88C26C4C5D58}"/>
                </a:ext>
              </a:extLst>
            </p:cNvPr>
            <p:cNvSpPr>
              <a:spLocks/>
            </p:cNvSpPr>
            <p:nvPr/>
          </p:nvSpPr>
          <p:spPr bwMode="auto">
            <a:xfrm>
              <a:off x="3078" y="2824"/>
              <a:ext cx="451" cy="459"/>
            </a:xfrm>
            <a:custGeom>
              <a:avLst/>
              <a:gdLst>
                <a:gd name="T0" fmla="*/ 120 w 451"/>
                <a:gd name="T1" fmla="*/ 0 h 459"/>
                <a:gd name="T2" fmla="*/ 388 w 451"/>
                <a:gd name="T3" fmla="*/ 0 h 459"/>
                <a:gd name="T4" fmla="*/ 450 w 451"/>
                <a:gd name="T5" fmla="*/ 157 h 459"/>
                <a:gd name="T6" fmla="*/ 385 w 451"/>
                <a:gd name="T7" fmla="*/ 318 h 459"/>
                <a:gd name="T8" fmla="*/ 394 w 451"/>
                <a:gd name="T9" fmla="*/ 414 h 459"/>
                <a:gd name="T10" fmla="*/ 359 w 451"/>
                <a:gd name="T11" fmla="*/ 457 h 459"/>
                <a:gd name="T12" fmla="*/ 257 w 451"/>
                <a:gd name="T13" fmla="*/ 458 h 459"/>
                <a:gd name="T14" fmla="*/ 159 w 451"/>
                <a:gd name="T15" fmla="*/ 428 h 459"/>
                <a:gd name="T16" fmla="*/ 115 w 451"/>
                <a:gd name="T17" fmla="*/ 370 h 459"/>
                <a:gd name="T18" fmla="*/ 73 w 451"/>
                <a:gd name="T19" fmla="*/ 366 h 459"/>
                <a:gd name="T20" fmla="*/ 0 w 451"/>
                <a:gd name="T21" fmla="*/ 238 h 459"/>
                <a:gd name="T22" fmla="*/ 23 w 451"/>
                <a:gd name="T23" fmla="*/ 182 h 459"/>
                <a:gd name="T24" fmla="*/ 57 w 451"/>
                <a:gd name="T25" fmla="*/ 172 h 459"/>
                <a:gd name="T26" fmla="*/ 73 w 451"/>
                <a:gd name="T27" fmla="*/ 86 h 459"/>
                <a:gd name="T28" fmla="*/ 115 w 451"/>
                <a:gd name="T29" fmla="*/ 65 h 459"/>
                <a:gd name="T30" fmla="*/ 120 w 451"/>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1" h="459">
                  <a:moveTo>
                    <a:pt x="120" y="0"/>
                  </a:moveTo>
                  <a:lnTo>
                    <a:pt x="388" y="0"/>
                  </a:lnTo>
                  <a:lnTo>
                    <a:pt x="450" y="157"/>
                  </a:lnTo>
                  <a:lnTo>
                    <a:pt x="385" y="318"/>
                  </a:lnTo>
                  <a:lnTo>
                    <a:pt x="394" y="414"/>
                  </a:lnTo>
                  <a:lnTo>
                    <a:pt x="359" y="457"/>
                  </a:lnTo>
                  <a:lnTo>
                    <a:pt x="257" y="458"/>
                  </a:lnTo>
                  <a:lnTo>
                    <a:pt x="159" y="428"/>
                  </a:lnTo>
                  <a:lnTo>
                    <a:pt x="115" y="370"/>
                  </a:lnTo>
                  <a:lnTo>
                    <a:pt x="73" y="366"/>
                  </a:lnTo>
                  <a:lnTo>
                    <a:pt x="0" y="238"/>
                  </a:lnTo>
                  <a:lnTo>
                    <a:pt x="23" y="182"/>
                  </a:lnTo>
                  <a:lnTo>
                    <a:pt x="57" y="172"/>
                  </a:lnTo>
                  <a:lnTo>
                    <a:pt x="73" y="86"/>
                  </a:lnTo>
                  <a:lnTo>
                    <a:pt x="115" y="65"/>
                  </a:lnTo>
                  <a:lnTo>
                    <a:pt x="12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8" name="Freeform 114">
              <a:extLst>
                <a:ext uri="{FF2B5EF4-FFF2-40B4-BE49-F238E27FC236}">
                  <a16:creationId xmlns:a16="http://schemas.microsoft.com/office/drawing/2014/main" id="{B8CF9A12-0864-4F1A-8766-7B92B784D599}"/>
                </a:ext>
              </a:extLst>
            </p:cNvPr>
            <p:cNvSpPr>
              <a:spLocks/>
            </p:cNvSpPr>
            <p:nvPr/>
          </p:nvSpPr>
          <p:spPr bwMode="auto">
            <a:xfrm>
              <a:off x="2845" y="2803"/>
              <a:ext cx="307" cy="385"/>
            </a:xfrm>
            <a:custGeom>
              <a:avLst/>
              <a:gdLst>
                <a:gd name="T0" fmla="*/ 92 w 307"/>
                <a:gd name="T1" fmla="*/ 0 h 385"/>
                <a:gd name="T2" fmla="*/ 306 w 307"/>
                <a:gd name="T3" fmla="*/ 108 h 385"/>
                <a:gd name="T4" fmla="*/ 291 w 307"/>
                <a:gd name="T5" fmla="*/ 194 h 385"/>
                <a:gd name="T6" fmla="*/ 256 w 307"/>
                <a:gd name="T7" fmla="*/ 204 h 385"/>
                <a:gd name="T8" fmla="*/ 235 w 307"/>
                <a:gd name="T9" fmla="*/ 259 h 385"/>
                <a:gd name="T10" fmla="*/ 274 w 307"/>
                <a:gd name="T11" fmla="*/ 327 h 385"/>
                <a:gd name="T12" fmla="*/ 181 w 307"/>
                <a:gd name="T13" fmla="*/ 369 h 385"/>
                <a:gd name="T14" fmla="*/ 81 w 307"/>
                <a:gd name="T15" fmla="*/ 384 h 385"/>
                <a:gd name="T16" fmla="*/ 49 w 307"/>
                <a:gd name="T17" fmla="*/ 364 h 385"/>
                <a:gd name="T18" fmla="*/ 84 w 307"/>
                <a:gd name="T19" fmla="*/ 332 h 385"/>
                <a:gd name="T20" fmla="*/ 59 w 307"/>
                <a:gd name="T21" fmla="*/ 262 h 385"/>
                <a:gd name="T22" fmla="*/ 0 w 307"/>
                <a:gd name="T23" fmla="*/ 245 h 385"/>
                <a:gd name="T24" fmla="*/ 56 w 307"/>
                <a:gd name="T25" fmla="*/ 134 h 385"/>
                <a:gd name="T26" fmla="*/ 92 w 307"/>
                <a:gd name="T2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85">
                  <a:moveTo>
                    <a:pt x="92" y="0"/>
                  </a:moveTo>
                  <a:lnTo>
                    <a:pt x="306" y="108"/>
                  </a:lnTo>
                  <a:lnTo>
                    <a:pt x="291" y="194"/>
                  </a:lnTo>
                  <a:lnTo>
                    <a:pt x="256" y="204"/>
                  </a:lnTo>
                  <a:lnTo>
                    <a:pt x="235" y="259"/>
                  </a:lnTo>
                  <a:lnTo>
                    <a:pt x="274" y="327"/>
                  </a:lnTo>
                  <a:lnTo>
                    <a:pt x="181" y="369"/>
                  </a:lnTo>
                  <a:lnTo>
                    <a:pt x="81" y="384"/>
                  </a:lnTo>
                  <a:lnTo>
                    <a:pt x="49" y="364"/>
                  </a:lnTo>
                  <a:lnTo>
                    <a:pt x="84" y="332"/>
                  </a:lnTo>
                  <a:lnTo>
                    <a:pt x="59" y="262"/>
                  </a:lnTo>
                  <a:lnTo>
                    <a:pt x="0" y="245"/>
                  </a:lnTo>
                  <a:lnTo>
                    <a:pt x="56" y="134"/>
                  </a:lnTo>
                  <a:lnTo>
                    <a:pt x="92"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9" name="Freeform 115">
              <a:extLst>
                <a:ext uri="{FF2B5EF4-FFF2-40B4-BE49-F238E27FC236}">
                  <a16:creationId xmlns:a16="http://schemas.microsoft.com/office/drawing/2014/main" id="{C6E6B99B-6FF8-49EF-A799-ABB988FC0731}"/>
                </a:ext>
              </a:extLst>
            </p:cNvPr>
            <p:cNvSpPr>
              <a:spLocks/>
            </p:cNvSpPr>
            <p:nvPr/>
          </p:nvSpPr>
          <p:spPr bwMode="auto">
            <a:xfrm>
              <a:off x="2098" y="3060"/>
              <a:ext cx="199" cy="143"/>
            </a:xfrm>
            <a:custGeom>
              <a:avLst/>
              <a:gdLst>
                <a:gd name="T0" fmla="*/ 0 w 199"/>
                <a:gd name="T1" fmla="*/ 39 h 143"/>
                <a:gd name="T2" fmla="*/ 68 w 199"/>
                <a:gd name="T3" fmla="*/ 0 h 143"/>
                <a:gd name="T4" fmla="*/ 187 w 199"/>
                <a:gd name="T5" fmla="*/ 6 h 143"/>
                <a:gd name="T6" fmla="*/ 198 w 199"/>
                <a:gd name="T7" fmla="*/ 78 h 143"/>
                <a:gd name="T8" fmla="*/ 181 w 199"/>
                <a:gd name="T9" fmla="*/ 142 h 143"/>
                <a:gd name="T10" fmla="*/ 126 w 199"/>
                <a:gd name="T11" fmla="*/ 103 h 143"/>
                <a:gd name="T12" fmla="*/ 88 w 199"/>
                <a:gd name="T13" fmla="*/ 65 h 143"/>
                <a:gd name="T14" fmla="*/ 56 w 199"/>
                <a:gd name="T15" fmla="*/ 95 h 143"/>
                <a:gd name="T16" fmla="*/ 0 w 199"/>
                <a:gd name="T17" fmla="*/ 3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43">
                  <a:moveTo>
                    <a:pt x="0" y="39"/>
                  </a:moveTo>
                  <a:lnTo>
                    <a:pt x="68" y="0"/>
                  </a:lnTo>
                  <a:lnTo>
                    <a:pt x="187" y="6"/>
                  </a:lnTo>
                  <a:lnTo>
                    <a:pt x="198" y="78"/>
                  </a:lnTo>
                  <a:lnTo>
                    <a:pt x="181" y="142"/>
                  </a:lnTo>
                  <a:lnTo>
                    <a:pt x="126" y="103"/>
                  </a:lnTo>
                  <a:lnTo>
                    <a:pt x="88" y="65"/>
                  </a:lnTo>
                  <a:lnTo>
                    <a:pt x="56" y="95"/>
                  </a:lnTo>
                  <a:lnTo>
                    <a:pt x="0" y="3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0" name="Freeform 116">
              <a:extLst>
                <a:ext uri="{FF2B5EF4-FFF2-40B4-BE49-F238E27FC236}">
                  <a16:creationId xmlns:a16="http://schemas.microsoft.com/office/drawing/2014/main" id="{8D5880D4-5ADE-4234-B7E5-E010AC71729E}"/>
                </a:ext>
              </a:extLst>
            </p:cNvPr>
            <p:cNvSpPr>
              <a:spLocks/>
            </p:cNvSpPr>
            <p:nvPr/>
          </p:nvSpPr>
          <p:spPr bwMode="auto">
            <a:xfrm>
              <a:off x="2152" y="3124"/>
              <a:ext cx="72" cy="89"/>
            </a:xfrm>
            <a:custGeom>
              <a:avLst/>
              <a:gdLst>
                <a:gd name="T0" fmla="*/ 34 w 72"/>
                <a:gd name="T1" fmla="*/ 0 h 89"/>
                <a:gd name="T2" fmla="*/ 0 w 72"/>
                <a:gd name="T3" fmla="*/ 31 h 89"/>
                <a:gd name="T4" fmla="*/ 55 w 72"/>
                <a:gd name="T5" fmla="*/ 88 h 89"/>
                <a:gd name="T6" fmla="*/ 71 w 72"/>
                <a:gd name="T7" fmla="*/ 38 h 89"/>
                <a:gd name="T8" fmla="*/ 34 w 72"/>
                <a:gd name="T9" fmla="*/ 0 h 89"/>
              </a:gdLst>
              <a:ahLst/>
              <a:cxnLst>
                <a:cxn ang="0">
                  <a:pos x="T0" y="T1"/>
                </a:cxn>
                <a:cxn ang="0">
                  <a:pos x="T2" y="T3"/>
                </a:cxn>
                <a:cxn ang="0">
                  <a:pos x="T4" y="T5"/>
                </a:cxn>
                <a:cxn ang="0">
                  <a:pos x="T6" y="T7"/>
                </a:cxn>
                <a:cxn ang="0">
                  <a:pos x="T8" y="T9"/>
                </a:cxn>
              </a:cxnLst>
              <a:rect l="0" t="0" r="r" b="b"/>
              <a:pathLst>
                <a:path w="72" h="89">
                  <a:moveTo>
                    <a:pt x="34" y="0"/>
                  </a:moveTo>
                  <a:lnTo>
                    <a:pt x="0" y="31"/>
                  </a:lnTo>
                  <a:lnTo>
                    <a:pt x="55" y="88"/>
                  </a:lnTo>
                  <a:lnTo>
                    <a:pt x="71" y="38"/>
                  </a:lnTo>
                  <a:lnTo>
                    <a:pt x="34"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1" name="Freeform 117">
              <a:extLst>
                <a:ext uri="{FF2B5EF4-FFF2-40B4-BE49-F238E27FC236}">
                  <a16:creationId xmlns:a16="http://schemas.microsoft.com/office/drawing/2014/main" id="{EDB6191A-739C-4B57-8120-FA80DA185ADB}"/>
                </a:ext>
              </a:extLst>
            </p:cNvPr>
            <p:cNvSpPr>
              <a:spLocks/>
            </p:cNvSpPr>
            <p:nvPr/>
          </p:nvSpPr>
          <p:spPr bwMode="auto">
            <a:xfrm>
              <a:off x="2205" y="3160"/>
              <a:ext cx="75" cy="111"/>
            </a:xfrm>
            <a:custGeom>
              <a:avLst/>
              <a:gdLst>
                <a:gd name="T0" fmla="*/ 17 w 75"/>
                <a:gd name="T1" fmla="*/ 0 h 111"/>
                <a:gd name="T2" fmla="*/ 0 w 75"/>
                <a:gd name="T3" fmla="*/ 52 h 111"/>
                <a:gd name="T4" fmla="*/ 58 w 75"/>
                <a:gd name="T5" fmla="*/ 110 h 111"/>
                <a:gd name="T6" fmla="*/ 74 w 75"/>
                <a:gd name="T7" fmla="*/ 41 h 111"/>
                <a:gd name="T8" fmla="*/ 17 w 75"/>
                <a:gd name="T9" fmla="*/ 0 h 111"/>
              </a:gdLst>
              <a:ahLst/>
              <a:cxnLst>
                <a:cxn ang="0">
                  <a:pos x="T0" y="T1"/>
                </a:cxn>
                <a:cxn ang="0">
                  <a:pos x="T2" y="T3"/>
                </a:cxn>
                <a:cxn ang="0">
                  <a:pos x="T4" y="T5"/>
                </a:cxn>
                <a:cxn ang="0">
                  <a:pos x="T6" y="T7"/>
                </a:cxn>
                <a:cxn ang="0">
                  <a:pos x="T8" y="T9"/>
                </a:cxn>
              </a:cxnLst>
              <a:rect l="0" t="0" r="r" b="b"/>
              <a:pathLst>
                <a:path w="75" h="111">
                  <a:moveTo>
                    <a:pt x="17" y="0"/>
                  </a:moveTo>
                  <a:lnTo>
                    <a:pt x="0" y="52"/>
                  </a:lnTo>
                  <a:lnTo>
                    <a:pt x="58" y="110"/>
                  </a:lnTo>
                  <a:lnTo>
                    <a:pt x="74" y="41"/>
                  </a:lnTo>
                  <a:lnTo>
                    <a:pt x="1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2" name="Freeform 118">
              <a:extLst>
                <a:ext uri="{FF2B5EF4-FFF2-40B4-BE49-F238E27FC236}">
                  <a16:creationId xmlns:a16="http://schemas.microsoft.com/office/drawing/2014/main" id="{547743CA-96AB-43B5-A0B4-97313C74C374}"/>
                </a:ext>
              </a:extLst>
            </p:cNvPr>
            <p:cNvSpPr>
              <a:spLocks/>
            </p:cNvSpPr>
            <p:nvPr/>
          </p:nvSpPr>
          <p:spPr bwMode="auto">
            <a:xfrm>
              <a:off x="2262" y="3135"/>
              <a:ext cx="156" cy="136"/>
            </a:xfrm>
            <a:custGeom>
              <a:avLst/>
              <a:gdLst>
                <a:gd name="T0" fmla="*/ 33 w 156"/>
                <a:gd name="T1" fmla="*/ 0 h 136"/>
                <a:gd name="T2" fmla="*/ 84 w 156"/>
                <a:gd name="T3" fmla="*/ 0 h 136"/>
                <a:gd name="T4" fmla="*/ 155 w 156"/>
                <a:gd name="T5" fmla="*/ 49 h 136"/>
                <a:gd name="T6" fmla="*/ 149 w 156"/>
                <a:gd name="T7" fmla="*/ 110 h 136"/>
                <a:gd name="T8" fmla="*/ 53 w 156"/>
                <a:gd name="T9" fmla="*/ 111 h 136"/>
                <a:gd name="T10" fmla="*/ 0 w 156"/>
                <a:gd name="T11" fmla="*/ 135 h 136"/>
                <a:gd name="T12" fmla="*/ 16 w 156"/>
                <a:gd name="T13" fmla="*/ 66 h 136"/>
                <a:gd name="T14" fmla="*/ 33 w 156"/>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36">
                  <a:moveTo>
                    <a:pt x="33" y="0"/>
                  </a:moveTo>
                  <a:lnTo>
                    <a:pt x="84" y="0"/>
                  </a:lnTo>
                  <a:lnTo>
                    <a:pt x="155" y="49"/>
                  </a:lnTo>
                  <a:lnTo>
                    <a:pt x="149" y="110"/>
                  </a:lnTo>
                  <a:lnTo>
                    <a:pt x="53" y="111"/>
                  </a:lnTo>
                  <a:lnTo>
                    <a:pt x="0" y="135"/>
                  </a:lnTo>
                  <a:lnTo>
                    <a:pt x="16" y="66"/>
                  </a:lnTo>
                  <a:lnTo>
                    <a:pt x="3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3" name="Freeform 119">
              <a:extLst>
                <a:ext uri="{FF2B5EF4-FFF2-40B4-BE49-F238E27FC236}">
                  <a16:creationId xmlns:a16="http://schemas.microsoft.com/office/drawing/2014/main" id="{44914965-98E8-4EA6-920E-F24285987115}"/>
                </a:ext>
              </a:extLst>
            </p:cNvPr>
            <p:cNvSpPr>
              <a:spLocks/>
            </p:cNvSpPr>
            <p:nvPr/>
          </p:nvSpPr>
          <p:spPr bwMode="auto">
            <a:xfrm>
              <a:off x="2410" y="3117"/>
              <a:ext cx="109" cy="129"/>
            </a:xfrm>
            <a:custGeom>
              <a:avLst/>
              <a:gdLst>
                <a:gd name="T0" fmla="*/ 13 w 109"/>
                <a:gd name="T1" fmla="*/ 2 h 129"/>
                <a:gd name="T2" fmla="*/ 89 w 109"/>
                <a:gd name="T3" fmla="*/ 0 h 129"/>
                <a:gd name="T4" fmla="*/ 108 w 109"/>
                <a:gd name="T5" fmla="*/ 128 h 129"/>
                <a:gd name="T6" fmla="*/ 0 w 109"/>
                <a:gd name="T7" fmla="*/ 128 h 129"/>
                <a:gd name="T8" fmla="*/ 13 w 109"/>
                <a:gd name="T9" fmla="*/ 2 h 129"/>
              </a:gdLst>
              <a:ahLst/>
              <a:cxnLst>
                <a:cxn ang="0">
                  <a:pos x="T0" y="T1"/>
                </a:cxn>
                <a:cxn ang="0">
                  <a:pos x="T2" y="T3"/>
                </a:cxn>
                <a:cxn ang="0">
                  <a:pos x="T4" y="T5"/>
                </a:cxn>
                <a:cxn ang="0">
                  <a:pos x="T6" y="T7"/>
                </a:cxn>
                <a:cxn ang="0">
                  <a:pos x="T8" y="T9"/>
                </a:cxn>
              </a:cxnLst>
              <a:rect l="0" t="0" r="r" b="b"/>
              <a:pathLst>
                <a:path w="109" h="129">
                  <a:moveTo>
                    <a:pt x="13" y="2"/>
                  </a:moveTo>
                  <a:lnTo>
                    <a:pt x="89" y="0"/>
                  </a:lnTo>
                  <a:lnTo>
                    <a:pt x="108" y="128"/>
                  </a:lnTo>
                  <a:lnTo>
                    <a:pt x="0" y="128"/>
                  </a:lnTo>
                  <a:lnTo>
                    <a:pt x="13" y="2"/>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4" name="Freeform 120">
              <a:extLst>
                <a:ext uri="{FF2B5EF4-FFF2-40B4-BE49-F238E27FC236}">
                  <a16:creationId xmlns:a16="http://schemas.microsoft.com/office/drawing/2014/main" id="{38591924-4154-4FB6-B849-14A5F3CF0868}"/>
                </a:ext>
              </a:extLst>
            </p:cNvPr>
            <p:cNvSpPr>
              <a:spLocks/>
            </p:cNvSpPr>
            <p:nvPr/>
          </p:nvSpPr>
          <p:spPr bwMode="auto">
            <a:xfrm>
              <a:off x="2345" y="3006"/>
              <a:ext cx="218" cy="239"/>
            </a:xfrm>
            <a:custGeom>
              <a:avLst/>
              <a:gdLst>
                <a:gd name="T0" fmla="*/ 28 w 218"/>
                <a:gd name="T1" fmla="*/ 59 h 239"/>
                <a:gd name="T2" fmla="*/ 0 w 218"/>
                <a:gd name="T3" fmla="*/ 129 h 239"/>
                <a:gd name="T4" fmla="*/ 71 w 218"/>
                <a:gd name="T5" fmla="*/ 179 h 239"/>
                <a:gd name="T6" fmla="*/ 80 w 218"/>
                <a:gd name="T7" fmla="*/ 114 h 239"/>
                <a:gd name="T8" fmla="*/ 154 w 218"/>
                <a:gd name="T9" fmla="*/ 111 h 239"/>
                <a:gd name="T10" fmla="*/ 172 w 218"/>
                <a:gd name="T11" fmla="*/ 238 h 239"/>
                <a:gd name="T12" fmla="*/ 217 w 218"/>
                <a:gd name="T13" fmla="*/ 238 h 239"/>
                <a:gd name="T14" fmla="*/ 196 w 218"/>
                <a:gd name="T15" fmla="*/ 136 h 239"/>
                <a:gd name="T16" fmla="*/ 182 w 218"/>
                <a:gd name="T17" fmla="*/ 105 h 239"/>
                <a:gd name="T18" fmla="*/ 205 w 218"/>
                <a:gd name="T19" fmla="*/ 92 h 239"/>
                <a:gd name="T20" fmla="*/ 195 w 218"/>
                <a:gd name="T21" fmla="*/ 0 h 239"/>
                <a:gd name="T22" fmla="*/ 75 w 218"/>
                <a:gd name="T23" fmla="*/ 61 h 239"/>
                <a:gd name="T24" fmla="*/ 28 w 218"/>
                <a:gd name="T25" fmla="*/ 5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39">
                  <a:moveTo>
                    <a:pt x="28" y="59"/>
                  </a:moveTo>
                  <a:lnTo>
                    <a:pt x="0" y="129"/>
                  </a:lnTo>
                  <a:lnTo>
                    <a:pt x="71" y="179"/>
                  </a:lnTo>
                  <a:lnTo>
                    <a:pt x="80" y="114"/>
                  </a:lnTo>
                  <a:lnTo>
                    <a:pt x="154" y="111"/>
                  </a:lnTo>
                  <a:lnTo>
                    <a:pt x="172" y="238"/>
                  </a:lnTo>
                  <a:lnTo>
                    <a:pt x="217" y="238"/>
                  </a:lnTo>
                  <a:lnTo>
                    <a:pt x="196" y="136"/>
                  </a:lnTo>
                  <a:lnTo>
                    <a:pt x="182" y="105"/>
                  </a:lnTo>
                  <a:lnTo>
                    <a:pt x="205" y="92"/>
                  </a:lnTo>
                  <a:lnTo>
                    <a:pt x="195" y="0"/>
                  </a:lnTo>
                  <a:lnTo>
                    <a:pt x="75" y="61"/>
                  </a:lnTo>
                  <a:lnTo>
                    <a:pt x="28" y="5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5" name="Freeform 121">
              <a:extLst>
                <a:ext uri="{FF2B5EF4-FFF2-40B4-BE49-F238E27FC236}">
                  <a16:creationId xmlns:a16="http://schemas.microsoft.com/office/drawing/2014/main" id="{EB69C567-A634-4CB8-B1DC-77400F6EAB1E}"/>
                </a:ext>
              </a:extLst>
            </p:cNvPr>
            <p:cNvSpPr>
              <a:spLocks/>
            </p:cNvSpPr>
            <p:nvPr/>
          </p:nvSpPr>
          <p:spPr bwMode="auto">
            <a:xfrm>
              <a:off x="2593" y="3044"/>
              <a:ext cx="311" cy="248"/>
            </a:xfrm>
            <a:custGeom>
              <a:avLst/>
              <a:gdLst>
                <a:gd name="T0" fmla="*/ 34 w 311"/>
                <a:gd name="T1" fmla="*/ 0 h 248"/>
                <a:gd name="T2" fmla="*/ 0 w 311"/>
                <a:gd name="T3" fmla="*/ 23 h 248"/>
                <a:gd name="T4" fmla="*/ 6 w 311"/>
                <a:gd name="T5" fmla="*/ 200 h 248"/>
                <a:gd name="T6" fmla="*/ 149 w 311"/>
                <a:gd name="T7" fmla="*/ 247 h 248"/>
                <a:gd name="T8" fmla="*/ 163 w 311"/>
                <a:gd name="T9" fmla="*/ 165 h 248"/>
                <a:gd name="T10" fmla="*/ 263 w 311"/>
                <a:gd name="T11" fmla="*/ 121 h 248"/>
                <a:gd name="T12" fmla="*/ 310 w 311"/>
                <a:gd name="T13" fmla="*/ 18 h 248"/>
                <a:gd name="T14" fmla="*/ 255 w 311"/>
                <a:gd name="T15" fmla="*/ 2 h 248"/>
                <a:gd name="T16" fmla="*/ 34 w 311"/>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248">
                  <a:moveTo>
                    <a:pt x="34" y="0"/>
                  </a:moveTo>
                  <a:lnTo>
                    <a:pt x="0" y="23"/>
                  </a:lnTo>
                  <a:lnTo>
                    <a:pt x="6" y="200"/>
                  </a:lnTo>
                  <a:lnTo>
                    <a:pt x="149" y="247"/>
                  </a:lnTo>
                  <a:lnTo>
                    <a:pt x="163" y="165"/>
                  </a:lnTo>
                  <a:lnTo>
                    <a:pt x="263" y="121"/>
                  </a:lnTo>
                  <a:lnTo>
                    <a:pt x="310" y="18"/>
                  </a:lnTo>
                  <a:lnTo>
                    <a:pt x="255" y="2"/>
                  </a:lnTo>
                  <a:lnTo>
                    <a:pt x="34"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6" name="Freeform 122">
              <a:extLst>
                <a:ext uri="{FF2B5EF4-FFF2-40B4-BE49-F238E27FC236}">
                  <a16:creationId xmlns:a16="http://schemas.microsoft.com/office/drawing/2014/main" id="{2D62A9BB-87AD-413B-9F83-33371D37A736}"/>
                </a:ext>
              </a:extLst>
            </p:cNvPr>
            <p:cNvSpPr>
              <a:spLocks/>
            </p:cNvSpPr>
            <p:nvPr/>
          </p:nvSpPr>
          <p:spPr bwMode="auto">
            <a:xfrm>
              <a:off x="2740" y="3061"/>
              <a:ext cx="196" cy="248"/>
            </a:xfrm>
            <a:custGeom>
              <a:avLst/>
              <a:gdLst>
                <a:gd name="T0" fmla="*/ 163 w 196"/>
                <a:gd name="T1" fmla="*/ 0 h 248"/>
                <a:gd name="T2" fmla="*/ 115 w 196"/>
                <a:gd name="T3" fmla="*/ 103 h 248"/>
                <a:gd name="T4" fmla="*/ 11 w 196"/>
                <a:gd name="T5" fmla="*/ 148 h 248"/>
                <a:gd name="T6" fmla="*/ 0 w 196"/>
                <a:gd name="T7" fmla="*/ 226 h 248"/>
                <a:gd name="T8" fmla="*/ 3 w 196"/>
                <a:gd name="T9" fmla="*/ 247 h 248"/>
                <a:gd name="T10" fmla="*/ 190 w 196"/>
                <a:gd name="T11" fmla="*/ 227 h 248"/>
                <a:gd name="T12" fmla="*/ 195 w 196"/>
                <a:gd name="T13" fmla="*/ 209 h 248"/>
                <a:gd name="T14" fmla="*/ 179 w 196"/>
                <a:gd name="T15" fmla="*/ 199 h 248"/>
                <a:gd name="T16" fmla="*/ 172 w 196"/>
                <a:gd name="T17" fmla="*/ 161 h 248"/>
                <a:gd name="T18" fmla="*/ 189 w 196"/>
                <a:gd name="T19" fmla="*/ 126 h 248"/>
                <a:gd name="T20" fmla="*/ 157 w 196"/>
                <a:gd name="T21" fmla="*/ 106 h 248"/>
                <a:gd name="T22" fmla="*/ 191 w 196"/>
                <a:gd name="T23" fmla="*/ 74 h 248"/>
                <a:gd name="T24" fmla="*/ 163 w 196"/>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248">
                  <a:moveTo>
                    <a:pt x="163" y="0"/>
                  </a:moveTo>
                  <a:lnTo>
                    <a:pt x="115" y="103"/>
                  </a:lnTo>
                  <a:lnTo>
                    <a:pt x="11" y="148"/>
                  </a:lnTo>
                  <a:lnTo>
                    <a:pt x="0" y="226"/>
                  </a:lnTo>
                  <a:lnTo>
                    <a:pt x="3" y="247"/>
                  </a:lnTo>
                  <a:lnTo>
                    <a:pt x="190" y="227"/>
                  </a:lnTo>
                  <a:lnTo>
                    <a:pt x="195" y="209"/>
                  </a:lnTo>
                  <a:lnTo>
                    <a:pt x="179" y="199"/>
                  </a:lnTo>
                  <a:lnTo>
                    <a:pt x="172" y="161"/>
                  </a:lnTo>
                  <a:lnTo>
                    <a:pt x="189" y="126"/>
                  </a:lnTo>
                  <a:lnTo>
                    <a:pt x="157" y="106"/>
                  </a:lnTo>
                  <a:lnTo>
                    <a:pt x="191" y="74"/>
                  </a:lnTo>
                  <a:lnTo>
                    <a:pt x="16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7" name="Freeform 123">
              <a:extLst>
                <a:ext uri="{FF2B5EF4-FFF2-40B4-BE49-F238E27FC236}">
                  <a16:creationId xmlns:a16="http://schemas.microsoft.com/office/drawing/2014/main" id="{6706A305-0220-40B9-A487-EDC57B263EA7}"/>
                </a:ext>
              </a:extLst>
            </p:cNvPr>
            <p:cNvSpPr>
              <a:spLocks/>
            </p:cNvSpPr>
            <p:nvPr/>
          </p:nvSpPr>
          <p:spPr bwMode="auto">
            <a:xfrm>
              <a:off x="2909" y="3130"/>
              <a:ext cx="331" cy="155"/>
            </a:xfrm>
            <a:custGeom>
              <a:avLst/>
              <a:gdLst>
                <a:gd name="T0" fmla="*/ 17 w 331"/>
                <a:gd name="T1" fmla="*/ 55 h 155"/>
                <a:gd name="T2" fmla="*/ 0 w 331"/>
                <a:gd name="T3" fmla="*/ 94 h 155"/>
                <a:gd name="T4" fmla="*/ 9 w 331"/>
                <a:gd name="T5" fmla="*/ 133 h 155"/>
                <a:gd name="T6" fmla="*/ 25 w 331"/>
                <a:gd name="T7" fmla="*/ 141 h 155"/>
                <a:gd name="T8" fmla="*/ 49 w 331"/>
                <a:gd name="T9" fmla="*/ 133 h 155"/>
                <a:gd name="T10" fmla="*/ 72 w 331"/>
                <a:gd name="T11" fmla="*/ 154 h 155"/>
                <a:gd name="T12" fmla="*/ 102 w 331"/>
                <a:gd name="T13" fmla="*/ 123 h 155"/>
                <a:gd name="T14" fmla="*/ 155 w 331"/>
                <a:gd name="T15" fmla="*/ 137 h 155"/>
                <a:gd name="T16" fmla="*/ 226 w 331"/>
                <a:gd name="T17" fmla="*/ 137 h 155"/>
                <a:gd name="T18" fmla="*/ 330 w 331"/>
                <a:gd name="T19" fmla="*/ 121 h 155"/>
                <a:gd name="T20" fmla="*/ 286 w 331"/>
                <a:gd name="T21" fmla="*/ 63 h 155"/>
                <a:gd name="T22" fmla="*/ 241 w 331"/>
                <a:gd name="T23" fmla="*/ 59 h 155"/>
                <a:gd name="T24" fmla="*/ 209 w 331"/>
                <a:gd name="T25" fmla="*/ 0 h 155"/>
                <a:gd name="T26" fmla="*/ 116 w 331"/>
                <a:gd name="T27" fmla="*/ 41 h 155"/>
                <a:gd name="T28" fmla="*/ 17 w 331"/>
                <a:gd name="T29"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155">
                  <a:moveTo>
                    <a:pt x="17" y="55"/>
                  </a:moveTo>
                  <a:lnTo>
                    <a:pt x="0" y="94"/>
                  </a:lnTo>
                  <a:lnTo>
                    <a:pt x="9" y="133"/>
                  </a:lnTo>
                  <a:lnTo>
                    <a:pt x="25" y="141"/>
                  </a:lnTo>
                  <a:lnTo>
                    <a:pt x="49" y="133"/>
                  </a:lnTo>
                  <a:lnTo>
                    <a:pt x="72" y="154"/>
                  </a:lnTo>
                  <a:lnTo>
                    <a:pt x="102" y="123"/>
                  </a:lnTo>
                  <a:lnTo>
                    <a:pt x="155" y="137"/>
                  </a:lnTo>
                  <a:lnTo>
                    <a:pt x="226" y="137"/>
                  </a:lnTo>
                  <a:lnTo>
                    <a:pt x="330" y="121"/>
                  </a:lnTo>
                  <a:lnTo>
                    <a:pt x="286" y="63"/>
                  </a:lnTo>
                  <a:lnTo>
                    <a:pt x="241" y="59"/>
                  </a:lnTo>
                  <a:lnTo>
                    <a:pt x="209" y="0"/>
                  </a:lnTo>
                  <a:lnTo>
                    <a:pt x="116" y="41"/>
                  </a:lnTo>
                  <a:lnTo>
                    <a:pt x="17" y="55"/>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8" name="Freeform 124">
              <a:extLst>
                <a:ext uri="{FF2B5EF4-FFF2-40B4-BE49-F238E27FC236}">
                  <a16:creationId xmlns:a16="http://schemas.microsoft.com/office/drawing/2014/main" id="{C5CBEEAB-B8C2-4EF8-924A-E5824297A414}"/>
                </a:ext>
              </a:extLst>
            </p:cNvPr>
            <p:cNvSpPr>
              <a:spLocks/>
            </p:cNvSpPr>
            <p:nvPr/>
          </p:nvSpPr>
          <p:spPr bwMode="auto">
            <a:xfrm>
              <a:off x="2726" y="3296"/>
              <a:ext cx="119" cy="157"/>
            </a:xfrm>
            <a:custGeom>
              <a:avLst/>
              <a:gdLst>
                <a:gd name="T0" fmla="*/ 16 w 119"/>
                <a:gd name="T1" fmla="*/ 10 h 157"/>
                <a:gd name="T2" fmla="*/ 118 w 119"/>
                <a:gd name="T3" fmla="*/ 0 h 157"/>
                <a:gd name="T4" fmla="*/ 116 w 119"/>
                <a:gd name="T5" fmla="*/ 95 h 157"/>
                <a:gd name="T6" fmla="*/ 35 w 119"/>
                <a:gd name="T7" fmla="*/ 123 h 157"/>
                <a:gd name="T8" fmla="*/ 24 w 119"/>
                <a:gd name="T9" fmla="*/ 156 h 157"/>
                <a:gd name="T10" fmla="*/ 0 w 119"/>
                <a:gd name="T11" fmla="*/ 119 h 157"/>
                <a:gd name="T12" fmla="*/ 16 w 119"/>
                <a:gd name="T13" fmla="*/ 10 h 157"/>
              </a:gdLst>
              <a:ahLst/>
              <a:cxnLst>
                <a:cxn ang="0">
                  <a:pos x="T0" y="T1"/>
                </a:cxn>
                <a:cxn ang="0">
                  <a:pos x="T2" y="T3"/>
                </a:cxn>
                <a:cxn ang="0">
                  <a:pos x="T4" y="T5"/>
                </a:cxn>
                <a:cxn ang="0">
                  <a:pos x="T6" y="T7"/>
                </a:cxn>
                <a:cxn ang="0">
                  <a:pos x="T8" y="T9"/>
                </a:cxn>
                <a:cxn ang="0">
                  <a:pos x="T10" y="T11"/>
                </a:cxn>
                <a:cxn ang="0">
                  <a:pos x="T12" y="T13"/>
                </a:cxn>
              </a:cxnLst>
              <a:rect l="0" t="0" r="r" b="b"/>
              <a:pathLst>
                <a:path w="119" h="157">
                  <a:moveTo>
                    <a:pt x="16" y="10"/>
                  </a:moveTo>
                  <a:lnTo>
                    <a:pt x="118" y="0"/>
                  </a:lnTo>
                  <a:lnTo>
                    <a:pt x="116" y="95"/>
                  </a:lnTo>
                  <a:lnTo>
                    <a:pt x="35" y="123"/>
                  </a:lnTo>
                  <a:lnTo>
                    <a:pt x="24" y="156"/>
                  </a:lnTo>
                  <a:lnTo>
                    <a:pt x="0" y="119"/>
                  </a:lnTo>
                  <a:lnTo>
                    <a:pt x="16" y="1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69" name="Freeform 125">
              <a:extLst>
                <a:ext uri="{FF2B5EF4-FFF2-40B4-BE49-F238E27FC236}">
                  <a16:creationId xmlns:a16="http://schemas.microsoft.com/office/drawing/2014/main" id="{4BF3F827-E667-4DF6-9431-025E2D5BB260}"/>
                </a:ext>
              </a:extLst>
            </p:cNvPr>
            <p:cNvSpPr>
              <a:spLocks/>
            </p:cNvSpPr>
            <p:nvPr/>
          </p:nvSpPr>
          <p:spPr bwMode="auto">
            <a:xfrm>
              <a:off x="2749" y="3262"/>
              <a:ext cx="233" cy="220"/>
            </a:xfrm>
            <a:custGeom>
              <a:avLst/>
              <a:gdLst>
                <a:gd name="T0" fmla="*/ 95 w 233"/>
                <a:gd name="T1" fmla="*/ 33 h 220"/>
                <a:gd name="T2" fmla="*/ 180 w 233"/>
                <a:gd name="T3" fmla="*/ 25 h 220"/>
                <a:gd name="T4" fmla="*/ 183 w 233"/>
                <a:gd name="T5" fmla="*/ 9 h 220"/>
                <a:gd name="T6" fmla="*/ 210 w 233"/>
                <a:gd name="T7" fmla="*/ 0 h 220"/>
                <a:gd name="T8" fmla="*/ 232 w 233"/>
                <a:gd name="T9" fmla="*/ 22 h 220"/>
                <a:gd name="T10" fmla="*/ 137 w 233"/>
                <a:gd name="T11" fmla="*/ 183 h 220"/>
                <a:gd name="T12" fmla="*/ 18 w 233"/>
                <a:gd name="T13" fmla="*/ 219 h 220"/>
                <a:gd name="T14" fmla="*/ 0 w 233"/>
                <a:gd name="T15" fmla="*/ 189 h 220"/>
                <a:gd name="T16" fmla="*/ 11 w 233"/>
                <a:gd name="T17" fmla="*/ 157 h 220"/>
                <a:gd name="T18" fmla="*/ 92 w 233"/>
                <a:gd name="T19" fmla="*/ 130 h 220"/>
                <a:gd name="T20" fmla="*/ 95 w 233"/>
                <a:gd name="T21" fmla="*/ 3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20">
                  <a:moveTo>
                    <a:pt x="95" y="33"/>
                  </a:moveTo>
                  <a:lnTo>
                    <a:pt x="180" y="25"/>
                  </a:lnTo>
                  <a:lnTo>
                    <a:pt x="183" y="9"/>
                  </a:lnTo>
                  <a:lnTo>
                    <a:pt x="210" y="0"/>
                  </a:lnTo>
                  <a:lnTo>
                    <a:pt x="232" y="22"/>
                  </a:lnTo>
                  <a:lnTo>
                    <a:pt x="137" y="183"/>
                  </a:lnTo>
                  <a:lnTo>
                    <a:pt x="18" y="219"/>
                  </a:lnTo>
                  <a:lnTo>
                    <a:pt x="0" y="189"/>
                  </a:lnTo>
                  <a:lnTo>
                    <a:pt x="11" y="157"/>
                  </a:lnTo>
                  <a:lnTo>
                    <a:pt x="92" y="130"/>
                  </a:lnTo>
                  <a:lnTo>
                    <a:pt x="95" y="3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0" name="Freeform 126">
              <a:extLst>
                <a:ext uri="{FF2B5EF4-FFF2-40B4-BE49-F238E27FC236}">
                  <a16:creationId xmlns:a16="http://schemas.microsoft.com/office/drawing/2014/main" id="{33E65B33-D572-47AA-A75B-0990A5229D7B}"/>
                </a:ext>
              </a:extLst>
            </p:cNvPr>
            <p:cNvSpPr>
              <a:spLocks/>
            </p:cNvSpPr>
            <p:nvPr/>
          </p:nvSpPr>
          <p:spPr bwMode="auto">
            <a:xfrm>
              <a:off x="2765" y="3249"/>
              <a:ext cx="605" cy="438"/>
            </a:xfrm>
            <a:custGeom>
              <a:avLst/>
              <a:gdLst>
                <a:gd name="T0" fmla="*/ 473 w 605"/>
                <a:gd name="T1" fmla="*/ 0 h 438"/>
                <a:gd name="T2" fmla="*/ 571 w 605"/>
                <a:gd name="T3" fmla="*/ 32 h 438"/>
                <a:gd name="T4" fmla="*/ 590 w 605"/>
                <a:gd name="T5" fmla="*/ 82 h 438"/>
                <a:gd name="T6" fmla="*/ 534 w 605"/>
                <a:gd name="T7" fmla="*/ 132 h 438"/>
                <a:gd name="T8" fmla="*/ 571 w 605"/>
                <a:gd name="T9" fmla="*/ 180 h 438"/>
                <a:gd name="T10" fmla="*/ 567 w 605"/>
                <a:gd name="T11" fmla="*/ 234 h 438"/>
                <a:gd name="T12" fmla="*/ 604 w 605"/>
                <a:gd name="T13" fmla="*/ 322 h 438"/>
                <a:gd name="T14" fmla="*/ 467 w 605"/>
                <a:gd name="T15" fmla="*/ 322 h 438"/>
                <a:gd name="T16" fmla="*/ 467 w 605"/>
                <a:gd name="T17" fmla="*/ 376 h 438"/>
                <a:gd name="T18" fmla="*/ 518 w 605"/>
                <a:gd name="T19" fmla="*/ 421 h 438"/>
                <a:gd name="T20" fmla="*/ 497 w 605"/>
                <a:gd name="T21" fmla="*/ 437 h 438"/>
                <a:gd name="T22" fmla="*/ 293 w 605"/>
                <a:gd name="T23" fmla="*/ 391 h 438"/>
                <a:gd name="T24" fmla="*/ 283 w 605"/>
                <a:gd name="T25" fmla="*/ 271 h 438"/>
                <a:gd name="T26" fmla="*/ 243 w 605"/>
                <a:gd name="T27" fmla="*/ 269 h 438"/>
                <a:gd name="T28" fmla="*/ 204 w 605"/>
                <a:gd name="T29" fmla="*/ 303 h 438"/>
                <a:gd name="T30" fmla="*/ 142 w 605"/>
                <a:gd name="T31" fmla="*/ 299 h 438"/>
                <a:gd name="T32" fmla="*/ 140 w 605"/>
                <a:gd name="T33" fmla="*/ 257 h 438"/>
                <a:gd name="T34" fmla="*/ 28 w 605"/>
                <a:gd name="T35" fmla="*/ 280 h 438"/>
                <a:gd name="T36" fmla="*/ 0 w 605"/>
                <a:gd name="T37" fmla="*/ 230 h 438"/>
                <a:gd name="T38" fmla="*/ 119 w 605"/>
                <a:gd name="T39" fmla="*/ 194 h 438"/>
                <a:gd name="T40" fmla="*/ 216 w 605"/>
                <a:gd name="T41" fmla="*/ 33 h 438"/>
                <a:gd name="T42" fmla="*/ 246 w 605"/>
                <a:gd name="T43" fmla="*/ 2 h 438"/>
                <a:gd name="T44" fmla="*/ 299 w 605"/>
                <a:gd name="T45" fmla="*/ 17 h 438"/>
                <a:gd name="T46" fmla="*/ 371 w 605"/>
                <a:gd name="T47" fmla="*/ 17 h 438"/>
                <a:gd name="T48" fmla="*/ 473 w 605"/>
                <a:gd name="T4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5" h="438">
                  <a:moveTo>
                    <a:pt x="473" y="0"/>
                  </a:moveTo>
                  <a:lnTo>
                    <a:pt x="571" y="32"/>
                  </a:lnTo>
                  <a:lnTo>
                    <a:pt x="590" y="82"/>
                  </a:lnTo>
                  <a:lnTo>
                    <a:pt x="534" y="132"/>
                  </a:lnTo>
                  <a:lnTo>
                    <a:pt x="571" y="180"/>
                  </a:lnTo>
                  <a:lnTo>
                    <a:pt x="567" y="234"/>
                  </a:lnTo>
                  <a:lnTo>
                    <a:pt x="604" y="322"/>
                  </a:lnTo>
                  <a:lnTo>
                    <a:pt x="467" y="322"/>
                  </a:lnTo>
                  <a:lnTo>
                    <a:pt x="467" y="376"/>
                  </a:lnTo>
                  <a:lnTo>
                    <a:pt x="518" y="421"/>
                  </a:lnTo>
                  <a:lnTo>
                    <a:pt x="497" y="437"/>
                  </a:lnTo>
                  <a:lnTo>
                    <a:pt x="293" y="391"/>
                  </a:lnTo>
                  <a:lnTo>
                    <a:pt x="283" y="271"/>
                  </a:lnTo>
                  <a:lnTo>
                    <a:pt x="243" y="269"/>
                  </a:lnTo>
                  <a:lnTo>
                    <a:pt x="204" y="303"/>
                  </a:lnTo>
                  <a:lnTo>
                    <a:pt x="142" y="299"/>
                  </a:lnTo>
                  <a:lnTo>
                    <a:pt x="140" y="257"/>
                  </a:lnTo>
                  <a:lnTo>
                    <a:pt x="28" y="280"/>
                  </a:lnTo>
                  <a:lnTo>
                    <a:pt x="0" y="230"/>
                  </a:lnTo>
                  <a:lnTo>
                    <a:pt x="119" y="194"/>
                  </a:lnTo>
                  <a:lnTo>
                    <a:pt x="216" y="33"/>
                  </a:lnTo>
                  <a:lnTo>
                    <a:pt x="246" y="2"/>
                  </a:lnTo>
                  <a:lnTo>
                    <a:pt x="299" y="17"/>
                  </a:lnTo>
                  <a:lnTo>
                    <a:pt x="371" y="17"/>
                  </a:lnTo>
                  <a:lnTo>
                    <a:pt x="473"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1" name="Freeform 127">
              <a:extLst>
                <a:ext uri="{FF2B5EF4-FFF2-40B4-BE49-F238E27FC236}">
                  <a16:creationId xmlns:a16="http://schemas.microsoft.com/office/drawing/2014/main" id="{B4B34A7E-952D-4734-B4CA-2C851928D9B6}"/>
                </a:ext>
              </a:extLst>
            </p:cNvPr>
            <p:cNvSpPr>
              <a:spLocks/>
            </p:cNvSpPr>
            <p:nvPr/>
          </p:nvSpPr>
          <p:spPr bwMode="auto">
            <a:xfrm>
              <a:off x="3459" y="2979"/>
              <a:ext cx="298" cy="328"/>
            </a:xfrm>
            <a:custGeom>
              <a:avLst/>
              <a:gdLst>
                <a:gd name="T0" fmla="*/ 67 w 298"/>
                <a:gd name="T1" fmla="*/ 0 h 328"/>
                <a:gd name="T2" fmla="*/ 0 w 298"/>
                <a:gd name="T3" fmla="*/ 166 h 328"/>
                <a:gd name="T4" fmla="*/ 11 w 298"/>
                <a:gd name="T5" fmla="*/ 260 h 328"/>
                <a:gd name="T6" fmla="*/ 156 w 298"/>
                <a:gd name="T7" fmla="*/ 327 h 328"/>
                <a:gd name="T8" fmla="*/ 202 w 298"/>
                <a:gd name="T9" fmla="*/ 300 h 328"/>
                <a:gd name="T10" fmla="*/ 274 w 298"/>
                <a:gd name="T11" fmla="*/ 281 h 328"/>
                <a:gd name="T12" fmla="*/ 297 w 298"/>
                <a:gd name="T13" fmla="*/ 231 h 328"/>
                <a:gd name="T14" fmla="*/ 206 w 298"/>
                <a:gd name="T15" fmla="*/ 176 h 328"/>
                <a:gd name="T16" fmla="*/ 211 w 298"/>
                <a:gd name="T17" fmla="*/ 127 h 328"/>
                <a:gd name="T18" fmla="*/ 194 w 298"/>
                <a:gd name="T19" fmla="*/ 117 h 328"/>
                <a:gd name="T20" fmla="*/ 209 w 298"/>
                <a:gd name="T21" fmla="*/ 74 h 328"/>
                <a:gd name="T22" fmla="*/ 67 w 298"/>
                <a:gd name="T2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328">
                  <a:moveTo>
                    <a:pt x="67" y="0"/>
                  </a:moveTo>
                  <a:lnTo>
                    <a:pt x="0" y="166"/>
                  </a:lnTo>
                  <a:lnTo>
                    <a:pt x="11" y="260"/>
                  </a:lnTo>
                  <a:lnTo>
                    <a:pt x="156" y="327"/>
                  </a:lnTo>
                  <a:lnTo>
                    <a:pt x="202" y="300"/>
                  </a:lnTo>
                  <a:lnTo>
                    <a:pt x="274" y="281"/>
                  </a:lnTo>
                  <a:lnTo>
                    <a:pt x="297" y="231"/>
                  </a:lnTo>
                  <a:lnTo>
                    <a:pt x="206" y="176"/>
                  </a:lnTo>
                  <a:lnTo>
                    <a:pt x="211" y="127"/>
                  </a:lnTo>
                  <a:lnTo>
                    <a:pt x="194" y="117"/>
                  </a:lnTo>
                  <a:lnTo>
                    <a:pt x="209" y="74"/>
                  </a:lnTo>
                  <a:lnTo>
                    <a:pt x="6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2" name="Freeform 128">
              <a:extLst>
                <a:ext uri="{FF2B5EF4-FFF2-40B4-BE49-F238E27FC236}">
                  <a16:creationId xmlns:a16="http://schemas.microsoft.com/office/drawing/2014/main" id="{7BEC0FF9-8D6A-4F69-A17E-8AB0CAAA0F18}"/>
                </a:ext>
              </a:extLst>
            </p:cNvPr>
            <p:cNvSpPr>
              <a:spLocks/>
            </p:cNvSpPr>
            <p:nvPr/>
          </p:nvSpPr>
          <p:spPr bwMode="auto">
            <a:xfrm>
              <a:off x="3605" y="3067"/>
              <a:ext cx="276" cy="324"/>
            </a:xfrm>
            <a:custGeom>
              <a:avLst/>
              <a:gdLst>
                <a:gd name="T0" fmla="*/ 64 w 276"/>
                <a:gd name="T1" fmla="*/ 39 h 324"/>
                <a:gd name="T2" fmla="*/ 60 w 276"/>
                <a:gd name="T3" fmla="*/ 89 h 324"/>
                <a:gd name="T4" fmla="*/ 150 w 276"/>
                <a:gd name="T5" fmla="*/ 143 h 324"/>
                <a:gd name="T6" fmla="*/ 127 w 276"/>
                <a:gd name="T7" fmla="*/ 192 h 324"/>
                <a:gd name="T8" fmla="*/ 57 w 276"/>
                <a:gd name="T9" fmla="*/ 209 h 324"/>
                <a:gd name="T10" fmla="*/ 10 w 276"/>
                <a:gd name="T11" fmla="*/ 238 h 324"/>
                <a:gd name="T12" fmla="*/ 0 w 276"/>
                <a:gd name="T13" fmla="*/ 272 h 324"/>
                <a:gd name="T14" fmla="*/ 38 w 276"/>
                <a:gd name="T15" fmla="*/ 323 h 324"/>
                <a:gd name="T16" fmla="*/ 185 w 276"/>
                <a:gd name="T17" fmla="*/ 236 h 324"/>
                <a:gd name="T18" fmla="*/ 275 w 276"/>
                <a:gd name="T19" fmla="*/ 0 h 324"/>
                <a:gd name="T20" fmla="*/ 142 w 276"/>
                <a:gd name="T21" fmla="*/ 56 h 324"/>
                <a:gd name="T22" fmla="*/ 64 w 276"/>
                <a:gd name="T23"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324">
                  <a:moveTo>
                    <a:pt x="64" y="39"/>
                  </a:moveTo>
                  <a:lnTo>
                    <a:pt x="60" y="89"/>
                  </a:lnTo>
                  <a:lnTo>
                    <a:pt x="150" y="143"/>
                  </a:lnTo>
                  <a:lnTo>
                    <a:pt x="127" y="192"/>
                  </a:lnTo>
                  <a:lnTo>
                    <a:pt x="57" y="209"/>
                  </a:lnTo>
                  <a:lnTo>
                    <a:pt x="10" y="238"/>
                  </a:lnTo>
                  <a:lnTo>
                    <a:pt x="0" y="272"/>
                  </a:lnTo>
                  <a:lnTo>
                    <a:pt x="38" y="323"/>
                  </a:lnTo>
                  <a:lnTo>
                    <a:pt x="185" y="236"/>
                  </a:lnTo>
                  <a:lnTo>
                    <a:pt x="275" y="0"/>
                  </a:lnTo>
                  <a:lnTo>
                    <a:pt x="142" y="56"/>
                  </a:lnTo>
                  <a:lnTo>
                    <a:pt x="64" y="3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3" name="Freeform 129">
              <a:extLst>
                <a:ext uri="{FF2B5EF4-FFF2-40B4-BE49-F238E27FC236}">
                  <a16:creationId xmlns:a16="http://schemas.microsoft.com/office/drawing/2014/main" id="{EF1B39CC-841B-4DF0-9D0D-B789B59680C0}"/>
                </a:ext>
              </a:extLst>
            </p:cNvPr>
            <p:cNvSpPr>
              <a:spLocks/>
            </p:cNvSpPr>
            <p:nvPr/>
          </p:nvSpPr>
          <p:spPr bwMode="auto">
            <a:xfrm>
              <a:off x="3435" y="3238"/>
              <a:ext cx="209" cy="252"/>
            </a:xfrm>
            <a:custGeom>
              <a:avLst/>
              <a:gdLst>
                <a:gd name="T0" fmla="*/ 35 w 209"/>
                <a:gd name="T1" fmla="*/ 0 h 252"/>
                <a:gd name="T2" fmla="*/ 3 w 209"/>
                <a:gd name="T3" fmla="*/ 42 h 252"/>
                <a:gd name="T4" fmla="*/ 21 w 209"/>
                <a:gd name="T5" fmla="*/ 78 h 252"/>
                <a:gd name="T6" fmla="*/ 0 w 209"/>
                <a:gd name="T7" fmla="*/ 140 h 252"/>
                <a:gd name="T8" fmla="*/ 23 w 209"/>
                <a:gd name="T9" fmla="*/ 175 h 252"/>
                <a:gd name="T10" fmla="*/ 91 w 209"/>
                <a:gd name="T11" fmla="*/ 202 h 252"/>
                <a:gd name="T12" fmla="*/ 159 w 209"/>
                <a:gd name="T13" fmla="*/ 251 h 252"/>
                <a:gd name="T14" fmla="*/ 207 w 209"/>
                <a:gd name="T15" fmla="*/ 207 h 252"/>
                <a:gd name="T16" fmla="*/ 208 w 209"/>
                <a:gd name="T17" fmla="*/ 150 h 252"/>
                <a:gd name="T18" fmla="*/ 171 w 209"/>
                <a:gd name="T19" fmla="*/ 101 h 252"/>
                <a:gd name="T20" fmla="*/ 181 w 209"/>
                <a:gd name="T21" fmla="*/ 68 h 252"/>
                <a:gd name="T22" fmla="*/ 35 w 209"/>
                <a:gd name="T2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52">
                  <a:moveTo>
                    <a:pt x="35" y="0"/>
                  </a:moveTo>
                  <a:lnTo>
                    <a:pt x="3" y="42"/>
                  </a:lnTo>
                  <a:lnTo>
                    <a:pt x="21" y="78"/>
                  </a:lnTo>
                  <a:lnTo>
                    <a:pt x="0" y="140"/>
                  </a:lnTo>
                  <a:lnTo>
                    <a:pt x="23" y="175"/>
                  </a:lnTo>
                  <a:lnTo>
                    <a:pt x="91" y="202"/>
                  </a:lnTo>
                  <a:lnTo>
                    <a:pt x="159" y="251"/>
                  </a:lnTo>
                  <a:lnTo>
                    <a:pt x="207" y="207"/>
                  </a:lnTo>
                  <a:lnTo>
                    <a:pt x="208" y="150"/>
                  </a:lnTo>
                  <a:lnTo>
                    <a:pt x="171" y="101"/>
                  </a:lnTo>
                  <a:lnTo>
                    <a:pt x="181" y="68"/>
                  </a:lnTo>
                  <a:lnTo>
                    <a:pt x="35"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4" name="Freeform 130">
              <a:extLst>
                <a:ext uri="{FF2B5EF4-FFF2-40B4-BE49-F238E27FC236}">
                  <a16:creationId xmlns:a16="http://schemas.microsoft.com/office/drawing/2014/main" id="{B5E31429-D8E1-48C8-8388-66907035CF1E}"/>
                </a:ext>
              </a:extLst>
            </p:cNvPr>
            <p:cNvSpPr>
              <a:spLocks/>
            </p:cNvSpPr>
            <p:nvPr/>
          </p:nvSpPr>
          <p:spPr bwMode="auto">
            <a:xfrm>
              <a:off x="3298" y="3281"/>
              <a:ext cx="297" cy="348"/>
            </a:xfrm>
            <a:custGeom>
              <a:avLst/>
              <a:gdLst>
                <a:gd name="T0" fmla="*/ 37 w 297"/>
                <a:gd name="T1" fmla="*/ 0 h 348"/>
                <a:gd name="T2" fmla="*/ 141 w 297"/>
                <a:gd name="T3" fmla="*/ 0 h 348"/>
                <a:gd name="T4" fmla="*/ 160 w 297"/>
                <a:gd name="T5" fmla="*/ 33 h 348"/>
                <a:gd name="T6" fmla="*/ 138 w 297"/>
                <a:gd name="T7" fmla="*/ 97 h 348"/>
                <a:gd name="T8" fmla="*/ 161 w 297"/>
                <a:gd name="T9" fmla="*/ 131 h 348"/>
                <a:gd name="T10" fmla="*/ 230 w 297"/>
                <a:gd name="T11" fmla="*/ 158 h 348"/>
                <a:gd name="T12" fmla="*/ 296 w 297"/>
                <a:gd name="T13" fmla="*/ 208 h 348"/>
                <a:gd name="T14" fmla="*/ 237 w 297"/>
                <a:gd name="T15" fmla="*/ 264 h 348"/>
                <a:gd name="T16" fmla="*/ 268 w 297"/>
                <a:gd name="T17" fmla="*/ 303 h 348"/>
                <a:gd name="T18" fmla="*/ 254 w 297"/>
                <a:gd name="T19" fmla="*/ 347 h 348"/>
                <a:gd name="T20" fmla="*/ 163 w 297"/>
                <a:gd name="T21" fmla="*/ 346 h 348"/>
                <a:gd name="T22" fmla="*/ 138 w 297"/>
                <a:gd name="T23" fmla="*/ 312 h 348"/>
                <a:gd name="T24" fmla="*/ 68 w 297"/>
                <a:gd name="T25" fmla="*/ 288 h 348"/>
                <a:gd name="T26" fmla="*/ 31 w 297"/>
                <a:gd name="T27" fmla="*/ 203 h 348"/>
                <a:gd name="T28" fmla="*/ 38 w 297"/>
                <a:gd name="T29" fmla="*/ 148 h 348"/>
                <a:gd name="T30" fmla="*/ 0 w 297"/>
                <a:gd name="T31" fmla="*/ 100 h 348"/>
                <a:gd name="T32" fmla="*/ 56 w 297"/>
                <a:gd name="T33" fmla="*/ 50 h 348"/>
                <a:gd name="T34" fmla="*/ 37 w 297"/>
                <a:gd name="T3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348">
                  <a:moveTo>
                    <a:pt x="37" y="0"/>
                  </a:moveTo>
                  <a:lnTo>
                    <a:pt x="141" y="0"/>
                  </a:lnTo>
                  <a:lnTo>
                    <a:pt x="160" y="33"/>
                  </a:lnTo>
                  <a:lnTo>
                    <a:pt x="138" y="97"/>
                  </a:lnTo>
                  <a:lnTo>
                    <a:pt x="161" y="131"/>
                  </a:lnTo>
                  <a:lnTo>
                    <a:pt x="230" y="158"/>
                  </a:lnTo>
                  <a:lnTo>
                    <a:pt x="296" y="208"/>
                  </a:lnTo>
                  <a:lnTo>
                    <a:pt x="237" y="264"/>
                  </a:lnTo>
                  <a:lnTo>
                    <a:pt x="268" y="303"/>
                  </a:lnTo>
                  <a:lnTo>
                    <a:pt x="254" y="347"/>
                  </a:lnTo>
                  <a:lnTo>
                    <a:pt x="163" y="346"/>
                  </a:lnTo>
                  <a:lnTo>
                    <a:pt x="138" y="312"/>
                  </a:lnTo>
                  <a:lnTo>
                    <a:pt x="68" y="288"/>
                  </a:lnTo>
                  <a:lnTo>
                    <a:pt x="31" y="203"/>
                  </a:lnTo>
                  <a:lnTo>
                    <a:pt x="38" y="148"/>
                  </a:lnTo>
                  <a:lnTo>
                    <a:pt x="0" y="100"/>
                  </a:lnTo>
                  <a:lnTo>
                    <a:pt x="56" y="50"/>
                  </a:lnTo>
                  <a:lnTo>
                    <a:pt x="3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5" name="Freeform 131">
              <a:extLst>
                <a:ext uri="{FF2B5EF4-FFF2-40B4-BE49-F238E27FC236}">
                  <a16:creationId xmlns:a16="http://schemas.microsoft.com/office/drawing/2014/main" id="{81BE6AA9-A5B3-4BCE-88F3-2C1C22BA61F9}"/>
                </a:ext>
              </a:extLst>
            </p:cNvPr>
            <p:cNvSpPr>
              <a:spLocks/>
            </p:cNvSpPr>
            <p:nvPr/>
          </p:nvSpPr>
          <p:spPr bwMode="auto">
            <a:xfrm>
              <a:off x="3350" y="3627"/>
              <a:ext cx="237" cy="407"/>
            </a:xfrm>
            <a:custGeom>
              <a:avLst/>
              <a:gdLst>
                <a:gd name="T0" fmla="*/ 111 w 237"/>
                <a:gd name="T1" fmla="*/ 1 h 407"/>
                <a:gd name="T2" fmla="*/ 199 w 237"/>
                <a:gd name="T3" fmla="*/ 0 h 407"/>
                <a:gd name="T4" fmla="*/ 236 w 237"/>
                <a:gd name="T5" fmla="*/ 39 h 407"/>
                <a:gd name="T6" fmla="*/ 216 w 237"/>
                <a:gd name="T7" fmla="*/ 146 h 407"/>
                <a:gd name="T8" fmla="*/ 123 w 237"/>
                <a:gd name="T9" fmla="*/ 273 h 407"/>
                <a:gd name="T10" fmla="*/ 91 w 237"/>
                <a:gd name="T11" fmla="*/ 359 h 407"/>
                <a:gd name="T12" fmla="*/ 20 w 237"/>
                <a:gd name="T13" fmla="*/ 406 h 407"/>
                <a:gd name="T14" fmla="*/ 0 w 237"/>
                <a:gd name="T15" fmla="*/ 308 h 407"/>
                <a:gd name="T16" fmla="*/ 53 w 237"/>
                <a:gd name="T17" fmla="*/ 164 h 407"/>
                <a:gd name="T18" fmla="*/ 7 w 237"/>
                <a:gd name="T19" fmla="*/ 140 h 407"/>
                <a:gd name="T20" fmla="*/ 62 w 237"/>
                <a:gd name="T21" fmla="*/ 93 h 407"/>
                <a:gd name="T22" fmla="*/ 71 w 237"/>
                <a:gd name="T23" fmla="*/ 116 h 407"/>
                <a:gd name="T24" fmla="*/ 101 w 237"/>
                <a:gd name="T25" fmla="*/ 139 h 407"/>
                <a:gd name="T26" fmla="*/ 138 w 237"/>
                <a:gd name="T27" fmla="*/ 114 h 407"/>
                <a:gd name="T28" fmla="*/ 104 w 237"/>
                <a:gd name="T29" fmla="*/ 59 h 407"/>
                <a:gd name="T30" fmla="*/ 111 w 237"/>
                <a:gd name="T31" fmla="*/ 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407">
                  <a:moveTo>
                    <a:pt x="111" y="1"/>
                  </a:moveTo>
                  <a:lnTo>
                    <a:pt x="199" y="0"/>
                  </a:lnTo>
                  <a:lnTo>
                    <a:pt x="236" y="39"/>
                  </a:lnTo>
                  <a:lnTo>
                    <a:pt x="216" y="146"/>
                  </a:lnTo>
                  <a:lnTo>
                    <a:pt x="123" y="273"/>
                  </a:lnTo>
                  <a:lnTo>
                    <a:pt x="91" y="359"/>
                  </a:lnTo>
                  <a:lnTo>
                    <a:pt x="20" y="406"/>
                  </a:lnTo>
                  <a:lnTo>
                    <a:pt x="0" y="308"/>
                  </a:lnTo>
                  <a:lnTo>
                    <a:pt x="53" y="164"/>
                  </a:lnTo>
                  <a:lnTo>
                    <a:pt x="7" y="140"/>
                  </a:lnTo>
                  <a:lnTo>
                    <a:pt x="62" y="93"/>
                  </a:lnTo>
                  <a:lnTo>
                    <a:pt x="71" y="116"/>
                  </a:lnTo>
                  <a:lnTo>
                    <a:pt x="101" y="139"/>
                  </a:lnTo>
                  <a:lnTo>
                    <a:pt x="138" y="114"/>
                  </a:lnTo>
                  <a:lnTo>
                    <a:pt x="104" y="59"/>
                  </a:lnTo>
                  <a:lnTo>
                    <a:pt x="111" y="1"/>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6" name="Freeform 132">
              <a:extLst>
                <a:ext uri="{FF2B5EF4-FFF2-40B4-BE49-F238E27FC236}">
                  <a16:creationId xmlns:a16="http://schemas.microsoft.com/office/drawing/2014/main" id="{3AD0BE14-D0DB-4116-AC1C-E6F55C872C99}"/>
                </a:ext>
              </a:extLst>
            </p:cNvPr>
            <p:cNvSpPr>
              <a:spLocks/>
            </p:cNvSpPr>
            <p:nvPr/>
          </p:nvSpPr>
          <p:spPr bwMode="auto">
            <a:xfrm>
              <a:off x="3622" y="3645"/>
              <a:ext cx="126" cy="342"/>
            </a:xfrm>
            <a:custGeom>
              <a:avLst/>
              <a:gdLst>
                <a:gd name="T0" fmla="*/ 104 w 126"/>
                <a:gd name="T1" fmla="*/ 0 h 342"/>
                <a:gd name="T2" fmla="*/ 69 w 126"/>
                <a:gd name="T3" fmla="*/ 87 h 342"/>
                <a:gd name="T4" fmla="*/ 16 w 126"/>
                <a:gd name="T5" fmla="*/ 119 h 342"/>
                <a:gd name="T6" fmla="*/ 28 w 126"/>
                <a:gd name="T7" fmla="*/ 209 h 342"/>
                <a:gd name="T8" fmla="*/ 0 w 126"/>
                <a:gd name="T9" fmla="*/ 259 h 342"/>
                <a:gd name="T10" fmla="*/ 3 w 126"/>
                <a:gd name="T11" fmla="*/ 341 h 342"/>
                <a:gd name="T12" fmla="*/ 85 w 126"/>
                <a:gd name="T13" fmla="*/ 306 h 342"/>
                <a:gd name="T14" fmla="*/ 125 w 126"/>
                <a:gd name="T15" fmla="*/ 134 h 342"/>
                <a:gd name="T16" fmla="*/ 104 w 126"/>
                <a:gd name="T1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42">
                  <a:moveTo>
                    <a:pt x="104" y="0"/>
                  </a:moveTo>
                  <a:lnTo>
                    <a:pt x="69" y="87"/>
                  </a:lnTo>
                  <a:lnTo>
                    <a:pt x="16" y="119"/>
                  </a:lnTo>
                  <a:lnTo>
                    <a:pt x="28" y="209"/>
                  </a:lnTo>
                  <a:lnTo>
                    <a:pt x="0" y="259"/>
                  </a:lnTo>
                  <a:lnTo>
                    <a:pt x="3" y="341"/>
                  </a:lnTo>
                  <a:lnTo>
                    <a:pt x="85" y="306"/>
                  </a:lnTo>
                  <a:lnTo>
                    <a:pt x="125" y="134"/>
                  </a:lnTo>
                  <a:lnTo>
                    <a:pt x="104"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7" name="Freeform 133">
              <a:extLst>
                <a:ext uri="{FF2B5EF4-FFF2-40B4-BE49-F238E27FC236}">
                  <a16:creationId xmlns:a16="http://schemas.microsoft.com/office/drawing/2014/main" id="{CC55AAC4-98A1-4B4A-93C7-DEEB716CE0C1}"/>
                </a:ext>
              </a:extLst>
            </p:cNvPr>
            <p:cNvSpPr>
              <a:spLocks/>
            </p:cNvSpPr>
            <p:nvPr/>
          </p:nvSpPr>
          <p:spPr bwMode="auto">
            <a:xfrm>
              <a:off x="3190" y="3745"/>
              <a:ext cx="215" cy="218"/>
            </a:xfrm>
            <a:custGeom>
              <a:avLst/>
              <a:gdLst>
                <a:gd name="T0" fmla="*/ 0 w 215"/>
                <a:gd name="T1" fmla="*/ 100 h 218"/>
                <a:gd name="T2" fmla="*/ 124 w 215"/>
                <a:gd name="T3" fmla="*/ 0 h 218"/>
                <a:gd name="T4" fmla="*/ 214 w 215"/>
                <a:gd name="T5" fmla="*/ 46 h 218"/>
                <a:gd name="T6" fmla="*/ 162 w 215"/>
                <a:gd name="T7" fmla="*/ 191 h 218"/>
                <a:gd name="T8" fmla="*/ 83 w 215"/>
                <a:gd name="T9" fmla="*/ 217 h 218"/>
                <a:gd name="T10" fmla="*/ 0 w 215"/>
                <a:gd name="T11" fmla="*/ 100 h 218"/>
              </a:gdLst>
              <a:ahLst/>
              <a:cxnLst>
                <a:cxn ang="0">
                  <a:pos x="T0" y="T1"/>
                </a:cxn>
                <a:cxn ang="0">
                  <a:pos x="T2" y="T3"/>
                </a:cxn>
                <a:cxn ang="0">
                  <a:pos x="T4" y="T5"/>
                </a:cxn>
                <a:cxn ang="0">
                  <a:pos x="T6" y="T7"/>
                </a:cxn>
                <a:cxn ang="0">
                  <a:pos x="T8" y="T9"/>
                </a:cxn>
                <a:cxn ang="0">
                  <a:pos x="T10" y="T11"/>
                </a:cxn>
              </a:cxnLst>
              <a:rect l="0" t="0" r="r" b="b"/>
              <a:pathLst>
                <a:path w="215" h="218">
                  <a:moveTo>
                    <a:pt x="0" y="100"/>
                  </a:moveTo>
                  <a:lnTo>
                    <a:pt x="124" y="0"/>
                  </a:lnTo>
                  <a:lnTo>
                    <a:pt x="214" y="46"/>
                  </a:lnTo>
                  <a:lnTo>
                    <a:pt x="162" y="191"/>
                  </a:lnTo>
                  <a:lnTo>
                    <a:pt x="83" y="217"/>
                  </a:lnTo>
                  <a:lnTo>
                    <a:pt x="0" y="10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8" name="Freeform 134">
              <a:extLst>
                <a:ext uri="{FF2B5EF4-FFF2-40B4-BE49-F238E27FC236}">
                  <a16:creationId xmlns:a16="http://schemas.microsoft.com/office/drawing/2014/main" id="{FC6F064F-F0BF-4CE7-8983-A97ACDAAE75F}"/>
                </a:ext>
              </a:extLst>
            </p:cNvPr>
            <p:cNvSpPr>
              <a:spLocks/>
            </p:cNvSpPr>
            <p:nvPr/>
          </p:nvSpPr>
          <p:spPr bwMode="auto">
            <a:xfrm>
              <a:off x="3081" y="3569"/>
              <a:ext cx="333" cy="279"/>
            </a:xfrm>
            <a:custGeom>
              <a:avLst/>
              <a:gdLst>
                <a:gd name="T0" fmla="*/ 149 w 333"/>
                <a:gd name="T1" fmla="*/ 1 h 279"/>
                <a:gd name="T2" fmla="*/ 285 w 333"/>
                <a:gd name="T3" fmla="*/ 0 h 279"/>
                <a:gd name="T4" fmla="*/ 311 w 333"/>
                <a:gd name="T5" fmla="*/ 54 h 279"/>
                <a:gd name="T6" fmla="*/ 311 w 333"/>
                <a:gd name="T7" fmla="*/ 108 h 279"/>
                <a:gd name="T8" fmla="*/ 332 w 333"/>
                <a:gd name="T9" fmla="*/ 151 h 279"/>
                <a:gd name="T10" fmla="*/ 277 w 333"/>
                <a:gd name="T11" fmla="*/ 198 h 279"/>
                <a:gd name="T12" fmla="*/ 234 w 333"/>
                <a:gd name="T13" fmla="*/ 178 h 279"/>
                <a:gd name="T14" fmla="*/ 109 w 333"/>
                <a:gd name="T15" fmla="*/ 278 h 279"/>
                <a:gd name="T16" fmla="*/ 40 w 333"/>
                <a:gd name="T17" fmla="*/ 245 h 279"/>
                <a:gd name="T18" fmla="*/ 0 w 333"/>
                <a:gd name="T19" fmla="*/ 164 h 279"/>
                <a:gd name="T20" fmla="*/ 64 w 333"/>
                <a:gd name="T21" fmla="*/ 131 h 279"/>
                <a:gd name="T22" fmla="*/ 37 w 333"/>
                <a:gd name="T23" fmla="*/ 83 h 279"/>
                <a:gd name="T24" fmla="*/ 181 w 333"/>
                <a:gd name="T25" fmla="*/ 115 h 279"/>
                <a:gd name="T26" fmla="*/ 201 w 333"/>
                <a:gd name="T27" fmla="*/ 100 h 279"/>
                <a:gd name="T28" fmla="*/ 149 w 333"/>
                <a:gd name="T29" fmla="*/ 58 h 279"/>
                <a:gd name="T30" fmla="*/ 149 w 333"/>
                <a:gd name="T3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279">
                  <a:moveTo>
                    <a:pt x="149" y="1"/>
                  </a:moveTo>
                  <a:lnTo>
                    <a:pt x="285" y="0"/>
                  </a:lnTo>
                  <a:lnTo>
                    <a:pt x="311" y="54"/>
                  </a:lnTo>
                  <a:lnTo>
                    <a:pt x="311" y="108"/>
                  </a:lnTo>
                  <a:lnTo>
                    <a:pt x="332" y="151"/>
                  </a:lnTo>
                  <a:lnTo>
                    <a:pt x="277" y="198"/>
                  </a:lnTo>
                  <a:lnTo>
                    <a:pt x="234" y="178"/>
                  </a:lnTo>
                  <a:lnTo>
                    <a:pt x="109" y="278"/>
                  </a:lnTo>
                  <a:lnTo>
                    <a:pt x="40" y="245"/>
                  </a:lnTo>
                  <a:lnTo>
                    <a:pt x="0" y="164"/>
                  </a:lnTo>
                  <a:lnTo>
                    <a:pt x="64" y="131"/>
                  </a:lnTo>
                  <a:lnTo>
                    <a:pt x="37" y="83"/>
                  </a:lnTo>
                  <a:lnTo>
                    <a:pt x="181" y="115"/>
                  </a:lnTo>
                  <a:lnTo>
                    <a:pt x="201" y="100"/>
                  </a:lnTo>
                  <a:lnTo>
                    <a:pt x="149" y="58"/>
                  </a:lnTo>
                  <a:lnTo>
                    <a:pt x="149" y="1"/>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9" name="Freeform 135">
              <a:extLst>
                <a:ext uri="{FF2B5EF4-FFF2-40B4-BE49-F238E27FC236}">
                  <a16:creationId xmlns:a16="http://schemas.microsoft.com/office/drawing/2014/main" id="{82636722-019E-41AC-BBC7-39BD2B910102}"/>
                </a:ext>
              </a:extLst>
            </p:cNvPr>
            <p:cNvSpPr>
              <a:spLocks/>
            </p:cNvSpPr>
            <p:nvPr/>
          </p:nvSpPr>
          <p:spPr bwMode="auto">
            <a:xfrm>
              <a:off x="3364" y="3567"/>
              <a:ext cx="126" cy="200"/>
            </a:xfrm>
            <a:custGeom>
              <a:avLst/>
              <a:gdLst>
                <a:gd name="T0" fmla="*/ 0 w 126"/>
                <a:gd name="T1" fmla="*/ 0 h 200"/>
                <a:gd name="T2" fmla="*/ 72 w 126"/>
                <a:gd name="T3" fmla="*/ 26 h 200"/>
                <a:gd name="T4" fmla="*/ 99 w 126"/>
                <a:gd name="T5" fmla="*/ 61 h 200"/>
                <a:gd name="T6" fmla="*/ 90 w 126"/>
                <a:gd name="T7" fmla="*/ 118 h 200"/>
                <a:gd name="T8" fmla="*/ 125 w 126"/>
                <a:gd name="T9" fmla="*/ 173 h 200"/>
                <a:gd name="T10" fmla="*/ 87 w 126"/>
                <a:gd name="T11" fmla="*/ 199 h 200"/>
                <a:gd name="T12" fmla="*/ 56 w 126"/>
                <a:gd name="T13" fmla="*/ 177 h 200"/>
                <a:gd name="T14" fmla="*/ 46 w 126"/>
                <a:gd name="T15" fmla="*/ 149 h 200"/>
                <a:gd name="T16" fmla="*/ 26 w 126"/>
                <a:gd name="T17" fmla="*/ 110 h 200"/>
                <a:gd name="T18" fmla="*/ 26 w 126"/>
                <a:gd name="T19" fmla="*/ 55 h 200"/>
                <a:gd name="T20" fmla="*/ 0 w 126"/>
                <a:gd name="T2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200">
                  <a:moveTo>
                    <a:pt x="0" y="0"/>
                  </a:moveTo>
                  <a:lnTo>
                    <a:pt x="72" y="26"/>
                  </a:lnTo>
                  <a:lnTo>
                    <a:pt x="99" y="61"/>
                  </a:lnTo>
                  <a:lnTo>
                    <a:pt x="90" y="118"/>
                  </a:lnTo>
                  <a:lnTo>
                    <a:pt x="125" y="173"/>
                  </a:lnTo>
                  <a:lnTo>
                    <a:pt x="87" y="199"/>
                  </a:lnTo>
                  <a:lnTo>
                    <a:pt x="56" y="177"/>
                  </a:lnTo>
                  <a:lnTo>
                    <a:pt x="46" y="149"/>
                  </a:lnTo>
                  <a:lnTo>
                    <a:pt x="26" y="110"/>
                  </a:lnTo>
                  <a:lnTo>
                    <a:pt x="26" y="55"/>
                  </a:lnTo>
                  <a:lnTo>
                    <a:pt x="0"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0" name="Freeform 136">
              <a:extLst>
                <a:ext uri="{FF2B5EF4-FFF2-40B4-BE49-F238E27FC236}">
                  <a16:creationId xmlns:a16="http://schemas.microsoft.com/office/drawing/2014/main" id="{32BCC95A-FD4C-4FC2-95FE-6ADBD1265414}"/>
                </a:ext>
              </a:extLst>
            </p:cNvPr>
            <p:cNvSpPr>
              <a:spLocks/>
            </p:cNvSpPr>
            <p:nvPr/>
          </p:nvSpPr>
          <p:spPr bwMode="auto">
            <a:xfrm>
              <a:off x="2792" y="3503"/>
              <a:ext cx="357" cy="311"/>
            </a:xfrm>
            <a:custGeom>
              <a:avLst/>
              <a:gdLst>
                <a:gd name="T0" fmla="*/ 0 w 357"/>
                <a:gd name="T1" fmla="*/ 24 h 311"/>
                <a:gd name="T2" fmla="*/ 115 w 357"/>
                <a:gd name="T3" fmla="*/ 0 h 311"/>
                <a:gd name="T4" fmla="*/ 117 w 357"/>
                <a:gd name="T5" fmla="*/ 44 h 311"/>
                <a:gd name="T6" fmla="*/ 177 w 357"/>
                <a:gd name="T7" fmla="*/ 46 h 311"/>
                <a:gd name="T8" fmla="*/ 213 w 357"/>
                <a:gd name="T9" fmla="*/ 15 h 311"/>
                <a:gd name="T10" fmla="*/ 256 w 357"/>
                <a:gd name="T11" fmla="*/ 16 h 311"/>
                <a:gd name="T12" fmla="*/ 266 w 357"/>
                <a:gd name="T13" fmla="*/ 136 h 311"/>
                <a:gd name="T14" fmla="*/ 328 w 357"/>
                <a:gd name="T15" fmla="*/ 150 h 311"/>
                <a:gd name="T16" fmla="*/ 356 w 357"/>
                <a:gd name="T17" fmla="*/ 198 h 311"/>
                <a:gd name="T18" fmla="*/ 291 w 357"/>
                <a:gd name="T19" fmla="*/ 229 h 311"/>
                <a:gd name="T20" fmla="*/ 330 w 357"/>
                <a:gd name="T21" fmla="*/ 310 h 311"/>
                <a:gd name="T22" fmla="*/ 7 w 357"/>
                <a:gd name="T23" fmla="*/ 310 h 311"/>
                <a:gd name="T24" fmla="*/ 68 w 357"/>
                <a:gd name="T25" fmla="*/ 192 h 311"/>
                <a:gd name="T26" fmla="*/ 31 w 357"/>
                <a:gd name="T27" fmla="*/ 136 h 311"/>
                <a:gd name="T28" fmla="*/ 37 w 357"/>
                <a:gd name="T29" fmla="*/ 88 h 311"/>
                <a:gd name="T30" fmla="*/ 0 w 357"/>
                <a:gd name="T31" fmla="*/ 2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 h="311">
                  <a:moveTo>
                    <a:pt x="0" y="24"/>
                  </a:moveTo>
                  <a:lnTo>
                    <a:pt x="115" y="0"/>
                  </a:lnTo>
                  <a:lnTo>
                    <a:pt x="117" y="44"/>
                  </a:lnTo>
                  <a:lnTo>
                    <a:pt x="177" y="46"/>
                  </a:lnTo>
                  <a:lnTo>
                    <a:pt x="213" y="15"/>
                  </a:lnTo>
                  <a:lnTo>
                    <a:pt x="256" y="16"/>
                  </a:lnTo>
                  <a:lnTo>
                    <a:pt x="266" y="136"/>
                  </a:lnTo>
                  <a:lnTo>
                    <a:pt x="328" y="150"/>
                  </a:lnTo>
                  <a:lnTo>
                    <a:pt x="356" y="198"/>
                  </a:lnTo>
                  <a:lnTo>
                    <a:pt x="291" y="229"/>
                  </a:lnTo>
                  <a:lnTo>
                    <a:pt x="330" y="310"/>
                  </a:lnTo>
                  <a:lnTo>
                    <a:pt x="7" y="310"/>
                  </a:lnTo>
                  <a:lnTo>
                    <a:pt x="68" y="192"/>
                  </a:lnTo>
                  <a:lnTo>
                    <a:pt x="31" y="136"/>
                  </a:lnTo>
                  <a:lnTo>
                    <a:pt x="37" y="88"/>
                  </a:lnTo>
                  <a:lnTo>
                    <a:pt x="0" y="24"/>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1" name="Freeform 137">
              <a:extLst>
                <a:ext uri="{FF2B5EF4-FFF2-40B4-BE49-F238E27FC236}">
                  <a16:creationId xmlns:a16="http://schemas.microsoft.com/office/drawing/2014/main" id="{D830B677-5E60-4C10-A091-70F416F905F5}"/>
                </a:ext>
              </a:extLst>
            </p:cNvPr>
            <p:cNvSpPr>
              <a:spLocks/>
            </p:cNvSpPr>
            <p:nvPr/>
          </p:nvSpPr>
          <p:spPr bwMode="auto">
            <a:xfrm>
              <a:off x="2799" y="3811"/>
              <a:ext cx="396" cy="289"/>
            </a:xfrm>
            <a:custGeom>
              <a:avLst/>
              <a:gdLst>
                <a:gd name="T0" fmla="*/ 0 w 396"/>
                <a:gd name="T1" fmla="*/ 0 h 289"/>
                <a:gd name="T2" fmla="*/ 319 w 396"/>
                <a:gd name="T3" fmla="*/ 0 h 289"/>
                <a:gd name="T4" fmla="*/ 395 w 396"/>
                <a:gd name="T5" fmla="*/ 35 h 289"/>
                <a:gd name="T6" fmla="*/ 291 w 396"/>
                <a:gd name="T7" fmla="*/ 43 h 289"/>
                <a:gd name="T8" fmla="*/ 277 w 396"/>
                <a:gd name="T9" fmla="*/ 118 h 289"/>
                <a:gd name="T10" fmla="*/ 240 w 396"/>
                <a:gd name="T11" fmla="*/ 118 h 289"/>
                <a:gd name="T12" fmla="*/ 239 w 396"/>
                <a:gd name="T13" fmla="*/ 288 h 289"/>
                <a:gd name="T14" fmla="*/ 119 w 396"/>
                <a:gd name="T15" fmla="*/ 279 h 289"/>
                <a:gd name="T16" fmla="*/ 76 w 396"/>
                <a:gd name="T17" fmla="*/ 159 h 289"/>
                <a:gd name="T18" fmla="*/ 0 w 396"/>
                <a:gd name="T1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89">
                  <a:moveTo>
                    <a:pt x="0" y="0"/>
                  </a:moveTo>
                  <a:lnTo>
                    <a:pt x="319" y="0"/>
                  </a:lnTo>
                  <a:lnTo>
                    <a:pt x="395" y="35"/>
                  </a:lnTo>
                  <a:lnTo>
                    <a:pt x="291" y="43"/>
                  </a:lnTo>
                  <a:lnTo>
                    <a:pt x="277" y="118"/>
                  </a:lnTo>
                  <a:lnTo>
                    <a:pt x="240" y="118"/>
                  </a:lnTo>
                  <a:lnTo>
                    <a:pt x="239" y="288"/>
                  </a:lnTo>
                  <a:lnTo>
                    <a:pt x="119" y="279"/>
                  </a:lnTo>
                  <a:lnTo>
                    <a:pt x="76" y="159"/>
                  </a:lnTo>
                  <a:lnTo>
                    <a:pt x="0" y="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2" name="Freeform 138">
              <a:extLst>
                <a:ext uri="{FF2B5EF4-FFF2-40B4-BE49-F238E27FC236}">
                  <a16:creationId xmlns:a16="http://schemas.microsoft.com/office/drawing/2014/main" id="{EF043090-99D4-4242-A326-5DE7DAF97AA9}"/>
                </a:ext>
              </a:extLst>
            </p:cNvPr>
            <p:cNvSpPr>
              <a:spLocks/>
            </p:cNvSpPr>
            <p:nvPr/>
          </p:nvSpPr>
          <p:spPr bwMode="auto">
            <a:xfrm>
              <a:off x="3037" y="3845"/>
              <a:ext cx="237" cy="225"/>
            </a:xfrm>
            <a:custGeom>
              <a:avLst/>
              <a:gdLst>
                <a:gd name="T0" fmla="*/ 53 w 237"/>
                <a:gd name="T1" fmla="*/ 6 h 225"/>
                <a:gd name="T2" fmla="*/ 154 w 237"/>
                <a:gd name="T3" fmla="*/ 0 h 225"/>
                <a:gd name="T4" fmla="*/ 236 w 237"/>
                <a:gd name="T5" fmla="*/ 116 h 225"/>
                <a:gd name="T6" fmla="*/ 121 w 237"/>
                <a:gd name="T7" fmla="*/ 193 h 225"/>
                <a:gd name="T8" fmla="*/ 86 w 237"/>
                <a:gd name="T9" fmla="*/ 180 h 225"/>
                <a:gd name="T10" fmla="*/ 40 w 237"/>
                <a:gd name="T11" fmla="*/ 224 h 225"/>
                <a:gd name="T12" fmla="*/ 0 w 237"/>
                <a:gd name="T13" fmla="*/ 168 h 225"/>
                <a:gd name="T14" fmla="*/ 0 w 237"/>
                <a:gd name="T15" fmla="*/ 84 h 225"/>
                <a:gd name="T16" fmla="*/ 38 w 237"/>
                <a:gd name="T17" fmla="*/ 83 h 225"/>
                <a:gd name="T18" fmla="*/ 53 w 237"/>
                <a:gd name="T19"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25">
                  <a:moveTo>
                    <a:pt x="53" y="6"/>
                  </a:moveTo>
                  <a:lnTo>
                    <a:pt x="154" y="0"/>
                  </a:lnTo>
                  <a:lnTo>
                    <a:pt x="236" y="116"/>
                  </a:lnTo>
                  <a:lnTo>
                    <a:pt x="121" y="193"/>
                  </a:lnTo>
                  <a:lnTo>
                    <a:pt x="86" y="180"/>
                  </a:lnTo>
                  <a:lnTo>
                    <a:pt x="40" y="224"/>
                  </a:lnTo>
                  <a:lnTo>
                    <a:pt x="0" y="168"/>
                  </a:lnTo>
                  <a:lnTo>
                    <a:pt x="0" y="84"/>
                  </a:lnTo>
                  <a:lnTo>
                    <a:pt x="38" y="83"/>
                  </a:lnTo>
                  <a:lnTo>
                    <a:pt x="53" y="6"/>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3" name="Freeform 139">
              <a:extLst>
                <a:ext uri="{FF2B5EF4-FFF2-40B4-BE49-F238E27FC236}">
                  <a16:creationId xmlns:a16="http://schemas.microsoft.com/office/drawing/2014/main" id="{487F84CB-7D00-4676-85F2-636A6054CB1C}"/>
                </a:ext>
              </a:extLst>
            </p:cNvPr>
            <p:cNvSpPr>
              <a:spLocks/>
            </p:cNvSpPr>
            <p:nvPr/>
          </p:nvSpPr>
          <p:spPr bwMode="auto">
            <a:xfrm>
              <a:off x="2918" y="3935"/>
              <a:ext cx="453" cy="323"/>
            </a:xfrm>
            <a:custGeom>
              <a:avLst/>
              <a:gdLst>
                <a:gd name="T0" fmla="*/ 0 w 453"/>
                <a:gd name="T1" fmla="*/ 153 h 323"/>
                <a:gd name="T2" fmla="*/ 119 w 453"/>
                <a:gd name="T3" fmla="*/ 161 h 323"/>
                <a:gd name="T4" fmla="*/ 120 w 453"/>
                <a:gd name="T5" fmla="*/ 79 h 323"/>
                <a:gd name="T6" fmla="*/ 160 w 453"/>
                <a:gd name="T7" fmla="*/ 132 h 323"/>
                <a:gd name="T8" fmla="*/ 205 w 453"/>
                <a:gd name="T9" fmla="*/ 88 h 323"/>
                <a:gd name="T10" fmla="*/ 237 w 453"/>
                <a:gd name="T11" fmla="*/ 100 h 323"/>
                <a:gd name="T12" fmla="*/ 354 w 453"/>
                <a:gd name="T13" fmla="*/ 25 h 323"/>
                <a:gd name="T14" fmla="*/ 432 w 453"/>
                <a:gd name="T15" fmla="*/ 0 h 323"/>
                <a:gd name="T16" fmla="*/ 452 w 453"/>
                <a:gd name="T17" fmla="*/ 95 h 323"/>
                <a:gd name="T18" fmla="*/ 434 w 453"/>
                <a:gd name="T19" fmla="*/ 158 h 323"/>
                <a:gd name="T20" fmla="*/ 363 w 453"/>
                <a:gd name="T21" fmla="*/ 236 h 323"/>
                <a:gd name="T22" fmla="*/ 193 w 453"/>
                <a:gd name="T23" fmla="*/ 311 h 323"/>
                <a:gd name="T24" fmla="*/ 96 w 453"/>
                <a:gd name="T25" fmla="*/ 322 h 323"/>
                <a:gd name="T26" fmla="*/ 0 w 453"/>
                <a:gd name="T27" fmla="*/ 1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323">
                  <a:moveTo>
                    <a:pt x="0" y="153"/>
                  </a:moveTo>
                  <a:lnTo>
                    <a:pt x="119" y="161"/>
                  </a:lnTo>
                  <a:lnTo>
                    <a:pt x="120" y="79"/>
                  </a:lnTo>
                  <a:lnTo>
                    <a:pt x="160" y="132"/>
                  </a:lnTo>
                  <a:lnTo>
                    <a:pt x="205" y="88"/>
                  </a:lnTo>
                  <a:lnTo>
                    <a:pt x="237" y="100"/>
                  </a:lnTo>
                  <a:lnTo>
                    <a:pt x="354" y="25"/>
                  </a:lnTo>
                  <a:lnTo>
                    <a:pt x="432" y="0"/>
                  </a:lnTo>
                  <a:lnTo>
                    <a:pt x="452" y="95"/>
                  </a:lnTo>
                  <a:lnTo>
                    <a:pt x="434" y="158"/>
                  </a:lnTo>
                  <a:lnTo>
                    <a:pt x="363" y="236"/>
                  </a:lnTo>
                  <a:lnTo>
                    <a:pt x="193" y="311"/>
                  </a:lnTo>
                  <a:lnTo>
                    <a:pt x="96" y="322"/>
                  </a:lnTo>
                  <a:lnTo>
                    <a:pt x="0" y="153"/>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4" name="Freeform 140">
              <a:extLst>
                <a:ext uri="{FF2B5EF4-FFF2-40B4-BE49-F238E27FC236}">
                  <a16:creationId xmlns:a16="http://schemas.microsoft.com/office/drawing/2014/main" id="{013C9AE5-A30A-4316-8E12-4D9F9E8D67AF}"/>
                </a:ext>
              </a:extLst>
            </p:cNvPr>
            <p:cNvSpPr>
              <a:spLocks/>
            </p:cNvSpPr>
            <p:nvPr/>
          </p:nvSpPr>
          <p:spPr bwMode="auto">
            <a:xfrm>
              <a:off x="2499" y="3111"/>
              <a:ext cx="63" cy="135"/>
            </a:xfrm>
            <a:custGeom>
              <a:avLst/>
              <a:gdLst>
                <a:gd name="T0" fmla="*/ 28 w 63"/>
                <a:gd name="T1" fmla="*/ 0 h 135"/>
                <a:gd name="T2" fmla="*/ 0 w 63"/>
                <a:gd name="T3" fmla="*/ 6 h 135"/>
                <a:gd name="T4" fmla="*/ 18 w 63"/>
                <a:gd name="T5" fmla="*/ 134 h 135"/>
                <a:gd name="T6" fmla="*/ 62 w 63"/>
                <a:gd name="T7" fmla="*/ 134 h 135"/>
                <a:gd name="T8" fmla="*/ 42 w 63"/>
                <a:gd name="T9" fmla="*/ 31 h 135"/>
                <a:gd name="T10" fmla="*/ 28 w 63"/>
                <a:gd name="T11" fmla="*/ 0 h 135"/>
              </a:gdLst>
              <a:ahLst/>
              <a:cxnLst>
                <a:cxn ang="0">
                  <a:pos x="T0" y="T1"/>
                </a:cxn>
                <a:cxn ang="0">
                  <a:pos x="T2" y="T3"/>
                </a:cxn>
                <a:cxn ang="0">
                  <a:pos x="T4" y="T5"/>
                </a:cxn>
                <a:cxn ang="0">
                  <a:pos x="T6" y="T7"/>
                </a:cxn>
                <a:cxn ang="0">
                  <a:pos x="T8" y="T9"/>
                </a:cxn>
                <a:cxn ang="0">
                  <a:pos x="T10" y="T11"/>
                </a:cxn>
              </a:cxnLst>
              <a:rect l="0" t="0" r="r" b="b"/>
              <a:pathLst>
                <a:path w="63" h="135">
                  <a:moveTo>
                    <a:pt x="28" y="0"/>
                  </a:moveTo>
                  <a:lnTo>
                    <a:pt x="0" y="6"/>
                  </a:lnTo>
                  <a:lnTo>
                    <a:pt x="18" y="134"/>
                  </a:lnTo>
                  <a:lnTo>
                    <a:pt x="62" y="134"/>
                  </a:lnTo>
                  <a:lnTo>
                    <a:pt x="42" y="31"/>
                  </a:lnTo>
                  <a:lnTo>
                    <a:pt x="28"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5" name="Freeform 141">
              <a:extLst>
                <a:ext uri="{FF2B5EF4-FFF2-40B4-BE49-F238E27FC236}">
                  <a16:creationId xmlns:a16="http://schemas.microsoft.com/office/drawing/2014/main" id="{4D0449C8-71B3-4287-9649-0606B9B24D51}"/>
                </a:ext>
              </a:extLst>
            </p:cNvPr>
            <p:cNvSpPr>
              <a:spLocks/>
            </p:cNvSpPr>
            <p:nvPr/>
          </p:nvSpPr>
          <p:spPr bwMode="auto">
            <a:xfrm>
              <a:off x="2527" y="3067"/>
              <a:ext cx="73" cy="179"/>
            </a:xfrm>
            <a:custGeom>
              <a:avLst/>
              <a:gdLst>
                <a:gd name="T0" fmla="*/ 67 w 73"/>
                <a:gd name="T1" fmla="*/ 0 h 179"/>
                <a:gd name="T2" fmla="*/ 24 w 73"/>
                <a:gd name="T3" fmla="*/ 30 h 179"/>
                <a:gd name="T4" fmla="*/ 0 w 73"/>
                <a:gd name="T5" fmla="*/ 44 h 179"/>
                <a:gd name="T6" fmla="*/ 14 w 73"/>
                <a:gd name="T7" fmla="*/ 76 h 179"/>
                <a:gd name="T8" fmla="*/ 34 w 73"/>
                <a:gd name="T9" fmla="*/ 178 h 179"/>
                <a:gd name="T10" fmla="*/ 72 w 73"/>
                <a:gd name="T11" fmla="*/ 178 h 179"/>
                <a:gd name="T12" fmla="*/ 67 w 73"/>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73" h="179">
                  <a:moveTo>
                    <a:pt x="67" y="0"/>
                  </a:moveTo>
                  <a:lnTo>
                    <a:pt x="24" y="30"/>
                  </a:lnTo>
                  <a:lnTo>
                    <a:pt x="0" y="44"/>
                  </a:lnTo>
                  <a:lnTo>
                    <a:pt x="14" y="76"/>
                  </a:lnTo>
                  <a:lnTo>
                    <a:pt x="34" y="178"/>
                  </a:lnTo>
                  <a:lnTo>
                    <a:pt x="72" y="178"/>
                  </a:lnTo>
                  <a:lnTo>
                    <a:pt x="67"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6" name="Freeform 142">
              <a:extLst>
                <a:ext uri="{FF2B5EF4-FFF2-40B4-BE49-F238E27FC236}">
                  <a16:creationId xmlns:a16="http://schemas.microsoft.com/office/drawing/2014/main" id="{43C71A0E-059E-430D-ABC2-C689AB75FC1B}"/>
                </a:ext>
              </a:extLst>
            </p:cNvPr>
            <p:cNvSpPr>
              <a:spLocks/>
            </p:cNvSpPr>
            <p:nvPr/>
          </p:nvSpPr>
          <p:spPr bwMode="auto">
            <a:xfrm>
              <a:off x="2739" y="3302"/>
              <a:ext cx="42" cy="32"/>
            </a:xfrm>
            <a:custGeom>
              <a:avLst/>
              <a:gdLst>
                <a:gd name="T0" fmla="*/ 4 w 42"/>
                <a:gd name="T1" fmla="*/ 4 h 32"/>
                <a:gd name="T2" fmla="*/ 41 w 42"/>
                <a:gd name="T3" fmla="*/ 0 h 32"/>
                <a:gd name="T4" fmla="*/ 41 w 42"/>
                <a:gd name="T5" fmla="*/ 28 h 32"/>
                <a:gd name="T6" fmla="*/ 0 w 42"/>
                <a:gd name="T7" fmla="*/ 31 h 32"/>
                <a:gd name="T8" fmla="*/ 4 w 42"/>
                <a:gd name="T9" fmla="*/ 4 h 32"/>
              </a:gdLst>
              <a:ahLst/>
              <a:cxnLst>
                <a:cxn ang="0">
                  <a:pos x="T0" y="T1"/>
                </a:cxn>
                <a:cxn ang="0">
                  <a:pos x="T2" y="T3"/>
                </a:cxn>
                <a:cxn ang="0">
                  <a:pos x="T4" y="T5"/>
                </a:cxn>
                <a:cxn ang="0">
                  <a:pos x="T6" y="T7"/>
                </a:cxn>
                <a:cxn ang="0">
                  <a:pos x="T8" y="T9"/>
                </a:cxn>
              </a:cxnLst>
              <a:rect l="0" t="0" r="r" b="b"/>
              <a:pathLst>
                <a:path w="42" h="32">
                  <a:moveTo>
                    <a:pt x="4" y="4"/>
                  </a:moveTo>
                  <a:lnTo>
                    <a:pt x="41" y="0"/>
                  </a:lnTo>
                  <a:lnTo>
                    <a:pt x="41" y="28"/>
                  </a:lnTo>
                  <a:lnTo>
                    <a:pt x="0" y="31"/>
                  </a:lnTo>
                  <a:lnTo>
                    <a:pt x="4" y="4"/>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7" name="Freeform 143">
              <a:extLst>
                <a:ext uri="{FF2B5EF4-FFF2-40B4-BE49-F238E27FC236}">
                  <a16:creationId xmlns:a16="http://schemas.microsoft.com/office/drawing/2014/main" id="{C56C9BC2-8E7B-4108-A491-9AFC119EEE58}"/>
                </a:ext>
              </a:extLst>
            </p:cNvPr>
            <p:cNvSpPr>
              <a:spLocks/>
            </p:cNvSpPr>
            <p:nvPr/>
          </p:nvSpPr>
          <p:spPr bwMode="auto">
            <a:xfrm>
              <a:off x="3298" y="3282"/>
              <a:ext cx="161" cy="122"/>
            </a:xfrm>
            <a:custGeom>
              <a:avLst/>
              <a:gdLst>
                <a:gd name="T0" fmla="*/ 39 w 161"/>
                <a:gd name="T1" fmla="*/ 1 h 122"/>
                <a:gd name="T2" fmla="*/ 139 w 161"/>
                <a:gd name="T3" fmla="*/ 0 h 122"/>
                <a:gd name="T4" fmla="*/ 160 w 161"/>
                <a:gd name="T5" fmla="*/ 32 h 122"/>
                <a:gd name="T6" fmla="*/ 138 w 161"/>
                <a:gd name="T7" fmla="*/ 95 h 122"/>
                <a:gd name="T8" fmla="*/ 19 w 161"/>
                <a:gd name="T9" fmla="*/ 121 h 122"/>
                <a:gd name="T10" fmla="*/ 0 w 161"/>
                <a:gd name="T11" fmla="*/ 98 h 122"/>
                <a:gd name="T12" fmla="*/ 56 w 161"/>
                <a:gd name="T13" fmla="*/ 49 h 122"/>
                <a:gd name="T14" fmla="*/ 39 w 161"/>
                <a:gd name="T15" fmla="*/ 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22">
                  <a:moveTo>
                    <a:pt x="39" y="1"/>
                  </a:moveTo>
                  <a:lnTo>
                    <a:pt x="139" y="0"/>
                  </a:lnTo>
                  <a:lnTo>
                    <a:pt x="160" y="32"/>
                  </a:lnTo>
                  <a:lnTo>
                    <a:pt x="138" y="95"/>
                  </a:lnTo>
                  <a:lnTo>
                    <a:pt x="19" y="121"/>
                  </a:lnTo>
                  <a:lnTo>
                    <a:pt x="0" y="98"/>
                  </a:lnTo>
                  <a:lnTo>
                    <a:pt x="56" y="49"/>
                  </a:lnTo>
                  <a:lnTo>
                    <a:pt x="39" y="1"/>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8" name="Freeform 144">
              <a:extLst>
                <a:ext uri="{FF2B5EF4-FFF2-40B4-BE49-F238E27FC236}">
                  <a16:creationId xmlns:a16="http://schemas.microsoft.com/office/drawing/2014/main" id="{B331287A-A23C-404D-89F3-3A6E43559090}"/>
                </a:ext>
              </a:extLst>
            </p:cNvPr>
            <p:cNvSpPr>
              <a:spLocks/>
            </p:cNvSpPr>
            <p:nvPr/>
          </p:nvSpPr>
          <p:spPr bwMode="auto">
            <a:xfrm>
              <a:off x="3318" y="3395"/>
              <a:ext cx="59" cy="35"/>
            </a:xfrm>
            <a:custGeom>
              <a:avLst/>
              <a:gdLst>
                <a:gd name="T0" fmla="*/ 0 w 59"/>
                <a:gd name="T1" fmla="*/ 9 h 35"/>
                <a:gd name="T2" fmla="*/ 39 w 59"/>
                <a:gd name="T3" fmla="*/ 0 h 35"/>
                <a:gd name="T4" fmla="*/ 58 w 59"/>
                <a:gd name="T5" fmla="*/ 31 h 35"/>
                <a:gd name="T6" fmla="*/ 36 w 59"/>
                <a:gd name="T7" fmla="*/ 28 h 35"/>
                <a:gd name="T8" fmla="*/ 16 w 59"/>
                <a:gd name="T9" fmla="*/ 34 h 35"/>
                <a:gd name="T10" fmla="*/ 0 w 59"/>
                <a:gd name="T11" fmla="*/ 9 h 35"/>
              </a:gdLst>
              <a:ahLst/>
              <a:cxnLst>
                <a:cxn ang="0">
                  <a:pos x="T0" y="T1"/>
                </a:cxn>
                <a:cxn ang="0">
                  <a:pos x="T2" y="T3"/>
                </a:cxn>
                <a:cxn ang="0">
                  <a:pos x="T4" y="T5"/>
                </a:cxn>
                <a:cxn ang="0">
                  <a:pos x="T6" y="T7"/>
                </a:cxn>
                <a:cxn ang="0">
                  <a:pos x="T8" y="T9"/>
                </a:cxn>
                <a:cxn ang="0">
                  <a:pos x="T10" y="T11"/>
                </a:cxn>
              </a:cxnLst>
              <a:rect l="0" t="0" r="r" b="b"/>
              <a:pathLst>
                <a:path w="59" h="35">
                  <a:moveTo>
                    <a:pt x="0" y="9"/>
                  </a:moveTo>
                  <a:lnTo>
                    <a:pt x="39" y="0"/>
                  </a:lnTo>
                  <a:lnTo>
                    <a:pt x="58" y="31"/>
                  </a:lnTo>
                  <a:lnTo>
                    <a:pt x="36" y="28"/>
                  </a:lnTo>
                  <a:lnTo>
                    <a:pt x="16" y="34"/>
                  </a:lnTo>
                  <a:lnTo>
                    <a:pt x="0" y="9"/>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89" name="Freeform 145">
              <a:extLst>
                <a:ext uri="{FF2B5EF4-FFF2-40B4-BE49-F238E27FC236}">
                  <a16:creationId xmlns:a16="http://schemas.microsoft.com/office/drawing/2014/main" id="{4F92B442-80DC-493B-97BA-2A02DCC91CB9}"/>
                </a:ext>
              </a:extLst>
            </p:cNvPr>
            <p:cNvSpPr>
              <a:spLocks/>
            </p:cNvSpPr>
            <p:nvPr/>
          </p:nvSpPr>
          <p:spPr bwMode="auto">
            <a:xfrm>
              <a:off x="3329" y="3422"/>
              <a:ext cx="48" cy="61"/>
            </a:xfrm>
            <a:custGeom>
              <a:avLst/>
              <a:gdLst>
                <a:gd name="T0" fmla="*/ 47 w 48"/>
                <a:gd name="T1" fmla="*/ 4 h 61"/>
                <a:gd name="T2" fmla="*/ 24 w 48"/>
                <a:gd name="T3" fmla="*/ 0 h 61"/>
                <a:gd name="T4" fmla="*/ 6 w 48"/>
                <a:gd name="T5" fmla="*/ 6 h 61"/>
                <a:gd name="T6" fmla="*/ 4 w 48"/>
                <a:gd name="T7" fmla="*/ 35 h 61"/>
                <a:gd name="T8" fmla="*/ 0 w 48"/>
                <a:gd name="T9" fmla="*/ 60 h 61"/>
                <a:gd name="T10" fmla="*/ 28 w 48"/>
                <a:gd name="T11" fmla="*/ 44 h 61"/>
                <a:gd name="T12" fmla="*/ 41 w 48"/>
                <a:gd name="T13" fmla="*/ 34 h 61"/>
                <a:gd name="T14" fmla="*/ 47 w 48"/>
                <a:gd name="T15" fmla="*/ 4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47" y="4"/>
                  </a:moveTo>
                  <a:lnTo>
                    <a:pt x="24" y="0"/>
                  </a:lnTo>
                  <a:lnTo>
                    <a:pt x="6" y="6"/>
                  </a:lnTo>
                  <a:lnTo>
                    <a:pt x="4" y="35"/>
                  </a:lnTo>
                  <a:lnTo>
                    <a:pt x="0" y="60"/>
                  </a:lnTo>
                  <a:lnTo>
                    <a:pt x="28" y="44"/>
                  </a:lnTo>
                  <a:lnTo>
                    <a:pt x="41" y="34"/>
                  </a:lnTo>
                  <a:lnTo>
                    <a:pt x="47" y="4"/>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90" name="Freeform 146">
              <a:extLst>
                <a:ext uri="{FF2B5EF4-FFF2-40B4-BE49-F238E27FC236}">
                  <a16:creationId xmlns:a16="http://schemas.microsoft.com/office/drawing/2014/main" id="{22594AC2-080A-46E2-815F-17E458483204}"/>
                </a:ext>
              </a:extLst>
            </p:cNvPr>
            <p:cNvSpPr>
              <a:spLocks/>
            </p:cNvSpPr>
            <p:nvPr/>
          </p:nvSpPr>
          <p:spPr bwMode="auto">
            <a:xfrm>
              <a:off x="3176" y="4106"/>
              <a:ext cx="60" cy="51"/>
            </a:xfrm>
            <a:custGeom>
              <a:avLst/>
              <a:gdLst>
                <a:gd name="T0" fmla="*/ 45 w 60"/>
                <a:gd name="T1" fmla="*/ 0 h 51"/>
                <a:gd name="T2" fmla="*/ 12 w 60"/>
                <a:gd name="T3" fmla="*/ 16 h 51"/>
                <a:gd name="T4" fmla="*/ 0 w 60"/>
                <a:gd name="T5" fmla="*/ 47 h 51"/>
                <a:gd name="T6" fmla="*/ 23 w 60"/>
                <a:gd name="T7" fmla="*/ 50 h 51"/>
                <a:gd name="T8" fmla="*/ 52 w 60"/>
                <a:gd name="T9" fmla="*/ 35 h 51"/>
                <a:gd name="T10" fmla="*/ 59 w 60"/>
                <a:gd name="T11" fmla="*/ 18 h 51"/>
                <a:gd name="T12" fmla="*/ 45 w 60"/>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60" h="51">
                  <a:moveTo>
                    <a:pt x="45" y="0"/>
                  </a:moveTo>
                  <a:lnTo>
                    <a:pt x="12" y="16"/>
                  </a:lnTo>
                  <a:lnTo>
                    <a:pt x="0" y="47"/>
                  </a:lnTo>
                  <a:lnTo>
                    <a:pt x="23" y="50"/>
                  </a:lnTo>
                  <a:lnTo>
                    <a:pt x="52" y="35"/>
                  </a:lnTo>
                  <a:lnTo>
                    <a:pt x="59" y="18"/>
                  </a:lnTo>
                  <a:lnTo>
                    <a:pt x="45"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91" name="Freeform 147">
              <a:extLst>
                <a:ext uri="{FF2B5EF4-FFF2-40B4-BE49-F238E27FC236}">
                  <a16:creationId xmlns:a16="http://schemas.microsoft.com/office/drawing/2014/main" id="{DF5D3F1C-5D85-4FB4-A6AE-651EF8B729B9}"/>
                </a:ext>
              </a:extLst>
            </p:cNvPr>
            <p:cNvSpPr>
              <a:spLocks/>
            </p:cNvSpPr>
            <p:nvPr/>
          </p:nvSpPr>
          <p:spPr bwMode="auto">
            <a:xfrm>
              <a:off x="3325" y="3996"/>
              <a:ext cx="45" cy="47"/>
            </a:xfrm>
            <a:custGeom>
              <a:avLst/>
              <a:gdLst>
                <a:gd name="T0" fmla="*/ 38 w 45"/>
                <a:gd name="T1" fmla="*/ 1 h 47"/>
                <a:gd name="T2" fmla="*/ 20 w 45"/>
                <a:gd name="T3" fmla="*/ 0 h 47"/>
                <a:gd name="T4" fmla="*/ 8 w 45"/>
                <a:gd name="T5" fmla="*/ 6 h 47"/>
                <a:gd name="T6" fmla="*/ 0 w 45"/>
                <a:gd name="T7" fmla="*/ 22 h 47"/>
                <a:gd name="T8" fmla="*/ 12 w 45"/>
                <a:gd name="T9" fmla="*/ 46 h 47"/>
                <a:gd name="T10" fmla="*/ 20 w 45"/>
                <a:gd name="T11" fmla="*/ 46 h 47"/>
                <a:gd name="T12" fmla="*/ 44 w 45"/>
                <a:gd name="T13" fmla="*/ 32 h 47"/>
                <a:gd name="T14" fmla="*/ 38 w 4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7">
                  <a:moveTo>
                    <a:pt x="38" y="1"/>
                  </a:moveTo>
                  <a:lnTo>
                    <a:pt x="20" y="0"/>
                  </a:lnTo>
                  <a:lnTo>
                    <a:pt x="8" y="6"/>
                  </a:lnTo>
                  <a:lnTo>
                    <a:pt x="0" y="22"/>
                  </a:lnTo>
                  <a:lnTo>
                    <a:pt x="12" y="46"/>
                  </a:lnTo>
                  <a:lnTo>
                    <a:pt x="20" y="46"/>
                  </a:lnTo>
                  <a:lnTo>
                    <a:pt x="44" y="32"/>
                  </a:lnTo>
                  <a:lnTo>
                    <a:pt x="38" y="1"/>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92" name="Freeform 148">
              <a:extLst>
                <a:ext uri="{FF2B5EF4-FFF2-40B4-BE49-F238E27FC236}">
                  <a16:creationId xmlns:a16="http://schemas.microsoft.com/office/drawing/2014/main" id="{CE5B34C3-E37D-4E1A-9B8A-584CC0607947}"/>
                </a:ext>
              </a:extLst>
            </p:cNvPr>
            <p:cNvSpPr>
              <a:spLocks/>
            </p:cNvSpPr>
            <p:nvPr/>
          </p:nvSpPr>
          <p:spPr bwMode="auto">
            <a:xfrm>
              <a:off x="3627" y="3053"/>
              <a:ext cx="43" cy="60"/>
            </a:xfrm>
            <a:custGeom>
              <a:avLst/>
              <a:gdLst>
                <a:gd name="T0" fmla="*/ 41 w 43"/>
                <a:gd name="T1" fmla="*/ 0 h 60"/>
                <a:gd name="T2" fmla="*/ 0 w 43"/>
                <a:gd name="T3" fmla="*/ 21 h 60"/>
                <a:gd name="T4" fmla="*/ 6 w 43"/>
                <a:gd name="T5" fmla="*/ 59 h 60"/>
                <a:gd name="T6" fmla="*/ 40 w 43"/>
                <a:gd name="T7" fmla="*/ 59 h 60"/>
                <a:gd name="T8" fmla="*/ 42 w 43"/>
                <a:gd name="T9" fmla="*/ 53 h 60"/>
                <a:gd name="T10" fmla="*/ 27 w 43"/>
                <a:gd name="T11" fmla="*/ 42 h 60"/>
                <a:gd name="T12" fmla="*/ 41 w 43"/>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43" h="60">
                  <a:moveTo>
                    <a:pt x="41" y="0"/>
                  </a:moveTo>
                  <a:lnTo>
                    <a:pt x="0" y="21"/>
                  </a:lnTo>
                  <a:lnTo>
                    <a:pt x="6" y="59"/>
                  </a:lnTo>
                  <a:lnTo>
                    <a:pt x="40" y="59"/>
                  </a:lnTo>
                  <a:lnTo>
                    <a:pt x="42" y="53"/>
                  </a:lnTo>
                  <a:lnTo>
                    <a:pt x="27" y="42"/>
                  </a:lnTo>
                  <a:lnTo>
                    <a:pt x="41" y="0"/>
                  </a:lnTo>
                </a:path>
              </a:pathLst>
            </a:custGeom>
            <a:solidFill>
              <a:schemeClr val="accent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7493" name="Rectangle 149">
            <a:extLst>
              <a:ext uri="{FF2B5EF4-FFF2-40B4-BE49-F238E27FC236}">
                <a16:creationId xmlns:a16="http://schemas.microsoft.com/office/drawing/2014/main" id="{EBC3CC7A-662E-4838-A50F-9B495B1A86A2}"/>
              </a:ext>
            </a:extLst>
          </p:cNvPr>
          <p:cNvSpPr>
            <a:spLocks noChangeArrowheads="1"/>
          </p:cNvSpPr>
          <p:nvPr/>
        </p:nvSpPr>
        <p:spPr bwMode="auto">
          <a:xfrm>
            <a:off x="1524000" y="0"/>
            <a:ext cx="9144000" cy="1567096"/>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400">
                <a:solidFill>
                  <a:schemeClr val="tx2"/>
                </a:solidFill>
                <a:effectLst>
                  <a:outerShdw blurRad="38100" dist="38100" dir="2700000" algn="tl">
                    <a:srgbClr val="FFFFFF"/>
                  </a:outerShdw>
                </a:effectLst>
                <a:latin typeface="Times New Roman" panose="02020603050405020304" pitchFamily="18" charset="0"/>
              </a:defRPr>
            </a:lvl1pPr>
            <a:lvl2pPr algn="ctr">
              <a:defRPr sz="4400">
                <a:solidFill>
                  <a:schemeClr val="tx2"/>
                </a:solidFill>
                <a:effectLst>
                  <a:outerShdw blurRad="38100" dist="38100" dir="2700000" algn="tl">
                    <a:srgbClr val="FFFFFF"/>
                  </a:outerShdw>
                </a:effectLst>
                <a:latin typeface="Times New Roman" panose="02020603050405020304" pitchFamily="18" charset="0"/>
              </a:defRPr>
            </a:lvl2pPr>
            <a:lvl3pPr algn="ctr">
              <a:defRPr sz="4400">
                <a:solidFill>
                  <a:schemeClr val="tx2"/>
                </a:solidFill>
                <a:effectLst>
                  <a:outerShdw blurRad="38100" dist="38100" dir="2700000" algn="tl">
                    <a:srgbClr val="FFFFFF"/>
                  </a:outerShdw>
                </a:effectLst>
                <a:latin typeface="Times New Roman" panose="02020603050405020304" pitchFamily="18" charset="0"/>
              </a:defRPr>
            </a:lvl3pPr>
            <a:lvl4pPr algn="ctr">
              <a:defRPr sz="4400">
                <a:solidFill>
                  <a:schemeClr val="tx2"/>
                </a:solidFill>
                <a:effectLst>
                  <a:outerShdw blurRad="38100" dist="38100" dir="2700000" algn="tl">
                    <a:srgbClr val="FFFFFF"/>
                  </a:outerShdw>
                </a:effectLst>
                <a:latin typeface="Times New Roman" panose="02020603050405020304" pitchFamily="18" charset="0"/>
              </a:defRPr>
            </a:lvl4pPr>
            <a:lvl5pPr algn="ctr">
              <a:defRPr sz="4400">
                <a:solidFill>
                  <a:schemeClr val="tx2"/>
                </a:solidFill>
                <a:effectLst>
                  <a:outerShdw blurRad="38100" dist="38100" dir="2700000" algn="tl">
                    <a:srgbClr val="FFFFFF"/>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FFFFFF"/>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FFFFFF"/>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FFFFFF"/>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FFFFFF"/>
                  </a:outerShdw>
                </a:effectLst>
                <a:latin typeface="Times New Roman" panose="02020603050405020304" pitchFamily="18" charset="0"/>
              </a:defRPr>
            </a:lvl9pPr>
          </a:lstStyle>
          <a:p>
            <a:r>
              <a:rPr lang="en-US" altLang="en-US" sz="4800" b="1">
                <a:latin typeface="Arial" panose="020B0604020202020204" pitchFamily="34" charset="0"/>
              </a:rPr>
              <a:t>INDEPENDENT STATES IN AFRICA</a:t>
            </a:r>
          </a:p>
        </p:txBody>
      </p:sp>
      <p:sp>
        <p:nvSpPr>
          <p:cNvPr id="57494" name="Rectangle 150">
            <a:extLst>
              <a:ext uri="{FF2B5EF4-FFF2-40B4-BE49-F238E27FC236}">
                <a16:creationId xmlns:a16="http://schemas.microsoft.com/office/drawing/2014/main" id="{6BCFEABD-0C04-4B38-AB66-9651D97EE6FB}"/>
              </a:ext>
            </a:extLst>
          </p:cNvPr>
          <p:cNvSpPr>
            <a:spLocks noChangeArrowheads="1"/>
          </p:cNvSpPr>
          <p:nvPr/>
        </p:nvSpPr>
        <p:spPr bwMode="auto">
          <a:xfrm>
            <a:off x="1741489" y="2824164"/>
            <a:ext cx="1093249" cy="5822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200" b="1">
                <a:latin typeface="Arial" panose="020B0604020202020204" pitchFamily="34" charset="0"/>
              </a:rPr>
              <a:t>1950</a:t>
            </a:r>
            <a:endParaRPr lang="en-US" altLang="en-US" sz="2800" b="1">
              <a:latin typeface="Courier New" panose="02070309020205020404" pitchFamily="49" charset="0"/>
            </a:endParaRPr>
          </a:p>
        </p:txBody>
      </p:sp>
      <p:sp>
        <p:nvSpPr>
          <p:cNvPr id="57495" name="Rectangle 151">
            <a:extLst>
              <a:ext uri="{FF2B5EF4-FFF2-40B4-BE49-F238E27FC236}">
                <a16:creationId xmlns:a16="http://schemas.microsoft.com/office/drawing/2014/main" id="{6278D38F-5C38-418B-A764-54BB86C0CDD4}"/>
              </a:ext>
            </a:extLst>
          </p:cNvPr>
          <p:cNvSpPr>
            <a:spLocks noChangeArrowheads="1"/>
          </p:cNvSpPr>
          <p:nvPr/>
        </p:nvSpPr>
        <p:spPr bwMode="auto">
          <a:xfrm>
            <a:off x="7162801" y="2667001"/>
            <a:ext cx="1093249" cy="5822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200" b="1">
                <a:latin typeface="Arial" panose="020B0604020202020204" pitchFamily="34" charset="0"/>
              </a:rPr>
              <a:t>1960</a:t>
            </a:r>
            <a:endParaRPr lang="en-US" altLang="en-US" sz="2800" b="1">
              <a:latin typeface="Courier New" panose="02070309020205020404" pitchFamily="49" charset="0"/>
            </a:endParaRPr>
          </a:p>
        </p:txBody>
      </p:sp>
      <p:sp>
        <p:nvSpPr>
          <p:cNvPr id="57496" name="Rectangle 152">
            <a:extLst>
              <a:ext uri="{FF2B5EF4-FFF2-40B4-BE49-F238E27FC236}">
                <a16:creationId xmlns:a16="http://schemas.microsoft.com/office/drawing/2014/main" id="{53863361-A046-4955-B5F4-56C602A3DDFC}"/>
              </a:ext>
            </a:extLst>
          </p:cNvPr>
          <p:cNvSpPr>
            <a:spLocks noChangeArrowheads="1"/>
          </p:cNvSpPr>
          <p:nvPr/>
        </p:nvSpPr>
        <p:spPr bwMode="auto">
          <a:xfrm>
            <a:off x="5029201" y="4953001"/>
            <a:ext cx="1093249" cy="5822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200" b="1">
                <a:latin typeface="Arial" panose="020B0604020202020204" pitchFamily="34" charset="0"/>
              </a:rPr>
              <a:t>1970</a:t>
            </a:r>
            <a:endParaRPr lang="en-US" altLang="en-US" sz="2800" b="1">
              <a:latin typeface="Courier New" panose="02070309020205020404" pitchFamily="49" charset="0"/>
            </a:endParaRPr>
          </a:p>
        </p:txBody>
      </p:sp>
      <p:sp>
        <p:nvSpPr>
          <p:cNvPr id="57497" name="Rectangle 153">
            <a:extLst>
              <a:ext uri="{FF2B5EF4-FFF2-40B4-BE49-F238E27FC236}">
                <a16:creationId xmlns:a16="http://schemas.microsoft.com/office/drawing/2014/main" id="{70FD30D3-42E0-41FA-B431-011A6775F6B4}"/>
              </a:ext>
            </a:extLst>
          </p:cNvPr>
          <p:cNvSpPr>
            <a:spLocks noChangeArrowheads="1"/>
          </p:cNvSpPr>
          <p:nvPr/>
        </p:nvSpPr>
        <p:spPr bwMode="auto">
          <a:xfrm>
            <a:off x="2133600" y="5867400"/>
            <a:ext cx="5334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8" name="Text Box 154">
            <a:extLst>
              <a:ext uri="{FF2B5EF4-FFF2-40B4-BE49-F238E27FC236}">
                <a16:creationId xmlns:a16="http://schemas.microsoft.com/office/drawing/2014/main" id="{6F600CB0-BB6B-4642-89A5-A9D3E75513C9}"/>
              </a:ext>
            </a:extLst>
          </p:cNvPr>
          <p:cNvSpPr txBox="1">
            <a:spLocks noChangeArrowheads="1"/>
          </p:cNvSpPr>
          <p:nvPr/>
        </p:nvSpPr>
        <p:spPr bwMode="auto">
          <a:xfrm>
            <a:off x="2819400" y="5791200"/>
            <a:ext cx="2370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Arial" panose="020B0604020202020204" pitchFamily="34" charset="0"/>
              </a:rPr>
              <a:t>INDEPENDENT</a:t>
            </a:r>
            <a:endParaRPr lang="en-US" altLang="en-US"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93A07C3-5440-4577-9611-5E42E39096CB}"/>
              </a:ext>
            </a:extLst>
          </p:cNvPr>
          <p:cNvSpPr>
            <a:spLocks noGrp="1" noChangeArrowheads="1"/>
          </p:cNvSpPr>
          <p:nvPr>
            <p:ph type="title"/>
          </p:nvPr>
        </p:nvSpPr>
        <p:spPr/>
        <p:txBody>
          <a:bodyPr/>
          <a:lstStyle/>
          <a:p>
            <a:r>
              <a:rPr lang="en-US" altLang="en-US" sz="6000" b="1">
                <a:solidFill>
                  <a:srgbClr val="FF0000"/>
                </a:solidFill>
                <a:latin typeface="Tahoma" panose="020B0604030504040204" pitchFamily="34" charset="0"/>
              </a:rPr>
              <a:t>Past, Present, &amp; Future</a:t>
            </a:r>
          </a:p>
        </p:txBody>
      </p:sp>
      <p:sp>
        <p:nvSpPr>
          <p:cNvPr id="58371" name="Rectangle 3">
            <a:extLst>
              <a:ext uri="{FF2B5EF4-FFF2-40B4-BE49-F238E27FC236}">
                <a16:creationId xmlns:a16="http://schemas.microsoft.com/office/drawing/2014/main" id="{20BD6934-5AE5-466D-AB66-636432653EB5}"/>
              </a:ext>
            </a:extLst>
          </p:cNvPr>
          <p:cNvSpPr>
            <a:spLocks noGrp="1" noChangeArrowheads="1"/>
          </p:cNvSpPr>
          <p:nvPr>
            <p:ph idx="1"/>
          </p:nvPr>
        </p:nvSpPr>
        <p:spPr/>
        <p:txBody>
          <a:bodyPr/>
          <a:lstStyle/>
          <a:p>
            <a:r>
              <a:rPr lang="en-US" altLang="en-US"/>
              <a:t>Click on the map to see the video</a:t>
            </a:r>
          </a:p>
        </p:txBody>
      </p:sp>
      <p:sp>
        <p:nvSpPr>
          <p:cNvPr id="6" name="Footer Placeholder 5">
            <a:extLst>
              <a:ext uri="{FF2B5EF4-FFF2-40B4-BE49-F238E27FC236}">
                <a16:creationId xmlns:a16="http://schemas.microsoft.com/office/drawing/2014/main" id="{A8773911-64D0-4D05-8639-D10C7D102618}"/>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4">
            <a:extLst>
              <a:ext uri="{FF2B5EF4-FFF2-40B4-BE49-F238E27FC236}">
                <a16:creationId xmlns:a16="http://schemas.microsoft.com/office/drawing/2014/main" id="{DE42E2A3-BA2B-465E-B351-BAFE964677E8}"/>
              </a:ext>
            </a:extLst>
          </p:cNvPr>
          <p:cNvSpPr>
            <a:spLocks noGrp="1"/>
          </p:cNvSpPr>
          <p:nvPr>
            <p:ph type="sldNum" sz="quarter" idx="12"/>
          </p:nvPr>
        </p:nvSpPr>
        <p:spPr/>
        <p:txBody>
          <a:bodyPr/>
          <a:lstStyle/>
          <a:p>
            <a:fld id="{6A5251C3-8B72-4F96-AF45-31751CB9F1F5}" type="slidenum">
              <a:rPr lang="en-US" altLang="en-US"/>
              <a:pPr/>
              <a:t>55</a:t>
            </a:fld>
            <a:endParaRPr lang="en-US" altLang="en-US"/>
          </a:p>
        </p:txBody>
      </p:sp>
      <p:pic>
        <p:nvPicPr>
          <p:cNvPr id="58372" name="Picture 4" descr="africa aids spread map">
            <a:hlinkClick r:id="rId2" action="ppaction://hlinkfile"/>
            <a:extLst>
              <a:ext uri="{FF2B5EF4-FFF2-40B4-BE49-F238E27FC236}">
                <a16:creationId xmlns:a16="http://schemas.microsoft.com/office/drawing/2014/main" id="{FDEF4AB6-BE71-415D-A97D-8A597FC405C6}"/>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724400" y="2743200"/>
            <a:ext cx="3003550" cy="3557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1DB23DF-5B4E-40D1-B453-79509A2A7214}"/>
              </a:ext>
            </a:extLst>
          </p:cNvPr>
          <p:cNvSpPr>
            <a:spLocks noGrp="1" noChangeArrowheads="1"/>
          </p:cNvSpPr>
          <p:nvPr>
            <p:ph type="title"/>
          </p:nvPr>
        </p:nvSpPr>
        <p:spPr>
          <a:xfrm>
            <a:off x="1524000" y="0"/>
            <a:ext cx="9144000" cy="762000"/>
          </a:xfrm>
        </p:spPr>
        <p:txBody>
          <a:bodyPr/>
          <a:lstStyle/>
          <a:p>
            <a:r>
              <a:rPr lang="en-US" altLang="en-US" sz="4000"/>
              <a:t>Legacies of Colonialism and Conflict </a:t>
            </a:r>
            <a:r>
              <a:rPr lang="en-US" altLang="en-US" sz="3600"/>
              <a:t>(cont.)</a:t>
            </a:r>
          </a:p>
        </p:txBody>
      </p:sp>
      <p:sp>
        <p:nvSpPr>
          <p:cNvPr id="59395" name="Rectangle 3">
            <a:extLst>
              <a:ext uri="{FF2B5EF4-FFF2-40B4-BE49-F238E27FC236}">
                <a16:creationId xmlns:a16="http://schemas.microsoft.com/office/drawing/2014/main" id="{160C04AB-D1B0-4482-BCC3-7EA2BBB4F492}"/>
              </a:ext>
            </a:extLst>
          </p:cNvPr>
          <p:cNvSpPr>
            <a:spLocks noGrp="1" noChangeArrowheads="1"/>
          </p:cNvSpPr>
          <p:nvPr>
            <p:ph idx="1"/>
          </p:nvPr>
        </p:nvSpPr>
        <p:spPr>
          <a:xfrm>
            <a:off x="1524000" y="685800"/>
            <a:ext cx="9144000" cy="5562600"/>
          </a:xfrm>
        </p:spPr>
        <p:txBody>
          <a:bodyPr/>
          <a:lstStyle/>
          <a:p>
            <a:r>
              <a:rPr lang="en-US" altLang="en-US" b="1">
                <a:latin typeface="Arial" panose="020B0604020202020204" pitchFamily="34" charset="0"/>
              </a:rPr>
              <a:t>Decolonization and Independence (cont.)</a:t>
            </a:r>
          </a:p>
          <a:p>
            <a:pPr lvl="1"/>
            <a:r>
              <a:rPr lang="en-US" altLang="en-US" sz="3200" b="1">
                <a:latin typeface="Arial" panose="020B0604020202020204" pitchFamily="34" charset="0"/>
              </a:rPr>
              <a:t>Southern Africa’s Independence Battles</a:t>
            </a:r>
          </a:p>
          <a:p>
            <a:pPr lvl="2"/>
            <a:r>
              <a:rPr lang="en-US" altLang="en-US" sz="2800">
                <a:latin typeface="Arial" panose="020B0604020202020204" pitchFamily="34" charset="0"/>
              </a:rPr>
              <a:t>Southern Rhodesia – Zimbabwe</a:t>
            </a:r>
          </a:p>
          <a:p>
            <a:pPr lvl="2"/>
            <a:r>
              <a:rPr lang="en-US" altLang="en-US" sz="2800">
                <a:latin typeface="Arial" panose="020B0604020202020204" pitchFamily="34" charset="0"/>
              </a:rPr>
              <a:t>Portuguese colonies of Angola and Mozambique</a:t>
            </a:r>
          </a:p>
          <a:p>
            <a:pPr lvl="1"/>
            <a:r>
              <a:rPr lang="en-US" altLang="en-US" sz="3200" b="1">
                <a:latin typeface="Arial" panose="020B0604020202020204" pitchFamily="34" charset="0"/>
              </a:rPr>
              <a:t>Apartheid’s Demise in South Africa</a:t>
            </a:r>
          </a:p>
          <a:p>
            <a:pPr lvl="2"/>
            <a:r>
              <a:rPr lang="en-US" altLang="en-US" sz="2800">
                <a:latin typeface="Arial" panose="020B0604020202020204" pitchFamily="34" charset="0"/>
              </a:rPr>
              <a:t>Townships – segregated neighborhoods for nonwhites, located on outskirts of cities</a:t>
            </a:r>
          </a:p>
          <a:p>
            <a:pPr lvl="2"/>
            <a:r>
              <a:rPr lang="en-US" altLang="en-US" sz="2800">
                <a:latin typeface="Arial" panose="020B0604020202020204" pitchFamily="34" charset="0"/>
              </a:rPr>
              <a:t>Opposition began in the 1960s</a:t>
            </a:r>
          </a:p>
          <a:p>
            <a:pPr lvl="3"/>
            <a:r>
              <a:rPr lang="en-US" altLang="en-US" sz="2400">
                <a:latin typeface="Arial" panose="020B0604020202020204" pitchFamily="34" charset="0"/>
              </a:rPr>
              <a:t>Blacks and coloureds led opposition</a:t>
            </a:r>
          </a:p>
          <a:p>
            <a:pPr lvl="3"/>
            <a:r>
              <a:rPr lang="en-US" altLang="en-US" sz="2400">
                <a:latin typeface="Arial" panose="020B0604020202020204" pitchFamily="34" charset="0"/>
              </a:rPr>
              <a:t>Pressure for change from outside sources</a:t>
            </a:r>
          </a:p>
          <a:p>
            <a:pPr lvl="2"/>
            <a:r>
              <a:rPr lang="en-US" altLang="en-US" sz="2800">
                <a:latin typeface="Arial" panose="020B0604020202020204" pitchFamily="34" charset="0"/>
              </a:rPr>
              <a:t>Free elections held in 1994</a:t>
            </a:r>
          </a:p>
        </p:txBody>
      </p:sp>
      <p:sp>
        <p:nvSpPr>
          <p:cNvPr id="5" name="Footer Placeholder 5">
            <a:extLst>
              <a:ext uri="{FF2B5EF4-FFF2-40B4-BE49-F238E27FC236}">
                <a16:creationId xmlns:a16="http://schemas.microsoft.com/office/drawing/2014/main" id="{E771BBBB-1742-4957-98F4-E60B2B2A70AE}"/>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05E940A0-1841-47D7-A469-62FAB661600A}"/>
              </a:ext>
            </a:extLst>
          </p:cNvPr>
          <p:cNvSpPr>
            <a:spLocks noGrp="1"/>
          </p:cNvSpPr>
          <p:nvPr>
            <p:ph type="sldNum" sz="quarter" idx="12"/>
          </p:nvPr>
        </p:nvSpPr>
        <p:spPr/>
        <p:txBody>
          <a:bodyPr/>
          <a:lstStyle/>
          <a:p>
            <a:fld id="{57013799-E689-4B71-B0E0-014650D44D42}" type="slidenum">
              <a:rPr lang="en-US" altLang="en-US"/>
              <a:pPr/>
              <a:t>56</a:t>
            </a:fld>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A23B32A-0F94-4A71-B5B2-6FCCF8F1B330}"/>
              </a:ext>
            </a:extLst>
          </p:cNvPr>
          <p:cNvSpPr>
            <a:spLocks noGrp="1" noChangeArrowheads="1"/>
          </p:cNvSpPr>
          <p:nvPr>
            <p:ph type="title"/>
          </p:nvPr>
        </p:nvSpPr>
        <p:spPr>
          <a:xfrm>
            <a:off x="1524000" y="0"/>
            <a:ext cx="9144000" cy="685800"/>
          </a:xfrm>
        </p:spPr>
        <p:txBody>
          <a:bodyPr/>
          <a:lstStyle/>
          <a:p>
            <a:r>
              <a:rPr lang="en-US" altLang="en-US" sz="3600"/>
              <a:t>Legacies of Colonialism and Conflict (cont.)</a:t>
            </a:r>
          </a:p>
        </p:txBody>
      </p:sp>
      <p:sp>
        <p:nvSpPr>
          <p:cNvPr id="60419" name="Rectangle 3">
            <a:extLst>
              <a:ext uri="{FF2B5EF4-FFF2-40B4-BE49-F238E27FC236}">
                <a16:creationId xmlns:a16="http://schemas.microsoft.com/office/drawing/2014/main" id="{2053A7D3-4237-4DC6-9EDE-129B28512FE8}"/>
              </a:ext>
            </a:extLst>
          </p:cNvPr>
          <p:cNvSpPr>
            <a:spLocks noGrp="1" noChangeArrowheads="1"/>
          </p:cNvSpPr>
          <p:nvPr>
            <p:ph idx="1"/>
          </p:nvPr>
        </p:nvSpPr>
        <p:spPr>
          <a:xfrm>
            <a:off x="1524000" y="838200"/>
            <a:ext cx="9144000" cy="5486400"/>
          </a:xfrm>
        </p:spPr>
        <p:txBody>
          <a:bodyPr/>
          <a:lstStyle/>
          <a:p>
            <a:r>
              <a:rPr lang="en-US" altLang="en-US" b="1">
                <a:latin typeface="Arial" panose="020B0604020202020204" pitchFamily="34" charset="0"/>
              </a:rPr>
              <a:t>Continuing Political Conflict</a:t>
            </a:r>
          </a:p>
          <a:p>
            <a:pPr lvl="1"/>
            <a:r>
              <a:rPr lang="en-US" altLang="en-US" sz="3200" b="1">
                <a:latin typeface="Arial" panose="020B0604020202020204" pitchFamily="34" charset="0"/>
              </a:rPr>
              <a:t>The Tyranny of the Map</a:t>
            </a:r>
          </a:p>
          <a:p>
            <a:pPr lvl="2"/>
            <a:r>
              <a:rPr lang="en-US" altLang="en-US" sz="2800">
                <a:latin typeface="Arial" panose="020B0604020202020204" pitchFamily="34" charset="0"/>
              </a:rPr>
              <a:t>Difficult to establish cohesive states in Africa because of legacy of Berlin Conference</a:t>
            </a:r>
          </a:p>
          <a:p>
            <a:pPr lvl="2"/>
            <a:r>
              <a:rPr lang="en-US" altLang="en-US" sz="2800" b="1">
                <a:solidFill>
                  <a:srgbClr val="FF0000"/>
                </a:solidFill>
                <a:latin typeface="Arial" panose="020B0604020202020204" pitchFamily="34" charset="0"/>
              </a:rPr>
              <a:t>Tribalism:</a:t>
            </a:r>
            <a:r>
              <a:rPr lang="en-US" altLang="en-US" sz="2800">
                <a:latin typeface="Arial" panose="020B0604020202020204" pitchFamily="34" charset="0"/>
              </a:rPr>
              <a:t> loyalty to ethnic group not to a state</a:t>
            </a:r>
          </a:p>
          <a:p>
            <a:pPr lvl="3"/>
            <a:r>
              <a:rPr lang="en-US" altLang="en-US" sz="2400">
                <a:latin typeface="Arial" panose="020B0604020202020204" pitchFamily="34" charset="0"/>
              </a:rPr>
              <a:t>Has led to many internal conflicts</a:t>
            </a:r>
          </a:p>
          <a:p>
            <a:pPr lvl="2"/>
            <a:r>
              <a:rPr lang="en-US" altLang="en-US" sz="2800" b="1">
                <a:solidFill>
                  <a:srgbClr val="FF0000"/>
                </a:solidFill>
                <a:latin typeface="Arial" panose="020B0604020202020204" pitchFamily="34" charset="0"/>
              </a:rPr>
              <a:t>Refugees:</a:t>
            </a:r>
            <a:r>
              <a:rPr lang="en-US" altLang="en-US" sz="2800">
                <a:latin typeface="Arial" panose="020B0604020202020204" pitchFamily="34" charset="0"/>
              </a:rPr>
              <a:t> people who flee their country from a well-founded fear of persecution based on race, ethnicity, religion, or political orientation</a:t>
            </a:r>
          </a:p>
          <a:p>
            <a:pPr lvl="2"/>
            <a:r>
              <a:rPr lang="en-US" altLang="en-US" sz="2800" b="1">
                <a:solidFill>
                  <a:srgbClr val="FF0000"/>
                </a:solidFill>
                <a:latin typeface="Arial" panose="020B0604020202020204" pitchFamily="34" charset="0"/>
              </a:rPr>
              <a:t>Internally displaced persons:</a:t>
            </a:r>
            <a:r>
              <a:rPr lang="en-US" altLang="en-US" sz="2800">
                <a:latin typeface="Arial" panose="020B0604020202020204" pitchFamily="34" charset="0"/>
              </a:rPr>
              <a:t> people who have fled from conflict but remain in their country of origin</a:t>
            </a:r>
          </a:p>
        </p:txBody>
      </p:sp>
      <p:sp>
        <p:nvSpPr>
          <p:cNvPr id="5" name="Footer Placeholder 5">
            <a:extLst>
              <a:ext uri="{FF2B5EF4-FFF2-40B4-BE49-F238E27FC236}">
                <a16:creationId xmlns:a16="http://schemas.microsoft.com/office/drawing/2014/main" id="{EB02570F-5CD3-4BC5-9086-164A45F56EFE}"/>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1D68AE73-CB42-4995-86F8-138D4FE338D0}"/>
              </a:ext>
            </a:extLst>
          </p:cNvPr>
          <p:cNvSpPr>
            <a:spLocks noGrp="1"/>
          </p:cNvSpPr>
          <p:nvPr>
            <p:ph type="sldNum" sz="quarter" idx="12"/>
          </p:nvPr>
        </p:nvSpPr>
        <p:spPr/>
        <p:txBody>
          <a:bodyPr/>
          <a:lstStyle/>
          <a:p>
            <a:fld id="{D521412E-DCB0-46BB-9E2F-BBA4D8A7B68B}" type="slidenum">
              <a:rPr lang="en-US" altLang="en-US"/>
              <a:pPr/>
              <a:t>57</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3012FC3-FDA9-412E-8109-E02358F2BA1C}"/>
              </a:ext>
            </a:extLst>
          </p:cNvPr>
          <p:cNvSpPr>
            <a:spLocks noGrp="1"/>
          </p:cNvSpPr>
          <p:nvPr>
            <p:ph type="sldNum" sz="quarter" idx="12"/>
          </p:nvPr>
        </p:nvSpPr>
        <p:spPr/>
        <p:txBody>
          <a:bodyPr/>
          <a:lstStyle/>
          <a:p>
            <a:fld id="{2E964550-B82D-4860-B84F-E67F2C2337CC}" type="slidenum">
              <a:rPr lang="en-US" altLang="en-US"/>
              <a:pPr/>
              <a:t>58</a:t>
            </a:fld>
            <a:endParaRPr lang="en-US" altLang="en-US"/>
          </a:p>
        </p:txBody>
      </p:sp>
      <p:sp>
        <p:nvSpPr>
          <p:cNvPr id="61442" name="Rectangle 2">
            <a:extLst>
              <a:ext uri="{FF2B5EF4-FFF2-40B4-BE49-F238E27FC236}">
                <a16:creationId xmlns:a16="http://schemas.microsoft.com/office/drawing/2014/main" id="{478C2F30-E5F3-4223-8A64-70F2D47002B6}"/>
              </a:ext>
            </a:extLst>
          </p:cNvPr>
          <p:cNvSpPr>
            <a:spLocks noChangeArrowheads="1"/>
          </p:cNvSpPr>
          <p:nvPr/>
        </p:nvSpPr>
        <p:spPr bwMode="auto">
          <a:xfrm>
            <a:off x="292100" y="0"/>
            <a:ext cx="58039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dirty="0"/>
              <a:t>Tribalism  problem</a:t>
            </a:r>
          </a:p>
        </p:txBody>
      </p:sp>
      <p:sp>
        <p:nvSpPr>
          <p:cNvPr id="61443" name="Rectangle 3">
            <a:extLst>
              <a:ext uri="{FF2B5EF4-FFF2-40B4-BE49-F238E27FC236}">
                <a16:creationId xmlns:a16="http://schemas.microsoft.com/office/drawing/2014/main" id="{3A9AD454-2AA3-44F5-8BBE-F1D3150F9C83}"/>
              </a:ext>
            </a:extLst>
          </p:cNvPr>
          <p:cNvSpPr>
            <a:spLocks noChangeArrowheads="1"/>
          </p:cNvSpPr>
          <p:nvPr/>
        </p:nvSpPr>
        <p:spPr bwMode="auto">
          <a:xfrm>
            <a:off x="954741" y="1707776"/>
            <a:ext cx="4625788" cy="492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pPr>
              <a:lnSpc>
                <a:spcPct val="90000"/>
              </a:lnSpc>
            </a:pPr>
            <a:r>
              <a:rPr lang="en-US" altLang="en-US" b="1" dirty="0">
                <a:latin typeface="Arial" panose="020B0604020202020204" pitchFamily="34" charset="0"/>
              </a:rPr>
              <a:t>Tribalism is often a stronger force than nationalism.</a:t>
            </a:r>
          </a:p>
          <a:p>
            <a:pPr lvl="1">
              <a:lnSpc>
                <a:spcPct val="90000"/>
              </a:lnSpc>
            </a:pPr>
            <a:r>
              <a:rPr lang="en-US" altLang="en-US" b="1" dirty="0">
                <a:latin typeface="Arial" panose="020B0604020202020204" pitchFamily="34" charset="0"/>
              </a:rPr>
              <a:t>Political parties based on tribes</a:t>
            </a:r>
          </a:p>
          <a:p>
            <a:pPr>
              <a:lnSpc>
                <a:spcPct val="90000"/>
              </a:lnSpc>
            </a:pPr>
            <a:r>
              <a:rPr lang="en-US" altLang="en-US" b="1" dirty="0">
                <a:latin typeface="Arial" panose="020B0604020202020204" pitchFamily="34" charset="0"/>
              </a:rPr>
              <a:t>Problem of creating nationalism artificially.</a:t>
            </a:r>
          </a:p>
        </p:txBody>
      </p:sp>
      <p:pic>
        <p:nvPicPr>
          <p:cNvPr id="61444" name="Picture 4" descr="af s of sahara cultural features">
            <a:extLst>
              <a:ext uri="{FF2B5EF4-FFF2-40B4-BE49-F238E27FC236}">
                <a16:creationId xmlns:a16="http://schemas.microsoft.com/office/drawing/2014/main" id="{6979606D-386A-44B5-90DD-6830CBB65B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304800"/>
            <a:ext cx="58039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box(out)">
                                      <p:cBhvr>
                                        <p:cTn id="7" dur="500"/>
                                        <p:tgtEl>
                                          <p:spTgt spid="6144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1443">
                                            <p:txEl>
                                              <p:pRg st="0" end="0"/>
                                            </p:txEl>
                                          </p:spTgt>
                                        </p:tgtEl>
                                        <p:attrNameLst>
                                          <p:attrName>style.visibility</p:attrName>
                                        </p:attrNameLst>
                                      </p:cBhvr>
                                      <p:to>
                                        <p:strVal val="visible"/>
                                      </p:to>
                                    </p:set>
                                    <p:anim calcmode="lin" valueType="num">
                                      <p:cBhvr additive="base">
                                        <p:cTn id="11" dur="500" fill="hold"/>
                                        <p:tgtEl>
                                          <p:spTgt spid="6144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144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1443">
                                            <p:txEl>
                                              <p:pRg st="1" end="1"/>
                                            </p:txEl>
                                          </p:spTgt>
                                        </p:tgtEl>
                                        <p:attrNameLst>
                                          <p:attrName>style.visibility</p:attrName>
                                        </p:attrNameLst>
                                      </p:cBhvr>
                                      <p:to>
                                        <p:strVal val="visible"/>
                                      </p:to>
                                    </p:set>
                                    <p:anim calcmode="lin" valueType="num">
                                      <p:cBhvr additive="base">
                                        <p:cTn id="16" dur="500" fill="hold"/>
                                        <p:tgtEl>
                                          <p:spTgt spid="6144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6144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61443">
                                            <p:txEl>
                                              <p:pRg st="2" end="2"/>
                                            </p:txEl>
                                          </p:spTgt>
                                        </p:tgtEl>
                                        <p:attrNameLst>
                                          <p:attrName>style.visibility</p:attrName>
                                        </p:attrNameLst>
                                      </p:cBhvr>
                                      <p:to>
                                        <p:strVal val="visible"/>
                                      </p:to>
                                    </p:set>
                                    <p:anim calcmode="lin" valueType="num">
                                      <p:cBhvr additive="base">
                                        <p:cTn id="21" dur="500" fill="hold"/>
                                        <p:tgtEl>
                                          <p:spTgt spid="6144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144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929314DD-C707-4826-A0D1-FE86E9A4D63B}"/>
              </a:ext>
            </a:extLst>
          </p:cNvPr>
          <p:cNvSpPr>
            <a:spLocks noGrp="1" noChangeArrowheads="1"/>
          </p:cNvSpPr>
          <p:nvPr>
            <p:ph type="title"/>
          </p:nvPr>
        </p:nvSpPr>
        <p:spPr>
          <a:xfrm>
            <a:off x="228599" y="401781"/>
            <a:ext cx="3345873" cy="1814945"/>
          </a:xfrm>
        </p:spPr>
        <p:txBody>
          <a:bodyPr>
            <a:normAutofit/>
          </a:bodyPr>
          <a:lstStyle/>
          <a:p>
            <a:r>
              <a:rPr lang="en-US" altLang="en-US" sz="4000" dirty="0">
                <a:solidFill>
                  <a:srgbClr val="008000"/>
                </a:solidFill>
              </a:rPr>
              <a:t>Postcolonial Conflicts</a:t>
            </a:r>
            <a:endParaRPr lang="en-US" altLang="en-US" dirty="0">
              <a:solidFill>
                <a:srgbClr val="008000"/>
              </a:solidFill>
            </a:endParaRPr>
          </a:p>
        </p:txBody>
      </p:sp>
      <p:pic>
        <p:nvPicPr>
          <p:cNvPr id="62466" name="Picture 2" descr="FG06_37">
            <a:extLst>
              <a:ext uri="{FF2B5EF4-FFF2-40B4-BE49-F238E27FC236}">
                <a16:creationId xmlns:a16="http://schemas.microsoft.com/office/drawing/2014/main" id="{693926A8-143B-4B1B-80B9-C1E731C493A4}"/>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969090" y="266700"/>
            <a:ext cx="9144000" cy="6457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ooter Placeholder 5">
            <a:extLst>
              <a:ext uri="{FF2B5EF4-FFF2-40B4-BE49-F238E27FC236}">
                <a16:creationId xmlns:a16="http://schemas.microsoft.com/office/drawing/2014/main" id="{83597B48-2411-480A-AC73-FF428EFD9C9C}"/>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F780AE8C-6EBC-4961-8B0A-7EA94715F68A}"/>
              </a:ext>
            </a:extLst>
          </p:cNvPr>
          <p:cNvSpPr>
            <a:spLocks noGrp="1"/>
          </p:cNvSpPr>
          <p:nvPr>
            <p:ph type="sldNum" sz="quarter" idx="12"/>
          </p:nvPr>
        </p:nvSpPr>
        <p:spPr/>
        <p:txBody>
          <a:bodyPr/>
          <a:lstStyle/>
          <a:p>
            <a:fld id="{4E679119-0908-4A5B-9B39-78C2D394C0CC}" type="slidenum">
              <a:rPr lang="en-US" altLang="en-US"/>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D0C7257-BACC-4E1E-94CA-4A17536287C9}"/>
              </a:ext>
            </a:extLst>
          </p:cNvPr>
          <p:cNvSpPr>
            <a:spLocks noGrp="1" noChangeArrowheads="1"/>
          </p:cNvSpPr>
          <p:nvPr>
            <p:ph type="title"/>
          </p:nvPr>
        </p:nvSpPr>
        <p:spPr>
          <a:xfrm>
            <a:off x="1524000" y="340553"/>
            <a:ext cx="9144000" cy="914400"/>
          </a:xfrm>
        </p:spPr>
        <p:txBody>
          <a:bodyPr/>
          <a:lstStyle/>
          <a:p>
            <a:r>
              <a:rPr lang="en-US" altLang="en-US" sz="4800" b="1" dirty="0">
                <a:latin typeface="Arial" panose="020B0604020202020204" pitchFamily="34" charset="0"/>
                <a:cs typeface="Arial" panose="020B0604020202020204" pitchFamily="34" charset="0"/>
              </a:rPr>
              <a:t>Continental Drift and Africa</a:t>
            </a:r>
          </a:p>
        </p:txBody>
      </p:sp>
      <p:sp>
        <p:nvSpPr>
          <p:cNvPr id="9219" name="Rectangle 3">
            <a:extLst>
              <a:ext uri="{FF2B5EF4-FFF2-40B4-BE49-F238E27FC236}">
                <a16:creationId xmlns:a16="http://schemas.microsoft.com/office/drawing/2014/main" id="{FFC7FFE4-F5BC-4371-88B7-4DF20EFEA0D4}"/>
              </a:ext>
            </a:extLst>
          </p:cNvPr>
          <p:cNvSpPr>
            <a:spLocks noGrp="1" noChangeArrowheads="1"/>
          </p:cNvSpPr>
          <p:nvPr>
            <p:ph idx="1"/>
          </p:nvPr>
        </p:nvSpPr>
        <p:spPr>
          <a:xfrm>
            <a:off x="441435" y="1524000"/>
            <a:ext cx="10951779" cy="5334000"/>
          </a:xfrm>
        </p:spPr>
        <p:txBody>
          <a:bodyPr>
            <a:normAutofit/>
          </a:bodyPr>
          <a:lstStyle/>
          <a:p>
            <a:r>
              <a:rPr lang="en-US" altLang="en-US" sz="2800" b="1" dirty="0">
                <a:solidFill>
                  <a:srgbClr val="FF0000"/>
                </a:solidFill>
                <a:latin typeface="Arial" panose="020B0604020202020204" pitchFamily="34" charset="0"/>
                <a:cs typeface="Arial" panose="020B0604020202020204" pitchFamily="34" charset="0"/>
              </a:rPr>
              <a:t>Pangaea</a:t>
            </a:r>
            <a:r>
              <a:rPr lang="en-US" altLang="en-US" sz="2800" dirty="0">
                <a:latin typeface="Arial" panose="020B0604020202020204" pitchFamily="34" charset="0"/>
                <a:cs typeface="Arial" panose="020B0604020202020204" pitchFamily="34" charset="0"/>
              </a:rPr>
              <a:t> </a:t>
            </a:r>
            <a:r>
              <a:rPr lang="en-US" altLang="en-US" sz="2800" b="1" dirty="0">
                <a:solidFill>
                  <a:srgbClr val="008000"/>
                </a:solidFill>
                <a:latin typeface="Arial" panose="020B0604020202020204" pitchFamily="34" charset="0"/>
                <a:cs typeface="Arial" panose="020B0604020202020204" pitchFamily="34" charset="0"/>
              </a:rPr>
              <a:t>began breaking up more than 200 million years ago</a:t>
            </a:r>
            <a:r>
              <a:rPr lang="en-US" altLang="en-US" sz="2800" b="1" dirty="0">
                <a:solidFill>
                  <a:srgbClr val="008000"/>
                </a:solidFill>
              </a:rPr>
              <a:t> </a:t>
            </a:r>
          </a:p>
          <a:p>
            <a:r>
              <a:rPr lang="en-US" altLang="en-US" sz="2800" b="1" dirty="0">
                <a:solidFill>
                  <a:srgbClr val="008000"/>
                </a:solidFill>
                <a:latin typeface="Arial" panose="020B0604020202020204" pitchFamily="34" charset="0"/>
                <a:cs typeface="Arial" panose="020B0604020202020204" pitchFamily="34" charset="0"/>
              </a:rPr>
              <a:t>The southern tip of Africa was near the South Pole</a:t>
            </a:r>
            <a:r>
              <a:rPr lang="en-US" altLang="en-US" sz="2800" b="1" dirty="0">
                <a:solidFill>
                  <a:srgbClr val="008000"/>
                </a:solidFill>
              </a:rPr>
              <a:t> </a:t>
            </a:r>
          </a:p>
          <a:p>
            <a:pPr lvl="1"/>
            <a:r>
              <a:rPr lang="en-US" altLang="en-US" sz="2800" b="1" dirty="0">
                <a:solidFill>
                  <a:srgbClr val="008000"/>
                </a:solidFill>
                <a:latin typeface="Arial" panose="020B0604020202020204" pitchFamily="34" charset="0"/>
                <a:cs typeface="Arial" panose="020B0604020202020204" pitchFamily="34" charset="0"/>
              </a:rPr>
              <a:t>Has drifted northward</a:t>
            </a:r>
            <a:r>
              <a:rPr lang="en-US" altLang="en-US" sz="2800" b="1" dirty="0">
                <a:solidFill>
                  <a:srgbClr val="008000"/>
                </a:solidFill>
              </a:rPr>
              <a:t> </a:t>
            </a:r>
          </a:p>
          <a:p>
            <a:pPr lvl="1"/>
            <a:r>
              <a:rPr lang="en-US" altLang="en-US" sz="2800" b="1" dirty="0">
                <a:solidFill>
                  <a:srgbClr val="008000"/>
                </a:solidFill>
                <a:latin typeface="Arial" panose="020B0604020202020204" pitchFamily="34" charset="0"/>
                <a:cs typeface="Arial" panose="020B0604020202020204" pitchFamily="34" charset="0"/>
              </a:rPr>
              <a:t>Direction of movement and short distance account for lack of major mountainous “spine”</a:t>
            </a:r>
            <a:r>
              <a:rPr lang="en-US" altLang="en-US" sz="2800" b="1" dirty="0">
                <a:solidFill>
                  <a:srgbClr val="008000"/>
                </a:solidFill>
              </a:rPr>
              <a:t> </a:t>
            </a:r>
          </a:p>
          <a:p>
            <a:pPr lvl="1"/>
            <a:r>
              <a:rPr lang="en-US" altLang="en-US" sz="2800" b="1" dirty="0">
                <a:solidFill>
                  <a:srgbClr val="008000"/>
                </a:solidFill>
                <a:latin typeface="Arial" panose="020B0604020202020204" pitchFamily="34" charset="0"/>
                <a:cs typeface="Arial" panose="020B0604020202020204" pitchFamily="34" charset="0"/>
              </a:rPr>
              <a:t>Africa was affected more by divergent forces than convergent forces</a:t>
            </a:r>
            <a:r>
              <a:rPr lang="en-US" altLang="en-US" sz="2800" b="1" dirty="0">
                <a:solidFill>
                  <a:srgbClr val="008000"/>
                </a:solidFill>
              </a:rPr>
              <a:t> </a:t>
            </a:r>
          </a:p>
          <a:p>
            <a:pPr lvl="1"/>
            <a:r>
              <a:rPr lang="en-US" altLang="en-US" sz="2800" b="1" dirty="0">
                <a:solidFill>
                  <a:srgbClr val="008000"/>
                </a:solidFill>
                <a:latin typeface="Arial" panose="020B0604020202020204" pitchFamily="34" charset="0"/>
                <a:cs typeface="Arial" panose="020B0604020202020204" pitchFamily="34" charset="0"/>
              </a:rPr>
              <a:t>Great Escarpment is remnant of gigantic fault</a:t>
            </a:r>
          </a:p>
        </p:txBody>
      </p:sp>
      <p:sp>
        <p:nvSpPr>
          <p:cNvPr id="5" name="Footer Placeholder 5">
            <a:extLst>
              <a:ext uri="{FF2B5EF4-FFF2-40B4-BE49-F238E27FC236}">
                <a16:creationId xmlns:a16="http://schemas.microsoft.com/office/drawing/2014/main" id="{7652C3AC-DD6E-433A-BD13-335285356A9E}"/>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FBC8F40D-B5F0-406B-B90E-D59A7613E473}"/>
              </a:ext>
            </a:extLst>
          </p:cNvPr>
          <p:cNvSpPr>
            <a:spLocks noGrp="1"/>
          </p:cNvSpPr>
          <p:nvPr>
            <p:ph type="sldNum" sz="quarter" idx="12"/>
          </p:nvPr>
        </p:nvSpPr>
        <p:spPr/>
        <p:txBody>
          <a:bodyPr/>
          <a:lstStyle/>
          <a:p>
            <a:fld id="{62641A73-3969-4CDC-8CB2-CE01A78A4D15}" type="slidenum">
              <a:rPr lang="en-US" altLang="en-US"/>
              <a:pPr/>
              <a:t>6</a:t>
            </a:fld>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09BA992-E06B-4038-915A-F37AFCEE38FB}"/>
              </a:ext>
            </a:extLst>
          </p:cNvPr>
          <p:cNvSpPr>
            <a:spLocks noGrp="1" noChangeArrowheads="1"/>
          </p:cNvSpPr>
          <p:nvPr>
            <p:ph type="title"/>
          </p:nvPr>
        </p:nvSpPr>
        <p:spPr>
          <a:xfrm>
            <a:off x="526473" y="228601"/>
            <a:ext cx="10695709" cy="1197299"/>
          </a:xfrm>
        </p:spPr>
        <p:txBody>
          <a:bodyPr>
            <a:normAutofit/>
          </a:bodyPr>
          <a:lstStyle/>
          <a:p>
            <a:r>
              <a:rPr lang="en-US" altLang="en-US" sz="4000" dirty="0">
                <a:solidFill>
                  <a:srgbClr val="008000"/>
                </a:solidFill>
              </a:rPr>
              <a:t>Geopolitical Framework: Legacies of Colonialism and Conflict (cont.)</a:t>
            </a:r>
          </a:p>
        </p:txBody>
      </p:sp>
      <p:sp>
        <p:nvSpPr>
          <p:cNvPr id="63491" name="Rectangle 3">
            <a:extLst>
              <a:ext uri="{FF2B5EF4-FFF2-40B4-BE49-F238E27FC236}">
                <a16:creationId xmlns:a16="http://schemas.microsoft.com/office/drawing/2014/main" id="{BA635B9D-EBC1-4E4E-B4AE-6463FF221906}"/>
              </a:ext>
            </a:extLst>
          </p:cNvPr>
          <p:cNvSpPr>
            <a:spLocks noGrp="1" noChangeArrowheads="1"/>
          </p:cNvSpPr>
          <p:nvPr>
            <p:ph idx="1"/>
          </p:nvPr>
        </p:nvSpPr>
        <p:spPr>
          <a:xfrm>
            <a:off x="720435" y="1690254"/>
            <a:ext cx="10315311" cy="4634345"/>
          </a:xfrm>
        </p:spPr>
        <p:txBody>
          <a:bodyPr/>
          <a:lstStyle/>
          <a:p>
            <a:r>
              <a:rPr lang="en-US" altLang="en-US" b="1" dirty="0">
                <a:solidFill>
                  <a:srgbClr val="008000"/>
                </a:solidFill>
                <a:latin typeface="Arial" panose="020B0604020202020204" pitchFamily="34" charset="0"/>
              </a:rPr>
              <a:t>Continuing Political Conflict (cont.)</a:t>
            </a:r>
          </a:p>
          <a:p>
            <a:pPr lvl="1"/>
            <a:r>
              <a:rPr lang="en-US" altLang="en-US" sz="3200" b="1" dirty="0">
                <a:solidFill>
                  <a:srgbClr val="008000"/>
                </a:solidFill>
                <a:latin typeface="Arial" panose="020B0604020202020204" pitchFamily="34" charset="0"/>
              </a:rPr>
              <a:t>Ethnic Conflict in Rwanda</a:t>
            </a:r>
          </a:p>
          <a:p>
            <a:pPr lvl="2"/>
            <a:r>
              <a:rPr lang="en-US" altLang="en-US" sz="2800" dirty="0">
                <a:solidFill>
                  <a:srgbClr val="008000"/>
                </a:solidFill>
                <a:latin typeface="Arial" panose="020B0604020202020204" pitchFamily="34" charset="0"/>
              </a:rPr>
              <a:t>1994 genocide between Hutus and Tutsis</a:t>
            </a:r>
          </a:p>
          <a:p>
            <a:pPr lvl="2"/>
            <a:r>
              <a:rPr lang="en-US" altLang="en-US" sz="2800" dirty="0">
                <a:solidFill>
                  <a:srgbClr val="008000"/>
                </a:solidFill>
                <a:latin typeface="Arial" panose="020B0604020202020204" pitchFamily="34" charset="0"/>
              </a:rPr>
              <a:t>Belgian colonists privileged one group</a:t>
            </a:r>
          </a:p>
          <a:p>
            <a:pPr lvl="2"/>
            <a:r>
              <a:rPr lang="en-US" altLang="en-US" sz="2800" dirty="0">
                <a:solidFill>
                  <a:srgbClr val="008000"/>
                </a:solidFill>
                <a:latin typeface="Arial" panose="020B0604020202020204" pitchFamily="34" charset="0"/>
              </a:rPr>
              <a:t>Millions of refugees, half a million deaths</a:t>
            </a:r>
          </a:p>
          <a:p>
            <a:pPr lvl="1"/>
            <a:r>
              <a:rPr lang="en-US" altLang="en-US" sz="3200" b="1" dirty="0">
                <a:solidFill>
                  <a:srgbClr val="008000"/>
                </a:solidFill>
                <a:latin typeface="Arial" panose="020B0604020202020204" pitchFamily="34" charset="0"/>
              </a:rPr>
              <a:t>Secessionist Movements</a:t>
            </a:r>
          </a:p>
          <a:p>
            <a:pPr lvl="2"/>
            <a:r>
              <a:rPr lang="en-US" altLang="en-US" sz="2800" dirty="0">
                <a:solidFill>
                  <a:srgbClr val="008000"/>
                </a:solidFill>
                <a:latin typeface="Arial" panose="020B0604020202020204" pitchFamily="34" charset="0"/>
              </a:rPr>
              <a:t>Shaba Province in Zaire</a:t>
            </a:r>
          </a:p>
          <a:p>
            <a:pPr lvl="2"/>
            <a:r>
              <a:rPr lang="en-US" altLang="en-US" sz="2800" dirty="0">
                <a:solidFill>
                  <a:srgbClr val="008000"/>
                </a:solidFill>
                <a:latin typeface="Arial" panose="020B0604020202020204" pitchFamily="34" charset="0"/>
              </a:rPr>
              <a:t>Eritrea</a:t>
            </a:r>
          </a:p>
        </p:txBody>
      </p:sp>
      <p:sp>
        <p:nvSpPr>
          <p:cNvPr id="5" name="Footer Placeholder 5">
            <a:extLst>
              <a:ext uri="{FF2B5EF4-FFF2-40B4-BE49-F238E27FC236}">
                <a16:creationId xmlns:a16="http://schemas.microsoft.com/office/drawing/2014/main" id="{B2086009-4BD0-4E93-BFE5-9A37F35CC428}"/>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D4C662FB-0577-438E-94FE-504A7BCD10C2}"/>
              </a:ext>
            </a:extLst>
          </p:cNvPr>
          <p:cNvSpPr>
            <a:spLocks noGrp="1"/>
          </p:cNvSpPr>
          <p:nvPr>
            <p:ph type="sldNum" sz="quarter" idx="12"/>
          </p:nvPr>
        </p:nvSpPr>
        <p:spPr/>
        <p:txBody>
          <a:bodyPr/>
          <a:lstStyle/>
          <a:p>
            <a:fld id="{624D7F94-A1F9-4B0D-9D3E-9AB70E715E5A}" type="slidenum">
              <a:rPr lang="en-US" altLang="en-US"/>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255E712-610B-4D61-A09B-DB393BA245C9}"/>
              </a:ext>
            </a:extLst>
          </p:cNvPr>
          <p:cNvSpPr>
            <a:spLocks noGrp="1" noChangeArrowheads="1"/>
          </p:cNvSpPr>
          <p:nvPr>
            <p:ph type="title"/>
          </p:nvPr>
        </p:nvSpPr>
        <p:spPr>
          <a:xfrm>
            <a:off x="1158240" y="269047"/>
            <a:ext cx="9875520" cy="1356360"/>
          </a:xfrm>
        </p:spPr>
        <p:txBody>
          <a:bodyPr/>
          <a:lstStyle/>
          <a:p>
            <a:r>
              <a:rPr lang="en-US" altLang="en-US" dirty="0">
                <a:solidFill>
                  <a:srgbClr val="008000"/>
                </a:solidFill>
              </a:rPr>
              <a:t>Tribalism &amp; Genocide</a:t>
            </a:r>
          </a:p>
        </p:txBody>
      </p:sp>
      <p:sp>
        <p:nvSpPr>
          <p:cNvPr id="64515" name="Rectangle 3">
            <a:extLst>
              <a:ext uri="{FF2B5EF4-FFF2-40B4-BE49-F238E27FC236}">
                <a16:creationId xmlns:a16="http://schemas.microsoft.com/office/drawing/2014/main" id="{3255C984-EA91-48A8-A73B-B1A19E3CE5DE}"/>
              </a:ext>
            </a:extLst>
          </p:cNvPr>
          <p:cNvSpPr>
            <a:spLocks noGrp="1" noChangeArrowheads="1"/>
          </p:cNvSpPr>
          <p:nvPr>
            <p:ph idx="1"/>
          </p:nvPr>
        </p:nvSpPr>
        <p:spPr>
          <a:xfrm>
            <a:off x="1981200" y="1371600"/>
            <a:ext cx="7315200" cy="609600"/>
          </a:xfrm>
        </p:spPr>
        <p:txBody>
          <a:bodyPr/>
          <a:lstStyle/>
          <a:p>
            <a:r>
              <a:rPr lang="en-US" altLang="en-US" b="1">
                <a:solidFill>
                  <a:srgbClr val="FF0000"/>
                </a:solidFill>
              </a:rPr>
              <a:t>Click the picture to see the video</a:t>
            </a:r>
          </a:p>
        </p:txBody>
      </p:sp>
      <p:sp>
        <p:nvSpPr>
          <p:cNvPr id="6" name="Footer Placeholder 5">
            <a:extLst>
              <a:ext uri="{FF2B5EF4-FFF2-40B4-BE49-F238E27FC236}">
                <a16:creationId xmlns:a16="http://schemas.microsoft.com/office/drawing/2014/main" id="{1DC60A4A-B86F-4B4E-9765-2385B2215793}"/>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4">
            <a:extLst>
              <a:ext uri="{FF2B5EF4-FFF2-40B4-BE49-F238E27FC236}">
                <a16:creationId xmlns:a16="http://schemas.microsoft.com/office/drawing/2014/main" id="{CDA3A3DB-FA51-4400-B9D6-D5B7507393E5}"/>
              </a:ext>
            </a:extLst>
          </p:cNvPr>
          <p:cNvSpPr>
            <a:spLocks noGrp="1"/>
          </p:cNvSpPr>
          <p:nvPr>
            <p:ph type="sldNum" sz="quarter" idx="12"/>
          </p:nvPr>
        </p:nvSpPr>
        <p:spPr/>
        <p:txBody>
          <a:bodyPr/>
          <a:lstStyle/>
          <a:p>
            <a:fld id="{D5EB7FC7-CA7D-4E15-8D2C-D2A8CA17663E}" type="slidenum">
              <a:rPr lang="en-US" altLang="en-US"/>
              <a:pPr/>
              <a:t>61</a:t>
            </a:fld>
            <a:endParaRPr lang="en-US" altLang="en-US"/>
          </a:p>
        </p:txBody>
      </p:sp>
      <p:pic>
        <p:nvPicPr>
          <p:cNvPr id="64516" name="Picture 4" descr="Ghana-anim">
            <a:hlinkClick r:id="rId2" action="ppaction://hlinkfile"/>
            <a:extLst>
              <a:ext uri="{FF2B5EF4-FFF2-40B4-BE49-F238E27FC236}">
                <a16:creationId xmlns:a16="http://schemas.microsoft.com/office/drawing/2014/main" id="{1835F33B-D6A2-4207-9E88-CA00347EBCC8}"/>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648200" y="27432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50A7F9B-CB4B-4C79-80E0-BC293E73BAD7}"/>
              </a:ext>
            </a:extLst>
          </p:cNvPr>
          <p:cNvSpPr>
            <a:spLocks noGrp="1" noChangeArrowheads="1"/>
          </p:cNvSpPr>
          <p:nvPr>
            <p:ph type="title"/>
          </p:nvPr>
        </p:nvSpPr>
        <p:spPr>
          <a:xfrm>
            <a:off x="2209800" y="233294"/>
            <a:ext cx="7772400" cy="609600"/>
          </a:xfrm>
        </p:spPr>
        <p:txBody>
          <a:bodyPr>
            <a:normAutofit fontScale="90000"/>
          </a:bodyPr>
          <a:lstStyle/>
          <a:p>
            <a:r>
              <a:rPr lang="en-US" altLang="en-US" sz="4000" dirty="0">
                <a:solidFill>
                  <a:srgbClr val="008000"/>
                </a:solidFill>
              </a:rPr>
              <a:t>The Struggle to Rebuild</a:t>
            </a:r>
          </a:p>
        </p:txBody>
      </p:sp>
      <p:sp>
        <p:nvSpPr>
          <p:cNvPr id="65539" name="Rectangle 3">
            <a:extLst>
              <a:ext uri="{FF2B5EF4-FFF2-40B4-BE49-F238E27FC236}">
                <a16:creationId xmlns:a16="http://schemas.microsoft.com/office/drawing/2014/main" id="{9D2DF249-A512-454E-9C51-B9D50A0B335F}"/>
              </a:ext>
            </a:extLst>
          </p:cNvPr>
          <p:cNvSpPr>
            <a:spLocks noGrp="1" noChangeArrowheads="1"/>
          </p:cNvSpPr>
          <p:nvPr>
            <p:ph idx="1"/>
          </p:nvPr>
        </p:nvSpPr>
        <p:spPr>
          <a:xfrm>
            <a:off x="360219" y="842894"/>
            <a:ext cx="11499272" cy="6015105"/>
          </a:xfrm>
        </p:spPr>
        <p:txBody>
          <a:bodyPr>
            <a:normAutofit/>
          </a:bodyPr>
          <a:lstStyle/>
          <a:p>
            <a:r>
              <a:rPr lang="en-US" altLang="en-US" sz="3200" b="1" dirty="0">
                <a:solidFill>
                  <a:srgbClr val="008000"/>
                </a:solidFill>
                <a:latin typeface="Arial" panose="020B0604020202020204" pitchFamily="34" charset="0"/>
              </a:rPr>
              <a:t>Economic Situation</a:t>
            </a:r>
          </a:p>
          <a:p>
            <a:pPr lvl="2"/>
            <a:r>
              <a:rPr lang="en-US" altLang="en-US" sz="2000" dirty="0">
                <a:solidFill>
                  <a:srgbClr val="008000"/>
                </a:solidFill>
                <a:latin typeface="Arial" panose="020B0604020202020204" pitchFamily="34" charset="0"/>
              </a:rPr>
              <a:t>Poorest, least-developed region in the world</a:t>
            </a:r>
          </a:p>
          <a:p>
            <a:pPr lvl="2"/>
            <a:r>
              <a:rPr lang="en-US" altLang="en-US" sz="2000" dirty="0">
                <a:solidFill>
                  <a:srgbClr val="008000"/>
                </a:solidFill>
                <a:latin typeface="Arial" panose="020B0604020202020204" pitchFamily="34" charset="0"/>
              </a:rPr>
              <a:t>Low economic base and high population growth</a:t>
            </a:r>
          </a:p>
          <a:p>
            <a:pPr lvl="2"/>
            <a:r>
              <a:rPr lang="en-US" altLang="en-US" sz="2000" b="1" dirty="0">
                <a:solidFill>
                  <a:srgbClr val="FF0000"/>
                </a:solidFill>
                <a:latin typeface="Arial" panose="020B0604020202020204" pitchFamily="34" charset="0"/>
              </a:rPr>
              <a:t>Structural adjustment programs:</a:t>
            </a:r>
            <a:r>
              <a:rPr lang="en-US" altLang="en-US" sz="2000" dirty="0">
                <a:latin typeface="Arial" panose="020B0604020202020204" pitchFamily="34" charset="0"/>
              </a:rPr>
              <a:t> </a:t>
            </a:r>
            <a:r>
              <a:rPr lang="en-US" altLang="en-US" sz="2000" dirty="0">
                <a:solidFill>
                  <a:srgbClr val="008000"/>
                </a:solidFill>
                <a:latin typeface="Arial" panose="020B0604020202020204" pitchFamily="34" charset="0"/>
              </a:rPr>
              <a:t>reduce govt. spending, cut food subsidies, encourage private sector </a:t>
            </a:r>
          </a:p>
          <a:p>
            <a:r>
              <a:rPr lang="en-US" altLang="en-US" sz="3200" b="1" dirty="0">
                <a:solidFill>
                  <a:srgbClr val="008000"/>
                </a:solidFill>
                <a:latin typeface="Arial" panose="020B0604020202020204" pitchFamily="34" charset="0"/>
              </a:rPr>
              <a:t>Roots of African Poverty</a:t>
            </a:r>
          </a:p>
          <a:p>
            <a:pPr lvl="2"/>
            <a:r>
              <a:rPr lang="en-US" altLang="en-US" sz="2000" dirty="0">
                <a:solidFill>
                  <a:srgbClr val="008000"/>
                </a:solidFill>
                <a:latin typeface="Arial" panose="020B0604020202020204" pitchFamily="34" charset="0"/>
              </a:rPr>
              <a:t>Environmental limitations and slavery</a:t>
            </a:r>
          </a:p>
          <a:p>
            <a:pPr lvl="1"/>
            <a:r>
              <a:rPr lang="en-US" altLang="en-US" sz="2400" b="1" dirty="0">
                <a:solidFill>
                  <a:srgbClr val="008000"/>
                </a:solidFill>
                <a:latin typeface="Arial" panose="020B0604020202020204" pitchFamily="34" charset="0"/>
              </a:rPr>
              <a:t>Failed Development Policies</a:t>
            </a:r>
          </a:p>
          <a:p>
            <a:pPr lvl="2"/>
            <a:r>
              <a:rPr lang="en-US" altLang="en-US" sz="2000" dirty="0">
                <a:solidFill>
                  <a:srgbClr val="008000"/>
                </a:solidFill>
                <a:latin typeface="Arial" panose="020B0604020202020204" pitchFamily="34" charset="0"/>
              </a:rPr>
              <a:t>Economic nationalism: inefficient, often corrupt governments took over large segments of economy</a:t>
            </a:r>
          </a:p>
          <a:p>
            <a:pPr lvl="1"/>
            <a:r>
              <a:rPr lang="en-US" altLang="en-US" sz="2400" b="1" dirty="0">
                <a:solidFill>
                  <a:srgbClr val="008000"/>
                </a:solidFill>
                <a:latin typeface="Arial" panose="020B0604020202020204" pitchFamily="34" charset="0"/>
              </a:rPr>
              <a:t>Corruption</a:t>
            </a:r>
          </a:p>
          <a:p>
            <a:pPr lvl="2"/>
            <a:r>
              <a:rPr lang="en-US" altLang="en-US" sz="2000" dirty="0">
                <a:solidFill>
                  <a:srgbClr val="FF0000"/>
                </a:solidFill>
                <a:latin typeface="Arial" panose="020B0604020202020204" pitchFamily="34" charset="0"/>
              </a:rPr>
              <a:t>Kleptocracy:</a:t>
            </a:r>
            <a:r>
              <a:rPr lang="en-US" altLang="en-US" sz="2000" dirty="0">
                <a:latin typeface="Arial" panose="020B0604020202020204" pitchFamily="34" charset="0"/>
              </a:rPr>
              <a:t> </a:t>
            </a:r>
            <a:r>
              <a:rPr lang="en-US" altLang="en-US" sz="2000" dirty="0">
                <a:solidFill>
                  <a:srgbClr val="008000"/>
                </a:solidFill>
                <a:latin typeface="Arial" panose="020B0604020202020204" pitchFamily="34" charset="0"/>
              </a:rPr>
              <a:t>state where corruption is so institutionalized politicians &amp; govt. bureaucrats take huge % of country’s wealth</a:t>
            </a:r>
          </a:p>
        </p:txBody>
      </p:sp>
      <p:sp>
        <p:nvSpPr>
          <p:cNvPr id="4" name="Slide Number Placeholder 4">
            <a:extLst>
              <a:ext uri="{FF2B5EF4-FFF2-40B4-BE49-F238E27FC236}">
                <a16:creationId xmlns:a16="http://schemas.microsoft.com/office/drawing/2014/main" id="{0B972A3E-89D0-4A5D-AAC4-4D1FDA79BCC1}"/>
              </a:ext>
            </a:extLst>
          </p:cNvPr>
          <p:cNvSpPr>
            <a:spLocks noGrp="1"/>
          </p:cNvSpPr>
          <p:nvPr>
            <p:ph type="sldNum" sz="quarter" idx="12"/>
          </p:nvPr>
        </p:nvSpPr>
        <p:spPr/>
        <p:txBody>
          <a:bodyPr/>
          <a:lstStyle/>
          <a:p>
            <a:fld id="{6FD24EE6-6975-490B-A137-DAA3269E6CFA}" type="slidenum">
              <a:rPr lang="en-US" altLang="en-US"/>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ED961462-A29F-4B5E-AE4D-0ADE5D01EB62}"/>
              </a:ext>
            </a:extLst>
          </p:cNvPr>
          <p:cNvSpPr>
            <a:spLocks noGrp="1"/>
          </p:cNvSpPr>
          <p:nvPr>
            <p:ph type="sldNum" sz="quarter" idx="12"/>
          </p:nvPr>
        </p:nvSpPr>
        <p:spPr/>
        <p:txBody>
          <a:bodyPr/>
          <a:lstStyle/>
          <a:p>
            <a:fld id="{8904C6F3-4E3E-4AF5-B7B8-03DC73E0DFF4}" type="slidenum">
              <a:rPr lang="en-US" altLang="en-US"/>
              <a:pPr/>
              <a:t>63</a:t>
            </a:fld>
            <a:endParaRPr lang="en-US" altLang="en-US"/>
          </a:p>
        </p:txBody>
      </p:sp>
      <p:sp>
        <p:nvSpPr>
          <p:cNvPr id="66562" name="Rectangle 2">
            <a:extLst>
              <a:ext uri="{FF2B5EF4-FFF2-40B4-BE49-F238E27FC236}">
                <a16:creationId xmlns:a16="http://schemas.microsoft.com/office/drawing/2014/main" id="{EB417536-2371-46DC-85CB-746582C9EE1E}"/>
              </a:ext>
            </a:extLst>
          </p:cNvPr>
          <p:cNvSpPr>
            <a:spLocks noChangeArrowheads="1"/>
          </p:cNvSpPr>
          <p:nvPr/>
        </p:nvSpPr>
        <p:spPr bwMode="auto">
          <a:xfrm>
            <a:off x="7043530" y="393700"/>
            <a:ext cx="45720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800" dirty="0"/>
              <a:t>Poverty</a:t>
            </a:r>
          </a:p>
          <a:p>
            <a:pPr eaLnBrk="1" hangingPunct="1">
              <a:buFontTx/>
              <a:buAutoNum type="arabicPeriod"/>
            </a:pPr>
            <a:r>
              <a:rPr lang="en-US" altLang="en-US" sz="2800" dirty="0"/>
              <a:t>Disease</a:t>
            </a:r>
          </a:p>
          <a:p>
            <a:pPr eaLnBrk="1" hangingPunct="1">
              <a:buFontTx/>
              <a:buAutoNum type="arabicPeriod"/>
            </a:pPr>
            <a:r>
              <a:rPr lang="en-US" altLang="en-US" sz="2800" dirty="0"/>
              <a:t>Internal ethnic problems</a:t>
            </a:r>
          </a:p>
          <a:p>
            <a:pPr eaLnBrk="1" hangingPunct="1">
              <a:buFontTx/>
              <a:buAutoNum type="arabicPeriod"/>
            </a:pPr>
            <a:r>
              <a:rPr lang="en-US" altLang="en-US" sz="2800" dirty="0"/>
              <a:t>Illiteracy</a:t>
            </a:r>
          </a:p>
          <a:p>
            <a:pPr eaLnBrk="1" hangingPunct="1">
              <a:buFontTx/>
              <a:buAutoNum type="arabicPeriod"/>
            </a:pPr>
            <a:r>
              <a:rPr lang="en-US" altLang="en-US" sz="2800" dirty="0"/>
              <a:t>Government instability – dictatorships, military rule</a:t>
            </a:r>
          </a:p>
          <a:p>
            <a:pPr eaLnBrk="1" hangingPunct="1">
              <a:buFontTx/>
              <a:buAutoNum type="arabicPeriod"/>
            </a:pPr>
            <a:r>
              <a:rPr lang="en-US" altLang="en-US" sz="2800" dirty="0"/>
              <a:t>Lack of infrastructure</a:t>
            </a:r>
          </a:p>
          <a:p>
            <a:pPr eaLnBrk="1" hangingPunct="1">
              <a:buFontTx/>
              <a:buAutoNum type="arabicPeriod"/>
            </a:pPr>
            <a:r>
              <a:rPr lang="en-US" altLang="en-US" sz="2800" dirty="0"/>
              <a:t>Environmental problems</a:t>
            </a:r>
          </a:p>
          <a:p>
            <a:pPr eaLnBrk="1" hangingPunct="1">
              <a:buFontTx/>
              <a:buAutoNum type="arabicPeriod"/>
            </a:pPr>
            <a:r>
              <a:rPr lang="en-US" altLang="en-US" sz="2800" dirty="0"/>
              <a:t>Single-product economies</a:t>
            </a:r>
          </a:p>
          <a:p>
            <a:pPr eaLnBrk="1" hangingPunct="1">
              <a:buFontTx/>
              <a:buAutoNum type="arabicPeriod"/>
            </a:pPr>
            <a:r>
              <a:rPr lang="en-US" altLang="en-US" sz="2800" dirty="0"/>
              <a:t>“Brain drain”</a:t>
            </a:r>
          </a:p>
          <a:p>
            <a:pPr eaLnBrk="1" hangingPunct="1">
              <a:buFontTx/>
              <a:buAutoNum type="arabicPeriod"/>
            </a:pPr>
            <a:r>
              <a:rPr lang="en-US" altLang="en-US" sz="2800" dirty="0"/>
              <a:t> Peripheral relative location</a:t>
            </a:r>
          </a:p>
        </p:txBody>
      </p:sp>
      <p:sp>
        <p:nvSpPr>
          <p:cNvPr id="66563" name="Rectangle 3">
            <a:extLst>
              <a:ext uri="{FF2B5EF4-FFF2-40B4-BE49-F238E27FC236}">
                <a16:creationId xmlns:a16="http://schemas.microsoft.com/office/drawing/2014/main" id="{B1101AB5-0E24-4094-AE9D-F8B1F6975AB4}"/>
              </a:ext>
            </a:extLst>
          </p:cNvPr>
          <p:cNvSpPr>
            <a:spLocks noChangeArrowheads="1"/>
          </p:cNvSpPr>
          <p:nvPr/>
        </p:nvSpPr>
        <p:spPr bwMode="auto">
          <a:xfrm>
            <a:off x="152400" y="0"/>
            <a:ext cx="689113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sz="3600" b="1" dirty="0">
                <a:solidFill>
                  <a:srgbClr val="FF0000"/>
                </a:solidFill>
                <a:latin typeface="Arial" panose="020B0604020202020204" pitchFamily="34" charset="0"/>
              </a:rPr>
              <a:t>10 PROBLEMS AFFECTING DEVELOPMENT</a:t>
            </a:r>
          </a:p>
        </p:txBody>
      </p:sp>
      <p:pic>
        <p:nvPicPr>
          <p:cNvPr id="66564" name="Picture 4" descr="AFPOVRTY">
            <a:extLst>
              <a:ext uri="{FF2B5EF4-FFF2-40B4-BE49-F238E27FC236}">
                <a16:creationId xmlns:a16="http://schemas.microsoft.com/office/drawing/2014/main" id="{F4598DBC-E52C-4308-8072-BE4B295700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005" y="1843917"/>
            <a:ext cx="3701334" cy="474503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1A4B3B-AC12-44A1-A8BD-6A96EE16A2F7}"/>
              </a:ext>
            </a:extLst>
          </p:cNvPr>
          <p:cNvPicPr>
            <a:picLocks noChangeAspect="1"/>
          </p:cNvPicPr>
          <p:nvPr/>
        </p:nvPicPr>
        <p:blipFill>
          <a:blip r:embed="rId4"/>
          <a:stretch>
            <a:fillRect/>
          </a:stretch>
        </p:blipFill>
        <p:spPr>
          <a:xfrm>
            <a:off x="1818618" y="1831235"/>
            <a:ext cx="3729544" cy="477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additive="base">
                                        <p:cTn id="7" dur="500" fill="hold"/>
                                        <p:tgtEl>
                                          <p:spTgt spid="66564"/>
                                        </p:tgtEl>
                                        <p:attrNameLst>
                                          <p:attrName>ppt_x</p:attrName>
                                        </p:attrNameLst>
                                      </p:cBhvr>
                                      <p:tavLst>
                                        <p:tav tm="0">
                                          <p:val>
                                            <p:strVal val="1+#ppt_w/2"/>
                                          </p:val>
                                        </p:tav>
                                        <p:tav tm="100000">
                                          <p:val>
                                            <p:strVal val="#ppt_x"/>
                                          </p:val>
                                        </p:tav>
                                      </p:tavLst>
                                    </p:anim>
                                    <p:anim calcmode="lin" valueType="num">
                                      <p:cBhvr additive="base">
                                        <p:cTn id="8" dur="500" fill="hold"/>
                                        <p:tgtEl>
                                          <p:spTgt spid="6656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a:extLst>
              <a:ext uri="{FF2B5EF4-FFF2-40B4-BE49-F238E27FC236}">
                <a16:creationId xmlns:a16="http://schemas.microsoft.com/office/drawing/2014/main" id="{9ACB90D3-79D1-4F91-A10E-9C2ACF00F4FA}"/>
              </a:ext>
            </a:extLst>
          </p:cNvPr>
          <p:cNvSpPr>
            <a:spLocks noGrp="1" noChangeArrowheads="1"/>
          </p:cNvSpPr>
          <p:nvPr>
            <p:ph type="title"/>
          </p:nvPr>
        </p:nvSpPr>
        <p:spPr>
          <a:xfrm>
            <a:off x="166255" y="0"/>
            <a:ext cx="11928763" cy="1066800"/>
          </a:xfrm>
        </p:spPr>
        <p:txBody>
          <a:bodyPr>
            <a:normAutofit fontScale="90000"/>
          </a:bodyPr>
          <a:lstStyle/>
          <a:p>
            <a:r>
              <a:rPr lang="en-US" altLang="en-US" sz="4000" b="1" dirty="0">
                <a:solidFill>
                  <a:schemeClr val="tx1"/>
                </a:solidFill>
                <a:latin typeface="Arial" panose="020B0604020202020204" pitchFamily="34" charset="0"/>
              </a:rPr>
              <a:t>Peripheral Relative Location on the Land Hemisphere</a:t>
            </a:r>
          </a:p>
        </p:txBody>
      </p:sp>
      <p:pic>
        <p:nvPicPr>
          <p:cNvPr id="67586" name="Picture 2" descr="land hemisphere">
            <a:extLst>
              <a:ext uri="{FF2B5EF4-FFF2-40B4-BE49-F238E27FC236}">
                <a16:creationId xmlns:a16="http://schemas.microsoft.com/office/drawing/2014/main" id="{06265229-1227-4011-A8E2-FAC20B31F92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352800" y="990600"/>
            <a:ext cx="5486400" cy="539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Slide Number Placeholder 4">
            <a:extLst>
              <a:ext uri="{FF2B5EF4-FFF2-40B4-BE49-F238E27FC236}">
                <a16:creationId xmlns:a16="http://schemas.microsoft.com/office/drawing/2014/main" id="{A6F974E4-1B8D-471E-B964-14339BF65897}"/>
              </a:ext>
            </a:extLst>
          </p:cNvPr>
          <p:cNvSpPr>
            <a:spLocks noGrp="1"/>
          </p:cNvSpPr>
          <p:nvPr>
            <p:ph type="sldNum" sz="quarter" idx="12"/>
          </p:nvPr>
        </p:nvSpPr>
        <p:spPr/>
        <p:txBody>
          <a:bodyPr/>
          <a:lstStyle/>
          <a:p>
            <a:fld id="{CCD801E6-5DE7-4BCC-8D15-340025577140}" type="slidenum">
              <a:rPr lang="en-US" altLang="en-US"/>
              <a:pPr/>
              <a:t>64</a:t>
            </a:fld>
            <a:endParaRPr lang="en-US" altLang="en-US"/>
          </a:p>
        </p:txBody>
      </p:sp>
      <p:sp>
        <p:nvSpPr>
          <p:cNvPr id="67587" name="Oval 3">
            <a:extLst>
              <a:ext uri="{FF2B5EF4-FFF2-40B4-BE49-F238E27FC236}">
                <a16:creationId xmlns:a16="http://schemas.microsoft.com/office/drawing/2014/main" id="{000C5B05-74D8-46E4-A8E7-BF01C559DA66}"/>
              </a:ext>
            </a:extLst>
          </p:cNvPr>
          <p:cNvSpPr>
            <a:spLocks noChangeArrowheads="1"/>
          </p:cNvSpPr>
          <p:nvPr/>
        </p:nvSpPr>
        <p:spPr bwMode="auto">
          <a:xfrm>
            <a:off x="5029200" y="2514600"/>
            <a:ext cx="2057400" cy="1981200"/>
          </a:xfrm>
          <a:prstGeom prst="ellipse">
            <a:avLst/>
          </a:prstGeom>
          <a:solidFill>
            <a:schemeClr val="accent1">
              <a:alpha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8" name="Text Box 4">
            <a:extLst>
              <a:ext uri="{FF2B5EF4-FFF2-40B4-BE49-F238E27FC236}">
                <a16:creationId xmlns:a16="http://schemas.microsoft.com/office/drawing/2014/main" id="{967D1783-77D7-41B9-9DFB-B0E9D3D69AEF}"/>
              </a:ext>
            </a:extLst>
          </p:cNvPr>
          <p:cNvSpPr txBox="1">
            <a:spLocks noChangeArrowheads="1"/>
          </p:cNvSpPr>
          <p:nvPr/>
        </p:nvSpPr>
        <p:spPr bwMode="auto">
          <a:xfrm>
            <a:off x="5257800" y="2971800"/>
            <a:ext cx="167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b="1">
                <a:latin typeface="Arial" panose="020B0604020202020204" pitchFamily="34" charset="0"/>
              </a:rPr>
              <a:t>Central Location</a:t>
            </a:r>
          </a:p>
        </p:txBody>
      </p:sp>
      <p:sp>
        <p:nvSpPr>
          <p:cNvPr id="67589" name="Text Box 5">
            <a:extLst>
              <a:ext uri="{FF2B5EF4-FFF2-40B4-BE49-F238E27FC236}">
                <a16:creationId xmlns:a16="http://schemas.microsoft.com/office/drawing/2014/main" id="{0542655C-BD8E-4CE6-AF8C-363D9AD4F88F}"/>
              </a:ext>
            </a:extLst>
          </p:cNvPr>
          <p:cNvSpPr txBox="1">
            <a:spLocks noChangeArrowheads="1"/>
          </p:cNvSpPr>
          <p:nvPr/>
        </p:nvSpPr>
        <p:spPr bwMode="auto">
          <a:xfrm>
            <a:off x="4953000" y="52578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600" b="1">
                <a:solidFill>
                  <a:srgbClr val="FF0000"/>
                </a:solidFill>
                <a:effectLst>
                  <a:outerShdw blurRad="38100" dist="38100" dir="2700000" algn="tl">
                    <a:srgbClr val="C0C0C0"/>
                  </a:outerShdw>
                </a:effectLst>
                <a:latin typeface="Arial" panose="020B0604020202020204" pitchFamily="34" charset="0"/>
              </a:rPr>
              <a:t>Periphery</a:t>
            </a:r>
            <a:r>
              <a:rPr lang="en-US" altLang="en-US" sz="2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2000"/>
                                        <p:tgtEl>
                                          <p:spTgt spid="6758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fade">
                                      <p:cBhvr>
                                        <p:cTn id="11" dur="2000"/>
                                        <p:tgtEl>
                                          <p:spTgt spid="67588"/>
                                        </p:tgtEl>
                                      </p:cBhvr>
                                    </p:animEffect>
                                  </p:childTnLst>
                                </p:cTn>
                              </p:par>
                            </p:childTnLst>
                          </p:cTn>
                        </p:par>
                        <p:par>
                          <p:cTn id="12" fill="hold" nodeType="afterGroup">
                            <p:stCondLst>
                              <p:cond delay="4000"/>
                            </p:stCondLst>
                            <p:childTnLst>
                              <p:par>
                                <p:cTn id="13" presetID="2" presetClass="entr" presetSubtype="9" fill="hold" grpId="0" nodeType="afterEffect">
                                  <p:stCondLst>
                                    <p:cond delay="0"/>
                                  </p:stCondLst>
                                  <p:childTnLst>
                                    <p:set>
                                      <p:cBhvr>
                                        <p:cTn id="14" dur="1" fill="hold">
                                          <p:stCondLst>
                                            <p:cond delay="0"/>
                                          </p:stCondLst>
                                        </p:cTn>
                                        <p:tgtEl>
                                          <p:spTgt spid="67589"/>
                                        </p:tgtEl>
                                        <p:attrNameLst>
                                          <p:attrName>style.visibility</p:attrName>
                                        </p:attrNameLst>
                                      </p:cBhvr>
                                      <p:to>
                                        <p:strVal val="visible"/>
                                      </p:to>
                                    </p:set>
                                    <p:anim calcmode="lin" valueType="num">
                                      <p:cBhvr additive="base">
                                        <p:cTn id="15" dur="500" fill="hold"/>
                                        <p:tgtEl>
                                          <p:spTgt spid="67589"/>
                                        </p:tgtEl>
                                        <p:attrNameLst>
                                          <p:attrName>ppt_x</p:attrName>
                                        </p:attrNameLst>
                                      </p:cBhvr>
                                      <p:tavLst>
                                        <p:tav tm="0">
                                          <p:val>
                                            <p:strVal val="0-#ppt_w/2"/>
                                          </p:val>
                                        </p:tav>
                                        <p:tav tm="100000">
                                          <p:val>
                                            <p:strVal val="#ppt_x"/>
                                          </p:val>
                                        </p:tav>
                                      </p:tavLst>
                                    </p:anim>
                                    <p:anim calcmode="lin" valueType="num">
                                      <p:cBhvr additive="base">
                                        <p:cTn id="16" dur="500" fill="hold"/>
                                        <p:tgtEl>
                                          <p:spTgt spid="675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P spid="6758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3DEEB7E-80A3-45C2-939A-94510065BFC9}"/>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2">
            <a:extLst>
              <a:ext uri="{FF2B5EF4-FFF2-40B4-BE49-F238E27FC236}">
                <a16:creationId xmlns:a16="http://schemas.microsoft.com/office/drawing/2014/main" id="{DB588108-7F8C-439D-9578-634E1B026EEB}"/>
              </a:ext>
            </a:extLst>
          </p:cNvPr>
          <p:cNvSpPr>
            <a:spLocks noGrp="1"/>
          </p:cNvSpPr>
          <p:nvPr>
            <p:ph type="sldNum" sz="quarter" idx="12"/>
          </p:nvPr>
        </p:nvSpPr>
        <p:spPr/>
        <p:txBody>
          <a:bodyPr/>
          <a:lstStyle/>
          <a:p>
            <a:fld id="{782115C6-5E7D-47C8-BF5E-D56B6559B6CB}" type="slidenum">
              <a:rPr lang="en-US" altLang="en-US"/>
              <a:pPr/>
              <a:t>65</a:t>
            </a:fld>
            <a:endParaRPr lang="en-US" altLang="en-US"/>
          </a:p>
        </p:txBody>
      </p:sp>
      <p:sp>
        <p:nvSpPr>
          <p:cNvPr id="68610" name="Rectangle 2">
            <a:extLst>
              <a:ext uri="{FF2B5EF4-FFF2-40B4-BE49-F238E27FC236}">
                <a16:creationId xmlns:a16="http://schemas.microsoft.com/office/drawing/2014/main" id="{49CDCCAA-984A-4359-86B6-AD31499B0530}"/>
              </a:ext>
            </a:extLst>
          </p:cNvPr>
          <p:cNvSpPr>
            <a:spLocks noChangeArrowheads="1"/>
          </p:cNvSpPr>
          <p:nvPr/>
        </p:nvSpPr>
        <p:spPr bwMode="auto">
          <a:xfrm rot="16200000">
            <a:off x="152400" y="2743200"/>
            <a:ext cx="5029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sz="4000" b="1">
                <a:solidFill>
                  <a:srgbClr val="FF0000"/>
                </a:solidFill>
                <a:latin typeface="Biting My Nails" pitchFamily="2" charset="0"/>
              </a:rPr>
              <a:t>15 </a:t>
            </a:r>
            <a:r>
              <a:rPr lang="en-US" altLang="en-US" b="1" u="sng">
                <a:solidFill>
                  <a:srgbClr val="FF0000"/>
                </a:solidFill>
                <a:latin typeface="Biting My Nails" pitchFamily="2" charset="0"/>
              </a:rPr>
              <a:t>Landlocked</a:t>
            </a:r>
            <a:r>
              <a:rPr lang="en-US" altLang="en-US" sz="4000" b="1">
                <a:solidFill>
                  <a:srgbClr val="FF0000"/>
                </a:solidFill>
                <a:latin typeface="Biting My Nails" pitchFamily="2" charset="0"/>
              </a:rPr>
              <a:t> countries</a:t>
            </a:r>
          </a:p>
        </p:txBody>
      </p:sp>
      <p:pic>
        <p:nvPicPr>
          <p:cNvPr id="68611" name="Picture 3" descr="p">
            <a:extLst>
              <a:ext uri="{FF2B5EF4-FFF2-40B4-BE49-F238E27FC236}">
                <a16:creationId xmlns:a16="http://schemas.microsoft.com/office/drawing/2014/main" id="{D30502DE-368B-448E-803C-2352B2B9CFA3}"/>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3657600" y="0"/>
            <a:ext cx="70104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checkerboard(across)">
                                      <p:cBhvr>
                                        <p:cTn id="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D432A28-8427-4B1D-9367-41D75B8037A5}"/>
              </a:ext>
            </a:extLst>
          </p:cNvPr>
          <p:cNvSpPr>
            <a:spLocks noGrp="1" noChangeArrowheads="1"/>
          </p:cNvSpPr>
          <p:nvPr>
            <p:ph type="title"/>
          </p:nvPr>
        </p:nvSpPr>
        <p:spPr>
          <a:xfrm>
            <a:off x="2092036" y="340553"/>
            <a:ext cx="7772400" cy="533400"/>
          </a:xfrm>
        </p:spPr>
        <p:txBody>
          <a:bodyPr>
            <a:normAutofit fontScale="90000"/>
          </a:bodyPr>
          <a:lstStyle/>
          <a:p>
            <a:r>
              <a:rPr lang="en-US" altLang="en-US" sz="3600" dirty="0">
                <a:solidFill>
                  <a:srgbClr val="008000"/>
                </a:solidFill>
              </a:rPr>
              <a:t>Economic and Social Development:</a:t>
            </a:r>
          </a:p>
        </p:txBody>
      </p:sp>
      <p:sp>
        <p:nvSpPr>
          <p:cNvPr id="69635" name="Rectangle 3">
            <a:extLst>
              <a:ext uri="{FF2B5EF4-FFF2-40B4-BE49-F238E27FC236}">
                <a16:creationId xmlns:a16="http://schemas.microsoft.com/office/drawing/2014/main" id="{FCB2220C-1ADE-4D17-B43B-58F5294202F4}"/>
              </a:ext>
            </a:extLst>
          </p:cNvPr>
          <p:cNvSpPr>
            <a:spLocks noGrp="1" noChangeArrowheads="1"/>
          </p:cNvSpPr>
          <p:nvPr>
            <p:ph idx="1"/>
          </p:nvPr>
        </p:nvSpPr>
        <p:spPr>
          <a:xfrm>
            <a:off x="803564" y="1143000"/>
            <a:ext cx="9864436" cy="5715000"/>
          </a:xfrm>
        </p:spPr>
        <p:txBody>
          <a:bodyPr/>
          <a:lstStyle/>
          <a:p>
            <a:pPr>
              <a:lnSpc>
                <a:spcPct val="90000"/>
              </a:lnSpc>
            </a:pPr>
            <a:r>
              <a:rPr lang="en-US" altLang="en-US" b="1" dirty="0">
                <a:solidFill>
                  <a:srgbClr val="008000"/>
                </a:solidFill>
                <a:latin typeface="Arial" panose="020B0604020202020204" pitchFamily="34" charset="0"/>
              </a:rPr>
              <a:t>Links to the World Economy</a:t>
            </a:r>
          </a:p>
          <a:p>
            <a:pPr lvl="2">
              <a:lnSpc>
                <a:spcPct val="90000"/>
              </a:lnSpc>
            </a:pPr>
            <a:r>
              <a:rPr lang="en-US" altLang="en-US" sz="2800" dirty="0">
                <a:solidFill>
                  <a:srgbClr val="008000"/>
                </a:solidFill>
                <a:latin typeface="Arial" panose="020B0604020202020204" pitchFamily="34" charset="0"/>
              </a:rPr>
              <a:t>Most African exports to European Union or U.S.</a:t>
            </a:r>
          </a:p>
          <a:p>
            <a:pPr lvl="2">
              <a:lnSpc>
                <a:spcPct val="90000"/>
              </a:lnSpc>
            </a:pPr>
            <a:r>
              <a:rPr lang="en-US" altLang="en-US" sz="2800" dirty="0">
                <a:solidFill>
                  <a:srgbClr val="008000"/>
                </a:solidFill>
                <a:latin typeface="Arial" panose="020B0604020202020204" pitchFamily="34" charset="0"/>
              </a:rPr>
              <a:t>Low connectivity: few phones and TVs</a:t>
            </a:r>
          </a:p>
          <a:p>
            <a:pPr lvl="3">
              <a:lnSpc>
                <a:spcPct val="90000"/>
              </a:lnSpc>
            </a:pPr>
            <a:r>
              <a:rPr lang="en-US" altLang="en-US" sz="2400" dirty="0">
                <a:solidFill>
                  <a:srgbClr val="008000"/>
                </a:solidFill>
                <a:latin typeface="Arial" panose="020B0604020202020204" pitchFamily="34" charset="0"/>
              </a:rPr>
              <a:t>Multinational providers now competing for mobile-phone customers</a:t>
            </a:r>
          </a:p>
          <a:p>
            <a:pPr lvl="1">
              <a:lnSpc>
                <a:spcPct val="90000"/>
              </a:lnSpc>
            </a:pPr>
            <a:r>
              <a:rPr lang="en-US" altLang="en-US" b="1" dirty="0">
                <a:solidFill>
                  <a:srgbClr val="008000"/>
                </a:solidFill>
                <a:latin typeface="Arial" panose="020B0604020202020204" pitchFamily="34" charset="0"/>
              </a:rPr>
              <a:t>Aid Versus Investment</a:t>
            </a:r>
          </a:p>
          <a:p>
            <a:pPr lvl="2">
              <a:lnSpc>
                <a:spcPct val="90000"/>
              </a:lnSpc>
            </a:pPr>
            <a:r>
              <a:rPr lang="en-US" altLang="en-US" sz="2800" dirty="0">
                <a:solidFill>
                  <a:srgbClr val="008000"/>
                </a:solidFill>
                <a:latin typeface="Arial" panose="020B0604020202020204" pitchFamily="34" charset="0"/>
              </a:rPr>
              <a:t>More aid than investment</a:t>
            </a:r>
          </a:p>
          <a:p>
            <a:pPr lvl="2">
              <a:lnSpc>
                <a:spcPct val="90000"/>
              </a:lnSpc>
            </a:pPr>
            <a:r>
              <a:rPr lang="en-US" altLang="en-US" sz="2800" dirty="0">
                <a:solidFill>
                  <a:srgbClr val="008000"/>
                </a:solidFill>
                <a:latin typeface="Arial" panose="020B0604020202020204" pitchFamily="34" charset="0"/>
              </a:rPr>
              <a:t>Poverty &amp; political instability discourage investment</a:t>
            </a:r>
          </a:p>
          <a:p>
            <a:pPr lvl="1">
              <a:lnSpc>
                <a:spcPct val="90000"/>
              </a:lnSpc>
            </a:pPr>
            <a:r>
              <a:rPr lang="en-US" altLang="en-US" b="1" dirty="0">
                <a:solidFill>
                  <a:srgbClr val="008000"/>
                </a:solidFill>
                <a:latin typeface="Arial" panose="020B0604020202020204" pitchFamily="34" charset="0"/>
              </a:rPr>
              <a:t>Debt Relief</a:t>
            </a:r>
          </a:p>
          <a:p>
            <a:pPr lvl="2">
              <a:lnSpc>
                <a:spcPct val="90000"/>
              </a:lnSpc>
            </a:pPr>
            <a:r>
              <a:rPr lang="en-US" altLang="en-US" sz="2800" dirty="0">
                <a:solidFill>
                  <a:srgbClr val="008000"/>
                </a:solidFill>
                <a:latin typeface="Arial" panose="020B0604020202020204" pitchFamily="34" charset="0"/>
              </a:rPr>
              <a:t>World Bank/IMF will reduce debt for countries with “unsustainable” debt burdens</a:t>
            </a:r>
          </a:p>
          <a:p>
            <a:pPr lvl="2">
              <a:lnSpc>
                <a:spcPct val="90000"/>
              </a:lnSpc>
            </a:pPr>
            <a:r>
              <a:rPr lang="en-US" altLang="en-US" sz="2800" dirty="0">
                <a:solidFill>
                  <a:srgbClr val="008000"/>
                </a:solidFill>
                <a:latin typeface="Arial" panose="020B0604020202020204" pitchFamily="34" charset="0"/>
              </a:rPr>
              <a:t>Savings can be used for basic services</a:t>
            </a:r>
          </a:p>
        </p:txBody>
      </p:sp>
      <p:sp>
        <p:nvSpPr>
          <p:cNvPr id="4" name="Slide Number Placeholder 4">
            <a:extLst>
              <a:ext uri="{FF2B5EF4-FFF2-40B4-BE49-F238E27FC236}">
                <a16:creationId xmlns:a16="http://schemas.microsoft.com/office/drawing/2014/main" id="{6EA8A1ED-7988-4862-8EB5-65F22582A09F}"/>
              </a:ext>
            </a:extLst>
          </p:cNvPr>
          <p:cNvSpPr>
            <a:spLocks noGrp="1"/>
          </p:cNvSpPr>
          <p:nvPr>
            <p:ph type="sldNum" sz="quarter" idx="12"/>
          </p:nvPr>
        </p:nvSpPr>
        <p:spPr/>
        <p:txBody>
          <a:bodyPr/>
          <a:lstStyle/>
          <a:p>
            <a:fld id="{7AE02341-146A-4988-949B-0536899F4485}" type="slidenum">
              <a:rPr lang="en-US" altLang="en-US"/>
              <a:pPr/>
              <a:t>66</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A51D21A-FD98-4FBA-AEF1-AE6BDDA0540A}"/>
              </a:ext>
            </a:extLst>
          </p:cNvPr>
          <p:cNvSpPr>
            <a:spLocks noGrp="1" noChangeArrowheads="1"/>
          </p:cNvSpPr>
          <p:nvPr>
            <p:ph type="title"/>
          </p:nvPr>
        </p:nvSpPr>
        <p:spPr>
          <a:xfrm>
            <a:off x="457200" y="554180"/>
            <a:ext cx="3699164" cy="1468583"/>
          </a:xfrm>
        </p:spPr>
        <p:txBody>
          <a:bodyPr>
            <a:normAutofit/>
          </a:bodyPr>
          <a:lstStyle/>
          <a:p>
            <a:r>
              <a:rPr lang="en-US" altLang="en-US" sz="3200" dirty="0">
                <a:solidFill>
                  <a:srgbClr val="008000"/>
                </a:solidFill>
              </a:rPr>
              <a:t>Global Linkages: Aid Dependency</a:t>
            </a:r>
            <a:r>
              <a:rPr lang="en-US" altLang="en-US" sz="2000" dirty="0">
                <a:solidFill>
                  <a:srgbClr val="008000"/>
                </a:solidFill>
              </a:rPr>
              <a:t> (Fig. 6.34)</a:t>
            </a:r>
            <a:endParaRPr lang="en-US" altLang="en-US" sz="3200" dirty="0">
              <a:solidFill>
                <a:srgbClr val="008000"/>
              </a:solidFill>
            </a:endParaRPr>
          </a:p>
        </p:txBody>
      </p:sp>
      <p:graphicFrame>
        <p:nvGraphicFramePr>
          <p:cNvPr id="70659" name="Object 3">
            <a:extLst>
              <a:ext uri="{FF2B5EF4-FFF2-40B4-BE49-F238E27FC236}">
                <a16:creationId xmlns:a16="http://schemas.microsoft.com/office/drawing/2014/main" id="{FFFE7AC7-9DC8-4AD5-9CAF-D7F112F50398}"/>
              </a:ext>
            </a:extLst>
          </p:cNvPr>
          <p:cNvGraphicFramePr>
            <a:graphicFrameLocks noGrp="1" noChangeAspect="1"/>
          </p:cNvGraphicFramePr>
          <p:nvPr>
            <p:ph idx="1"/>
            <p:extLst>
              <p:ext uri="{D42A27DB-BD31-4B8C-83A1-F6EECF244321}">
                <p14:modId xmlns:p14="http://schemas.microsoft.com/office/powerpoint/2010/main" val="1099285633"/>
              </p:ext>
            </p:extLst>
          </p:nvPr>
        </p:nvGraphicFramePr>
        <p:xfrm>
          <a:off x="4343400" y="190500"/>
          <a:ext cx="7466013" cy="6456363"/>
        </p:xfrm>
        <a:graphic>
          <a:graphicData uri="http://schemas.openxmlformats.org/presentationml/2006/ole">
            <mc:AlternateContent xmlns:mc="http://schemas.openxmlformats.org/markup-compatibility/2006">
              <mc:Choice xmlns:v="urn:schemas-microsoft-com:vml" Requires="v">
                <p:oleObj spid="_x0000_s70670" name="Photo Editor Photo" r:id="rId3" imgW="13238095" imgH="11447619" progId="MSPhotoEd.3">
                  <p:embed/>
                </p:oleObj>
              </mc:Choice>
              <mc:Fallback>
                <p:oleObj name="Photo Editor Photo" r:id="rId3" imgW="13238095" imgH="11447619"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0500"/>
                        <a:ext cx="7466013" cy="6456363"/>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50CFF083-B787-49CB-A8C4-E969C319D2E9}"/>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E7695BDD-2ECA-4086-82F4-0565A3E31DDB}"/>
              </a:ext>
            </a:extLst>
          </p:cNvPr>
          <p:cNvSpPr>
            <a:spLocks noGrp="1"/>
          </p:cNvSpPr>
          <p:nvPr>
            <p:ph type="sldNum" sz="quarter" idx="12"/>
          </p:nvPr>
        </p:nvSpPr>
        <p:spPr/>
        <p:txBody>
          <a:bodyPr/>
          <a:lstStyle/>
          <a:p>
            <a:fld id="{39C8C5BA-CB83-4D37-9635-B52765981CFA}" type="slidenum">
              <a:rPr lang="en-US" altLang="en-US"/>
              <a:pPr/>
              <a:t>67</a:t>
            </a:fld>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B3BA8D9-1D9B-43EF-8E99-095C3DED2D60}"/>
              </a:ext>
            </a:extLst>
          </p:cNvPr>
          <p:cNvSpPr>
            <a:spLocks noGrp="1" noChangeArrowheads="1"/>
          </p:cNvSpPr>
          <p:nvPr>
            <p:ph idx="1"/>
          </p:nvPr>
        </p:nvSpPr>
        <p:spPr>
          <a:xfrm>
            <a:off x="872836" y="568036"/>
            <a:ext cx="9795164" cy="6289964"/>
          </a:xfrm>
        </p:spPr>
        <p:txBody>
          <a:bodyPr>
            <a:normAutofit/>
          </a:bodyPr>
          <a:lstStyle/>
          <a:p>
            <a:r>
              <a:rPr lang="en-US" altLang="en-US" sz="2400" b="1" dirty="0">
                <a:solidFill>
                  <a:srgbClr val="008000"/>
                </a:solidFill>
                <a:latin typeface="Arial" panose="020B0604020202020204" pitchFamily="34" charset="0"/>
              </a:rPr>
              <a:t>Economic Differentiation Within Africa</a:t>
            </a:r>
          </a:p>
          <a:p>
            <a:pPr lvl="2"/>
            <a:r>
              <a:rPr lang="en-US" altLang="en-US" sz="3200" dirty="0">
                <a:solidFill>
                  <a:srgbClr val="008000"/>
                </a:solidFill>
                <a:latin typeface="Arial" panose="020B0604020202020204" pitchFamily="34" charset="0"/>
              </a:rPr>
              <a:t>Trade blocks: Southern African Development Community (SADC), Economic Community of West African States (ECOWAS), Economic Community of Central African States (CEEAC)</a:t>
            </a:r>
          </a:p>
          <a:p>
            <a:pPr lvl="1"/>
            <a:r>
              <a:rPr lang="en-US" altLang="en-US" sz="2400" b="1" dirty="0">
                <a:solidFill>
                  <a:srgbClr val="008000"/>
                </a:solidFill>
                <a:latin typeface="Arial" panose="020B0604020202020204" pitchFamily="34" charset="0"/>
              </a:rPr>
              <a:t>South Africa</a:t>
            </a:r>
          </a:p>
          <a:p>
            <a:pPr lvl="2"/>
            <a:r>
              <a:rPr lang="en-US" altLang="en-US" sz="3200" dirty="0">
                <a:solidFill>
                  <a:srgbClr val="008000"/>
                </a:solidFill>
                <a:latin typeface="Arial" panose="020B0604020202020204" pitchFamily="34" charset="0"/>
              </a:rPr>
              <a:t>Well-developed &amp; -balanced industrial economy</a:t>
            </a:r>
          </a:p>
          <a:p>
            <a:pPr lvl="1"/>
            <a:r>
              <a:rPr lang="en-US" altLang="en-US" sz="2400" b="1" dirty="0">
                <a:solidFill>
                  <a:srgbClr val="008000"/>
                </a:solidFill>
                <a:latin typeface="Arial" panose="020B0604020202020204" pitchFamily="34" charset="0"/>
              </a:rPr>
              <a:t>Oil and Mineral Producers</a:t>
            </a:r>
          </a:p>
          <a:p>
            <a:pPr lvl="2"/>
            <a:r>
              <a:rPr lang="en-US" altLang="en-US" sz="3200" dirty="0">
                <a:solidFill>
                  <a:srgbClr val="008000"/>
                </a:solidFill>
                <a:latin typeface="Arial" panose="020B0604020202020204" pitchFamily="34" charset="0"/>
              </a:rPr>
              <a:t>Substantial oil and mineral reserves, small populations</a:t>
            </a:r>
          </a:p>
          <a:p>
            <a:pPr lvl="1"/>
            <a:r>
              <a:rPr lang="en-US" altLang="en-US" sz="2400" b="1" dirty="0">
                <a:solidFill>
                  <a:srgbClr val="008000"/>
                </a:solidFill>
                <a:latin typeface="Arial" panose="020B0604020202020204" pitchFamily="34" charset="0"/>
              </a:rPr>
              <a:t>The Leaders of ECOWAS</a:t>
            </a:r>
            <a:r>
              <a:rPr lang="en-US" altLang="en-US" sz="2400" dirty="0">
                <a:solidFill>
                  <a:srgbClr val="008000"/>
                </a:solidFill>
                <a:latin typeface="Arial" panose="020B0604020202020204" pitchFamily="34" charset="0"/>
              </a:rPr>
              <a:t> </a:t>
            </a:r>
          </a:p>
          <a:p>
            <a:pPr lvl="2"/>
            <a:r>
              <a:rPr lang="en-US" altLang="en-US" sz="3200" dirty="0">
                <a:solidFill>
                  <a:srgbClr val="008000"/>
                </a:solidFill>
                <a:latin typeface="Arial" panose="020B0604020202020204" pitchFamily="34" charset="0"/>
              </a:rPr>
              <a:t>Economic Community of West African States</a:t>
            </a:r>
          </a:p>
          <a:p>
            <a:pPr lvl="2"/>
            <a:r>
              <a:rPr lang="en-US" altLang="en-US" sz="3200" dirty="0">
                <a:solidFill>
                  <a:srgbClr val="008000"/>
                </a:solidFill>
                <a:latin typeface="Arial" panose="020B0604020202020204" pitchFamily="34" charset="0"/>
              </a:rPr>
              <a:t>Nigeria has largest oil reserves</a:t>
            </a:r>
            <a:endParaRPr lang="en-US" altLang="en-US" sz="2800" dirty="0">
              <a:solidFill>
                <a:srgbClr val="008000"/>
              </a:solidFill>
              <a:latin typeface="Arial" panose="020B0604020202020204" pitchFamily="34" charset="0"/>
            </a:endParaRPr>
          </a:p>
        </p:txBody>
      </p:sp>
      <p:sp>
        <p:nvSpPr>
          <p:cNvPr id="3" name="Slide Number Placeholder 4">
            <a:extLst>
              <a:ext uri="{FF2B5EF4-FFF2-40B4-BE49-F238E27FC236}">
                <a16:creationId xmlns:a16="http://schemas.microsoft.com/office/drawing/2014/main" id="{CBAAD21F-740D-4431-AE40-2366D421357C}"/>
              </a:ext>
            </a:extLst>
          </p:cNvPr>
          <p:cNvSpPr>
            <a:spLocks noGrp="1"/>
          </p:cNvSpPr>
          <p:nvPr>
            <p:ph type="sldNum" sz="quarter" idx="12"/>
          </p:nvPr>
        </p:nvSpPr>
        <p:spPr/>
        <p:txBody>
          <a:bodyPr/>
          <a:lstStyle/>
          <a:p>
            <a:fld id="{5DC7F5CE-7D08-445B-9B76-845BC3AE9A03}" type="slidenum">
              <a:rPr lang="en-US" altLang="en-US"/>
              <a:pPr/>
              <a:t>68</a:t>
            </a:fld>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F1E58D18-C9E3-4913-A107-D3602AF7E79E}"/>
              </a:ext>
            </a:extLst>
          </p:cNvPr>
          <p:cNvSpPr>
            <a:spLocks noGrp="1" noChangeArrowheads="1"/>
          </p:cNvSpPr>
          <p:nvPr>
            <p:ph type="title"/>
          </p:nvPr>
        </p:nvSpPr>
        <p:spPr>
          <a:xfrm>
            <a:off x="464128" y="0"/>
            <a:ext cx="3200400" cy="4572000"/>
          </a:xfrm>
        </p:spPr>
        <p:txBody>
          <a:bodyPr/>
          <a:lstStyle/>
          <a:p>
            <a:pPr algn="l"/>
            <a:r>
              <a:rPr lang="en-US" altLang="en-US" sz="3200" b="1" dirty="0">
                <a:solidFill>
                  <a:srgbClr val="008000"/>
                </a:solidFill>
              </a:rPr>
              <a:t>Supranational Organizations</a:t>
            </a:r>
            <a:br>
              <a:rPr lang="en-US" altLang="en-US" sz="3200" b="1" dirty="0">
                <a:solidFill>
                  <a:srgbClr val="008000"/>
                </a:solidFill>
              </a:rPr>
            </a:br>
            <a:r>
              <a:rPr lang="en-US" altLang="en-US" sz="3200" b="1" dirty="0">
                <a:solidFill>
                  <a:srgbClr val="008000"/>
                </a:solidFill>
              </a:rPr>
              <a:t>of</a:t>
            </a:r>
            <a:br>
              <a:rPr lang="en-US" altLang="en-US" sz="3200" b="1" dirty="0">
                <a:solidFill>
                  <a:srgbClr val="008000"/>
                </a:solidFill>
              </a:rPr>
            </a:br>
            <a:r>
              <a:rPr lang="en-US" altLang="en-US" sz="3200" b="1" dirty="0">
                <a:solidFill>
                  <a:srgbClr val="008000"/>
                </a:solidFill>
              </a:rPr>
              <a:t>Sub-Saharan</a:t>
            </a:r>
            <a:br>
              <a:rPr lang="en-US" altLang="en-US" sz="3200" b="1" dirty="0">
                <a:solidFill>
                  <a:srgbClr val="008000"/>
                </a:solidFill>
              </a:rPr>
            </a:br>
            <a:r>
              <a:rPr lang="en-US" altLang="en-US" sz="3200" b="1" dirty="0">
                <a:solidFill>
                  <a:srgbClr val="008000"/>
                </a:solidFill>
              </a:rPr>
              <a:t>Africa</a:t>
            </a:r>
            <a:br>
              <a:rPr lang="en-US" altLang="en-US" sz="2800" b="1" dirty="0">
                <a:solidFill>
                  <a:srgbClr val="008000"/>
                </a:solidFill>
              </a:rPr>
            </a:br>
            <a:endParaRPr lang="en-US" altLang="en-US" sz="2800" b="1" dirty="0">
              <a:solidFill>
                <a:srgbClr val="008000"/>
              </a:solidFill>
            </a:endParaRPr>
          </a:p>
        </p:txBody>
      </p:sp>
      <p:sp>
        <p:nvSpPr>
          <p:cNvPr id="5" name="Footer Placeholder 4">
            <a:extLst>
              <a:ext uri="{FF2B5EF4-FFF2-40B4-BE49-F238E27FC236}">
                <a16:creationId xmlns:a16="http://schemas.microsoft.com/office/drawing/2014/main" id="{6D10421E-A0BF-429C-AA9E-3FE7552FDAF0}"/>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3">
            <a:extLst>
              <a:ext uri="{FF2B5EF4-FFF2-40B4-BE49-F238E27FC236}">
                <a16:creationId xmlns:a16="http://schemas.microsoft.com/office/drawing/2014/main" id="{4D670DD1-40F1-4B94-A656-6F0C3F79E156}"/>
              </a:ext>
            </a:extLst>
          </p:cNvPr>
          <p:cNvSpPr>
            <a:spLocks noGrp="1"/>
          </p:cNvSpPr>
          <p:nvPr>
            <p:ph type="sldNum" sz="quarter" idx="12"/>
          </p:nvPr>
        </p:nvSpPr>
        <p:spPr/>
        <p:txBody>
          <a:bodyPr/>
          <a:lstStyle/>
          <a:p>
            <a:fld id="{C603E5FA-DBAB-4F0A-A491-960A4DD9792D}" type="slidenum">
              <a:rPr lang="en-US" altLang="en-US"/>
              <a:pPr/>
              <a:t>69</a:t>
            </a:fld>
            <a:endParaRPr lang="en-US" altLang="en-US"/>
          </a:p>
        </p:txBody>
      </p:sp>
      <p:pic>
        <p:nvPicPr>
          <p:cNvPr id="72706" name="Picture 2" descr="FG06_42">
            <a:extLst>
              <a:ext uri="{FF2B5EF4-FFF2-40B4-BE49-F238E27FC236}">
                <a16:creationId xmlns:a16="http://schemas.microsoft.com/office/drawing/2014/main" id="{1357CABE-6FDA-4808-895E-9AF5A806B8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4528" y="131475"/>
            <a:ext cx="8305800" cy="6837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AC7FD6B0-EE8B-4F20-88CF-80D9AB17BF54}"/>
              </a:ext>
            </a:extLst>
          </p:cNvPr>
          <p:cNvSpPr>
            <a:spLocks noGrp="1"/>
          </p:cNvSpPr>
          <p:nvPr>
            <p:ph type="sldNum" sz="quarter" idx="12"/>
          </p:nvPr>
        </p:nvSpPr>
        <p:spPr/>
        <p:txBody>
          <a:bodyPr/>
          <a:lstStyle/>
          <a:p>
            <a:fld id="{8FB092CA-E0FF-4644-BA86-59838A15084A}" type="slidenum">
              <a:rPr lang="en-US" altLang="en-US"/>
              <a:pPr/>
              <a:t>7</a:t>
            </a:fld>
            <a:endParaRPr lang="en-US" altLang="en-US"/>
          </a:p>
        </p:txBody>
      </p:sp>
      <p:sp>
        <p:nvSpPr>
          <p:cNvPr id="10242" name="Rectangle 2">
            <a:extLst>
              <a:ext uri="{FF2B5EF4-FFF2-40B4-BE49-F238E27FC236}">
                <a16:creationId xmlns:a16="http://schemas.microsoft.com/office/drawing/2014/main" id="{78C57AEB-07E5-4D7C-8172-827BFA024538}"/>
              </a:ext>
            </a:extLst>
          </p:cNvPr>
          <p:cNvSpPr>
            <a:spLocks noChangeArrowheads="1"/>
          </p:cNvSpPr>
          <p:nvPr/>
        </p:nvSpPr>
        <p:spPr bwMode="auto">
          <a:xfrm>
            <a:off x="1724438" y="188862"/>
            <a:ext cx="845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b="1" u="sng" dirty="0">
                <a:latin typeface="Arial" panose="020B0604020202020204" pitchFamily="34" charset="0"/>
              </a:rPr>
              <a:t>CONTINENT OF PLATEAUS</a:t>
            </a:r>
          </a:p>
        </p:txBody>
      </p:sp>
      <p:sp>
        <p:nvSpPr>
          <p:cNvPr id="10243" name="Rectangle 3">
            <a:extLst>
              <a:ext uri="{FF2B5EF4-FFF2-40B4-BE49-F238E27FC236}">
                <a16:creationId xmlns:a16="http://schemas.microsoft.com/office/drawing/2014/main" id="{2CB33355-DECF-49D6-A471-9778B4351B4C}"/>
              </a:ext>
            </a:extLst>
          </p:cNvPr>
          <p:cNvSpPr>
            <a:spLocks noChangeArrowheads="1"/>
          </p:cNvSpPr>
          <p:nvPr/>
        </p:nvSpPr>
        <p:spPr bwMode="auto">
          <a:xfrm>
            <a:off x="7162800" y="1313792"/>
            <a:ext cx="4346028" cy="539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pPr>
              <a:lnSpc>
                <a:spcPct val="90000"/>
              </a:lnSpc>
            </a:pPr>
            <a:r>
              <a:rPr lang="en-US" altLang="en-US" dirty="0">
                <a:latin typeface="Arial" panose="020B0604020202020204" pitchFamily="34" charset="0"/>
              </a:rPr>
              <a:t>Least movement since break up of Pangaea</a:t>
            </a:r>
          </a:p>
          <a:p>
            <a:pPr>
              <a:lnSpc>
                <a:spcPct val="90000"/>
              </a:lnSpc>
            </a:pPr>
            <a:r>
              <a:rPr lang="en-US" altLang="en-US" dirty="0">
                <a:latin typeface="Arial" panose="020B0604020202020204" pitchFamily="34" charset="0"/>
              </a:rPr>
              <a:t>Plateau is the one term which best describes the whole continent.</a:t>
            </a:r>
          </a:p>
          <a:p>
            <a:pPr>
              <a:lnSpc>
                <a:spcPct val="90000"/>
              </a:lnSpc>
            </a:pPr>
            <a:r>
              <a:rPr lang="en-US" altLang="en-US" b="1" dirty="0">
                <a:solidFill>
                  <a:srgbClr val="FF0000"/>
                </a:solidFill>
                <a:latin typeface="Arial" panose="020B0604020202020204" pitchFamily="34" charset="0"/>
              </a:rPr>
              <a:t>Rift Valleys in East Africa separating</a:t>
            </a:r>
          </a:p>
        </p:txBody>
      </p:sp>
      <p:grpSp>
        <p:nvGrpSpPr>
          <p:cNvPr id="10244" name="Group 4">
            <a:extLst>
              <a:ext uri="{FF2B5EF4-FFF2-40B4-BE49-F238E27FC236}">
                <a16:creationId xmlns:a16="http://schemas.microsoft.com/office/drawing/2014/main" id="{66F06AF5-23AD-4074-BE9B-D2B48DA1DFAE}"/>
              </a:ext>
            </a:extLst>
          </p:cNvPr>
          <p:cNvGrpSpPr>
            <a:grpSpLocks/>
          </p:cNvGrpSpPr>
          <p:nvPr/>
        </p:nvGrpSpPr>
        <p:grpSpPr bwMode="auto">
          <a:xfrm>
            <a:off x="4778772" y="1851994"/>
            <a:ext cx="842598" cy="2040621"/>
            <a:chOff x="2448" y="1536"/>
            <a:chExt cx="487" cy="1014"/>
          </a:xfrm>
        </p:grpSpPr>
        <p:sp>
          <p:nvSpPr>
            <p:cNvPr id="10246" name="Line 6">
              <a:extLst>
                <a:ext uri="{FF2B5EF4-FFF2-40B4-BE49-F238E27FC236}">
                  <a16:creationId xmlns:a16="http://schemas.microsoft.com/office/drawing/2014/main" id="{61553024-8141-46C7-8540-AF5342E33C94}"/>
                </a:ext>
              </a:extLst>
            </p:cNvPr>
            <p:cNvSpPr>
              <a:spLocks noChangeShapeType="1"/>
            </p:cNvSpPr>
            <p:nvPr/>
          </p:nvSpPr>
          <p:spPr bwMode="auto">
            <a:xfrm flipH="1">
              <a:off x="2448" y="2256"/>
              <a:ext cx="432" cy="29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7">
              <a:extLst>
                <a:ext uri="{FF2B5EF4-FFF2-40B4-BE49-F238E27FC236}">
                  <a16:creationId xmlns:a16="http://schemas.microsoft.com/office/drawing/2014/main" id="{6F3A4A68-2211-4CEB-A2C2-1B64A500E821}"/>
                </a:ext>
              </a:extLst>
            </p:cNvPr>
            <p:cNvSpPr>
              <a:spLocks noChangeShapeType="1"/>
            </p:cNvSpPr>
            <p:nvPr/>
          </p:nvSpPr>
          <p:spPr bwMode="auto">
            <a:xfrm flipV="1">
              <a:off x="2496" y="2160"/>
              <a:ext cx="300" cy="157"/>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Line 8">
              <a:extLst>
                <a:ext uri="{FF2B5EF4-FFF2-40B4-BE49-F238E27FC236}">
                  <a16:creationId xmlns:a16="http://schemas.microsoft.com/office/drawing/2014/main" id="{9C0358E8-75EC-4BCB-8B98-C272EFC81D6D}"/>
                </a:ext>
              </a:extLst>
            </p:cNvPr>
            <p:cNvSpPr>
              <a:spLocks noChangeShapeType="1"/>
            </p:cNvSpPr>
            <p:nvPr/>
          </p:nvSpPr>
          <p:spPr bwMode="auto">
            <a:xfrm flipV="1">
              <a:off x="2832" y="1824"/>
              <a:ext cx="86" cy="17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Line 9">
              <a:extLst>
                <a:ext uri="{FF2B5EF4-FFF2-40B4-BE49-F238E27FC236}">
                  <a16:creationId xmlns:a16="http://schemas.microsoft.com/office/drawing/2014/main" id="{B314AA1A-B9C8-47AB-99E6-C79D3DD37660}"/>
                </a:ext>
              </a:extLst>
            </p:cNvPr>
            <p:cNvSpPr>
              <a:spLocks noChangeShapeType="1"/>
            </p:cNvSpPr>
            <p:nvPr/>
          </p:nvSpPr>
          <p:spPr bwMode="auto">
            <a:xfrm flipH="1" flipV="1">
              <a:off x="2592" y="1536"/>
              <a:ext cx="343" cy="9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Picture 1">
            <a:extLst>
              <a:ext uri="{FF2B5EF4-FFF2-40B4-BE49-F238E27FC236}">
                <a16:creationId xmlns:a16="http://schemas.microsoft.com/office/drawing/2014/main" id="{A1FB4979-02A1-4537-9129-2E3519C7EB66}"/>
              </a:ext>
            </a:extLst>
          </p:cNvPr>
          <p:cNvPicPr>
            <a:picLocks noChangeAspect="1"/>
          </p:cNvPicPr>
          <p:nvPr/>
        </p:nvPicPr>
        <p:blipFill>
          <a:blip r:embed="rId3"/>
          <a:stretch>
            <a:fillRect/>
          </a:stretch>
        </p:blipFill>
        <p:spPr>
          <a:xfrm>
            <a:off x="1283587" y="935421"/>
            <a:ext cx="5700719" cy="5730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ox(out)">
                                      <p:cBhvr>
                                        <p:cTn id="7" dur="500"/>
                                        <p:tgtEl>
                                          <p:spTgt spid="1024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ox(out)">
                                      <p:cBhvr>
                                        <p:cTn id="12" dur="500"/>
                                        <p:tgtEl>
                                          <p:spTgt spid="1024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ox(out)">
                                      <p:cBhvr>
                                        <p:cTn id="17" dur="500"/>
                                        <p:tgtEl>
                                          <p:spTgt spid="1024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7A01B04-4937-4A22-98E8-752BD9200C33}"/>
              </a:ext>
            </a:extLst>
          </p:cNvPr>
          <p:cNvSpPr>
            <a:spLocks noGrp="1" noChangeArrowheads="1"/>
          </p:cNvSpPr>
          <p:nvPr>
            <p:ph idx="1"/>
          </p:nvPr>
        </p:nvSpPr>
        <p:spPr>
          <a:xfrm>
            <a:off x="1302327" y="864572"/>
            <a:ext cx="9144000" cy="5541818"/>
          </a:xfrm>
        </p:spPr>
        <p:txBody>
          <a:bodyPr/>
          <a:lstStyle/>
          <a:p>
            <a:r>
              <a:rPr lang="en-US" altLang="en-US" b="1" dirty="0">
                <a:solidFill>
                  <a:srgbClr val="008000"/>
                </a:solidFill>
                <a:latin typeface="Arial" panose="020B0604020202020204" pitchFamily="34" charset="0"/>
              </a:rPr>
              <a:t>Economic Differentiation Within Africa </a:t>
            </a:r>
            <a:r>
              <a:rPr lang="en-US" altLang="en-US" sz="2000" b="1" dirty="0">
                <a:solidFill>
                  <a:srgbClr val="008000"/>
                </a:solidFill>
                <a:latin typeface="Arial" panose="020B0604020202020204" pitchFamily="34" charset="0"/>
              </a:rPr>
              <a:t>(cont.)</a:t>
            </a:r>
          </a:p>
          <a:p>
            <a:pPr lvl="1"/>
            <a:r>
              <a:rPr lang="en-US" altLang="en-US" sz="3200" b="1" dirty="0">
                <a:solidFill>
                  <a:srgbClr val="008000"/>
                </a:solidFill>
                <a:latin typeface="Arial" panose="020B0604020202020204" pitchFamily="34" charset="0"/>
              </a:rPr>
              <a:t>The Poorest States</a:t>
            </a:r>
          </a:p>
          <a:p>
            <a:pPr lvl="2"/>
            <a:r>
              <a:rPr lang="en-US" altLang="en-US" sz="2800" dirty="0">
                <a:solidFill>
                  <a:srgbClr val="008000"/>
                </a:solidFill>
                <a:latin typeface="Arial" panose="020B0604020202020204" pitchFamily="34" charset="0"/>
              </a:rPr>
              <a:t>Located in the Sahel, the Horn, and the southeast</a:t>
            </a:r>
          </a:p>
          <a:p>
            <a:r>
              <a:rPr lang="en-US" altLang="en-US" b="1" dirty="0">
                <a:solidFill>
                  <a:srgbClr val="008000"/>
                </a:solidFill>
                <a:latin typeface="Arial" panose="020B0604020202020204" pitchFamily="34" charset="0"/>
              </a:rPr>
              <a:t>Measuring Social Development</a:t>
            </a:r>
          </a:p>
          <a:p>
            <a:pPr lvl="2"/>
            <a:r>
              <a:rPr lang="en-US" altLang="en-US" sz="2800" dirty="0">
                <a:solidFill>
                  <a:srgbClr val="008000"/>
                </a:solidFill>
                <a:latin typeface="Arial" panose="020B0604020202020204" pitchFamily="34" charset="0"/>
              </a:rPr>
              <a:t>Overall low levels of social development, but rates of child survival have increased since 1980</a:t>
            </a:r>
          </a:p>
          <a:p>
            <a:pPr lvl="1"/>
            <a:r>
              <a:rPr lang="en-US" altLang="en-US" sz="3200" b="1" dirty="0">
                <a:solidFill>
                  <a:srgbClr val="008000"/>
                </a:solidFill>
                <a:latin typeface="Arial" panose="020B0604020202020204" pitchFamily="34" charset="0"/>
              </a:rPr>
              <a:t>Life Expectancy</a:t>
            </a:r>
          </a:p>
          <a:p>
            <a:pPr lvl="2"/>
            <a:r>
              <a:rPr lang="en-US" altLang="en-US" sz="2800" dirty="0">
                <a:solidFill>
                  <a:srgbClr val="008000"/>
                </a:solidFill>
                <a:latin typeface="Arial" panose="020B0604020202020204" pitchFamily="34" charset="0"/>
              </a:rPr>
              <a:t>World’s lowest rates: regional average of 51 yrs.</a:t>
            </a:r>
          </a:p>
          <a:p>
            <a:pPr lvl="2"/>
            <a:r>
              <a:rPr lang="en-US" altLang="en-US" sz="2800" dirty="0">
                <a:solidFill>
                  <a:srgbClr val="008000"/>
                </a:solidFill>
                <a:latin typeface="Arial" panose="020B0604020202020204" pitchFamily="34" charset="0"/>
              </a:rPr>
              <a:t>Caused by extreme poverty </a:t>
            </a:r>
          </a:p>
          <a:p>
            <a:pPr lvl="1"/>
            <a:r>
              <a:rPr lang="en-US" altLang="en-US" sz="3200" b="1" dirty="0">
                <a:solidFill>
                  <a:srgbClr val="008000"/>
                </a:solidFill>
                <a:latin typeface="Arial" panose="020B0604020202020204" pitchFamily="34" charset="0"/>
              </a:rPr>
              <a:t>Health Issues</a:t>
            </a:r>
          </a:p>
          <a:p>
            <a:pPr lvl="2"/>
            <a:r>
              <a:rPr lang="en-US" altLang="en-US" sz="2800" dirty="0">
                <a:solidFill>
                  <a:srgbClr val="008000"/>
                </a:solidFill>
                <a:latin typeface="Arial" panose="020B0604020202020204" pitchFamily="34" charset="0"/>
              </a:rPr>
              <a:t>Scarcity of doctors and persistence of diseases</a:t>
            </a:r>
          </a:p>
        </p:txBody>
      </p:sp>
      <p:sp>
        <p:nvSpPr>
          <p:cNvPr id="3" name="Slide Number Placeholder 4">
            <a:extLst>
              <a:ext uri="{FF2B5EF4-FFF2-40B4-BE49-F238E27FC236}">
                <a16:creationId xmlns:a16="http://schemas.microsoft.com/office/drawing/2014/main" id="{BA42257B-F21A-406C-AEFB-E579A26B4E1D}"/>
              </a:ext>
            </a:extLst>
          </p:cNvPr>
          <p:cNvSpPr>
            <a:spLocks noGrp="1"/>
          </p:cNvSpPr>
          <p:nvPr>
            <p:ph type="sldNum" sz="quarter" idx="12"/>
          </p:nvPr>
        </p:nvSpPr>
        <p:spPr/>
        <p:txBody>
          <a:bodyPr/>
          <a:lstStyle/>
          <a:p>
            <a:fld id="{89911EA5-6A6F-469D-9B26-EFA81F8A60BA}" type="slidenum">
              <a:rPr lang="en-US" altLang="en-US"/>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A4037E3-EB13-4B7D-B6DD-BF7A5183F38F}"/>
              </a:ext>
            </a:extLst>
          </p:cNvPr>
          <p:cNvSpPr>
            <a:spLocks noGrp="1" noChangeArrowheads="1"/>
          </p:cNvSpPr>
          <p:nvPr>
            <p:ph type="title"/>
          </p:nvPr>
        </p:nvSpPr>
        <p:spPr>
          <a:xfrm>
            <a:off x="2209800" y="228601"/>
            <a:ext cx="7772400" cy="974725"/>
          </a:xfrm>
        </p:spPr>
        <p:txBody>
          <a:bodyPr>
            <a:normAutofit fontScale="90000"/>
          </a:bodyPr>
          <a:lstStyle/>
          <a:p>
            <a:r>
              <a:rPr lang="en-US" altLang="en-US" sz="3600" dirty="0"/>
              <a:t>Economic and Social Development: The Struggle to Rebuild (cont.)</a:t>
            </a:r>
          </a:p>
        </p:txBody>
      </p:sp>
      <p:sp>
        <p:nvSpPr>
          <p:cNvPr id="74755" name="Rectangle 3">
            <a:extLst>
              <a:ext uri="{FF2B5EF4-FFF2-40B4-BE49-F238E27FC236}">
                <a16:creationId xmlns:a16="http://schemas.microsoft.com/office/drawing/2014/main" id="{B261DF30-0C3E-4A22-B6A6-417ECE1C88E7}"/>
              </a:ext>
            </a:extLst>
          </p:cNvPr>
          <p:cNvSpPr>
            <a:spLocks noGrp="1" noChangeArrowheads="1"/>
          </p:cNvSpPr>
          <p:nvPr>
            <p:ph idx="1"/>
          </p:nvPr>
        </p:nvSpPr>
        <p:spPr>
          <a:xfrm>
            <a:off x="969818" y="1524000"/>
            <a:ext cx="9317182" cy="4800600"/>
          </a:xfrm>
        </p:spPr>
        <p:txBody>
          <a:bodyPr/>
          <a:lstStyle/>
          <a:p>
            <a:r>
              <a:rPr lang="en-US" altLang="en-US" sz="3600" b="1" dirty="0">
                <a:solidFill>
                  <a:srgbClr val="008000"/>
                </a:solidFill>
                <a:latin typeface="Arial" panose="020B0604020202020204" pitchFamily="34" charset="0"/>
              </a:rPr>
              <a:t>Women and Development</a:t>
            </a:r>
          </a:p>
          <a:p>
            <a:pPr lvl="2"/>
            <a:r>
              <a:rPr lang="en-US" altLang="en-US" sz="2800" dirty="0">
                <a:solidFill>
                  <a:srgbClr val="008000"/>
                </a:solidFill>
                <a:latin typeface="Arial" panose="020B0604020202020204" pitchFamily="34" charset="0"/>
              </a:rPr>
              <a:t>Account for 75% of the labor that produces more than 50% of the food consumed</a:t>
            </a:r>
          </a:p>
          <a:p>
            <a:pPr lvl="1"/>
            <a:r>
              <a:rPr lang="en-US" altLang="en-US" sz="3200" b="1" dirty="0">
                <a:solidFill>
                  <a:srgbClr val="008000"/>
                </a:solidFill>
                <a:latin typeface="Arial" panose="020B0604020202020204" pitchFamily="34" charset="0"/>
              </a:rPr>
              <a:t>Status of Women</a:t>
            </a:r>
          </a:p>
          <a:p>
            <a:pPr lvl="2"/>
            <a:r>
              <a:rPr lang="en-US" altLang="en-US" sz="2800" dirty="0">
                <a:solidFill>
                  <a:srgbClr val="008000"/>
                </a:solidFill>
                <a:latin typeface="Arial" panose="020B0604020202020204" pitchFamily="34" charset="0"/>
              </a:rPr>
              <a:t>Considerable political and economic power</a:t>
            </a:r>
          </a:p>
          <a:p>
            <a:pPr lvl="2"/>
            <a:r>
              <a:rPr lang="en-US" altLang="en-US" sz="2800" dirty="0">
                <a:solidFill>
                  <a:srgbClr val="008000"/>
                </a:solidFill>
                <a:latin typeface="Arial" panose="020B0604020202020204" pitchFamily="34" charset="0"/>
              </a:rPr>
              <a:t>Polygamy prevalent, female circumcision, denial of property inheritance</a:t>
            </a:r>
          </a:p>
          <a:p>
            <a:pPr lvl="1"/>
            <a:r>
              <a:rPr lang="en-US" altLang="en-US" sz="3200" b="1" dirty="0">
                <a:solidFill>
                  <a:srgbClr val="008000"/>
                </a:solidFill>
                <a:latin typeface="Arial" panose="020B0604020202020204" pitchFamily="34" charset="0"/>
              </a:rPr>
              <a:t>Building from Within</a:t>
            </a:r>
          </a:p>
          <a:p>
            <a:pPr lvl="2"/>
            <a:r>
              <a:rPr lang="en-US" altLang="en-US" sz="2800" dirty="0">
                <a:solidFill>
                  <a:srgbClr val="008000"/>
                </a:solidFill>
                <a:latin typeface="Arial" panose="020B0604020202020204" pitchFamily="34" charset="0"/>
              </a:rPr>
              <a:t>Women’s market associations</a:t>
            </a:r>
          </a:p>
        </p:txBody>
      </p:sp>
      <p:sp>
        <p:nvSpPr>
          <p:cNvPr id="4" name="Slide Number Placeholder 4">
            <a:extLst>
              <a:ext uri="{FF2B5EF4-FFF2-40B4-BE49-F238E27FC236}">
                <a16:creationId xmlns:a16="http://schemas.microsoft.com/office/drawing/2014/main" id="{5C7BFC94-E87B-4BEB-8EF5-D0C82BA54208}"/>
              </a:ext>
            </a:extLst>
          </p:cNvPr>
          <p:cNvSpPr>
            <a:spLocks noGrp="1"/>
          </p:cNvSpPr>
          <p:nvPr>
            <p:ph type="sldNum" sz="quarter" idx="12"/>
          </p:nvPr>
        </p:nvSpPr>
        <p:spPr/>
        <p:txBody>
          <a:bodyPr/>
          <a:lstStyle/>
          <a:p>
            <a:fld id="{44E54192-B3F0-48F2-A68F-0EC9251A0B4A}" type="slidenum">
              <a:rPr lang="en-US" altLang="en-US"/>
              <a:pPr/>
              <a:t>71</a:t>
            </a:fld>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907C4-EF54-4487-B177-8DFE5BBFBFEF}"/>
              </a:ext>
            </a:extLst>
          </p:cNvPr>
          <p:cNvSpPr>
            <a:spLocks noGrp="1"/>
          </p:cNvSpPr>
          <p:nvPr>
            <p:ph type="title"/>
          </p:nvPr>
        </p:nvSpPr>
        <p:spPr>
          <a:xfrm>
            <a:off x="7339183" y="296544"/>
            <a:ext cx="4556780" cy="5927284"/>
          </a:xfrm>
        </p:spPr>
        <p:txBody>
          <a:bodyPr>
            <a:normAutofit/>
          </a:bodyPr>
          <a:lstStyle/>
          <a:p>
            <a:r>
              <a:rPr lang="en-US" dirty="0">
                <a:solidFill>
                  <a:srgbClr val="008000"/>
                </a:solidFill>
              </a:rPr>
              <a:t>Regions based mostly on climate and major occupations –race, ethnicity, and religion considered where those factors were more important</a:t>
            </a:r>
            <a:r>
              <a:rPr lang="en-US" dirty="0"/>
              <a:t>.</a:t>
            </a:r>
          </a:p>
        </p:txBody>
      </p:sp>
      <p:pic>
        <p:nvPicPr>
          <p:cNvPr id="6" name="Content Placeholder 5">
            <a:extLst>
              <a:ext uri="{FF2B5EF4-FFF2-40B4-BE49-F238E27FC236}">
                <a16:creationId xmlns:a16="http://schemas.microsoft.com/office/drawing/2014/main" id="{DF2F0687-382F-46FF-8CA0-31E8164908A0}"/>
              </a:ext>
            </a:extLst>
          </p:cNvPr>
          <p:cNvPicPr>
            <a:picLocks noGrp="1" noChangeAspect="1"/>
          </p:cNvPicPr>
          <p:nvPr>
            <p:ph idx="1"/>
          </p:nvPr>
        </p:nvPicPr>
        <p:blipFill>
          <a:blip r:embed="rId2"/>
          <a:stretch>
            <a:fillRect/>
          </a:stretch>
        </p:blipFill>
        <p:spPr>
          <a:xfrm>
            <a:off x="296037" y="269047"/>
            <a:ext cx="7043146" cy="6319906"/>
          </a:xfrm>
          <a:prstGeom prst="rect">
            <a:avLst/>
          </a:prstGeom>
        </p:spPr>
      </p:pic>
      <p:sp>
        <p:nvSpPr>
          <p:cNvPr id="5" name="Slide Number Placeholder 4">
            <a:extLst>
              <a:ext uri="{FF2B5EF4-FFF2-40B4-BE49-F238E27FC236}">
                <a16:creationId xmlns:a16="http://schemas.microsoft.com/office/drawing/2014/main" id="{DA6E4C78-A1E5-46DE-8223-EE5421E3DDAC}"/>
              </a:ext>
            </a:extLst>
          </p:cNvPr>
          <p:cNvSpPr>
            <a:spLocks noGrp="1"/>
          </p:cNvSpPr>
          <p:nvPr>
            <p:ph type="sldNum" sz="quarter" idx="12"/>
          </p:nvPr>
        </p:nvSpPr>
        <p:spPr/>
        <p:txBody>
          <a:bodyPr/>
          <a:lstStyle/>
          <a:p>
            <a:fld id="{E39808F1-ABF9-4322-88D0-78CA6A985DD0}" type="slidenum">
              <a:rPr lang="en-US" altLang="en-US" smtClean="0"/>
              <a:pPr/>
              <a:t>72</a:t>
            </a:fld>
            <a:endParaRPr lang="en-US" altLang="en-US"/>
          </a:p>
        </p:txBody>
      </p:sp>
    </p:spTree>
    <p:extLst>
      <p:ext uri="{BB962C8B-B14F-4D97-AF65-F5344CB8AC3E}">
        <p14:creationId xmlns:p14="http://schemas.microsoft.com/office/powerpoint/2010/main" val="1684778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2E916A1-29E1-48F6-946B-E5C79B006721}"/>
              </a:ext>
            </a:extLst>
          </p:cNvPr>
          <p:cNvSpPr>
            <a:spLocks noGrp="1"/>
          </p:cNvSpPr>
          <p:nvPr>
            <p:ph type="ftr" sz="quarter" idx="11"/>
          </p:nvPr>
        </p:nvSpPr>
        <p:spPr/>
        <p:txBody>
          <a:bodyPr/>
          <a:lstStyle/>
          <a:p>
            <a:r>
              <a:rPr lang="en-US" altLang="en-US"/>
              <a:t>Globalization &amp; Diversity: Rowntree, Lewis, Price, Wyckoff</a:t>
            </a:r>
          </a:p>
        </p:txBody>
      </p:sp>
      <p:sp>
        <p:nvSpPr>
          <p:cNvPr id="6" name="Slide Number Placeholder 2">
            <a:extLst>
              <a:ext uri="{FF2B5EF4-FFF2-40B4-BE49-F238E27FC236}">
                <a16:creationId xmlns:a16="http://schemas.microsoft.com/office/drawing/2014/main" id="{7E10C6A7-749C-4BA9-B91C-7D5D15FCBE73}"/>
              </a:ext>
            </a:extLst>
          </p:cNvPr>
          <p:cNvSpPr>
            <a:spLocks noGrp="1"/>
          </p:cNvSpPr>
          <p:nvPr>
            <p:ph type="sldNum" sz="quarter" idx="12"/>
          </p:nvPr>
        </p:nvSpPr>
        <p:spPr/>
        <p:txBody>
          <a:bodyPr/>
          <a:lstStyle/>
          <a:p>
            <a:fld id="{AF0AC674-81DF-4143-AE87-C26A7672967C}" type="slidenum">
              <a:rPr lang="en-US" altLang="en-US"/>
              <a:pPr/>
              <a:t>73</a:t>
            </a:fld>
            <a:endParaRPr lang="en-US" altLang="en-US"/>
          </a:p>
        </p:txBody>
      </p:sp>
      <p:sp>
        <p:nvSpPr>
          <p:cNvPr id="75778" name="Text Box 2">
            <a:extLst>
              <a:ext uri="{FF2B5EF4-FFF2-40B4-BE49-F238E27FC236}">
                <a16:creationId xmlns:a16="http://schemas.microsoft.com/office/drawing/2014/main" id="{4C8DD4C4-041A-4759-A261-904165DDBA6E}"/>
              </a:ext>
            </a:extLst>
          </p:cNvPr>
          <p:cNvSpPr txBox="1">
            <a:spLocks noChangeArrowheads="1"/>
          </p:cNvSpPr>
          <p:nvPr/>
        </p:nvSpPr>
        <p:spPr bwMode="auto">
          <a:xfrm>
            <a:off x="1905000" y="152400"/>
            <a:ext cx="87630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solidFill>
                  <a:srgbClr val="0000FF"/>
                </a:solidFill>
                <a:latin typeface="Tahoma" panose="020B0604030504040204" pitchFamily="34" charset="0"/>
              </a:rPr>
              <a:t>REGIONS OF SUBSAHARAN  AFRICA</a:t>
            </a:r>
            <a:endParaRPr lang="en-US" altLang="en-US" sz="3200" b="1">
              <a:solidFill>
                <a:srgbClr val="0000FF"/>
              </a:solidFill>
              <a:latin typeface="Tahoma" panose="020B0604030504040204" pitchFamily="34" charset="0"/>
            </a:endParaRPr>
          </a:p>
        </p:txBody>
      </p:sp>
      <p:pic>
        <p:nvPicPr>
          <p:cNvPr id="75779" name="Picture 3" descr="p">
            <a:extLst>
              <a:ext uri="{FF2B5EF4-FFF2-40B4-BE49-F238E27FC236}">
                <a16:creationId xmlns:a16="http://schemas.microsoft.com/office/drawing/2014/main" id="{D809193D-E5FC-44D5-B4AE-5A809422F6CB}"/>
              </a:ext>
            </a:extLst>
          </p:cNvPr>
          <p:cNvPicPr>
            <a:picLocks noChangeAspect="1" noChangeArrowheads="1"/>
          </p:cNvPicPr>
          <p:nvPr/>
        </p:nvPicPr>
        <p:blipFill>
          <a:blip r:embed="rId3">
            <a:lum bright="-18000"/>
            <a:extLst>
              <a:ext uri="{28A0092B-C50C-407E-A947-70E740481C1C}">
                <a14:useLocalDpi xmlns:a14="http://schemas.microsoft.com/office/drawing/2010/main"/>
              </a:ext>
            </a:extLst>
          </a:blip>
          <a:srcRect l="2176" t="2684" r="2797" b="5168"/>
          <a:stretch>
            <a:fillRect/>
          </a:stretch>
        </p:blipFill>
        <p:spPr bwMode="auto">
          <a:xfrm>
            <a:off x="1524000" y="960438"/>
            <a:ext cx="7056438" cy="589756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5780" name="Text Box 4">
            <a:extLst>
              <a:ext uri="{FF2B5EF4-FFF2-40B4-BE49-F238E27FC236}">
                <a16:creationId xmlns:a16="http://schemas.microsoft.com/office/drawing/2014/main" id="{EA8C5EC3-6D79-4402-93D1-52FF922FCF61}"/>
              </a:ext>
            </a:extLst>
          </p:cNvPr>
          <p:cNvSpPr txBox="1">
            <a:spLocks noChangeArrowheads="1"/>
          </p:cNvSpPr>
          <p:nvPr/>
        </p:nvSpPr>
        <p:spPr bwMode="auto">
          <a:xfrm rot="16200000">
            <a:off x="7032625" y="3222625"/>
            <a:ext cx="5486400" cy="9588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a:solidFill>
                  <a:srgbClr val="FF0000"/>
                </a:solidFill>
                <a:latin typeface="Arial" panose="020B0604020202020204" pitchFamily="34" charset="0"/>
              </a:rPr>
              <a:t>One of the best examples of a transition zone in the world.</a:t>
            </a:r>
          </a:p>
        </p:txBody>
      </p:sp>
      <p:sp>
        <p:nvSpPr>
          <p:cNvPr id="75781" name="Line 5">
            <a:extLst>
              <a:ext uri="{FF2B5EF4-FFF2-40B4-BE49-F238E27FC236}">
                <a16:creationId xmlns:a16="http://schemas.microsoft.com/office/drawing/2014/main" id="{DA4C6015-DF4B-4D38-868C-A5407D5F620F}"/>
              </a:ext>
            </a:extLst>
          </p:cNvPr>
          <p:cNvSpPr>
            <a:spLocks noChangeShapeType="1"/>
          </p:cNvSpPr>
          <p:nvPr/>
        </p:nvSpPr>
        <p:spPr bwMode="auto">
          <a:xfrm flipH="1">
            <a:off x="8077200" y="2560638"/>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additive="base">
                                        <p:cTn id="7" dur="500" fill="hold"/>
                                        <p:tgtEl>
                                          <p:spTgt spid="75780"/>
                                        </p:tgtEl>
                                        <p:attrNameLst>
                                          <p:attrName>ppt_x</p:attrName>
                                        </p:attrNameLst>
                                      </p:cBhvr>
                                      <p:tavLst>
                                        <p:tav tm="0">
                                          <p:val>
                                            <p:strVal val="#ppt_x"/>
                                          </p:val>
                                        </p:tav>
                                        <p:tav tm="100000">
                                          <p:val>
                                            <p:strVal val="#ppt_x"/>
                                          </p:val>
                                        </p:tav>
                                      </p:tavLst>
                                    </p:anim>
                                    <p:anim calcmode="lin" valueType="num">
                                      <p:cBhvr additive="base">
                                        <p:cTn id="8" dur="500" fill="hold"/>
                                        <p:tgtEl>
                                          <p:spTgt spid="757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5781"/>
                                        </p:tgtEl>
                                        <p:attrNameLst>
                                          <p:attrName>style.visibility</p:attrName>
                                        </p:attrNameLst>
                                      </p:cBhvr>
                                      <p:to>
                                        <p:strVal val="visible"/>
                                      </p:to>
                                    </p:set>
                                    <p:anim calcmode="lin" valueType="num">
                                      <p:cBhvr additive="base">
                                        <p:cTn id="13" dur="500" fill="hold"/>
                                        <p:tgtEl>
                                          <p:spTgt spid="75781"/>
                                        </p:tgtEl>
                                        <p:attrNameLst>
                                          <p:attrName>ppt_x</p:attrName>
                                        </p:attrNameLst>
                                      </p:cBhvr>
                                      <p:tavLst>
                                        <p:tav tm="0">
                                          <p:val>
                                            <p:strVal val="1+#ppt_w/2"/>
                                          </p:val>
                                        </p:tav>
                                        <p:tav tm="100000">
                                          <p:val>
                                            <p:strVal val="#ppt_x"/>
                                          </p:val>
                                        </p:tav>
                                      </p:tavLst>
                                    </p:anim>
                                    <p:anim calcmode="lin" valueType="num">
                                      <p:cBhvr additive="base">
                                        <p:cTn id="14" dur="500" fill="hold"/>
                                        <p:tgtEl>
                                          <p:spTgt spid="757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75779"/>
                                        </p:tgtEl>
                                        <p:attrNameLst>
                                          <p:attrName>style.visibility</p:attrName>
                                        </p:attrNameLst>
                                      </p:cBhvr>
                                      <p:to>
                                        <p:strVal val="visible"/>
                                      </p:to>
                                    </p:set>
                                    <p:animEffect transition="in" filter="box(out)">
                                      <p:cBhvr>
                                        <p:cTn id="19" dur="500"/>
                                        <p:tgtEl>
                                          <p:spTgt spid="75779"/>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5B95AF-A86B-47DE-9324-7E6456C18944}"/>
              </a:ext>
            </a:extLst>
          </p:cNvPr>
          <p:cNvSpPr>
            <a:spLocks noGrp="1"/>
          </p:cNvSpPr>
          <p:nvPr>
            <p:ph type="sldNum" sz="quarter" idx="12"/>
          </p:nvPr>
        </p:nvSpPr>
        <p:spPr/>
        <p:txBody>
          <a:bodyPr/>
          <a:lstStyle/>
          <a:p>
            <a:fld id="{448EDD8E-73D2-4E28-8E33-8A45B1148B82}" type="slidenum">
              <a:rPr lang="en-US" altLang="en-US" smtClean="0"/>
              <a:pPr/>
              <a:t>74</a:t>
            </a:fld>
            <a:endParaRPr lang="en-US" altLang="en-US"/>
          </a:p>
        </p:txBody>
      </p:sp>
      <p:pic>
        <p:nvPicPr>
          <p:cNvPr id="4" name="Picture 3">
            <a:extLst>
              <a:ext uri="{FF2B5EF4-FFF2-40B4-BE49-F238E27FC236}">
                <a16:creationId xmlns:a16="http://schemas.microsoft.com/office/drawing/2014/main" id="{A80B88D9-73A5-4540-812B-3BA4E6EB170D}"/>
              </a:ext>
            </a:extLst>
          </p:cNvPr>
          <p:cNvPicPr>
            <a:picLocks noChangeAspect="1"/>
          </p:cNvPicPr>
          <p:nvPr/>
        </p:nvPicPr>
        <p:blipFill>
          <a:blip r:embed="rId2"/>
          <a:stretch>
            <a:fillRect/>
          </a:stretch>
        </p:blipFill>
        <p:spPr>
          <a:xfrm>
            <a:off x="4226261" y="269047"/>
            <a:ext cx="7733176" cy="6319906"/>
          </a:xfrm>
          <a:prstGeom prst="rect">
            <a:avLst/>
          </a:prstGeom>
        </p:spPr>
      </p:pic>
      <p:sp>
        <p:nvSpPr>
          <p:cNvPr id="5" name="TextBox 4">
            <a:extLst>
              <a:ext uri="{FF2B5EF4-FFF2-40B4-BE49-F238E27FC236}">
                <a16:creationId xmlns:a16="http://schemas.microsoft.com/office/drawing/2014/main" id="{51608370-2368-4F4F-90B5-327861A27EBB}"/>
              </a:ext>
            </a:extLst>
          </p:cNvPr>
          <p:cNvSpPr txBox="1"/>
          <p:nvPr/>
        </p:nvSpPr>
        <p:spPr>
          <a:xfrm>
            <a:off x="775855" y="1413164"/>
            <a:ext cx="3158836" cy="769441"/>
          </a:xfrm>
          <a:prstGeom prst="rect">
            <a:avLst/>
          </a:prstGeom>
          <a:noFill/>
        </p:spPr>
        <p:txBody>
          <a:bodyPr wrap="square" rtlCol="0">
            <a:spAutoFit/>
          </a:bodyPr>
          <a:lstStyle/>
          <a:p>
            <a:r>
              <a:rPr lang="en-US" sz="4400" b="1" dirty="0"/>
              <a:t>West Africa</a:t>
            </a:r>
          </a:p>
        </p:txBody>
      </p:sp>
      <p:sp>
        <p:nvSpPr>
          <p:cNvPr id="6" name="TextBox 5">
            <a:extLst>
              <a:ext uri="{FF2B5EF4-FFF2-40B4-BE49-F238E27FC236}">
                <a16:creationId xmlns:a16="http://schemas.microsoft.com/office/drawing/2014/main" id="{038B5347-403D-4BB2-A43A-178C5F0A0042}"/>
              </a:ext>
            </a:extLst>
          </p:cNvPr>
          <p:cNvSpPr txBox="1"/>
          <p:nvPr/>
        </p:nvSpPr>
        <p:spPr>
          <a:xfrm>
            <a:off x="512618" y="3311236"/>
            <a:ext cx="3048000" cy="461665"/>
          </a:xfrm>
          <a:prstGeom prst="rect">
            <a:avLst/>
          </a:prstGeom>
          <a:noFill/>
        </p:spPr>
        <p:txBody>
          <a:bodyPr wrap="square" rtlCol="0">
            <a:spAutoFit/>
          </a:bodyPr>
          <a:lstStyle/>
          <a:p>
            <a:r>
              <a:rPr lang="en-US" sz="2400" b="1" dirty="0"/>
              <a:t>Sahel Transition Zone</a:t>
            </a:r>
          </a:p>
        </p:txBody>
      </p:sp>
      <p:cxnSp>
        <p:nvCxnSpPr>
          <p:cNvPr id="8" name="Straight Arrow Connector 7">
            <a:extLst>
              <a:ext uri="{FF2B5EF4-FFF2-40B4-BE49-F238E27FC236}">
                <a16:creationId xmlns:a16="http://schemas.microsoft.com/office/drawing/2014/main" id="{DB63DF4E-E06B-4806-A280-AFBEE358732E}"/>
              </a:ext>
            </a:extLst>
          </p:cNvPr>
          <p:cNvCxnSpPr>
            <a:stCxn id="6" idx="3"/>
          </p:cNvCxnSpPr>
          <p:nvPr/>
        </p:nvCxnSpPr>
        <p:spPr>
          <a:xfrm flipV="1">
            <a:off x="3560618" y="2881745"/>
            <a:ext cx="1302327" cy="660324"/>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6055E88-2318-4C85-94F4-1A3BA7D4AAFB}"/>
              </a:ext>
            </a:extLst>
          </p:cNvPr>
          <p:cNvCxnSpPr>
            <a:stCxn id="6" idx="3"/>
          </p:cNvCxnSpPr>
          <p:nvPr/>
        </p:nvCxnSpPr>
        <p:spPr>
          <a:xfrm>
            <a:off x="3560618" y="3542069"/>
            <a:ext cx="665643" cy="1133327"/>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393FFC-F6EF-4497-BD90-0C0D39BDE100}"/>
              </a:ext>
            </a:extLst>
          </p:cNvPr>
          <p:cNvCxnSpPr/>
          <p:nvPr/>
        </p:nvCxnSpPr>
        <p:spPr>
          <a:xfrm>
            <a:off x="4226261" y="4682836"/>
            <a:ext cx="1260139"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983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6F0AE8FE-CED6-4F66-9790-FA58721BC040}"/>
              </a:ext>
            </a:extLst>
          </p:cNvPr>
          <p:cNvSpPr>
            <a:spLocks noGrp="1"/>
          </p:cNvSpPr>
          <p:nvPr>
            <p:ph type="sldNum" sz="quarter" idx="12"/>
          </p:nvPr>
        </p:nvSpPr>
        <p:spPr/>
        <p:txBody>
          <a:bodyPr/>
          <a:lstStyle/>
          <a:p>
            <a:fld id="{8107F922-6F60-44DC-941B-C827BCF15348}" type="slidenum">
              <a:rPr lang="en-US" altLang="en-US"/>
              <a:pPr/>
              <a:t>75</a:t>
            </a:fld>
            <a:endParaRPr lang="en-US" altLang="en-US"/>
          </a:p>
        </p:txBody>
      </p:sp>
      <p:sp>
        <p:nvSpPr>
          <p:cNvPr id="76802" name="Text Box 2">
            <a:extLst>
              <a:ext uri="{FF2B5EF4-FFF2-40B4-BE49-F238E27FC236}">
                <a16:creationId xmlns:a16="http://schemas.microsoft.com/office/drawing/2014/main" id="{5C3283E6-7012-4018-89AC-C03FD0A7A8A1}"/>
              </a:ext>
            </a:extLst>
          </p:cNvPr>
          <p:cNvSpPr txBox="1">
            <a:spLocks noChangeArrowheads="1"/>
          </p:cNvSpPr>
          <p:nvPr/>
        </p:nvSpPr>
        <p:spPr bwMode="auto">
          <a:xfrm>
            <a:off x="1219200" y="269047"/>
            <a:ext cx="9144000"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dirty="0">
                <a:solidFill>
                  <a:srgbClr val="0000FF"/>
                </a:solidFill>
                <a:latin typeface="Arial" panose="020B0604020202020204" pitchFamily="34" charset="0"/>
              </a:rPr>
              <a:t>NIGERIA: WEST AFRICA’S CORNERSTONE</a:t>
            </a:r>
            <a:r>
              <a:rPr lang="en-US" altLang="en-US" sz="2800" b="1" dirty="0">
                <a:solidFill>
                  <a:srgbClr val="0000FF"/>
                </a:solidFill>
                <a:latin typeface="Tahoma" panose="020B0604030504040204" pitchFamily="34" charset="0"/>
              </a:rPr>
              <a:t> </a:t>
            </a:r>
          </a:p>
        </p:txBody>
      </p:sp>
      <p:pic>
        <p:nvPicPr>
          <p:cNvPr id="76803" name="Picture 3" descr="180598">
            <a:extLst>
              <a:ext uri="{FF2B5EF4-FFF2-40B4-BE49-F238E27FC236}">
                <a16:creationId xmlns:a16="http://schemas.microsoft.com/office/drawing/2014/main" id="{EA51BB81-5B93-4D60-B772-641F637FE473}"/>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6096000" y="961265"/>
            <a:ext cx="5768975" cy="56276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4" name="Rectangle 4">
            <a:extLst>
              <a:ext uri="{FF2B5EF4-FFF2-40B4-BE49-F238E27FC236}">
                <a16:creationId xmlns:a16="http://schemas.microsoft.com/office/drawing/2014/main" id="{14DA33E3-04BB-4933-9F35-95D50C4877E3}"/>
              </a:ext>
            </a:extLst>
          </p:cNvPr>
          <p:cNvSpPr>
            <a:spLocks noChangeArrowheads="1"/>
          </p:cNvSpPr>
          <p:nvPr/>
        </p:nvSpPr>
        <p:spPr bwMode="auto">
          <a:xfrm>
            <a:off x="595745" y="1371600"/>
            <a:ext cx="483764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sz="2800" b="1" dirty="0">
                <a:latin typeface="Arial" panose="020B0604020202020204" pitchFamily="34" charset="0"/>
                <a:cs typeface="Arial" panose="020B0604020202020204" pitchFamily="34" charset="0"/>
              </a:rPr>
              <a:t>Example of boundaries putting together different ethnic groups</a:t>
            </a:r>
            <a:r>
              <a:rPr lang="en-US" altLang="en-US" sz="2800" b="1" dirty="0">
                <a:latin typeface="Arial" panose="020B0604020202020204" pitchFamily="34" charset="0"/>
              </a:rPr>
              <a:t> </a:t>
            </a:r>
          </a:p>
          <a:p>
            <a:pPr lvl="1"/>
            <a:r>
              <a:rPr lang="en-US" altLang="en-US" sz="2400" b="1" dirty="0">
                <a:latin typeface="Arial" panose="020B0604020202020204" pitchFamily="34" charset="0"/>
                <a:cs typeface="Arial" panose="020B0604020202020204" pitchFamily="34" charset="0"/>
              </a:rPr>
              <a:t>Three core areas based on large ethnic groups</a:t>
            </a:r>
            <a:r>
              <a:rPr lang="en-US" altLang="en-US" sz="2400" b="1" dirty="0">
                <a:latin typeface="Arial" panose="020B0604020202020204" pitchFamily="34" charset="0"/>
              </a:rPr>
              <a:t> </a:t>
            </a:r>
          </a:p>
          <a:p>
            <a:pPr lvl="1"/>
            <a:r>
              <a:rPr lang="en-US" altLang="en-US" sz="2400" b="1" dirty="0">
                <a:latin typeface="Arial" panose="020B0604020202020204" pitchFamily="34" charset="0"/>
                <a:cs typeface="Arial" panose="020B0604020202020204" pitchFamily="34" charset="0"/>
              </a:rPr>
              <a:t>More than 100 total ethnic groups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047C9-393B-47E6-BC83-0301B247CCD2}"/>
              </a:ext>
            </a:extLst>
          </p:cNvPr>
          <p:cNvSpPr>
            <a:spLocks noGrp="1"/>
          </p:cNvSpPr>
          <p:nvPr>
            <p:ph type="title"/>
          </p:nvPr>
        </p:nvSpPr>
        <p:spPr>
          <a:xfrm>
            <a:off x="5614767" y="269047"/>
            <a:ext cx="6442843" cy="728480"/>
          </a:xfrm>
        </p:spPr>
        <p:txBody>
          <a:bodyPr>
            <a:normAutofit/>
          </a:bodyPr>
          <a:lstStyle/>
          <a:p>
            <a:r>
              <a:rPr lang="en-US" sz="3600" dirty="0">
                <a:solidFill>
                  <a:srgbClr val="008000"/>
                </a:solidFill>
              </a:rPr>
              <a:t>Linguistic and Tribal Multiplicity</a:t>
            </a:r>
          </a:p>
        </p:txBody>
      </p:sp>
      <p:pic>
        <p:nvPicPr>
          <p:cNvPr id="7" name="Content Placeholder 6">
            <a:extLst>
              <a:ext uri="{FF2B5EF4-FFF2-40B4-BE49-F238E27FC236}">
                <a16:creationId xmlns:a16="http://schemas.microsoft.com/office/drawing/2014/main" id="{1608A390-AC73-445F-844A-24A563B2A145}"/>
              </a:ext>
            </a:extLst>
          </p:cNvPr>
          <p:cNvPicPr>
            <a:picLocks noGrp="1" noChangeAspect="1"/>
          </p:cNvPicPr>
          <p:nvPr>
            <p:ph idx="1"/>
          </p:nvPr>
        </p:nvPicPr>
        <p:blipFill>
          <a:blip r:embed="rId2"/>
          <a:stretch>
            <a:fillRect/>
          </a:stretch>
        </p:blipFill>
        <p:spPr>
          <a:xfrm>
            <a:off x="385827" y="339437"/>
            <a:ext cx="5228941" cy="6249516"/>
          </a:xfrm>
          <a:prstGeom prst="rect">
            <a:avLst/>
          </a:prstGeom>
        </p:spPr>
      </p:pic>
      <p:sp>
        <p:nvSpPr>
          <p:cNvPr id="3" name="Slide Number Placeholder 2">
            <a:extLst>
              <a:ext uri="{FF2B5EF4-FFF2-40B4-BE49-F238E27FC236}">
                <a16:creationId xmlns:a16="http://schemas.microsoft.com/office/drawing/2014/main" id="{3DEF8162-F088-48C1-B30C-AFD05E2EBC14}"/>
              </a:ext>
            </a:extLst>
          </p:cNvPr>
          <p:cNvSpPr>
            <a:spLocks noGrp="1"/>
          </p:cNvSpPr>
          <p:nvPr>
            <p:ph type="sldNum" sz="quarter" idx="12"/>
          </p:nvPr>
        </p:nvSpPr>
        <p:spPr/>
        <p:txBody>
          <a:bodyPr/>
          <a:lstStyle/>
          <a:p>
            <a:fld id="{448EDD8E-73D2-4E28-8E33-8A45B1148B82}" type="slidenum">
              <a:rPr lang="en-US" altLang="en-US" smtClean="0"/>
              <a:pPr/>
              <a:t>76</a:t>
            </a:fld>
            <a:endParaRPr lang="en-US" altLang="en-US"/>
          </a:p>
        </p:txBody>
      </p:sp>
      <p:sp>
        <p:nvSpPr>
          <p:cNvPr id="8" name="TextBox 7">
            <a:extLst>
              <a:ext uri="{FF2B5EF4-FFF2-40B4-BE49-F238E27FC236}">
                <a16:creationId xmlns:a16="http://schemas.microsoft.com/office/drawing/2014/main" id="{C7542516-C44B-482D-829C-42C39741BE95}"/>
              </a:ext>
            </a:extLst>
          </p:cNvPr>
          <p:cNvSpPr txBox="1"/>
          <p:nvPr/>
        </p:nvSpPr>
        <p:spPr>
          <a:xfrm>
            <a:off x="5805055" y="1557462"/>
            <a:ext cx="5888181" cy="4524315"/>
          </a:xfrm>
          <a:prstGeom prst="rect">
            <a:avLst/>
          </a:prstGeom>
          <a:noFill/>
        </p:spPr>
        <p:txBody>
          <a:bodyPr wrap="square" rtlCol="0">
            <a:spAutoFit/>
          </a:bodyPr>
          <a:lstStyle/>
          <a:p>
            <a:r>
              <a:rPr lang="en-US" sz="2400" b="1" dirty="0"/>
              <a:t>English chosen as the national language</a:t>
            </a:r>
          </a:p>
          <a:p>
            <a:r>
              <a:rPr lang="en-US" sz="2400" b="1" dirty="0"/>
              <a:t>English was the colonial language of the schools, government, and commerce beyond the village level.</a:t>
            </a:r>
          </a:p>
          <a:p>
            <a:endParaRPr lang="en-US" sz="2400" b="1" dirty="0"/>
          </a:p>
          <a:p>
            <a:r>
              <a:rPr lang="en-US" sz="2400" b="1" dirty="0"/>
              <a:t>There was a good English foundation I n place, and choosing English didn’t show favoritism to one tribe. English is also the world lingua franca for commerce.</a:t>
            </a:r>
          </a:p>
          <a:p>
            <a:endParaRPr lang="en-US" sz="2400" b="1" dirty="0"/>
          </a:p>
          <a:p>
            <a:r>
              <a:rPr lang="en-US" sz="2400" b="1" dirty="0"/>
              <a:t>Anything that didn’t add to tribal rivalries was a good thing.</a:t>
            </a:r>
          </a:p>
        </p:txBody>
      </p:sp>
    </p:spTree>
    <p:extLst>
      <p:ext uri="{BB962C8B-B14F-4D97-AF65-F5344CB8AC3E}">
        <p14:creationId xmlns:p14="http://schemas.microsoft.com/office/powerpoint/2010/main" val="3449083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04149D2-B553-4F09-A388-427FB6CEAFAC}"/>
              </a:ext>
            </a:extLst>
          </p:cNvPr>
          <p:cNvSpPr>
            <a:spLocks noGrp="1"/>
          </p:cNvSpPr>
          <p:nvPr>
            <p:ph type="sldNum" sz="quarter" idx="12"/>
          </p:nvPr>
        </p:nvSpPr>
        <p:spPr/>
        <p:txBody>
          <a:bodyPr/>
          <a:lstStyle/>
          <a:p>
            <a:fld id="{1556F47B-BBE7-449E-AFE0-BA2BDFC17B14}" type="slidenum">
              <a:rPr lang="en-US" altLang="en-US"/>
              <a:pPr/>
              <a:t>77</a:t>
            </a:fld>
            <a:endParaRPr lang="en-US" altLang="en-US"/>
          </a:p>
        </p:txBody>
      </p:sp>
      <p:sp>
        <p:nvSpPr>
          <p:cNvPr id="77826" name="Rectangle 2">
            <a:extLst>
              <a:ext uri="{FF2B5EF4-FFF2-40B4-BE49-F238E27FC236}">
                <a16:creationId xmlns:a16="http://schemas.microsoft.com/office/drawing/2014/main" id="{4B20E234-DDE2-4EA4-B48F-0F2EC7351238}"/>
              </a:ext>
            </a:extLst>
          </p:cNvPr>
          <p:cNvSpPr>
            <a:spLocks noChangeArrowheads="1"/>
          </p:cNvSpPr>
          <p:nvPr/>
        </p:nvSpPr>
        <p:spPr bwMode="auto">
          <a:xfrm>
            <a:off x="193963" y="0"/>
            <a:ext cx="1177636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b="1" dirty="0">
                <a:latin typeface="Arial" panose="020B0604020202020204" pitchFamily="34" charset="0"/>
              </a:rPr>
              <a:t>NIGERIA: Cornerstone in Spite of Problems</a:t>
            </a:r>
          </a:p>
        </p:txBody>
      </p:sp>
      <p:sp>
        <p:nvSpPr>
          <p:cNvPr id="77827" name="Rectangle 3">
            <a:extLst>
              <a:ext uri="{FF2B5EF4-FFF2-40B4-BE49-F238E27FC236}">
                <a16:creationId xmlns:a16="http://schemas.microsoft.com/office/drawing/2014/main" id="{6F110FD1-5B2C-4951-BA20-E7E9A5050521}"/>
              </a:ext>
            </a:extLst>
          </p:cNvPr>
          <p:cNvSpPr>
            <a:spLocks noChangeArrowheads="1"/>
          </p:cNvSpPr>
          <p:nvPr/>
        </p:nvSpPr>
        <p:spPr bwMode="auto">
          <a:xfrm>
            <a:off x="734290" y="1483553"/>
            <a:ext cx="11236036"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sz="3600" b="1" dirty="0">
                <a:latin typeface="Arial" panose="020B0604020202020204" pitchFamily="34" charset="0"/>
                <a:cs typeface="Arial" panose="020B0604020202020204" pitchFamily="34" charset="0"/>
              </a:rPr>
              <a:t>Largest population</a:t>
            </a:r>
            <a:r>
              <a:rPr lang="en-US" altLang="en-US" sz="3600" b="1" dirty="0">
                <a:latin typeface="Arial" panose="020B0604020202020204" pitchFamily="34" charset="0"/>
              </a:rPr>
              <a:t> </a:t>
            </a:r>
          </a:p>
          <a:p>
            <a:r>
              <a:rPr lang="en-US" altLang="en-US" sz="3600" b="1" dirty="0">
                <a:latin typeface="Arial" panose="020B0604020202020204" pitchFamily="34" charset="0"/>
                <a:cs typeface="Arial" panose="020B0604020202020204" pitchFamily="34" charset="0"/>
              </a:rPr>
              <a:t>Good economic foundation</a:t>
            </a:r>
            <a:r>
              <a:rPr lang="en-US" altLang="en-US" sz="3600" b="1" dirty="0">
                <a:latin typeface="Arial" panose="020B0604020202020204" pitchFamily="34" charset="0"/>
              </a:rPr>
              <a:t> – Largest GDP</a:t>
            </a:r>
          </a:p>
          <a:p>
            <a:pPr lvl="1"/>
            <a:r>
              <a:rPr lang="en-US" altLang="en-US" sz="3200" b="1" dirty="0">
                <a:latin typeface="Arial" panose="020B0604020202020204" pitchFamily="34" charset="0"/>
              </a:rPr>
              <a:t>Oil deposits</a:t>
            </a:r>
          </a:p>
          <a:p>
            <a:pPr lvl="1"/>
            <a:r>
              <a:rPr lang="en-US" altLang="en-US" sz="3200" b="1" dirty="0">
                <a:latin typeface="Arial" panose="020B0604020202020204" pitchFamily="34" charset="0"/>
              </a:rPr>
              <a:t>One of the larger rivers</a:t>
            </a:r>
          </a:p>
          <a:p>
            <a:pPr lvl="1"/>
            <a:r>
              <a:rPr lang="en-US" altLang="en-US" sz="3200" b="1" dirty="0">
                <a:latin typeface="Arial" panose="020B0604020202020204" pitchFamily="34" charset="0"/>
              </a:rPr>
              <a:t>Commercially usable forests</a:t>
            </a:r>
          </a:p>
          <a:p>
            <a:r>
              <a:rPr lang="en-US" altLang="en-US" sz="3600" b="1" dirty="0">
                <a:latin typeface="Arial" panose="020B0604020202020204" pitchFamily="34" charset="0"/>
              </a:rPr>
              <a:t>However, </a:t>
            </a:r>
            <a:r>
              <a:rPr lang="en-US" altLang="en-US" sz="3600" b="1" dirty="0">
                <a:latin typeface="Arial" panose="020B0604020202020204" pitchFamily="34" charset="0"/>
                <a:cs typeface="Arial" panose="020B0604020202020204" pitchFamily="34" charset="0"/>
              </a:rPr>
              <a:t>very active centrifugal forces tearing apart society – 1960s civil war</a:t>
            </a:r>
          </a:p>
          <a:p>
            <a:r>
              <a:rPr lang="en-US" altLang="en-US" sz="3600" b="1" dirty="0">
                <a:latin typeface="Arial" panose="020B0604020202020204" pitchFamily="34" charset="0"/>
                <a:cs typeface="Arial" panose="020B0604020202020204" pitchFamily="34" charset="0"/>
              </a:rPr>
              <a:t>However, democracy has yet to work!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110E01-8755-4396-824C-EE21FACAB18B}"/>
              </a:ext>
            </a:extLst>
          </p:cNvPr>
          <p:cNvSpPr>
            <a:spLocks noGrp="1"/>
          </p:cNvSpPr>
          <p:nvPr>
            <p:ph type="sldNum" sz="quarter" idx="12"/>
          </p:nvPr>
        </p:nvSpPr>
        <p:spPr/>
        <p:txBody>
          <a:bodyPr/>
          <a:lstStyle/>
          <a:p>
            <a:fld id="{448EDD8E-73D2-4E28-8E33-8A45B1148B82}" type="slidenum">
              <a:rPr lang="en-US" altLang="en-US" smtClean="0"/>
              <a:pPr/>
              <a:t>78</a:t>
            </a:fld>
            <a:endParaRPr lang="en-US" altLang="en-US"/>
          </a:p>
        </p:txBody>
      </p:sp>
      <p:pic>
        <p:nvPicPr>
          <p:cNvPr id="4" name="Picture 3">
            <a:extLst>
              <a:ext uri="{FF2B5EF4-FFF2-40B4-BE49-F238E27FC236}">
                <a16:creationId xmlns:a16="http://schemas.microsoft.com/office/drawing/2014/main" id="{E58E6B50-13FA-406A-805F-24CBE4166126}"/>
              </a:ext>
            </a:extLst>
          </p:cNvPr>
          <p:cNvPicPr/>
          <p:nvPr/>
        </p:nvPicPr>
        <p:blipFill>
          <a:blip r:embed="rId2" cstate="screen">
            <a:extLst>
              <a:ext uri="{28A0092B-C50C-407E-A947-70E740481C1C}">
                <a14:useLocalDpi xmlns:a14="http://schemas.microsoft.com/office/drawing/2010/main"/>
              </a:ext>
            </a:extLst>
          </a:blip>
          <a:stretch>
            <a:fillRect/>
          </a:stretch>
        </p:blipFill>
        <p:spPr>
          <a:xfrm>
            <a:off x="320819" y="269047"/>
            <a:ext cx="5345690" cy="6319906"/>
          </a:xfrm>
          <a:prstGeom prst="rect">
            <a:avLst/>
          </a:prstGeom>
        </p:spPr>
      </p:pic>
      <p:sp>
        <p:nvSpPr>
          <p:cNvPr id="5" name="Rectangle 4">
            <a:extLst>
              <a:ext uri="{FF2B5EF4-FFF2-40B4-BE49-F238E27FC236}">
                <a16:creationId xmlns:a16="http://schemas.microsoft.com/office/drawing/2014/main" id="{30C47F9B-6BBD-4161-903D-BB244A9A4620}"/>
              </a:ext>
            </a:extLst>
          </p:cNvPr>
          <p:cNvSpPr/>
          <p:nvPr/>
        </p:nvSpPr>
        <p:spPr>
          <a:xfrm>
            <a:off x="5860473" y="556643"/>
            <a:ext cx="5611090" cy="1569660"/>
          </a:xfrm>
          <a:prstGeom prst="rect">
            <a:avLst/>
          </a:prstGeom>
        </p:spPr>
        <p:txBody>
          <a:bodyPr wrap="square">
            <a:spAutoFit/>
          </a:bodyPr>
          <a:lstStyle/>
          <a:p>
            <a:r>
              <a:rPr lang="en-US" sz="2400" b="1" dirty="0">
                <a:solidFill>
                  <a:srgbClr val="008000"/>
                </a:solidFill>
              </a:rPr>
              <a:t>The Gambia is totally surrounded by the country of Senegal. The Gambia was once a British colony and Senegal was once a French colony.</a:t>
            </a:r>
          </a:p>
        </p:txBody>
      </p:sp>
      <p:sp>
        <p:nvSpPr>
          <p:cNvPr id="6" name="Rectangle 5">
            <a:extLst>
              <a:ext uri="{FF2B5EF4-FFF2-40B4-BE49-F238E27FC236}">
                <a16:creationId xmlns:a16="http://schemas.microsoft.com/office/drawing/2014/main" id="{04A1DEED-196A-4C21-8F08-4DF99557623C}"/>
              </a:ext>
            </a:extLst>
          </p:cNvPr>
          <p:cNvSpPr/>
          <p:nvPr/>
        </p:nvSpPr>
        <p:spPr>
          <a:xfrm>
            <a:off x="5775181" y="2374572"/>
            <a:ext cx="6096000" cy="1938992"/>
          </a:xfrm>
          <a:prstGeom prst="rect">
            <a:avLst/>
          </a:prstGeom>
        </p:spPr>
        <p:txBody>
          <a:bodyPr>
            <a:spAutoFit/>
          </a:bodyPr>
          <a:lstStyle/>
          <a:p>
            <a:r>
              <a:rPr lang="en-US" sz="2400" b="1" dirty="0"/>
              <a:t>The two countries of Senegal and the Gambia were united into the confederation of Senegambia from 1982 to 1989 when it was dissolved. They have kept separate political identities ever since.</a:t>
            </a:r>
          </a:p>
        </p:txBody>
      </p:sp>
    </p:spTree>
    <p:extLst>
      <p:ext uri="{BB962C8B-B14F-4D97-AF65-F5344CB8AC3E}">
        <p14:creationId xmlns:p14="http://schemas.microsoft.com/office/powerpoint/2010/main" val="2583733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95049-A4E7-4DB6-A83B-B86B7AF6F7D7}"/>
              </a:ext>
            </a:extLst>
          </p:cNvPr>
          <p:cNvSpPr>
            <a:spLocks noGrp="1"/>
          </p:cNvSpPr>
          <p:nvPr>
            <p:ph type="title"/>
          </p:nvPr>
        </p:nvSpPr>
        <p:spPr>
          <a:xfrm>
            <a:off x="1140351" y="244475"/>
            <a:ext cx="9875520" cy="692727"/>
          </a:xfrm>
        </p:spPr>
        <p:txBody>
          <a:bodyPr>
            <a:normAutofit fontScale="90000"/>
          </a:bodyPr>
          <a:lstStyle/>
          <a:p>
            <a:r>
              <a:rPr lang="en-US" b="1" dirty="0">
                <a:solidFill>
                  <a:srgbClr val="008000"/>
                </a:solidFill>
              </a:rPr>
              <a:t>Unusual Liberia</a:t>
            </a:r>
          </a:p>
        </p:txBody>
      </p:sp>
      <p:sp>
        <p:nvSpPr>
          <p:cNvPr id="5" name="Content Placeholder 4">
            <a:extLst>
              <a:ext uri="{FF2B5EF4-FFF2-40B4-BE49-F238E27FC236}">
                <a16:creationId xmlns:a16="http://schemas.microsoft.com/office/drawing/2014/main" id="{5D989117-556F-4BD3-8D0C-2A9EC45E70DC}"/>
              </a:ext>
            </a:extLst>
          </p:cNvPr>
          <p:cNvSpPr>
            <a:spLocks noGrp="1"/>
          </p:cNvSpPr>
          <p:nvPr>
            <p:ph idx="1"/>
          </p:nvPr>
        </p:nvSpPr>
        <p:spPr>
          <a:xfrm>
            <a:off x="277091" y="937201"/>
            <a:ext cx="5209309" cy="5651751"/>
          </a:xfrm>
        </p:spPr>
        <p:txBody>
          <a:bodyPr>
            <a:normAutofit/>
          </a:bodyPr>
          <a:lstStyle/>
          <a:p>
            <a:r>
              <a:rPr lang="en-US" sz="3200" dirty="0">
                <a:solidFill>
                  <a:srgbClr val="008000"/>
                </a:solidFill>
              </a:rPr>
              <a:t>Established by former slaves from the USA</a:t>
            </a:r>
          </a:p>
          <a:p>
            <a:pPr lvl="1"/>
            <a:r>
              <a:rPr lang="en-US" sz="3000" dirty="0">
                <a:solidFill>
                  <a:srgbClr val="008000"/>
                </a:solidFill>
              </a:rPr>
              <a:t>English-speaking immigrants took over as the upper, ruling class – the ruled the country for 0ver a century – it didn’t end peacefully</a:t>
            </a:r>
          </a:p>
          <a:p>
            <a:pPr lvl="2"/>
            <a:r>
              <a:rPr lang="en-US" sz="2800" dirty="0">
                <a:solidFill>
                  <a:srgbClr val="008000"/>
                </a:solidFill>
              </a:rPr>
              <a:t>Indigenous Africans and their descendants were second-class citizens</a:t>
            </a:r>
          </a:p>
        </p:txBody>
      </p:sp>
      <p:sp>
        <p:nvSpPr>
          <p:cNvPr id="3" name="Slide Number Placeholder 2">
            <a:extLst>
              <a:ext uri="{FF2B5EF4-FFF2-40B4-BE49-F238E27FC236}">
                <a16:creationId xmlns:a16="http://schemas.microsoft.com/office/drawing/2014/main" id="{0C3C06EF-35D8-4695-A774-920EE7FE0AB8}"/>
              </a:ext>
            </a:extLst>
          </p:cNvPr>
          <p:cNvSpPr>
            <a:spLocks noGrp="1"/>
          </p:cNvSpPr>
          <p:nvPr>
            <p:ph type="sldNum" sz="quarter" idx="12"/>
          </p:nvPr>
        </p:nvSpPr>
        <p:spPr/>
        <p:txBody>
          <a:bodyPr/>
          <a:lstStyle/>
          <a:p>
            <a:fld id="{448EDD8E-73D2-4E28-8E33-8A45B1148B82}" type="slidenum">
              <a:rPr lang="en-US" altLang="en-US" smtClean="0"/>
              <a:pPr/>
              <a:t>79</a:t>
            </a:fld>
            <a:endParaRPr lang="en-US" altLang="en-US"/>
          </a:p>
        </p:txBody>
      </p:sp>
      <p:pic>
        <p:nvPicPr>
          <p:cNvPr id="6" name="Picture 5">
            <a:extLst>
              <a:ext uri="{FF2B5EF4-FFF2-40B4-BE49-F238E27FC236}">
                <a16:creationId xmlns:a16="http://schemas.microsoft.com/office/drawing/2014/main" id="{E1D426EE-7F1C-46CA-8EB8-CF752C696C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1927" y="365752"/>
            <a:ext cx="6192981" cy="6254385"/>
          </a:xfrm>
          <a:prstGeom prst="rect">
            <a:avLst/>
          </a:prstGeom>
        </p:spPr>
      </p:pic>
      <p:sp>
        <p:nvSpPr>
          <p:cNvPr id="7" name="Oval 6">
            <a:extLst>
              <a:ext uri="{FF2B5EF4-FFF2-40B4-BE49-F238E27FC236}">
                <a16:creationId xmlns:a16="http://schemas.microsoft.com/office/drawing/2014/main" id="{F326EED4-1D4E-43B7-BC99-6E0F2E1B1EA5}"/>
              </a:ext>
            </a:extLst>
          </p:cNvPr>
          <p:cNvSpPr/>
          <p:nvPr/>
        </p:nvSpPr>
        <p:spPr>
          <a:xfrm>
            <a:off x="5805055" y="5056909"/>
            <a:ext cx="290945" cy="2355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5576C2A-747C-4D20-88BF-04019B46E9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7621" y="301576"/>
            <a:ext cx="2117287" cy="1222424"/>
          </a:xfrm>
          <a:prstGeom prst="rect">
            <a:avLst/>
          </a:prstGeom>
        </p:spPr>
      </p:pic>
    </p:spTree>
    <p:extLst>
      <p:ext uri="{BB962C8B-B14F-4D97-AF65-F5344CB8AC3E}">
        <p14:creationId xmlns:p14="http://schemas.microsoft.com/office/powerpoint/2010/main" val="3790169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a:extLst>
              <a:ext uri="{FF2B5EF4-FFF2-40B4-BE49-F238E27FC236}">
                <a16:creationId xmlns:a16="http://schemas.microsoft.com/office/drawing/2014/main" id="{2BA46756-8C5C-464C-BE9F-45F43F33D5CA}"/>
              </a:ext>
            </a:extLst>
          </p:cNvPr>
          <p:cNvSpPr>
            <a:spLocks noGrp="1"/>
          </p:cNvSpPr>
          <p:nvPr>
            <p:ph type="ftr" sz="quarter" idx="11"/>
          </p:nvPr>
        </p:nvSpPr>
        <p:spPr/>
        <p:txBody>
          <a:bodyPr/>
          <a:lstStyle/>
          <a:p>
            <a:r>
              <a:rPr lang="en-US" altLang="en-US"/>
              <a:t>Globalization &amp; Diversity: Rowntree, Lewis, Price, Wyckoff</a:t>
            </a:r>
          </a:p>
        </p:txBody>
      </p:sp>
      <p:sp>
        <p:nvSpPr>
          <p:cNvPr id="22" name="Slide Number Placeholder 2">
            <a:extLst>
              <a:ext uri="{FF2B5EF4-FFF2-40B4-BE49-F238E27FC236}">
                <a16:creationId xmlns:a16="http://schemas.microsoft.com/office/drawing/2014/main" id="{9D1F8223-63C6-4E62-A91F-48CD18D20786}"/>
              </a:ext>
            </a:extLst>
          </p:cNvPr>
          <p:cNvSpPr>
            <a:spLocks noGrp="1"/>
          </p:cNvSpPr>
          <p:nvPr>
            <p:ph type="sldNum" sz="quarter" idx="12"/>
          </p:nvPr>
        </p:nvSpPr>
        <p:spPr/>
        <p:txBody>
          <a:bodyPr/>
          <a:lstStyle/>
          <a:p>
            <a:fld id="{BC70B5FA-40ED-49E8-BD01-978DA1104EBC}" type="slidenum">
              <a:rPr lang="en-US" altLang="en-US"/>
              <a:pPr/>
              <a:t>8</a:t>
            </a:fld>
            <a:endParaRPr lang="en-US" altLang="en-US"/>
          </a:p>
        </p:txBody>
      </p:sp>
      <p:pic>
        <p:nvPicPr>
          <p:cNvPr id="11266" name="Picture 2">
            <a:extLst>
              <a:ext uri="{FF2B5EF4-FFF2-40B4-BE49-F238E27FC236}">
                <a16:creationId xmlns:a16="http://schemas.microsoft.com/office/drawing/2014/main" id="{45518B25-4457-45D9-AB73-5A9B58BB6055}"/>
              </a:ext>
            </a:extLst>
          </p:cNvPr>
          <p:cNvPicPr>
            <a:picLocks noChangeArrowheads="1"/>
          </p:cNvPicPr>
          <p:nvPr/>
        </p:nvPicPr>
        <p:blipFill>
          <a:blip r:embed="rId2">
            <a:extLst>
              <a:ext uri="{28A0092B-C50C-407E-A947-70E740481C1C}">
                <a14:useLocalDpi xmlns:a14="http://schemas.microsoft.com/office/drawing/2010/main"/>
              </a:ext>
            </a:extLst>
          </a:blip>
          <a:srcRect l="10512" t="450" r="12141" b="10316"/>
          <a:stretch>
            <a:fillRect/>
          </a:stretch>
        </p:blipFill>
        <p:spPr bwMode="auto">
          <a:xfrm>
            <a:off x="2590800" y="152400"/>
            <a:ext cx="7239000" cy="6553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3">
            <a:extLst>
              <a:ext uri="{FF2B5EF4-FFF2-40B4-BE49-F238E27FC236}">
                <a16:creationId xmlns:a16="http://schemas.microsoft.com/office/drawing/2014/main" id="{715DA7C6-1217-470C-AC5A-C3C157D2BDC7}"/>
              </a:ext>
            </a:extLst>
          </p:cNvPr>
          <p:cNvSpPr>
            <a:spLocks noChangeArrowheads="1"/>
          </p:cNvSpPr>
          <p:nvPr/>
        </p:nvSpPr>
        <p:spPr bwMode="auto">
          <a:xfrm>
            <a:off x="7391401" y="5791201"/>
            <a:ext cx="1738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b="1">
                <a:solidFill>
                  <a:schemeClr val="bg1"/>
                </a:solidFill>
                <a:latin typeface="Arial" panose="020B0604020202020204" pitchFamily="34" charset="0"/>
              </a:rPr>
              <a:t>Drakensberg</a:t>
            </a:r>
            <a:endParaRPr lang="en-US" altLang="en-US" sz="2000" b="1">
              <a:solidFill>
                <a:schemeClr val="tx2"/>
              </a:solidFill>
              <a:latin typeface="Arial" panose="020B0604020202020204" pitchFamily="34" charset="0"/>
            </a:endParaRPr>
          </a:p>
        </p:txBody>
      </p:sp>
      <p:sp>
        <p:nvSpPr>
          <p:cNvPr id="11268" name="Rectangle 4">
            <a:extLst>
              <a:ext uri="{FF2B5EF4-FFF2-40B4-BE49-F238E27FC236}">
                <a16:creationId xmlns:a16="http://schemas.microsoft.com/office/drawing/2014/main" id="{FCC8164D-CC28-4E56-A0AB-C5DF8ED40AF8}"/>
              </a:ext>
            </a:extLst>
          </p:cNvPr>
          <p:cNvSpPr>
            <a:spLocks noChangeArrowheads="1"/>
          </p:cNvSpPr>
          <p:nvPr/>
        </p:nvSpPr>
        <p:spPr bwMode="auto">
          <a:xfrm>
            <a:off x="3886201" y="533400"/>
            <a:ext cx="153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chemeClr val="bg1"/>
                </a:solidFill>
                <a:latin typeface="Arial" panose="020B0604020202020204" pitchFamily="34" charset="0"/>
              </a:rPr>
              <a:t>Atlas Mts</a:t>
            </a:r>
            <a:endParaRPr lang="en-US" altLang="en-US" sz="2400" b="1">
              <a:solidFill>
                <a:schemeClr val="tx2"/>
              </a:solidFill>
              <a:latin typeface="Arial" panose="020B0604020202020204" pitchFamily="34" charset="0"/>
            </a:endParaRPr>
          </a:p>
        </p:txBody>
      </p:sp>
      <p:sp>
        <p:nvSpPr>
          <p:cNvPr id="11269" name="Rectangle 5">
            <a:extLst>
              <a:ext uri="{FF2B5EF4-FFF2-40B4-BE49-F238E27FC236}">
                <a16:creationId xmlns:a16="http://schemas.microsoft.com/office/drawing/2014/main" id="{EB15C442-9606-49B5-92BD-33862D0643CA}"/>
              </a:ext>
            </a:extLst>
          </p:cNvPr>
          <p:cNvSpPr>
            <a:spLocks noChangeArrowheads="1"/>
          </p:cNvSpPr>
          <p:nvPr/>
        </p:nvSpPr>
        <p:spPr bwMode="auto">
          <a:xfrm>
            <a:off x="3733800" y="3048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0" name="Rectangle 6">
            <a:extLst>
              <a:ext uri="{FF2B5EF4-FFF2-40B4-BE49-F238E27FC236}">
                <a16:creationId xmlns:a16="http://schemas.microsoft.com/office/drawing/2014/main" id="{1285095B-2DD1-46F2-AF22-02BC344C2919}"/>
              </a:ext>
            </a:extLst>
          </p:cNvPr>
          <p:cNvSpPr>
            <a:spLocks noChangeArrowheads="1"/>
          </p:cNvSpPr>
          <p:nvPr/>
        </p:nvSpPr>
        <p:spPr bwMode="auto">
          <a:xfrm>
            <a:off x="4038600" y="2286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1" name="Rectangle 7">
            <a:extLst>
              <a:ext uri="{FF2B5EF4-FFF2-40B4-BE49-F238E27FC236}">
                <a16:creationId xmlns:a16="http://schemas.microsoft.com/office/drawing/2014/main" id="{9FF8ED9C-9A3F-4521-B1AF-0604B791918F}"/>
              </a:ext>
            </a:extLst>
          </p:cNvPr>
          <p:cNvSpPr>
            <a:spLocks noChangeArrowheads="1"/>
          </p:cNvSpPr>
          <p:nvPr/>
        </p:nvSpPr>
        <p:spPr bwMode="auto">
          <a:xfrm>
            <a:off x="4343400" y="152401"/>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r>
              <a:rPr lang="en-US" altLang="en-US" b="1">
                <a:latin typeface="Wingdings" panose="05000000000000000000" pitchFamily="2" charset="2"/>
              </a:rPr>
              <a:t> </a:t>
            </a:r>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2" name="Rectangle 8">
            <a:extLst>
              <a:ext uri="{FF2B5EF4-FFF2-40B4-BE49-F238E27FC236}">
                <a16:creationId xmlns:a16="http://schemas.microsoft.com/office/drawing/2014/main" id="{BDFBFD43-FDD4-4083-B248-4FC653D1E34C}"/>
              </a:ext>
            </a:extLst>
          </p:cNvPr>
          <p:cNvSpPr>
            <a:spLocks noChangeArrowheads="1"/>
          </p:cNvSpPr>
          <p:nvPr/>
        </p:nvSpPr>
        <p:spPr bwMode="auto">
          <a:xfrm>
            <a:off x="4953000" y="2643188"/>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Wingdings" panose="05000000000000000000" pitchFamily="2" charset="2"/>
              </a:rPr>
              <a:t></a:t>
            </a:r>
          </a:p>
        </p:txBody>
      </p:sp>
      <p:sp>
        <p:nvSpPr>
          <p:cNvPr id="11273" name="Rectangle 9">
            <a:extLst>
              <a:ext uri="{FF2B5EF4-FFF2-40B4-BE49-F238E27FC236}">
                <a16:creationId xmlns:a16="http://schemas.microsoft.com/office/drawing/2014/main" id="{61D4B1D2-D305-47D5-95D8-4BD5BAD68A77}"/>
              </a:ext>
            </a:extLst>
          </p:cNvPr>
          <p:cNvSpPr>
            <a:spLocks noChangeArrowheads="1"/>
          </p:cNvSpPr>
          <p:nvPr/>
        </p:nvSpPr>
        <p:spPr bwMode="auto">
          <a:xfrm>
            <a:off x="6934200" y="59436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4" name="Rectangle 10">
            <a:extLst>
              <a:ext uri="{FF2B5EF4-FFF2-40B4-BE49-F238E27FC236}">
                <a16:creationId xmlns:a16="http://schemas.microsoft.com/office/drawing/2014/main" id="{FF40BFC1-5429-461E-A2A0-55D007AAF2C2}"/>
              </a:ext>
            </a:extLst>
          </p:cNvPr>
          <p:cNvSpPr>
            <a:spLocks noChangeArrowheads="1"/>
          </p:cNvSpPr>
          <p:nvPr/>
        </p:nvSpPr>
        <p:spPr bwMode="auto">
          <a:xfrm>
            <a:off x="7086600" y="57912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5" name="Rectangle 11">
            <a:extLst>
              <a:ext uri="{FF2B5EF4-FFF2-40B4-BE49-F238E27FC236}">
                <a16:creationId xmlns:a16="http://schemas.microsoft.com/office/drawing/2014/main" id="{D8CBD796-237C-4FC6-AE26-931D2CFAF05B}"/>
              </a:ext>
            </a:extLst>
          </p:cNvPr>
          <p:cNvSpPr>
            <a:spLocks noChangeArrowheads="1"/>
          </p:cNvSpPr>
          <p:nvPr/>
        </p:nvSpPr>
        <p:spPr bwMode="auto">
          <a:xfrm>
            <a:off x="6629400" y="62484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6" name="Rectangle 12">
            <a:extLst>
              <a:ext uri="{FF2B5EF4-FFF2-40B4-BE49-F238E27FC236}">
                <a16:creationId xmlns:a16="http://schemas.microsoft.com/office/drawing/2014/main" id="{29ADE495-3EDB-46DC-9F18-B69F94E6E82B}"/>
              </a:ext>
            </a:extLst>
          </p:cNvPr>
          <p:cNvSpPr>
            <a:spLocks noChangeArrowheads="1"/>
          </p:cNvSpPr>
          <p:nvPr/>
        </p:nvSpPr>
        <p:spPr bwMode="auto">
          <a:xfrm>
            <a:off x="6324600" y="62484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7" name="Rectangle 13">
            <a:extLst>
              <a:ext uri="{FF2B5EF4-FFF2-40B4-BE49-F238E27FC236}">
                <a16:creationId xmlns:a16="http://schemas.microsoft.com/office/drawing/2014/main" id="{DB553CCA-1953-4804-8802-869C8F1DC08A}"/>
              </a:ext>
            </a:extLst>
          </p:cNvPr>
          <p:cNvSpPr>
            <a:spLocks noChangeArrowheads="1"/>
          </p:cNvSpPr>
          <p:nvPr/>
        </p:nvSpPr>
        <p:spPr bwMode="auto">
          <a:xfrm>
            <a:off x="8077201" y="3251201"/>
            <a:ext cx="1312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latin typeface="Arial" panose="020B0604020202020204" pitchFamily="34" charset="0"/>
              </a:rPr>
              <a:t>Mt Kenya</a:t>
            </a:r>
            <a:endParaRPr lang="en-US" altLang="en-US" b="1">
              <a:solidFill>
                <a:schemeClr val="tx2"/>
              </a:solidFill>
              <a:latin typeface="Arial" panose="020B0604020202020204" pitchFamily="34" charset="0"/>
            </a:endParaRPr>
          </a:p>
        </p:txBody>
      </p:sp>
      <p:sp>
        <p:nvSpPr>
          <p:cNvPr id="11278" name="Rectangle 14">
            <a:extLst>
              <a:ext uri="{FF2B5EF4-FFF2-40B4-BE49-F238E27FC236}">
                <a16:creationId xmlns:a16="http://schemas.microsoft.com/office/drawing/2014/main" id="{95875DF0-0102-409C-902C-94D84B6D38F5}"/>
              </a:ext>
            </a:extLst>
          </p:cNvPr>
          <p:cNvSpPr>
            <a:spLocks noChangeArrowheads="1"/>
          </p:cNvSpPr>
          <p:nvPr/>
        </p:nvSpPr>
        <p:spPr bwMode="auto">
          <a:xfrm>
            <a:off x="7620000" y="34290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79" name="Rectangle 15">
            <a:extLst>
              <a:ext uri="{FF2B5EF4-FFF2-40B4-BE49-F238E27FC236}">
                <a16:creationId xmlns:a16="http://schemas.microsoft.com/office/drawing/2014/main" id="{ADF0228B-542E-49C5-B193-309724E5F1C5}"/>
              </a:ext>
            </a:extLst>
          </p:cNvPr>
          <p:cNvSpPr>
            <a:spLocks noChangeArrowheads="1"/>
          </p:cNvSpPr>
          <p:nvPr/>
        </p:nvSpPr>
        <p:spPr bwMode="auto">
          <a:xfrm>
            <a:off x="7543800" y="37338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endParaRPr lang="en-US" altLang="en-US" b="1">
              <a:latin typeface="Wingdings" panose="05000000000000000000" pitchFamily="2" charset="2"/>
            </a:endParaRPr>
          </a:p>
        </p:txBody>
      </p:sp>
      <p:sp>
        <p:nvSpPr>
          <p:cNvPr id="11280" name="Rectangle 16">
            <a:extLst>
              <a:ext uri="{FF2B5EF4-FFF2-40B4-BE49-F238E27FC236}">
                <a16:creationId xmlns:a16="http://schemas.microsoft.com/office/drawing/2014/main" id="{4C573D79-06D7-461B-844C-BD186D09EA10}"/>
              </a:ext>
            </a:extLst>
          </p:cNvPr>
          <p:cNvSpPr>
            <a:spLocks noChangeArrowheads="1"/>
          </p:cNvSpPr>
          <p:nvPr/>
        </p:nvSpPr>
        <p:spPr bwMode="auto">
          <a:xfrm>
            <a:off x="7772400" y="4038601"/>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chemeClr val="bg1"/>
                </a:solidFill>
                <a:latin typeface="Arial" panose="020B0604020202020204" pitchFamily="34" charset="0"/>
              </a:rPr>
              <a:t>Mt Kilimanjaro</a:t>
            </a:r>
            <a:endParaRPr lang="en-US" altLang="en-US" b="1">
              <a:solidFill>
                <a:schemeClr val="tx2"/>
              </a:solidFill>
              <a:latin typeface="Arial" panose="020B0604020202020204" pitchFamily="34" charset="0"/>
            </a:endParaRPr>
          </a:p>
        </p:txBody>
      </p:sp>
      <p:sp>
        <p:nvSpPr>
          <p:cNvPr id="11281" name="Rectangle 17">
            <a:extLst>
              <a:ext uri="{FF2B5EF4-FFF2-40B4-BE49-F238E27FC236}">
                <a16:creationId xmlns:a16="http://schemas.microsoft.com/office/drawing/2014/main" id="{E56049DE-7AF5-4BCB-9BE4-62C029AB0E30}"/>
              </a:ext>
            </a:extLst>
          </p:cNvPr>
          <p:cNvSpPr>
            <a:spLocks noChangeArrowheads="1"/>
          </p:cNvSpPr>
          <p:nvPr/>
        </p:nvSpPr>
        <p:spPr bwMode="auto">
          <a:xfrm>
            <a:off x="3429000" y="5334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p>
        </p:txBody>
      </p:sp>
      <p:sp>
        <p:nvSpPr>
          <p:cNvPr id="11282" name="Rectangle 18">
            <a:extLst>
              <a:ext uri="{FF2B5EF4-FFF2-40B4-BE49-F238E27FC236}">
                <a16:creationId xmlns:a16="http://schemas.microsoft.com/office/drawing/2014/main" id="{82415C1D-7E0C-4125-BCD0-1AC8CD481370}"/>
              </a:ext>
            </a:extLst>
          </p:cNvPr>
          <p:cNvSpPr>
            <a:spLocks noChangeArrowheads="1"/>
          </p:cNvSpPr>
          <p:nvPr/>
        </p:nvSpPr>
        <p:spPr bwMode="auto">
          <a:xfrm>
            <a:off x="4038601" y="6324601"/>
            <a:ext cx="1795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chemeClr val="bg1"/>
                </a:solidFill>
                <a:latin typeface="Arial" panose="020B0604020202020204" pitchFamily="34" charset="0"/>
              </a:rPr>
              <a:t>Cape Ranges</a:t>
            </a:r>
          </a:p>
        </p:txBody>
      </p:sp>
      <p:sp>
        <p:nvSpPr>
          <p:cNvPr id="11283" name="Rectangle 19">
            <a:extLst>
              <a:ext uri="{FF2B5EF4-FFF2-40B4-BE49-F238E27FC236}">
                <a16:creationId xmlns:a16="http://schemas.microsoft.com/office/drawing/2014/main" id="{2AE40BA9-A52A-4300-8E04-52CBA1151A87}"/>
              </a:ext>
            </a:extLst>
          </p:cNvPr>
          <p:cNvSpPr>
            <a:spLocks noChangeArrowheads="1"/>
          </p:cNvSpPr>
          <p:nvPr/>
        </p:nvSpPr>
        <p:spPr bwMode="auto">
          <a:xfrm>
            <a:off x="6019800" y="62484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p>
        </p:txBody>
      </p:sp>
      <p:sp>
        <p:nvSpPr>
          <p:cNvPr id="11284" name="Rectangle 20">
            <a:extLst>
              <a:ext uri="{FF2B5EF4-FFF2-40B4-BE49-F238E27FC236}">
                <a16:creationId xmlns:a16="http://schemas.microsoft.com/office/drawing/2014/main" id="{B1D9A1B2-ADC0-475F-875A-783CEAE73888}"/>
              </a:ext>
            </a:extLst>
          </p:cNvPr>
          <p:cNvSpPr>
            <a:spLocks noChangeArrowheads="1"/>
          </p:cNvSpPr>
          <p:nvPr/>
        </p:nvSpPr>
        <p:spPr bwMode="auto">
          <a:xfrm>
            <a:off x="7010400" y="5562601"/>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Wingdings" panose="05000000000000000000" pitchFamily="2" charset="2"/>
              </a:rPr>
              <a:t></a:t>
            </a:r>
          </a:p>
        </p:txBody>
      </p:sp>
      <p:sp>
        <p:nvSpPr>
          <p:cNvPr id="11285" name="Text Box 21">
            <a:extLst>
              <a:ext uri="{FF2B5EF4-FFF2-40B4-BE49-F238E27FC236}">
                <a16:creationId xmlns:a16="http://schemas.microsoft.com/office/drawing/2014/main" id="{BE205795-DEE6-431F-B655-F2B89EF4AC24}"/>
              </a:ext>
            </a:extLst>
          </p:cNvPr>
          <p:cNvSpPr txBox="1">
            <a:spLocks noChangeArrowheads="1"/>
          </p:cNvSpPr>
          <p:nvPr/>
        </p:nvSpPr>
        <p:spPr bwMode="auto">
          <a:xfrm>
            <a:off x="1828801" y="4292601"/>
            <a:ext cx="2981325" cy="669925"/>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latin typeface="Arial" panose="020B0604020202020204" pitchFamily="34" charset="0"/>
              </a:rPr>
              <a:t>MOUNTAINS</a:t>
            </a:r>
            <a:endParaRPr lang="en-US" altLang="en-US" sz="36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4408-CF67-4EB0-A84B-E211E286FF80}"/>
              </a:ext>
            </a:extLst>
          </p:cNvPr>
          <p:cNvSpPr>
            <a:spLocks noGrp="1"/>
          </p:cNvSpPr>
          <p:nvPr>
            <p:ph type="title"/>
          </p:nvPr>
        </p:nvSpPr>
        <p:spPr>
          <a:xfrm>
            <a:off x="289584" y="2078181"/>
            <a:ext cx="2708348" cy="2369127"/>
          </a:xfrm>
        </p:spPr>
        <p:txBody>
          <a:bodyPr>
            <a:normAutofit fontScale="90000"/>
          </a:bodyPr>
          <a:lstStyle/>
          <a:p>
            <a:r>
              <a:rPr lang="en-US" dirty="0">
                <a:solidFill>
                  <a:srgbClr val="008000"/>
                </a:solidFill>
              </a:rPr>
              <a:t>Major English-speaking area</a:t>
            </a:r>
          </a:p>
        </p:txBody>
      </p:sp>
      <p:pic>
        <p:nvPicPr>
          <p:cNvPr id="6" name="Content Placeholder 5">
            <a:extLst>
              <a:ext uri="{FF2B5EF4-FFF2-40B4-BE49-F238E27FC236}">
                <a16:creationId xmlns:a16="http://schemas.microsoft.com/office/drawing/2014/main" id="{F0417DB6-0C57-43B0-8DCF-D8E52C06C533}"/>
              </a:ext>
            </a:extLst>
          </p:cNvPr>
          <p:cNvPicPr>
            <a:picLocks noGrp="1" noChangeAspect="1"/>
          </p:cNvPicPr>
          <p:nvPr>
            <p:ph idx="1"/>
          </p:nvPr>
        </p:nvPicPr>
        <p:blipFill>
          <a:blip r:embed="rId2"/>
          <a:stretch>
            <a:fillRect/>
          </a:stretch>
        </p:blipFill>
        <p:spPr>
          <a:xfrm>
            <a:off x="2939122" y="269047"/>
            <a:ext cx="8963294" cy="6319906"/>
          </a:xfrm>
          <a:prstGeom prst="rect">
            <a:avLst/>
          </a:prstGeom>
        </p:spPr>
      </p:pic>
      <p:sp>
        <p:nvSpPr>
          <p:cNvPr id="5" name="Slide Number Placeholder 4">
            <a:extLst>
              <a:ext uri="{FF2B5EF4-FFF2-40B4-BE49-F238E27FC236}">
                <a16:creationId xmlns:a16="http://schemas.microsoft.com/office/drawing/2014/main" id="{62CE6FC6-182A-44D1-831A-2DBF17747BAC}"/>
              </a:ext>
            </a:extLst>
          </p:cNvPr>
          <p:cNvSpPr>
            <a:spLocks noGrp="1"/>
          </p:cNvSpPr>
          <p:nvPr>
            <p:ph type="sldNum" sz="quarter" idx="12"/>
          </p:nvPr>
        </p:nvSpPr>
        <p:spPr/>
        <p:txBody>
          <a:bodyPr/>
          <a:lstStyle/>
          <a:p>
            <a:fld id="{E39808F1-ABF9-4322-88D0-78CA6A985DD0}" type="slidenum">
              <a:rPr lang="en-US" altLang="en-US" smtClean="0"/>
              <a:pPr/>
              <a:t>80</a:t>
            </a:fld>
            <a:endParaRPr lang="en-US" altLang="en-US"/>
          </a:p>
        </p:txBody>
      </p:sp>
      <p:cxnSp>
        <p:nvCxnSpPr>
          <p:cNvPr id="8" name="Straight Arrow Connector 7">
            <a:extLst>
              <a:ext uri="{FF2B5EF4-FFF2-40B4-BE49-F238E27FC236}">
                <a16:creationId xmlns:a16="http://schemas.microsoft.com/office/drawing/2014/main" id="{B91A04DB-7EAB-40AE-AF93-211B2F25E1AB}"/>
              </a:ext>
            </a:extLst>
          </p:cNvPr>
          <p:cNvCxnSpPr/>
          <p:nvPr/>
        </p:nvCxnSpPr>
        <p:spPr>
          <a:xfrm>
            <a:off x="2563091" y="3484418"/>
            <a:ext cx="1399310" cy="0"/>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450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8B1B1-FF33-4F0B-A8CE-62BF4478BE75}"/>
              </a:ext>
            </a:extLst>
          </p:cNvPr>
          <p:cNvSpPr>
            <a:spLocks noGrp="1"/>
          </p:cNvSpPr>
          <p:nvPr>
            <p:ph type="title"/>
          </p:nvPr>
        </p:nvSpPr>
        <p:spPr>
          <a:xfrm>
            <a:off x="353291" y="269047"/>
            <a:ext cx="9875520" cy="540327"/>
          </a:xfrm>
        </p:spPr>
        <p:txBody>
          <a:bodyPr>
            <a:normAutofit fontScale="90000"/>
          </a:bodyPr>
          <a:lstStyle/>
          <a:p>
            <a:r>
              <a:rPr lang="en-US" dirty="0">
                <a:solidFill>
                  <a:srgbClr val="008000"/>
                </a:solidFill>
              </a:rPr>
              <a:t>The Gold Coast Countries</a:t>
            </a:r>
          </a:p>
        </p:txBody>
      </p:sp>
      <p:sp>
        <p:nvSpPr>
          <p:cNvPr id="5" name="Content Placeholder 4">
            <a:extLst>
              <a:ext uri="{FF2B5EF4-FFF2-40B4-BE49-F238E27FC236}">
                <a16:creationId xmlns:a16="http://schemas.microsoft.com/office/drawing/2014/main" id="{95C2B624-FC02-40BA-995D-0C8BBF137DE1}"/>
              </a:ext>
            </a:extLst>
          </p:cNvPr>
          <p:cNvSpPr>
            <a:spLocks noGrp="1"/>
          </p:cNvSpPr>
          <p:nvPr>
            <p:ph idx="1"/>
          </p:nvPr>
        </p:nvSpPr>
        <p:spPr>
          <a:xfrm>
            <a:off x="490931" y="895637"/>
            <a:ext cx="10980633" cy="5693315"/>
          </a:xfrm>
        </p:spPr>
        <p:txBody>
          <a:bodyPr>
            <a:normAutofit/>
          </a:bodyPr>
          <a:lstStyle/>
          <a:p>
            <a:r>
              <a:rPr lang="en-US" sz="2800" dirty="0">
                <a:solidFill>
                  <a:srgbClr val="008000"/>
                </a:solidFill>
              </a:rPr>
              <a:t>Cultural differences – North and South</a:t>
            </a:r>
          </a:p>
          <a:p>
            <a:pPr lvl="1"/>
            <a:r>
              <a:rPr lang="en-US" sz="2400" dirty="0">
                <a:solidFill>
                  <a:srgbClr val="008000"/>
                </a:solidFill>
              </a:rPr>
              <a:t>North – semiarid to arid climate (in the Sahel) Inhabitants – nomadic Muslims</a:t>
            </a:r>
          </a:p>
          <a:p>
            <a:pPr lvl="1"/>
            <a:r>
              <a:rPr lang="en-US" sz="2400" dirty="0">
                <a:solidFill>
                  <a:srgbClr val="008000"/>
                </a:solidFill>
              </a:rPr>
              <a:t>South – Tropical rain forest and Monsoon rain forest – Inhabitants are sedentary agriculturists practicing Christianity or tribal religions</a:t>
            </a:r>
          </a:p>
          <a:p>
            <a:r>
              <a:rPr lang="en-US" sz="2600" dirty="0">
                <a:solidFill>
                  <a:srgbClr val="008000"/>
                </a:solidFill>
              </a:rPr>
              <a:t>Ghana was the first to gain independence </a:t>
            </a:r>
          </a:p>
          <a:p>
            <a:r>
              <a:rPr lang="en-US" sz="2800" dirty="0">
                <a:solidFill>
                  <a:srgbClr val="FF0000"/>
                </a:solidFill>
              </a:rPr>
              <a:t>Tribalism complicates things further – multiplicity of tribes</a:t>
            </a:r>
          </a:p>
          <a:p>
            <a:pPr lvl="1"/>
            <a:r>
              <a:rPr lang="en-US" sz="2600" dirty="0">
                <a:solidFill>
                  <a:srgbClr val="FF0000"/>
                </a:solidFill>
              </a:rPr>
              <a:t>Nigeria estimates run from 250 to400 tribes (languages and dialects)</a:t>
            </a:r>
          </a:p>
          <a:p>
            <a:pPr lvl="2"/>
            <a:r>
              <a:rPr lang="en-US" sz="2400" dirty="0">
                <a:solidFill>
                  <a:srgbClr val="FF0000"/>
                </a:solidFill>
              </a:rPr>
              <a:t>National language in most is either French or English</a:t>
            </a:r>
          </a:p>
          <a:p>
            <a:pPr lvl="2"/>
            <a:r>
              <a:rPr lang="en-US" sz="2400" dirty="0">
                <a:solidFill>
                  <a:srgbClr val="FF0000"/>
                </a:solidFill>
              </a:rPr>
              <a:t>Irrational boundaries established by ignorant Europeans</a:t>
            </a:r>
          </a:p>
          <a:p>
            <a:pPr lvl="3"/>
            <a:r>
              <a:rPr lang="en-US" sz="2200" dirty="0">
                <a:solidFill>
                  <a:srgbClr val="FF0000"/>
                </a:solidFill>
              </a:rPr>
              <a:t>Didn’t know the physiography, the exact location and nature of the rivers, the cultures of tribes, the range of land through which nomads passed annually</a:t>
            </a:r>
          </a:p>
          <a:p>
            <a:pPr lvl="3"/>
            <a:r>
              <a:rPr lang="en-US" sz="2200" dirty="0">
                <a:solidFill>
                  <a:srgbClr val="FF0000"/>
                </a:solidFill>
              </a:rPr>
              <a:t>Tribal lands divided between two or more colonies, disrupted traditional movements</a:t>
            </a:r>
          </a:p>
          <a:p>
            <a:pPr lvl="3"/>
            <a:r>
              <a:rPr lang="en-US" sz="2200" dirty="0">
                <a:solidFill>
                  <a:srgbClr val="FF0000"/>
                </a:solidFill>
              </a:rPr>
              <a:t>Tribes with great cultural differences or ages old animosities were included in a colony </a:t>
            </a:r>
            <a:r>
              <a:rPr lang="en-US" sz="2200" b="1" dirty="0">
                <a:solidFill>
                  <a:srgbClr val="FF0000"/>
                </a:solidFill>
              </a:rPr>
              <a:t>(Information in red applies to the entire realm)</a:t>
            </a:r>
          </a:p>
        </p:txBody>
      </p:sp>
      <p:sp>
        <p:nvSpPr>
          <p:cNvPr id="3" name="Slide Number Placeholder 2">
            <a:extLst>
              <a:ext uri="{FF2B5EF4-FFF2-40B4-BE49-F238E27FC236}">
                <a16:creationId xmlns:a16="http://schemas.microsoft.com/office/drawing/2014/main" id="{A7279F5C-EA39-4B3C-9FCD-9409FC7FAEE4}"/>
              </a:ext>
            </a:extLst>
          </p:cNvPr>
          <p:cNvSpPr>
            <a:spLocks noGrp="1"/>
          </p:cNvSpPr>
          <p:nvPr>
            <p:ph type="sldNum" sz="quarter" idx="12"/>
          </p:nvPr>
        </p:nvSpPr>
        <p:spPr/>
        <p:txBody>
          <a:bodyPr/>
          <a:lstStyle/>
          <a:p>
            <a:fld id="{448EDD8E-73D2-4E28-8E33-8A45B1148B82}" type="slidenum">
              <a:rPr lang="en-US" altLang="en-US" smtClean="0"/>
              <a:pPr/>
              <a:t>81</a:t>
            </a:fld>
            <a:endParaRPr lang="en-US" altLang="en-US"/>
          </a:p>
        </p:txBody>
      </p:sp>
    </p:spTree>
    <p:extLst>
      <p:ext uri="{BB962C8B-B14F-4D97-AF65-F5344CB8AC3E}">
        <p14:creationId xmlns:p14="http://schemas.microsoft.com/office/powerpoint/2010/main" val="18134588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8A69-DB59-45D7-AD83-063473FE7BCC}"/>
              </a:ext>
            </a:extLst>
          </p:cNvPr>
          <p:cNvSpPr>
            <a:spLocks noGrp="1"/>
          </p:cNvSpPr>
          <p:nvPr>
            <p:ph type="title"/>
          </p:nvPr>
        </p:nvSpPr>
        <p:spPr>
          <a:xfrm>
            <a:off x="332509" y="269047"/>
            <a:ext cx="11720945" cy="492953"/>
          </a:xfrm>
        </p:spPr>
        <p:txBody>
          <a:bodyPr>
            <a:normAutofit fontScale="90000"/>
          </a:bodyPr>
          <a:lstStyle/>
          <a:p>
            <a:r>
              <a:rPr lang="en-US" b="1" dirty="0">
                <a:solidFill>
                  <a:srgbClr val="FF0000"/>
                </a:solidFill>
              </a:rPr>
              <a:t>Infrastructure problems</a:t>
            </a:r>
          </a:p>
        </p:txBody>
      </p:sp>
      <p:sp>
        <p:nvSpPr>
          <p:cNvPr id="3" name="Content Placeholder 2">
            <a:extLst>
              <a:ext uri="{FF2B5EF4-FFF2-40B4-BE49-F238E27FC236}">
                <a16:creationId xmlns:a16="http://schemas.microsoft.com/office/drawing/2014/main" id="{BD7D95D6-25C8-4657-9DB1-FA994A057CAB}"/>
              </a:ext>
            </a:extLst>
          </p:cNvPr>
          <p:cNvSpPr>
            <a:spLocks noGrp="1"/>
          </p:cNvSpPr>
          <p:nvPr>
            <p:ph idx="1"/>
          </p:nvPr>
        </p:nvSpPr>
        <p:spPr>
          <a:xfrm>
            <a:off x="226712" y="969819"/>
            <a:ext cx="5334000" cy="5375563"/>
          </a:xfrm>
        </p:spPr>
        <p:txBody>
          <a:bodyPr/>
          <a:lstStyle/>
          <a:p>
            <a:r>
              <a:rPr lang="en-US" dirty="0">
                <a:solidFill>
                  <a:srgbClr val="FF0000"/>
                </a:solidFill>
              </a:rPr>
              <a:t>Often neighboring colonies were held by different European countries, transportation infrastructure was aligned from the interior to a port on the coast to facilitate the export of whatever resources or products desired by the European rulers.</a:t>
            </a:r>
          </a:p>
          <a:p>
            <a:r>
              <a:rPr lang="en-US" dirty="0">
                <a:solidFill>
                  <a:srgbClr val="FF0000"/>
                </a:solidFill>
              </a:rPr>
              <a:t>No infrastructure connections were established between colonies held by different European countries. This hampered cooperation among neighboring countries after independence.</a:t>
            </a:r>
          </a:p>
        </p:txBody>
      </p:sp>
      <p:pic>
        <p:nvPicPr>
          <p:cNvPr id="6" name="Picture 5">
            <a:extLst>
              <a:ext uri="{FF2B5EF4-FFF2-40B4-BE49-F238E27FC236}">
                <a16:creationId xmlns:a16="http://schemas.microsoft.com/office/drawing/2014/main" id="{3AB2BD08-CC52-452A-99AA-6E3034C61530}"/>
              </a:ext>
            </a:extLst>
          </p:cNvPr>
          <p:cNvPicPr>
            <a:picLocks noChangeAspect="1"/>
          </p:cNvPicPr>
          <p:nvPr/>
        </p:nvPicPr>
        <p:blipFill>
          <a:blip r:embed="rId2"/>
          <a:stretch>
            <a:fillRect/>
          </a:stretch>
        </p:blipFill>
        <p:spPr>
          <a:xfrm>
            <a:off x="5726969" y="490722"/>
            <a:ext cx="6215652" cy="5799244"/>
          </a:xfrm>
          <a:prstGeom prst="rect">
            <a:avLst/>
          </a:prstGeom>
        </p:spPr>
      </p:pic>
    </p:spTree>
    <p:extLst>
      <p:ext uri="{BB962C8B-B14F-4D97-AF65-F5344CB8AC3E}">
        <p14:creationId xmlns:p14="http://schemas.microsoft.com/office/powerpoint/2010/main" val="2826550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74DC-E63B-4C41-B6C3-A3C406945DF4}"/>
              </a:ext>
            </a:extLst>
          </p:cNvPr>
          <p:cNvSpPr>
            <a:spLocks noGrp="1"/>
          </p:cNvSpPr>
          <p:nvPr>
            <p:ph type="title"/>
          </p:nvPr>
        </p:nvSpPr>
        <p:spPr>
          <a:xfrm>
            <a:off x="250008" y="692726"/>
            <a:ext cx="5582756" cy="3461793"/>
          </a:xfrm>
        </p:spPr>
        <p:txBody>
          <a:bodyPr/>
          <a:lstStyle/>
          <a:p>
            <a:r>
              <a:rPr lang="en-US" b="1" dirty="0"/>
              <a:t>Central African countries</a:t>
            </a:r>
          </a:p>
        </p:txBody>
      </p:sp>
      <p:sp>
        <p:nvSpPr>
          <p:cNvPr id="3" name="Text Placeholder 2">
            <a:extLst>
              <a:ext uri="{FF2B5EF4-FFF2-40B4-BE49-F238E27FC236}">
                <a16:creationId xmlns:a16="http://schemas.microsoft.com/office/drawing/2014/main" id="{66439791-6AD0-4C95-8C10-52344B972DC4}"/>
              </a:ext>
            </a:extLst>
          </p:cNvPr>
          <p:cNvSpPr>
            <a:spLocks noGrp="1"/>
          </p:cNvSpPr>
          <p:nvPr>
            <p:ph type="body" idx="1"/>
          </p:nvPr>
        </p:nvSpPr>
        <p:spPr>
          <a:xfrm>
            <a:off x="407600" y="4611720"/>
            <a:ext cx="5582756" cy="1363806"/>
          </a:xfrm>
        </p:spPr>
        <p:txBody>
          <a:bodyPr>
            <a:normAutofit/>
          </a:bodyPr>
          <a:lstStyle/>
          <a:p>
            <a:r>
              <a:rPr lang="en-US" sz="2400" b="1" dirty="0">
                <a:solidFill>
                  <a:srgbClr val="008000"/>
                </a:solidFill>
              </a:rPr>
              <a:t>Now that Sudan has split into two countries, South Sudan should be included in this region</a:t>
            </a:r>
          </a:p>
        </p:txBody>
      </p:sp>
      <p:sp>
        <p:nvSpPr>
          <p:cNvPr id="5" name="Slide Number Placeholder 4">
            <a:extLst>
              <a:ext uri="{FF2B5EF4-FFF2-40B4-BE49-F238E27FC236}">
                <a16:creationId xmlns:a16="http://schemas.microsoft.com/office/drawing/2014/main" id="{E90BAAEA-E201-4762-A405-421C00BA1578}"/>
              </a:ext>
            </a:extLst>
          </p:cNvPr>
          <p:cNvSpPr>
            <a:spLocks noGrp="1"/>
          </p:cNvSpPr>
          <p:nvPr>
            <p:ph type="sldNum" sz="quarter" idx="12"/>
          </p:nvPr>
        </p:nvSpPr>
        <p:spPr/>
        <p:txBody>
          <a:bodyPr/>
          <a:lstStyle/>
          <a:p>
            <a:fld id="{A572F33B-51D6-439F-8A95-5DF2A14B8F67}" type="slidenum">
              <a:rPr lang="en-US" altLang="en-US" smtClean="0"/>
              <a:pPr/>
              <a:t>83</a:t>
            </a:fld>
            <a:endParaRPr lang="en-US" altLang="en-US"/>
          </a:p>
        </p:txBody>
      </p:sp>
      <p:pic>
        <p:nvPicPr>
          <p:cNvPr id="6" name="Picture 5">
            <a:extLst>
              <a:ext uri="{FF2B5EF4-FFF2-40B4-BE49-F238E27FC236}">
                <a16:creationId xmlns:a16="http://schemas.microsoft.com/office/drawing/2014/main" id="{1A8E43A2-625F-4C84-AD59-71DFBA6E61A9}"/>
              </a:ext>
            </a:extLst>
          </p:cNvPr>
          <p:cNvPicPr>
            <a:picLocks noChangeAspect="1"/>
          </p:cNvPicPr>
          <p:nvPr/>
        </p:nvPicPr>
        <p:blipFill>
          <a:blip r:embed="rId2"/>
          <a:stretch>
            <a:fillRect/>
          </a:stretch>
        </p:blipFill>
        <p:spPr>
          <a:xfrm>
            <a:off x="6075125" y="269047"/>
            <a:ext cx="5866867" cy="6319906"/>
          </a:xfrm>
          <a:prstGeom prst="rect">
            <a:avLst/>
          </a:prstGeom>
        </p:spPr>
      </p:pic>
      <p:sp>
        <p:nvSpPr>
          <p:cNvPr id="7" name="TextBox 6">
            <a:extLst>
              <a:ext uri="{FF2B5EF4-FFF2-40B4-BE49-F238E27FC236}">
                <a16:creationId xmlns:a16="http://schemas.microsoft.com/office/drawing/2014/main" id="{151C703D-0652-485F-8A5D-0C3666633FC7}"/>
              </a:ext>
            </a:extLst>
          </p:cNvPr>
          <p:cNvSpPr txBox="1"/>
          <p:nvPr/>
        </p:nvSpPr>
        <p:spPr>
          <a:xfrm>
            <a:off x="9947564" y="2877106"/>
            <a:ext cx="1703483" cy="369332"/>
          </a:xfrm>
          <a:prstGeom prst="rect">
            <a:avLst/>
          </a:prstGeom>
          <a:noFill/>
        </p:spPr>
        <p:txBody>
          <a:bodyPr wrap="square" rtlCol="0">
            <a:spAutoFit/>
          </a:bodyPr>
          <a:lstStyle/>
          <a:p>
            <a:r>
              <a:rPr lang="en-US" b="1" dirty="0"/>
              <a:t>South Sudan</a:t>
            </a:r>
          </a:p>
        </p:txBody>
      </p:sp>
    </p:spTree>
    <p:extLst>
      <p:ext uri="{BB962C8B-B14F-4D97-AF65-F5344CB8AC3E}">
        <p14:creationId xmlns:p14="http://schemas.microsoft.com/office/powerpoint/2010/main" val="39249757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40B6C44-7BFB-4CF1-8426-AF2303B0A8E5}"/>
              </a:ext>
            </a:extLst>
          </p:cNvPr>
          <p:cNvSpPr>
            <a:spLocks noGrp="1"/>
          </p:cNvSpPr>
          <p:nvPr>
            <p:ph type="sldNum" sz="quarter" idx="12"/>
          </p:nvPr>
        </p:nvSpPr>
        <p:spPr/>
        <p:txBody>
          <a:bodyPr/>
          <a:lstStyle/>
          <a:p>
            <a:fld id="{D374B5E6-8B03-45E2-B078-12F4C62CE576}" type="slidenum">
              <a:rPr lang="en-US" altLang="en-US"/>
              <a:pPr/>
              <a:t>84</a:t>
            </a:fld>
            <a:endParaRPr lang="en-US" altLang="en-US"/>
          </a:p>
        </p:txBody>
      </p:sp>
      <p:sp>
        <p:nvSpPr>
          <p:cNvPr id="78850" name="Rectangle 2">
            <a:extLst>
              <a:ext uri="{FF2B5EF4-FFF2-40B4-BE49-F238E27FC236}">
                <a16:creationId xmlns:a16="http://schemas.microsoft.com/office/drawing/2014/main" id="{7AAB7858-591A-4ECE-8852-2CDC7B49A1B2}"/>
              </a:ext>
            </a:extLst>
          </p:cNvPr>
          <p:cNvSpPr>
            <a:spLocks noChangeArrowheads="1"/>
          </p:cNvSpPr>
          <p:nvPr/>
        </p:nvSpPr>
        <p:spPr bwMode="auto">
          <a:xfrm>
            <a:off x="346364" y="1130406"/>
            <a:ext cx="11277600" cy="567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pPr>
              <a:lnSpc>
                <a:spcPct val="85000"/>
              </a:lnSpc>
            </a:pPr>
            <a:r>
              <a:rPr lang="en-US" altLang="en-US" b="1" dirty="0">
                <a:solidFill>
                  <a:srgbClr val="339966"/>
                </a:solidFill>
                <a:latin typeface="Arial" panose="020B0604020202020204" pitchFamily="34" charset="0"/>
              </a:rPr>
              <a:t>Dominated by Congo River and Basin</a:t>
            </a:r>
          </a:p>
          <a:p>
            <a:pPr lvl="1">
              <a:lnSpc>
                <a:spcPct val="85000"/>
              </a:lnSpc>
            </a:pPr>
            <a:r>
              <a:rPr lang="en-US" altLang="en-US" sz="3200" b="1" dirty="0">
                <a:solidFill>
                  <a:srgbClr val="0000FF"/>
                </a:solidFill>
                <a:latin typeface="Arial" panose="020B0604020202020204" pitchFamily="34" charset="0"/>
              </a:rPr>
              <a:t>Equatorial rainforest </a:t>
            </a:r>
          </a:p>
          <a:p>
            <a:pPr lvl="1">
              <a:lnSpc>
                <a:spcPct val="85000"/>
              </a:lnSpc>
            </a:pPr>
            <a:r>
              <a:rPr lang="en-US" altLang="en-US" sz="3200" b="1" dirty="0">
                <a:solidFill>
                  <a:srgbClr val="0000FF"/>
                </a:solidFill>
                <a:latin typeface="Arial" panose="020B0604020202020204" pitchFamily="34" charset="0"/>
              </a:rPr>
              <a:t>Impeded in transportation and communication</a:t>
            </a:r>
          </a:p>
          <a:p>
            <a:pPr>
              <a:lnSpc>
                <a:spcPct val="85000"/>
              </a:lnSpc>
            </a:pPr>
            <a:r>
              <a:rPr lang="en-US" altLang="en-US" b="1" dirty="0">
                <a:solidFill>
                  <a:srgbClr val="339966"/>
                </a:solidFill>
                <a:latin typeface="Arial" panose="020B0604020202020204" pitchFamily="34" charset="0"/>
              </a:rPr>
              <a:t>French is predominant in most states except Sao Tome and Principe</a:t>
            </a:r>
          </a:p>
          <a:p>
            <a:pPr>
              <a:lnSpc>
                <a:spcPct val="85000"/>
              </a:lnSpc>
            </a:pPr>
            <a:r>
              <a:rPr lang="en-US" altLang="en-US" b="1" dirty="0">
                <a:solidFill>
                  <a:srgbClr val="339966"/>
                </a:solidFill>
                <a:latin typeface="Arial" panose="020B0604020202020204" pitchFamily="34" charset="0"/>
              </a:rPr>
              <a:t>The most underdeveloped region in this realm</a:t>
            </a:r>
          </a:p>
          <a:p>
            <a:pPr>
              <a:lnSpc>
                <a:spcPct val="85000"/>
              </a:lnSpc>
            </a:pPr>
            <a:r>
              <a:rPr lang="en-US" altLang="en-US" b="1" dirty="0">
                <a:solidFill>
                  <a:srgbClr val="FF0000"/>
                </a:solidFill>
                <a:latin typeface="Arial" panose="020B0604020202020204" pitchFamily="34" charset="0"/>
              </a:rPr>
              <a:t>Resources</a:t>
            </a:r>
          </a:p>
          <a:p>
            <a:pPr lvl="1">
              <a:lnSpc>
                <a:spcPct val="85000"/>
              </a:lnSpc>
            </a:pPr>
            <a:r>
              <a:rPr lang="en-US" altLang="en-US" sz="3200" b="1" dirty="0">
                <a:solidFill>
                  <a:srgbClr val="0000FF"/>
                </a:solidFill>
                <a:latin typeface="Arial" panose="020B0604020202020204" pitchFamily="34" charset="0"/>
              </a:rPr>
              <a:t>Copper (Democratic Republic of Congo)</a:t>
            </a:r>
          </a:p>
          <a:p>
            <a:pPr lvl="1">
              <a:lnSpc>
                <a:spcPct val="85000"/>
              </a:lnSpc>
            </a:pPr>
            <a:r>
              <a:rPr lang="en-US" altLang="en-US" sz="3200" b="1" dirty="0">
                <a:solidFill>
                  <a:srgbClr val="0000FF"/>
                </a:solidFill>
                <a:latin typeface="Arial" panose="020B0604020202020204" pitchFamily="34" charset="0"/>
              </a:rPr>
              <a:t>Timber, oil (Gabon, Cameroon)</a:t>
            </a:r>
          </a:p>
          <a:p>
            <a:pPr lvl="1">
              <a:lnSpc>
                <a:spcPct val="85000"/>
              </a:lnSpc>
            </a:pPr>
            <a:r>
              <a:rPr lang="en-US" altLang="en-US" sz="3200" b="1" dirty="0">
                <a:solidFill>
                  <a:srgbClr val="0000FF"/>
                </a:solidFill>
                <a:latin typeface="Arial" panose="020B0604020202020204" pitchFamily="34" charset="0"/>
              </a:rPr>
              <a:t>Gold, manganese and uranium</a:t>
            </a:r>
          </a:p>
        </p:txBody>
      </p:sp>
      <p:sp>
        <p:nvSpPr>
          <p:cNvPr id="78851" name="Text Box 3">
            <a:extLst>
              <a:ext uri="{FF2B5EF4-FFF2-40B4-BE49-F238E27FC236}">
                <a16:creationId xmlns:a16="http://schemas.microsoft.com/office/drawing/2014/main" id="{D53CEA80-D419-4766-8223-77B124AF70AA}"/>
              </a:ext>
            </a:extLst>
          </p:cNvPr>
          <p:cNvSpPr txBox="1">
            <a:spLocks noChangeArrowheads="1"/>
          </p:cNvSpPr>
          <p:nvPr/>
        </p:nvSpPr>
        <p:spPr bwMode="auto">
          <a:xfrm>
            <a:off x="1413164" y="334202"/>
            <a:ext cx="9144000"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dirty="0">
                <a:solidFill>
                  <a:srgbClr val="0000FF"/>
                </a:solidFill>
                <a:latin typeface="Tahoma" panose="020B0604030504040204" pitchFamily="34" charset="0"/>
              </a:rPr>
              <a:t>EQUATORIAL AFRICA - Regional Features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dissolve">
                                      <p:cBhvr>
                                        <p:cTn id="7" dur="500"/>
                                        <p:tgtEl>
                                          <p:spTgt spid="788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8850">
                                            <p:txEl>
                                              <p:pRg st="1" end="1"/>
                                            </p:txEl>
                                          </p:spTgt>
                                        </p:tgtEl>
                                        <p:attrNameLst>
                                          <p:attrName>style.visibility</p:attrName>
                                        </p:attrNameLst>
                                      </p:cBhvr>
                                      <p:to>
                                        <p:strVal val="visible"/>
                                      </p:to>
                                    </p:set>
                                    <p:animEffect transition="in" filter="dissolve">
                                      <p:cBhvr>
                                        <p:cTn id="10" dur="500"/>
                                        <p:tgtEl>
                                          <p:spTgt spid="788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8850">
                                            <p:txEl>
                                              <p:pRg st="2" end="2"/>
                                            </p:txEl>
                                          </p:spTgt>
                                        </p:tgtEl>
                                        <p:attrNameLst>
                                          <p:attrName>style.visibility</p:attrName>
                                        </p:attrNameLst>
                                      </p:cBhvr>
                                      <p:to>
                                        <p:strVal val="visible"/>
                                      </p:to>
                                    </p:set>
                                    <p:animEffect transition="in" filter="dissolve">
                                      <p:cBhvr>
                                        <p:cTn id="13" dur="500"/>
                                        <p:tgtEl>
                                          <p:spTgt spid="78850">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8850">
                                            <p:txEl>
                                              <p:pRg st="3" end="3"/>
                                            </p:txEl>
                                          </p:spTgt>
                                        </p:tgtEl>
                                        <p:attrNameLst>
                                          <p:attrName>style.visibility</p:attrName>
                                        </p:attrNameLst>
                                      </p:cBhvr>
                                      <p:to>
                                        <p:strVal val="visible"/>
                                      </p:to>
                                    </p:set>
                                    <p:animEffect transition="in" filter="dissolve">
                                      <p:cBhvr>
                                        <p:cTn id="18" dur="500"/>
                                        <p:tgtEl>
                                          <p:spTgt spid="7885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8850">
                                            <p:txEl>
                                              <p:pRg st="4" end="4"/>
                                            </p:txEl>
                                          </p:spTgt>
                                        </p:tgtEl>
                                        <p:attrNameLst>
                                          <p:attrName>style.visibility</p:attrName>
                                        </p:attrNameLst>
                                      </p:cBhvr>
                                      <p:to>
                                        <p:strVal val="visible"/>
                                      </p:to>
                                    </p:set>
                                    <p:animEffect transition="in" filter="dissolve">
                                      <p:cBhvr>
                                        <p:cTn id="23" dur="500"/>
                                        <p:tgtEl>
                                          <p:spTgt spid="78850">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8850">
                                            <p:txEl>
                                              <p:pRg st="5" end="5"/>
                                            </p:txEl>
                                          </p:spTgt>
                                        </p:tgtEl>
                                        <p:attrNameLst>
                                          <p:attrName>style.visibility</p:attrName>
                                        </p:attrNameLst>
                                      </p:cBhvr>
                                      <p:to>
                                        <p:strVal val="visible"/>
                                      </p:to>
                                    </p:set>
                                    <p:animEffect transition="in" filter="dissolve">
                                      <p:cBhvr>
                                        <p:cTn id="28" dur="500"/>
                                        <p:tgtEl>
                                          <p:spTgt spid="78850">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8850">
                                            <p:txEl>
                                              <p:pRg st="6" end="6"/>
                                            </p:txEl>
                                          </p:spTgt>
                                        </p:tgtEl>
                                        <p:attrNameLst>
                                          <p:attrName>style.visibility</p:attrName>
                                        </p:attrNameLst>
                                      </p:cBhvr>
                                      <p:to>
                                        <p:strVal val="visible"/>
                                      </p:to>
                                    </p:set>
                                    <p:animEffect transition="in" filter="dissolve">
                                      <p:cBhvr>
                                        <p:cTn id="31" dur="500"/>
                                        <p:tgtEl>
                                          <p:spTgt spid="78850">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8850">
                                            <p:txEl>
                                              <p:pRg st="7" end="7"/>
                                            </p:txEl>
                                          </p:spTgt>
                                        </p:tgtEl>
                                        <p:attrNameLst>
                                          <p:attrName>style.visibility</p:attrName>
                                        </p:attrNameLst>
                                      </p:cBhvr>
                                      <p:to>
                                        <p:strVal val="visible"/>
                                      </p:to>
                                    </p:set>
                                    <p:animEffect transition="in" filter="dissolve">
                                      <p:cBhvr>
                                        <p:cTn id="34" dur="500"/>
                                        <p:tgtEl>
                                          <p:spTgt spid="78850">
                                            <p:txEl>
                                              <p:pRg st="7" end="7"/>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8850">
                                            <p:txEl>
                                              <p:pRg st="8" end="8"/>
                                            </p:txEl>
                                          </p:spTgt>
                                        </p:tgtEl>
                                        <p:attrNameLst>
                                          <p:attrName>style.visibility</p:attrName>
                                        </p:attrNameLst>
                                      </p:cBhvr>
                                      <p:to>
                                        <p:strVal val="visible"/>
                                      </p:to>
                                    </p:set>
                                    <p:animEffect transition="in" filter="dissolve">
                                      <p:cBhvr>
                                        <p:cTn id="37" dur="500"/>
                                        <p:tgtEl>
                                          <p:spTgt spid="7885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215D05-45D0-452D-8C30-8480423237A0}"/>
              </a:ext>
            </a:extLst>
          </p:cNvPr>
          <p:cNvSpPr>
            <a:spLocks noGrp="1"/>
          </p:cNvSpPr>
          <p:nvPr>
            <p:ph type="title"/>
          </p:nvPr>
        </p:nvSpPr>
        <p:spPr>
          <a:xfrm>
            <a:off x="436418" y="269047"/>
            <a:ext cx="5423510" cy="720436"/>
          </a:xfrm>
        </p:spPr>
        <p:txBody>
          <a:bodyPr/>
          <a:lstStyle/>
          <a:p>
            <a:r>
              <a:rPr lang="en-US" dirty="0"/>
              <a:t>Generalizations</a:t>
            </a:r>
          </a:p>
        </p:txBody>
      </p:sp>
      <p:sp>
        <p:nvSpPr>
          <p:cNvPr id="5" name="Slide Number Placeholder 4">
            <a:extLst>
              <a:ext uri="{FF2B5EF4-FFF2-40B4-BE49-F238E27FC236}">
                <a16:creationId xmlns:a16="http://schemas.microsoft.com/office/drawing/2014/main" id="{F8E94168-C2C1-4FF9-B181-F4C29E53B523}"/>
              </a:ext>
            </a:extLst>
          </p:cNvPr>
          <p:cNvSpPr>
            <a:spLocks noGrp="1"/>
          </p:cNvSpPr>
          <p:nvPr>
            <p:ph type="sldNum" sz="quarter" idx="12"/>
          </p:nvPr>
        </p:nvSpPr>
        <p:spPr/>
        <p:txBody>
          <a:bodyPr/>
          <a:lstStyle/>
          <a:p>
            <a:fld id="{A572F33B-51D6-439F-8A95-5DF2A14B8F67}" type="slidenum">
              <a:rPr lang="en-US" altLang="en-US" smtClean="0"/>
              <a:pPr/>
              <a:t>85</a:t>
            </a:fld>
            <a:endParaRPr lang="en-US" altLang="en-US"/>
          </a:p>
        </p:txBody>
      </p:sp>
      <p:pic>
        <p:nvPicPr>
          <p:cNvPr id="11" name="Content Placeholder 10">
            <a:extLst>
              <a:ext uri="{FF2B5EF4-FFF2-40B4-BE49-F238E27FC236}">
                <a16:creationId xmlns:a16="http://schemas.microsoft.com/office/drawing/2014/main" id="{EE3F652B-7269-4654-9E8D-D0E1203EED61}"/>
              </a:ext>
            </a:extLst>
          </p:cNvPr>
          <p:cNvPicPr>
            <a:picLocks noGrp="1" noChangeAspect="1"/>
          </p:cNvPicPr>
          <p:nvPr>
            <p:ph idx="1"/>
          </p:nvPr>
        </p:nvPicPr>
        <p:blipFill>
          <a:blip r:embed="rId2"/>
          <a:stretch>
            <a:fillRect/>
          </a:stretch>
        </p:blipFill>
        <p:spPr>
          <a:xfrm>
            <a:off x="7462475" y="269047"/>
            <a:ext cx="4452010" cy="6319906"/>
          </a:xfrm>
          <a:prstGeom prst="rect">
            <a:avLst/>
          </a:prstGeom>
        </p:spPr>
      </p:pic>
      <p:pic>
        <p:nvPicPr>
          <p:cNvPr id="12" name="Picture 11">
            <a:extLst>
              <a:ext uri="{FF2B5EF4-FFF2-40B4-BE49-F238E27FC236}">
                <a16:creationId xmlns:a16="http://schemas.microsoft.com/office/drawing/2014/main" id="{2E9726C8-3B55-44E2-B943-D796743530B6}"/>
              </a:ext>
            </a:extLst>
          </p:cNvPr>
          <p:cNvPicPr>
            <a:picLocks noChangeAspect="1"/>
          </p:cNvPicPr>
          <p:nvPr/>
        </p:nvPicPr>
        <p:blipFill>
          <a:blip r:embed="rId3"/>
          <a:stretch>
            <a:fillRect/>
          </a:stretch>
        </p:blipFill>
        <p:spPr>
          <a:xfrm>
            <a:off x="10342245" y="1111567"/>
            <a:ext cx="676275" cy="352425"/>
          </a:xfrm>
          <a:prstGeom prst="rect">
            <a:avLst/>
          </a:prstGeom>
        </p:spPr>
      </p:pic>
      <p:sp>
        <p:nvSpPr>
          <p:cNvPr id="13" name="TextBox 12">
            <a:extLst>
              <a:ext uri="{FF2B5EF4-FFF2-40B4-BE49-F238E27FC236}">
                <a16:creationId xmlns:a16="http://schemas.microsoft.com/office/drawing/2014/main" id="{9B4EE43D-2E50-48C3-9098-6BDB1D23C0DC}"/>
              </a:ext>
            </a:extLst>
          </p:cNvPr>
          <p:cNvSpPr txBox="1"/>
          <p:nvPr/>
        </p:nvSpPr>
        <p:spPr>
          <a:xfrm>
            <a:off x="10030691" y="775855"/>
            <a:ext cx="1537854" cy="369332"/>
          </a:xfrm>
          <a:prstGeom prst="rect">
            <a:avLst/>
          </a:prstGeom>
          <a:noFill/>
        </p:spPr>
        <p:txBody>
          <a:bodyPr wrap="square" rtlCol="0">
            <a:spAutoFit/>
          </a:bodyPr>
          <a:lstStyle/>
          <a:p>
            <a:r>
              <a:rPr lang="en-US" dirty="0"/>
              <a:t>South Sudan</a:t>
            </a:r>
          </a:p>
        </p:txBody>
      </p:sp>
      <p:sp>
        <p:nvSpPr>
          <p:cNvPr id="14" name="TextBox 13">
            <a:extLst>
              <a:ext uri="{FF2B5EF4-FFF2-40B4-BE49-F238E27FC236}">
                <a16:creationId xmlns:a16="http://schemas.microsoft.com/office/drawing/2014/main" id="{C543BE51-EEBC-47DC-B61C-C217C9E5A54C}"/>
              </a:ext>
            </a:extLst>
          </p:cNvPr>
          <p:cNvSpPr txBox="1"/>
          <p:nvPr/>
        </p:nvSpPr>
        <p:spPr>
          <a:xfrm>
            <a:off x="436418" y="1287779"/>
            <a:ext cx="5818485"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t>Wealth of resources</a:t>
            </a:r>
          </a:p>
          <a:p>
            <a:pPr marL="457200" indent="-457200">
              <a:buFont typeface="Arial" panose="020B0604020202020204" pitchFamily="34" charset="0"/>
              <a:buChar char="•"/>
            </a:pPr>
            <a:r>
              <a:rPr lang="en-US" sz="2800" dirty="0"/>
              <a:t>Democracy hasn’t done well</a:t>
            </a:r>
          </a:p>
          <a:p>
            <a:pPr marL="457200" indent="-457200">
              <a:buFont typeface="Arial" panose="020B0604020202020204" pitchFamily="34" charset="0"/>
              <a:buChar char="•"/>
            </a:pPr>
            <a:r>
              <a:rPr lang="en-US" sz="2800" dirty="0"/>
              <a:t>Intratribal hostilities </a:t>
            </a:r>
          </a:p>
          <a:p>
            <a:pPr marL="914400" lvl="1" indent="-457200">
              <a:buFont typeface="Arial" panose="020B0604020202020204" pitchFamily="34" charset="0"/>
              <a:buChar char="•"/>
            </a:pPr>
            <a:r>
              <a:rPr lang="en-US" sz="2800" dirty="0"/>
              <a:t>Congo (Zaire)</a:t>
            </a:r>
          </a:p>
          <a:p>
            <a:pPr marL="914400" lvl="1" indent="-457200">
              <a:buFont typeface="Arial" panose="020B0604020202020204" pitchFamily="34" charset="0"/>
              <a:buChar char="•"/>
            </a:pPr>
            <a:r>
              <a:rPr lang="en-US" sz="2800" dirty="0"/>
              <a:t>Rwanda</a:t>
            </a:r>
          </a:p>
          <a:p>
            <a:pPr marL="457200" indent="-457200">
              <a:buFont typeface="Arial" panose="020B0604020202020204" pitchFamily="34" charset="0"/>
              <a:buChar char="•"/>
            </a:pPr>
            <a:r>
              <a:rPr lang="en-US" sz="2800" dirty="0"/>
              <a:t>Rivers beset by waterfalls</a:t>
            </a:r>
          </a:p>
          <a:p>
            <a:pPr marL="457200" indent="-457200">
              <a:buFont typeface="Arial" panose="020B0604020202020204" pitchFamily="34" charset="0"/>
              <a:buChar char="•"/>
            </a:pPr>
            <a:r>
              <a:rPr lang="en-US" sz="2800" dirty="0"/>
              <a:t>Very heavy rainy season</a:t>
            </a:r>
          </a:p>
          <a:p>
            <a:pPr marL="457200" indent="-457200">
              <a:buFont typeface="Arial" panose="020B0604020202020204" pitchFamily="34" charset="0"/>
              <a:buChar char="•"/>
            </a:pPr>
            <a:r>
              <a:rPr lang="en-US" sz="2800" dirty="0"/>
              <a:t>Good breeding ground for insect disease vectors</a:t>
            </a:r>
          </a:p>
          <a:p>
            <a:pPr marL="914400" lvl="1" indent="-457200">
              <a:buFont typeface="Arial" panose="020B0604020202020204" pitchFamily="34" charset="0"/>
              <a:buChar char="•"/>
            </a:pPr>
            <a:r>
              <a:rPr lang="en-US" sz="2800" dirty="0"/>
              <a:t>Malaria</a:t>
            </a:r>
          </a:p>
          <a:p>
            <a:pPr marL="914400" lvl="1" indent="-457200">
              <a:buFont typeface="Arial" panose="020B0604020202020204" pitchFamily="34" charset="0"/>
              <a:buChar char="•"/>
            </a:pPr>
            <a:r>
              <a:rPr lang="en-US" sz="2800" dirty="0"/>
              <a:t>Yellow fever</a:t>
            </a:r>
          </a:p>
          <a:p>
            <a:pPr marL="914400" lvl="1" indent="-457200">
              <a:buFont typeface="Arial" panose="020B0604020202020204" pitchFamily="34" charset="0"/>
              <a:buChar char="•"/>
            </a:pPr>
            <a:r>
              <a:rPr lang="en-US" sz="2800" dirty="0"/>
              <a:t>Sleeping Sickness</a:t>
            </a:r>
          </a:p>
        </p:txBody>
      </p:sp>
    </p:spTree>
    <p:extLst>
      <p:ext uri="{BB962C8B-B14F-4D97-AF65-F5344CB8AC3E}">
        <p14:creationId xmlns:p14="http://schemas.microsoft.com/office/powerpoint/2010/main" val="3859418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F85913B-2B35-428E-BE7A-ECAFEE40D7B0}"/>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2">
            <a:extLst>
              <a:ext uri="{FF2B5EF4-FFF2-40B4-BE49-F238E27FC236}">
                <a16:creationId xmlns:a16="http://schemas.microsoft.com/office/drawing/2014/main" id="{69D224D8-F9C0-4A63-9F54-07AB9FDB5222}"/>
              </a:ext>
            </a:extLst>
          </p:cNvPr>
          <p:cNvSpPr>
            <a:spLocks noGrp="1"/>
          </p:cNvSpPr>
          <p:nvPr>
            <p:ph type="sldNum" sz="quarter" idx="12"/>
          </p:nvPr>
        </p:nvSpPr>
        <p:spPr/>
        <p:txBody>
          <a:bodyPr/>
          <a:lstStyle/>
          <a:p>
            <a:fld id="{3277082D-7F01-4166-8BA7-A3CFF79351FE}" type="slidenum">
              <a:rPr lang="en-US" altLang="en-US"/>
              <a:pPr/>
              <a:t>86</a:t>
            </a:fld>
            <a:endParaRPr lang="en-US" altLang="en-US"/>
          </a:p>
        </p:txBody>
      </p:sp>
      <p:sp>
        <p:nvSpPr>
          <p:cNvPr id="79874" name="Rectangle 2">
            <a:extLst>
              <a:ext uri="{FF2B5EF4-FFF2-40B4-BE49-F238E27FC236}">
                <a16:creationId xmlns:a16="http://schemas.microsoft.com/office/drawing/2014/main" id="{4A436A3D-2099-4943-B4C8-E883BD486954}"/>
              </a:ext>
            </a:extLst>
          </p:cNvPr>
          <p:cNvSpPr>
            <a:spLocks noChangeArrowheads="1"/>
          </p:cNvSpPr>
          <p:nvPr/>
        </p:nvSpPr>
        <p:spPr bwMode="auto">
          <a:xfrm>
            <a:off x="235527" y="0"/>
            <a:ext cx="1167938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sz="3600" b="1" dirty="0">
                <a:latin typeface="Arial" panose="020B0604020202020204" pitchFamily="34" charset="0"/>
                <a:cs typeface="Arial" panose="020B0604020202020204" pitchFamily="34" charset="0"/>
              </a:rPr>
              <a:t>The Congo: </a:t>
            </a:r>
            <a:r>
              <a:rPr lang="en-US" altLang="en-US" sz="3200" b="1" dirty="0">
                <a:latin typeface="Arial" panose="020B0604020202020204" pitchFamily="34" charset="0"/>
                <a:cs typeface="Arial" panose="020B0604020202020204" pitchFamily="34" charset="0"/>
              </a:rPr>
              <a:t>Largest area (U.S. east of Mississippi) and population (52 million)</a:t>
            </a:r>
            <a:r>
              <a:rPr lang="en-US" altLang="en-US" sz="4800" b="1" dirty="0">
                <a:latin typeface="Arial" panose="020B0604020202020204" pitchFamily="34" charset="0"/>
              </a:rPr>
              <a:t> </a:t>
            </a:r>
          </a:p>
        </p:txBody>
      </p:sp>
      <p:sp>
        <p:nvSpPr>
          <p:cNvPr id="79875" name="Rectangle 3">
            <a:extLst>
              <a:ext uri="{FF2B5EF4-FFF2-40B4-BE49-F238E27FC236}">
                <a16:creationId xmlns:a16="http://schemas.microsoft.com/office/drawing/2014/main" id="{56A7461D-1273-4CBF-A379-C47397C94309}"/>
              </a:ext>
            </a:extLst>
          </p:cNvPr>
          <p:cNvSpPr>
            <a:spLocks noChangeArrowheads="1"/>
          </p:cNvSpPr>
          <p:nvPr/>
        </p:nvSpPr>
        <p:spPr bwMode="auto">
          <a:xfrm>
            <a:off x="581891" y="1600200"/>
            <a:ext cx="1133301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pPr>
              <a:lnSpc>
                <a:spcPct val="90000"/>
              </a:lnSpc>
            </a:pPr>
            <a:r>
              <a:rPr lang="en-US" altLang="en-US" b="1" dirty="0">
                <a:latin typeface="Arial" panose="020B0604020202020204" pitchFamily="34" charset="0"/>
                <a:cs typeface="Arial" panose="020B0604020202020204" pitchFamily="34" charset="0"/>
              </a:rPr>
              <a:t>Tiny coastline – almost a landlocked country</a:t>
            </a:r>
            <a:r>
              <a:rPr lang="en-US" altLang="en-US" b="1" dirty="0">
                <a:latin typeface="Arial" panose="020B0604020202020204" pitchFamily="34" charset="0"/>
              </a:rPr>
              <a:t> </a:t>
            </a:r>
          </a:p>
          <a:p>
            <a:pPr>
              <a:lnSpc>
                <a:spcPct val="90000"/>
              </a:lnSpc>
            </a:pPr>
            <a:r>
              <a:rPr lang="en-US" altLang="en-US" b="1" dirty="0">
                <a:latin typeface="Arial" panose="020B0604020202020204" pitchFamily="34" charset="0"/>
                <a:cs typeface="Arial" panose="020B0604020202020204" pitchFamily="34" charset="0"/>
              </a:rPr>
              <a:t>Congo river is beset with waterfalls which makes it less useful for transportation</a:t>
            </a:r>
            <a:r>
              <a:rPr lang="en-US" altLang="en-US" b="1" dirty="0">
                <a:latin typeface="Arial" panose="020B0604020202020204" pitchFamily="34" charset="0"/>
              </a:rPr>
              <a:t> </a:t>
            </a:r>
          </a:p>
          <a:p>
            <a:pPr>
              <a:lnSpc>
                <a:spcPct val="90000"/>
              </a:lnSpc>
            </a:pPr>
            <a:r>
              <a:rPr lang="en-US" altLang="en-US" b="1" dirty="0">
                <a:latin typeface="Arial" panose="020B0604020202020204" pitchFamily="34" charset="0"/>
                <a:cs typeface="Arial" panose="020B0604020202020204" pitchFamily="34" charset="0"/>
              </a:rPr>
              <a:t>Became and independent country with practically no experience or preparation for democracy or self-government</a:t>
            </a:r>
            <a:r>
              <a:rPr lang="en-US" altLang="en-US" b="1" dirty="0">
                <a:latin typeface="Arial" panose="020B0604020202020204" pitchFamily="34" charset="0"/>
              </a:rPr>
              <a:t> </a:t>
            </a:r>
          </a:p>
          <a:p>
            <a:pPr lvl="1">
              <a:lnSpc>
                <a:spcPct val="90000"/>
              </a:lnSpc>
            </a:pPr>
            <a:r>
              <a:rPr lang="en-US" altLang="en-US" b="1" dirty="0">
                <a:latin typeface="Arial" panose="020B0604020202020204" pitchFamily="34" charset="0"/>
                <a:cs typeface="Arial" panose="020B0604020202020204" pitchFamily="34" charset="0"/>
              </a:rPr>
              <a:t>Civil War shortly after becoming independent early 1960s – Mineral rich Katanga tried to secede</a:t>
            </a:r>
            <a:r>
              <a:rPr lang="en-US" altLang="en-US" b="1" dirty="0">
                <a:latin typeface="Arial" panose="020B0604020202020204" pitchFamily="34" charset="0"/>
              </a:rPr>
              <a:t> (site of copper mines)</a:t>
            </a:r>
          </a:p>
          <a:p>
            <a:pPr lvl="1">
              <a:lnSpc>
                <a:spcPct val="90000"/>
              </a:lnSpc>
            </a:pPr>
            <a:r>
              <a:rPr lang="en-US" altLang="en-US" b="1" dirty="0">
                <a:latin typeface="Arial" panose="020B0604020202020204" pitchFamily="34" charset="0"/>
              </a:rPr>
              <a:t>Approximately 1995-96 struggle for power replaced one dictator with another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D9C866E-CB07-4702-84AD-AD462651C1B2}"/>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2">
            <a:extLst>
              <a:ext uri="{FF2B5EF4-FFF2-40B4-BE49-F238E27FC236}">
                <a16:creationId xmlns:a16="http://schemas.microsoft.com/office/drawing/2014/main" id="{40A9E9DD-1747-44F5-A378-D0675AD0FA67}"/>
              </a:ext>
            </a:extLst>
          </p:cNvPr>
          <p:cNvSpPr>
            <a:spLocks noGrp="1"/>
          </p:cNvSpPr>
          <p:nvPr>
            <p:ph type="sldNum" sz="quarter" idx="12"/>
          </p:nvPr>
        </p:nvSpPr>
        <p:spPr/>
        <p:txBody>
          <a:bodyPr/>
          <a:lstStyle/>
          <a:p>
            <a:fld id="{092C38E5-673D-48E0-BFFA-18C7B086EFC7}" type="slidenum">
              <a:rPr lang="en-US" altLang="en-US"/>
              <a:pPr/>
              <a:t>87</a:t>
            </a:fld>
            <a:endParaRPr lang="en-US" altLang="en-US"/>
          </a:p>
        </p:txBody>
      </p:sp>
      <p:sp>
        <p:nvSpPr>
          <p:cNvPr id="80898" name="Rectangle 2">
            <a:extLst>
              <a:ext uri="{FF2B5EF4-FFF2-40B4-BE49-F238E27FC236}">
                <a16:creationId xmlns:a16="http://schemas.microsoft.com/office/drawing/2014/main" id="{59637E76-59F8-4AC4-ABF8-2979A4577E4C}"/>
              </a:ext>
            </a:extLst>
          </p:cNvPr>
          <p:cNvSpPr>
            <a:spLocks noChangeArrowheads="1"/>
          </p:cNvSpPr>
          <p:nvPr/>
        </p:nvSpPr>
        <p:spPr bwMode="auto">
          <a:xfrm>
            <a:off x="2743200" y="0"/>
            <a:ext cx="678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b="1">
                <a:latin typeface="Arial" panose="020B0604020202020204" pitchFamily="34" charset="0"/>
              </a:rPr>
              <a:t>Congo’s Difficulties</a:t>
            </a:r>
          </a:p>
        </p:txBody>
      </p:sp>
      <p:sp>
        <p:nvSpPr>
          <p:cNvPr id="80899" name="Rectangle 3">
            <a:extLst>
              <a:ext uri="{FF2B5EF4-FFF2-40B4-BE49-F238E27FC236}">
                <a16:creationId xmlns:a16="http://schemas.microsoft.com/office/drawing/2014/main" id="{752DC52B-CE50-488B-A7A4-9164F53E5946}"/>
              </a:ext>
            </a:extLst>
          </p:cNvPr>
          <p:cNvSpPr>
            <a:spLocks noChangeArrowheads="1"/>
          </p:cNvSpPr>
          <p:nvPr/>
        </p:nvSpPr>
        <p:spPr bwMode="auto">
          <a:xfrm>
            <a:off x="540327" y="685800"/>
            <a:ext cx="1012767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sz="2800" b="1" dirty="0">
                <a:latin typeface="Arial" panose="020B0604020202020204" pitchFamily="34" charset="0"/>
                <a:cs typeface="Arial" panose="020B0604020202020204" pitchFamily="34" charset="0"/>
              </a:rPr>
              <a:t>Stability achieved after the civil war through dictatorship under President Mobutu – economic development lagged</a:t>
            </a:r>
            <a:r>
              <a:rPr lang="en-US" altLang="en-US" sz="2800" b="1" dirty="0">
                <a:latin typeface="Arial" panose="020B0604020202020204" pitchFamily="34" charset="0"/>
              </a:rPr>
              <a:t> </a:t>
            </a:r>
          </a:p>
          <a:p>
            <a:r>
              <a:rPr lang="en-US" altLang="en-US" sz="2800" b="1" dirty="0">
                <a:latin typeface="Arial" panose="020B0604020202020204" pitchFamily="34" charset="0"/>
                <a:cs typeface="Arial" panose="020B0604020202020204" pitchFamily="34" charset="0"/>
              </a:rPr>
              <a:t>Civil wars of the 1990s</a:t>
            </a:r>
            <a:r>
              <a:rPr lang="en-US" altLang="en-US" b="1" dirty="0">
                <a:latin typeface="Arial" panose="020B0604020202020204" pitchFamily="34" charset="0"/>
              </a:rPr>
              <a:t> </a:t>
            </a:r>
          </a:p>
          <a:p>
            <a:pPr lvl="1"/>
            <a:r>
              <a:rPr lang="en-US" altLang="en-US" b="1" dirty="0">
                <a:latin typeface="Arial" panose="020B0604020202020204" pitchFamily="34" charset="0"/>
                <a:cs typeface="Arial" panose="020B0604020202020204" pitchFamily="34" charset="0"/>
              </a:rPr>
              <a:t>Affected by Hutu/Tutsi ethnic war (Genocide) in Rwanda and Burundi</a:t>
            </a:r>
            <a:r>
              <a:rPr lang="en-US" altLang="en-US" b="1" dirty="0">
                <a:latin typeface="Arial" panose="020B0604020202020204" pitchFamily="34" charset="0"/>
              </a:rPr>
              <a:t> </a:t>
            </a:r>
          </a:p>
          <a:p>
            <a:pPr lvl="1"/>
            <a:r>
              <a:rPr lang="en-US" altLang="en-US" b="1" dirty="0">
                <a:latin typeface="Arial" panose="020B0604020202020204" pitchFamily="34" charset="0"/>
                <a:cs typeface="Arial" panose="020B0604020202020204" pitchFamily="34" charset="0"/>
              </a:rPr>
              <a:t>Many refugees entered northeast Congo (Zaire)</a:t>
            </a:r>
            <a:r>
              <a:rPr lang="en-US" altLang="en-US" b="1" dirty="0">
                <a:latin typeface="Arial" panose="020B0604020202020204" pitchFamily="34" charset="0"/>
              </a:rPr>
              <a:t> </a:t>
            </a:r>
          </a:p>
          <a:p>
            <a:pPr lvl="1"/>
            <a:r>
              <a:rPr lang="en-US" altLang="en-US" b="1" dirty="0">
                <a:latin typeface="Arial" panose="020B0604020202020204" pitchFamily="34" charset="0"/>
                <a:cs typeface="Arial" panose="020B0604020202020204" pitchFamily="34" charset="0"/>
              </a:rPr>
              <a:t>Tutsi supported Tutsi-related forces in eastern Zaire under Laurent Kabila took control of the government and renamed the country Congo</a:t>
            </a:r>
            <a:r>
              <a:rPr lang="en-US" altLang="en-US" b="1" dirty="0">
                <a:latin typeface="Arial" panose="020B0604020202020204" pitchFamily="34" charset="0"/>
              </a:rPr>
              <a:t> </a:t>
            </a:r>
          </a:p>
          <a:p>
            <a:pPr lvl="1"/>
            <a:r>
              <a:rPr lang="en-US" altLang="en-US" b="1" dirty="0">
                <a:latin typeface="Arial" panose="020B0604020202020204" pitchFamily="34" charset="0"/>
                <a:cs typeface="Arial" panose="020B0604020202020204" pitchFamily="34" charset="0"/>
              </a:rPr>
              <a:t>2001 – coup attempt resulted in Kabila being killed and his son named ruler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9D99-DE79-4021-AB93-98915A80DE0B}"/>
              </a:ext>
            </a:extLst>
          </p:cNvPr>
          <p:cNvSpPr>
            <a:spLocks noGrp="1"/>
          </p:cNvSpPr>
          <p:nvPr>
            <p:ph type="title"/>
          </p:nvPr>
        </p:nvSpPr>
        <p:spPr>
          <a:xfrm>
            <a:off x="289005" y="522938"/>
            <a:ext cx="5183540" cy="2926080"/>
          </a:xfrm>
        </p:spPr>
        <p:txBody>
          <a:bodyPr/>
          <a:lstStyle/>
          <a:p>
            <a:r>
              <a:rPr lang="en-US" dirty="0"/>
              <a:t>East </a:t>
            </a:r>
            <a:r>
              <a:rPr lang="en-US" dirty="0" err="1"/>
              <a:t>africa</a:t>
            </a:r>
            <a:endParaRPr lang="en-US" dirty="0"/>
          </a:p>
        </p:txBody>
      </p:sp>
      <p:sp>
        <p:nvSpPr>
          <p:cNvPr id="3" name="Text Placeholder 2">
            <a:extLst>
              <a:ext uri="{FF2B5EF4-FFF2-40B4-BE49-F238E27FC236}">
                <a16:creationId xmlns:a16="http://schemas.microsoft.com/office/drawing/2014/main" id="{154ED8F1-2357-493A-B821-A9B49C897F88}"/>
              </a:ext>
            </a:extLst>
          </p:cNvPr>
          <p:cNvSpPr>
            <a:spLocks noGrp="1"/>
          </p:cNvSpPr>
          <p:nvPr>
            <p:ph type="body" idx="1"/>
          </p:nvPr>
        </p:nvSpPr>
        <p:spPr>
          <a:xfrm>
            <a:off x="289005" y="4334629"/>
            <a:ext cx="4906450" cy="1363806"/>
          </a:xfrm>
        </p:spPr>
        <p:txBody>
          <a:bodyPr/>
          <a:lstStyle/>
          <a:p>
            <a:endParaRPr lang="en-US" dirty="0"/>
          </a:p>
        </p:txBody>
      </p:sp>
      <p:sp>
        <p:nvSpPr>
          <p:cNvPr id="5" name="Slide Number Placeholder 4">
            <a:extLst>
              <a:ext uri="{FF2B5EF4-FFF2-40B4-BE49-F238E27FC236}">
                <a16:creationId xmlns:a16="http://schemas.microsoft.com/office/drawing/2014/main" id="{64D616A2-2320-40AA-9A86-9D407F14E28F}"/>
              </a:ext>
            </a:extLst>
          </p:cNvPr>
          <p:cNvSpPr>
            <a:spLocks noGrp="1"/>
          </p:cNvSpPr>
          <p:nvPr>
            <p:ph type="sldNum" sz="quarter" idx="12"/>
          </p:nvPr>
        </p:nvSpPr>
        <p:spPr/>
        <p:txBody>
          <a:bodyPr/>
          <a:lstStyle/>
          <a:p>
            <a:fld id="{A572F33B-51D6-439F-8A95-5DF2A14B8F67}" type="slidenum">
              <a:rPr lang="en-US" altLang="en-US" smtClean="0"/>
              <a:pPr/>
              <a:t>88</a:t>
            </a:fld>
            <a:endParaRPr lang="en-US" altLang="en-US"/>
          </a:p>
        </p:txBody>
      </p:sp>
      <p:pic>
        <p:nvPicPr>
          <p:cNvPr id="6" name="Picture 5">
            <a:extLst>
              <a:ext uri="{FF2B5EF4-FFF2-40B4-BE49-F238E27FC236}">
                <a16:creationId xmlns:a16="http://schemas.microsoft.com/office/drawing/2014/main" id="{7D23D631-37B6-4071-AC94-D7B552672EB8}"/>
              </a:ext>
            </a:extLst>
          </p:cNvPr>
          <p:cNvPicPr>
            <a:picLocks noChangeAspect="1"/>
          </p:cNvPicPr>
          <p:nvPr/>
        </p:nvPicPr>
        <p:blipFill>
          <a:blip r:embed="rId2"/>
          <a:stretch>
            <a:fillRect/>
          </a:stretch>
        </p:blipFill>
        <p:spPr>
          <a:xfrm>
            <a:off x="5276050" y="269047"/>
            <a:ext cx="6626946" cy="6319906"/>
          </a:xfrm>
          <a:prstGeom prst="rect">
            <a:avLst/>
          </a:prstGeom>
        </p:spPr>
      </p:pic>
    </p:spTree>
    <p:extLst>
      <p:ext uri="{BB962C8B-B14F-4D97-AF65-F5344CB8AC3E}">
        <p14:creationId xmlns:p14="http://schemas.microsoft.com/office/powerpoint/2010/main" val="12492358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851AFA-EF44-4E05-9A09-DC58422D36BF}"/>
              </a:ext>
            </a:extLst>
          </p:cNvPr>
          <p:cNvSpPr>
            <a:spLocks noGrp="1"/>
          </p:cNvSpPr>
          <p:nvPr>
            <p:ph type="title"/>
          </p:nvPr>
        </p:nvSpPr>
        <p:spPr>
          <a:xfrm>
            <a:off x="5056909" y="297873"/>
            <a:ext cx="6543502" cy="741218"/>
          </a:xfrm>
        </p:spPr>
        <p:txBody>
          <a:bodyPr>
            <a:noAutofit/>
          </a:bodyPr>
          <a:lstStyle/>
          <a:p>
            <a:r>
              <a:rPr lang="en-US" sz="2800" dirty="0">
                <a:solidFill>
                  <a:srgbClr val="008000"/>
                </a:solidFill>
              </a:rPr>
              <a:t>Beautiful Rift Valleys are where East Africa is separating from the rest of the continent</a:t>
            </a:r>
          </a:p>
        </p:txBody>
      </p:sp>
      <p:pic>
        <p:nvPicPr>
          <p:cNvPr id="8" name="Content Placeholder 7">
            <a:extLst>
              <a:ext uri="{FF2B5EF4-FFF2-40B4-BE49-F238E27FC236}">
                <a16:creationId xmlns:a16="http://schemas.microsoft.com/office/drawing/2014/main" id="{1D9F9D96-6145-411A-A527-BA6A2BACEC35}"/>
              </a:ext>
            </a:extLst>
          </p:cNvPr>
          <p:cNvPicPr>
            <a:picLocks noGrp="1" noChangeAspect="1"/>
          </p:cNvPicPr>
          <p:nvPr>
            <p:ph idx="1"/>
          </p:nvPr>
        </p:nvPicPr>
        <p:blipFill>
          <a:blip r:embed="rId3"/>
          <a:stretch>
            <a:fillRect/>
          </a:stretch>
        </p:blipFill>
        <p:spPr>
          <a:xfrm>
            <a:off x="252403" y="297873"/>
            <a:ext cx="4686643" cy="6291080"/>
          </a:xfrm>
          <a:prstGeom prst="rect">
            <a:avLst/>
          </a:prstGeom>
        </p:spPr>
      </p:pic>
      <p:sp>
        <p:nvSpPr>
          <p:cNvPr id="5" name="Slide Number Placeholder 4">
            <a:extLst>
              <a:ext uri="{FF2B5EF4-FFF2-40B4-BE49-F238E27FC236}">
                <a16:creationId xmlns:a16="http://schemas.microsoft.com/office/drawing/2014/main" id="{0A698299-CE99-4D55-A581-504729332E25}"/>
              </a:ext>
            </a:extLst>
          </p:cNvPr>
          <p:cNvSpPr>
            <a:spLocks noGrp="1"/>
          </p:cNvSpPr>
          <p:nvPr>
            <p:ph type="sldNum" sz="quarter" idx="12"/>
          </p:nvPr>
        </p:nvSpPr>
        <p:spPr/>
        <p:txBody>
          <a:bodyPr/>
          <a:lstStyle/>
          <a:p>
            <a:fld id="{A572F33B-51D6-439F-8A95-5DF2A14B8F67}" type="slidenum">
              <a:rPr lang="en-US" altLang="en-US" smtClean="0"/>
              <a:pPr/>
              <a:t>89</a:t>
            </a:fld>
            <a:endParaRPr lang="en-US" altLang="en-US"/>
          </a:p>
        </p:txBody>
      </p:sp>
      <p:pic>
        <p:nvPicPr>
          <p:cNvPr id="12" name="Picture 11">
            <a:extLst>
              <a:ext uri="{FF2B5EF4-FFF2-40B4-BE49-F238E27FC236}">
                <a16:creationId xmlns:a16="http://schemas.microsoft.com/office/drawing/2014/main" id="{E8378E56-36D5-4FD1-B28B-A077B0E9504D}"/>
              </a:ext>
            </a:extLst>
          </p:cNvPr>
          <p:cNvPicPr>
            <a:picLocks noChangeAspect="1"/>
          </p:cNvPicPr>
          <p:nvPr/>
        </p:nvPicPr>
        <p:blipFill>
          <a:blip r:embed="rId4"/>
          <a:stretch>
            <a:fillRect/>
          </a:stretch>
        </p:blipFill>
        <p:spPr>
          <a:xfrm>
            <a:off x="6885709" y="1009227"/>
            <a:ext cx="5053888" cy="5579726"/>
          </a:xfrm>
          <a:prstGeom prst="rect">
            <a:avLst/>
          </a:prstGeom>
        </p:spPr>
      </p:pic>
    </p:spTree>
    <p:extLst>
      <p:ext uri="{BB962C8B-B14F-4D97-AF65-F5344CB8AC3E}">
        <p14:creationId xmlns:p14="http://schemas.microsoft.com/office/powerpoint/2010/main" val="419598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a:extLst>
              <a:ext uri="{FF2B5EF4-FFF2-40B4-BE49-F238E27FC236}">
                <a16:creationId xmlns:a16="http://schemas.microsoft.com/office/drawing/2014/main" id="{73CA6222-2F16-4AD6-A6B1-9702FC792E03}"/>
              </a:ext>
            </a:extLst>
          </p:cNvPr>
          <p:cNvSpPr>
            <a:spLocks noGrp="1"/>
          </p:cNvSpPr>
          <p:nvPr>
            <p:ph type="ftr" sz="quarter" idx="11"/>
          </p:nvPr>
        </p:nvSpPr>
        <p:spPr/>
        <p:txBody>
          <a:bodyPr/>
          <a:lstStyle/>
          <a:p>
            <a:r>
              <a:rPr lang="en-US" altLang="en-US"/>
              <a:t>Globalization &amp; Diversity: Rowntree, Lewis, Price, Wyckoff</a:t>
            </a:r>
          </a:p>
        </p:txBody>
      </p:sp>
      <p:sp>
        <p:nvSpPr>
          <p:cNvPr id="17" name="Slide Number Placeholder 2">
            <a:extLst>
              <a:ext uri="{FF2B5EF4-FFF2-40B4-BE49-F238E27FC236}">
                <a16:creationId xmlns:a16="http://schemas.microsoft.com/office/drawing/2014/main" id="{BA58F39A-4460-4FDF-A685-73626D0E8EDE}"/>
              </a:ext>
            </a:extLst>
          </p:cNvPr>
          <p:cNvSpPr>
            <a:spLocks noGrp="1"/>
          </p:cNvSpPr>
          <p:nvPr>
            <p:ph type="sldNum" sz="quarter" idx="12"/>
          </p:nvPr>
        </p:nvSpPr>
        <p:spPr/>
        <p:txBody>
          <a:bodyPr/>
          <a:lstStyle/>
          <a:p>
            <a:fld id="{FBE58862-E98F-4256-B611-B23511BBBFBC}" type="slidenum">
              <a:rPr lang="en-US" altLang="en-US"/>
              <a:pPr/>
              <a:t>9</a:t>
            </a:fld>
            <a:endParaRPr lang="en-US" altLang="en-US"/>
          </a:p>
        </p:txBody>
      </p:sp>
      <p:pic>
        <p:nvPicPr>
          <p:cNvPr id="12290" name="Picture 2">
            <a:extLst>
              <a:ext uri="{FF2B5EF4-FFF2-40B4-BE49-F238E27FC236}">
                <a16:creationId xmlns:a16="http://schemas.microsoft.com/office/drawing/2014/main" id="{8EDC8624-D945-4CF3-8C46-0DC3E3CB091E}"/>
              </a:ext>
            </a:extLst>
          </p:cNvPr>
          <p:cNvPicPr>
            <a:picLocks noChangeArrowheads="1"/>
          </p:cNvPicPr>
          <p:nvPr/>
        </p:nvPicPr>
        <p:blipFill>
          <a:blip r:embed="rId4">
            <a:extLst>
              <a:ext uri="{28A0092B-C50C-407E-A947-70E740481C1C}">
                <a14:useLocalDpi xmlns:a14="http://schemas.microsoft.com/office/drawing/2010/main"/>
              </a:ext>
            </a:extLst>
          </a:blip>
          <a:srcRect l="10512" t="450" r="12141" b="10316"/>
          <a:stretch>
            <a:fillRect/>
          </a:stretch>
        </p:blipFill>
        <p:spPr bwMode="auto">
          <a:xfrm>
            <a:off x="1752600" y="152400"/>
            <a:ext cx="7086600" cy="6553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Freeform 3">
            <a:extLst>
              <a:ext uri="{FF2B5EF4-FFF2-40B4-BE49-F238E27FC236}">
                <a16:creationId xmlns:a16="http://schemas.microsoft.com/office/drawing/2014/main" id="{13DBA395-113C-4FD9-847C-F6013393532D}"/>
              </a:ext>
            </a:extLst>
          </p:cNvPr>
          <p:cNvSpPr>
            <a:spLocks/>
          </p:cNvSpPr>
          <p:nvPr/>
        </p:nvSpPr>
        <p:spPr bwMode="auto">
          <a:xfrm>
            <a:off x="4648200" y="4419600"/>
            <a:ext cx="1620838" cy="2154238"/>
          </a:xfrm>
          <a:custGeom>
            <a:avLst/>
            <a:gdLst>
              <a:gd name="T0" fmla="*/ 60 w 1021"/>
              <a:gd name="T1" fmla="*/ 0 h 1357"/>
              <a:gd name="T2" fmla="*/ 84 w 1021"/>
              <a:gd name="T3" fmla="*/ 156 h 1357"/>
              <a:gd name="T4" fmla="*/ 102 w 1021"/>
              <a:gd name="T5" fmla="*/ 354 h 1357"/>
              <a:gd name="T6" fmla="*/ 0 w 1021"/>
              <a:gd name="T7" fmla="*/ 492 h 1357"/>
              <a:gd name="T8" fmla="*/ 60 w 1021"/>
              <a:gd name="T9" fmla="*/ 600 h 1357"/>
              <a:gd name="T10" fmla="*/ 114 w 1021"/>
              <a:gd name="T11" fmla="*/ 750 h 1357"/>
              <a:gd name="T12" fmla="*/ 120 w 1021"/>
              <a:gd name="T13" fmla="*/ 888 h 1357"/>
              <a:gd name="T14" fmla="*/ 192 w 1021"/>
              <a:gd name="T15" fmla="*/ 1032 h 1357"/>
              <a:gd name="T16" fmla="*/ 258 w 1021"/>
              <a:gd name="T17" fmla="*/ 1176 h 1357"/>
              <a:gd name="T18" fmla="*/ 300 w 1021"/>
              <a:gd name="T19" fmla="*/ 1290 h 1357"/>
              <a:gd name="T20" fmla="*/ 300 w 1021"/>
              <a:gd name="T21" fmla="*/ 1356 h 1357"/>
              <a:gd name="T22" fmla="*/ 444 w 1021"/>
              <a:gd name="T23" fmla="*/ 1308 h 1357"/>
              <a:gd name="T24" fmla="*/ 612 w 1021"/>
              <a:gd name="T25" fmla="*/ 1284 h 1357"/>
              <a:gd name="T26" fmla="*/ 732 w 1021"/>
              <a:gd name="T27" fmla="*/ 1248 h 1357"/>
              <a:gd name="T28" fmla="*/ 816 w 1021"/>
              <a:gd name="T29" fmla="*/ 1182 h 1357"/>
              <a:gd name="T30" fmla="*/ 888 w 1021"/>
              <a:gd name="T31" fmla="*/ 1032 h 1357"/>
              <a:gd name="T32" fmla="*/ 942 w 1021"/>
              <a:gd name="T33" fmla="*/ 924 h 1357"/>
              <a:gd name="T34" fmla="*/ 942 w 1021"/>
              <a:gd name="T35" fmla="*/ 798 h 1357"/>
              <a:gd name="T36" fmla="*/ 1020 w 1021"/>
              <a:gd name="T37" fmla="*/ 690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1" h="1357">
                <a:moveTo>
                  <a:pt x="60" y="0"/>
                </a:moveTo>
                <a:lnTo>
                  <a:pt x="84" y="156"/>
                </a:lnTo>
                <a:lnTo>
                  <a:pt x="102" y="354"/>
                </a:lnTo>
                <a:lnTo>
                  <a:pt x="0" y="492"/>
                </a:lnTo>
                <a:lnTo>
                  <a:pt x="60" y="600"/>
                </a:lnTo>
                <a:lnTo>
                  <a:pt x="114" y="750"/>
                </a:lnTo>
                <a:lnTo>
                  <a:pt x="120" y="888"/>
                </a:lnTo>
                <a:lnTo>
                  <a:pt x="192" y="1032"/>
                </a:lnTo>
                <a:lnTo>
                  <a:pt x="258" y="1176"/>
                </a:lnTo>
                <a:lnTo>
                  <a:pt x="300" y="1290"/>
                </a:lnTo>
                <a:lnTo>
                  <a:pt x="300" y="1356"/>
                </a:lnTo>
                <a:lnTo>
                  <a:pt x="444" y="1308"/>
                </a:lnTo>
                <a:lnTo>
                  <a:pt x="612" y="1284"/>
                </a:lnTo>
                <a:lnTo>
                  <a:pt x="732" y="1248"/>
                </a:lnTo>
                <a:lnTo>
                  <a:pt x="816" y="1182"/>
                </a:lnTo>
                <a:lnTo>
                  <a:pt x="888" y="1032"/>
                </a:lnTo>
                <a:lnTo>
                  <a:pt x="942" y="924"/>
                </a:lnTo>
                <a:lnTo>
                  <a:pt x="942" y="798"/>
                </a:lnTo>
                <a:lnTo>
                  <a:pt x="1020" y="690"/>
                </a:lnTo>
              </a:path>
            </a:pathLst>
          </a:custGeom>
          <a:noFill/>
          <a:ln w="127000" cap="rnd" cmpd="sng">
            <a:solidFill>
              <a:srgbClr val="FF0066"/>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292" name="Group 4">
            <a:extLst>
              <a:ext uri="{FF2B5EF4-FFF2-40B4-BE49-F238E27FC236}">
                <a16:creationId xmlns:a16="http://schemas.microsoft.com/office/drawing/2014/main" id="{92031501-EBBF-4137-A4F1-78AAA38D2345}"/>
              </a:ext>
            </a:extLst>
          </p:cNvPr>
          <p:cNvGrpSpPr>
            <a:grpSpLocks/>
          </p:cNvGrpSpPr>
          <p:nvPr/>
        </p:nvGrpSpPr>
        <p:grpSpPr bwMode="auto">
          <a:xfrm>
            <a:off x="2362200" y="1143000"/>
            <a:ext cx="4191000" cy="4876800"/>
            <a:chOff x="1374" y="858"/>
            <a:chExt cx="2239" cy="2593"/>
          </a:xfrm>
        </p:grpSpPr>
        <p:sp>
          <p:nvSpPr>
            <p:cNvPr id="12293" name="Freeform 5">
              <a:extLst>
                <a:ext uri="{FF2B5EF4-FFF2-40B4-BE49-F238E27FC236}">
                  <a16:creationId xmlns:a16="http://schemas.microsoft.com/office/drawing/2014/main" id="{8609F6AD-7E90-44CD-B185-8AF539C41EEA}"/>
                </a:ext>
              </a:extLst>
            </p:cNvPr>
            <p:cNvSpPr>
              <a:spLocks/>
            </p:cNvSpPr>
            <p:nvPr/>
          </p:nvSpPr>
          <p:spPr bwMode="auto">
            <a:xfrm>
              <a:off x="1374" y="858"/>
              <a:ext cx="859" cy="595"/>
            </a:xfrm>
            <a:custGeom>
              <a:avLst/>
              <a:gdLst>
                <a:gd name="T0" fmla="*/ 192 w 859"/>
                <a:gd name="T1" fmla="*/ 96 h 595"/>
                <a:gd name="T2" fmla="*/ 114 w 859"/>
                <a:gd name="T3" fmla="*/ 180 h 595"/>
                <a:gd name="T4" fmla="*/ 12 w 859"/>
                <a:gd name="T5" fmla="*/ 348 h 595"/>
                <a:gd name="T6" fmla="*/ 0 w 859"/>
                <a:gd name="T7" fmla="*/ 516 h 595"/>
                <a:gd name="T8" fmla="*/ 120 w 859"/>
                <a:gd name="T9" fmla="*/ 552 h 595"/>
                <a:gd name="T10" fmla="*/ 174 w 859"/>
                <a:gd name="T11" fmla="*/ 594 h 595"/>
                <a:gd name="T12" fmla="*/ 288 w 859"/>
                <a:gd name="T13" fmla="*/ 522 h 595"/>
                <a:gd name="T14" fmla="*/ 438 w 859"/>
                <a:gd name="T15" fmla="*/ 492 h 595"/>
                <a:gd name="T16" fmla="*/ 558 w 859"/>
                <a:gd name="T17" fmla="*/ 540 h 595"/>
                <a:gd name="T18" fmla="*/ 666 w 859"/>
                <a:gd name="T19" fmla="*/ 540 h 595"/>
                <a:gd name="T20" fmla="*/ 840 w 859"/>
                <a:gd name="T21" fmla="*/ 480 h 595"/>
                <a:gd name="T22" fmla="*/ 858 w 859"/>
                <a:gd name="T23" fmla="*/ 372 h 595"/>
                <a:gd name="T24" fmla="*/ 708 w 859"/>
                <a:gd name="T25" fmla="*/ 270 h 595"/>
                <a:gd name="T26" fmla="*/ 606 w 859"/>
                <a:gd name="T27" fmla="*/ 228 h 595"/>
                <a:gd name="T28" fmla="*/ 510 w 859"/>
                <a:gd name="T29" fmla="*/ 132 h 595"/>
                <a:gd name="T30" fmla="*/ 486 w 859"/>
                <a:gd name="T31" fmla="*/ 48 h 595"/>
                <a:gd name="T32" fmla="*/ 414 w 859"/>
                <a:gd name="T33" fmla="*/ 0 h 595"/>
                <a:gd name="T34" fmla="*/ 324 w 859"/>
                <a:gd name="T35" fmla="*/ 30 h 595"/>
                <a:gd name="T36" fmla="*/ 246 w 859"/>
                <a:gd name="T37" fmla="*/ 60 h 595"/>
                <a:gd name="T38" fmla="*/ 192 w 859"/>
                <a:gd name="T39" fmla="*/ 9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9" h="595">
                  <a:moveTo>
                    <a:pt x="192" y="96"/>
                  </a:moveTo>
                  <a:lnTo>
                    <a:pt x="114" y="180"/>
                  </a:lnTo>
                  <a:lnTo>
                    <a:pt x="12" y="348"/>
                  </a:lnTo>
                  <a:lnTo>
                    <a:pt x="0" y="516"/>
                  </a:lnTo>
                  <a:lnTo>
                    <a:pt x="120" y="552"/>
                  </a:lnTo>
                  <a:lnTo>
                    <a:pt x="174" y="594"/>
                  </a:lnTo>
                  <a:lnTo>
                    <a:pt x="288" y="522"/>
                  </a:lnTo>
                  <a:lnTo>
                    <a:pt x="438" y="492"/>
                  </a:lnTo>
                  <a:lnTo>
                    <a:pt x="558" y="540"/>
                  </a:lnTo>
                  <a:lnTo>
                    <a:pt x="666" y="540"/>
                  </a:lnTo>
                  <a:lnTo>
                    <a:pt x="840" y="480"/>
                  </a:lnTo>
                  <a:lnTo>
                    <a:pt x="858" y="372"/>
                  </a:lnTo>
                  <a:lnTo>
                    <a:pt x="708" y="270"/>
                  </a:lnTo>
                  <a:lnTo>
                    <a:pt x="606" y="228"/>
                  </a:lnTo>
                  <a:lnTo>
                    <a:pt x="510" y="132"/>
                  </a:lnTo>
                  <a:lnTo>
                    <a:pt x="486" y="48"/>
                  </a:lnTo>
                  <a:lnTo>
                    <a:pt x="414" y="0"/>
                  </a:lnTo>
                  <a:lnTo>
                    <a:pt x="324" y="30"/>
                  </a:lnTo>
                  <a:lnTo>
                    <a:pt x="246" y="60"/>
                  </a:lnTo>
                  <a:lnTo>
                    <a:pt x="192" y="96"/>
                  </a:lnTo>
                </a:path>
              </a:pathLst>
            </a:custGeom>
            <a:solidFill>
              <a:srgbClr val="00AE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Freeform 6">
              <a:extLst>
                <a:ext uri="{FF2B5EF4-FFF2-40B4-BE49-F238E27FC236}">
                  <a16:creationId xmlns:a16="http://schemas.microsoft.com/office/drawing/2014/main" id="{397902C2-8019-4FC3-9014-8682D6C5F468}"/>
                </a:ext>
              </a:extLst>
            </p:cNvPr>
            <p:cNvSpPr>
              <a:spLocks/>
            </p:cNvSpPr>
            <p:nvPr/>
          </p:nvSpPr>
          <p:spPr bwMode="auto">
            <a:xfrm>
              <a:off x="2418" y="1146"/>
              <a:ext cx="433" cy="493"/>
            </a:xfrm>
            <a:custGeom>
              <a:avLst/>
              <a:gdLst>
                <a:gd name="T0" fmla="*/ 126 w 433"/>
                <a:gd name="T1" fmla="*/ 18 h 493"/>
                <a:gd name="T2" fmla="*/ 60 w 433"/>
                <a:gd name="T3" fmla="*/ 102 h 493"/>
                <a:gd name="T4" fmla="*/ 0 w 433"/>
                <a:gd name="T5" fmla="*/ 234 h 493"/>
                <a:gd name="T6" fmla="*/ 78 w 433"/>
                <a:gd name="T7" fmla="*/ 354 h 493"/>
                <a:gd name="T8" fmla="*/ 150 w 433"/>
                <a:gd name="T9" fmla="*/ 450 h 493"/>
                <a:gd name="T10" fmla="*/ 180 w 433"/>
                <a:gd name="T11" fmla="*/ 462 h 493"/>
                <a:gd name="T12" fmla="*/ 204 w 433"/>
                <a:gd name="T13" fmla="*/ 468 h 493"/>
                <a:gd name="T14" fmla="*/ 222 w 433"/>
                <a:gd name="T15" fmla="*/ 468 h 493"/>
                <a:gd name="T16" fmla="*/ 246 w 433"/>
                <a:gd name="T17" fmla="*/ 486 h 493"/>
                <a:gd name="T18" fmla="*/ 264 w 433"/>
                <a:gd name="T19" fmla="*/ 492 h 493"/>
                <a:gd name="T20" fmla="*/ 282 w 433"/>
                <a:gd name="T21" fmla="*/ 492 h 493"/>
                <a:gd name="T22" fmla="*/ 300 w 433"/>
                <a:gd name="T23" fmla="*/ 492 h 493"/>
                <a:gd name="T24" fmla="*/ 318 w 433"/>
                <a:gd name="T25" fmla="*/ 492 h 493"/>
                <a:gd name="T26" fmla="*/ 414 w 433"/>
                <a:gd name="T27" fmla="*/ 366 h 493"/>
                <a:gd name="T28" fmla="*/ 432 w 433"/>
                <a:gd name="T29" fmla="*/ 294 h 493"/>
                <a:gd name="T30" fmla="*/ 432 w 433"/>
                <a:gd name="T31" fmla="*/ 180 h 493"/>
                <a:gd name="T32" fmla="*/ 324 w 433"/>
                <a:gd name="T33" fmla="*/ 138 h 493"/>
                <a:gd name="T34" fmla="*/ 264 w 433"/>
                <a:gd name="T35" fmla="*/ 60 h 493"/>
                <a:gd name="T36" fmla="*/ 192 w 433"/>
                <a:gd name="T37" fmla="*/ 6 h 493"/>
                <a:gd name="T38" fmla="*/ 162 w 433"/>
                <a:gd name="T39" fmla="*/ 0 h 493"/>
                <a:gd name="T40" fmla="*/ 126 w 433"/>
                <a:gd name="T41" fmla="*/ 18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3" h="493">
                  <a:moveTo>
                    <a:pt x="126" y="18"/>
                  </a:moveTo>
                  <a:lnTo>
                    <a:pt x="60" y="102"/>
                  </a:lnTo>
                  <a:lnTo>
                    <a:pt x="0" y="234"/>
                  </a:lnTo>
                  <a:lnTo>
                    <a:pt x="78" y="354"/>
                  </a:lnTo>
                  <a:lnTo>
                    <a:pt x="150" y="450"/>
                  </a:lnTo>
                  <a:lnTo>
                    <a:pt x="180" y="462"/>
                  </a:lnTo>
                  <a:lnTo>
                    <a:pt x="204" y="468"/>
                  </a:lnTo>
                  <a:lnTo>
                    <a:pt x="222" y="468"/>
                  </a:lnTo>
                  <a:lnTo>
                    <a:pt x="246" y="486"/>
                  </a:lnTo>
                  <a:lnTo>
                    <a:pt x="264" y="492"/>
                  </a:lnTo>
                  <a:lnTo>
                    <a:pt x="282" y="492"/>
                  </a:lnTo>
                  <a:lnTo>
                    <a:pt x="300" y="492"/>
                  </a:lnTo>
                  <a:lnTo>
                    <a:pt x="318" y="492"/>
                  </a:lnTo>
                  <a:lnTo>
                    <a:pt x="414" y="366"/>
                  </a:lnTo>
                  <a:lnTo>
                    <a:pt x="432" y="294"/>
                  </a:lnTo>
                  <a:lnTo>
                    <a:pt x="432" y="180"/>
                  </a:lnTo>
                  <a:lnTo>
                    <a:pt x="324" y="138"/>
                  </a:lnTo>
                  <a:lnTo>
                    <a:pt x="264" y="60"/>
                  </a:lnTo>
                  <a:lnTo>
                    <a:pt x="192" y="6"/>
                  </a:lnTo>
                  <a:lnTo>
                    <a:pt x="162" y="0"/>
                  </a:lnTo>
                  <a:lnTo>
                    <a:pt x="126" y="18"/>
                  </a:lnTo>
                </a:path>
              </a:pathLst>
            </a:custGeom>
            <a:solidFill>
              <a:srgbClr val="00AE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Freeform 7">
              <a:extLst>
                <a:ext uri="{FF2B5EF4-FFF2-40B4-BE49-F238E27FC236}">
                  <a16:creationId xmlns:a16="http://schemas.microsoft.com/office/drawing/2014/main" id="{2BF38F6A-D29D-4165-B90A-06B9FC4CE9C5}"/>
                </a:ext>
              </a:extLst>
            </p:cNvPr>
            <p:cNvSpPr>
              <a:spLocks/>
            </p:cNvSpPr>
            <p:nvPr/>
          </p:nvSpPr>
          <p:spPr bwMode="auto">
            <a:xfrm>
              <a:off x="3096" y="1026"/>
              <a:ext cx="517" cy="559"/>
            </a:xfrm>
            <a:custGeom>
              <a:avLst/>
              <a:gdLst>
                <a:gd name="T0" fmla="*/ 72 w 517"/>
                <a:gd name="T1" fmla="*/ 120 h 559"/>
                <a:gd name="T2" fmla="*/ 0 w 517"/>
                <a:gd name="T3" fmla="*/ 210 h 559"/>
                <a:gd name="T4" fmla="*/ 0 w 517"/>
                <a:gd name="T5" fmla="*/ 408 h 559"/>
                <a:gd name="T6" fmla="*/ 66 w 517"/>
                <a:gd name="T7" fmla="*/ 504 h 559"/>
                <a:gd name="T8" fmla="*/ 240 w 517"/>
                <a:gd name="T9" fmla="*/ 558 h 559"/>
                <a:gd name="T10" fmla="*/ 366 w 517"/>
                <a:gd name="T11" fmla="*/ 528 h 559"/>
                <a:gd name="T12" fmla="*/ 450 w 517"/>
                <a:gd name="T13" fmla="*/ 432 h 559"/>
                <a:gd name="T14" fmla="*/ 456 w 517"/>
                <a:gd name="T15" fmla="*/ 408 h 559"/>
                <a:gd name="T16" fmla="*/ 468 w 517"/>
                <a:gd name="T17" fmla="*/ 390 h 559"/>
                <a:gd name="T18" fmla="*/ 486 w 517"/>
                <a:gd name="T19" fmla="*/ 366 h 559"/>
                <a:gd name="T20" fmla="*/ 498 w 517"/>
                <a:gd name="T21" fmla="*/ 342 h 559"/>
                <a:gd name="T22" fmla="*/ 504 w 517"/>
                <a:gd name="T23" fmla="*/ 324 h 559"/>
                <a:gd name="T24" fmla="*/ 504 w 517"/>
                <a:gd name="T25" fmla="*/ 306 h 559"/>
                <a:gd name="T26" fmla="*/ 516 w 517"/>
                <a:gd name="T27" fmla="*/ 288 h 559"/>
                <a:gd name="T28" fmla="*/ 444 w 517"/>
                <a:gd name="T29" fmla="*/ 126 h 559"/>
                <a:gd name="T30" fmla="*/ 372 w 517"/>
                <a:gd name="T31" fmla="*/ 42 h 559"/>
                <a:gd name="T32" fmla="*/ 204 w 517"/>
                <a:gd name="T33" fmla="*/ 0 h 559"/>
                <a:gd name="T34" fmla="*/ 120 w 517"/>
                <a:gd name="T35" fmla="*/ 36 h 559"/>
                <a:gd name="T36" fmla="*/ 72 w 517"/>
                <a:gd name="T37" fmla="*/ 12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 h="559">
                  <a:moveTo>
                    <a:pt x="72" y="120"/>
                  </a:moveTo>
                  <a:lnTo>
                    <a:pt x="0" y="210"/>
                  </a:lnTo>
                  <a:lnTo>
                    <a:pt x="0" y="408"/>
                  </a:lnTo>
                  <a:lnTo>
                    <a:pt x="66" y="504"/>
                  </a:lnTo>
                  <a:lnTo>
                    <a:pt x="240" y="558"/>
                  </a:lnTo>
                  <a:lnTo>
                    <a:pt x="366" y="528"/>
                  </a:lnTo>
                  <a:lnTo>
                    <a:pt x="450" y="432"/>
                  </a:lnTo>
                  <a:lnTo>
                    <a:pt x="456" y="408"/>
                  </a:lnTo>
                  <a:lnTo>
                    <a:pt x="468" y="390"/>
                  </a:lnTo>
                  <a:lnTo>
                    <a:pt x="486" y="366"/>
                  </a:lnTo>
                  <a:lnTo>
                    <a:pt x="498" y="342"/>
                  </a:lnTo>
                  <a:lnTo>
                    <a:pt x="504" y="324"/>
                  </a:lnTo>
                  <a:lnTo>
                    <a:pt x="504" y="306"/>
                  </a:lnTo>
                  <a:lnTo>
                    <a:pt x="516" y="288"/>
                  </a:lnTo>
                  <a:lnTo>
                    <a:pt x="444" y="126"/>
                  </a:lnTo>
                  <a:lnTo>
                    <a:pt x="372" y="42"/>
                  </a:lnTo>
                  <a:lnTo>
                    <a:pt x="204" y="0"/>
                  </a:lnTo>
                  <a:lnTo>
                    <a:pt x="120" y="36"/>
                  </a:lnTo>
                  <a:lnTo>
                    <a:pt x="72" y="120"/>
                  </a:lnTo>
                </a:path>
              </a:pathLst>
            </a:custGeom>
            <a:solidFill>
              <a:srgbClr val="00AE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6" name="Freeform 8">
              <a:extLst>
                <a:ext uri="{FF2B5EF4-FFF2-40B4-BE49-F238E27FC236}">
                  <a16:creationId xmlns:a16="http://schemas.microsoft.com/office/drawing/2014/main" id="{501F84DC-9730-49A3-8D6A-D249C2A283EC}"/>
                </a:ext>
              </a:extLst>
            </p:cNvPr>
            <p:cNvSpPr>
              <a:spLocks/>
            </p:cNvSpPr>
            <p:nvPr/>
          </p:nvSpPr>
          <p:spPr bwMode="auto">
            <a:xfrm>
              <a:off x="2772" y="1896"/>
              <a:ext cx="541" cy="721"/>
            </a:xfrm>
            <a:custGeom>
              <a:avLst/>
              <a:gdLst>
                <a:gd name="T0" fmla="*/ 0 w 541"/>
                <a:gd name="T1" fmla="*/ 258 h 721"/>
                <a:gd name="T2" fmla="*/ 12 w 541"/>
                <a:gd name="T3" fmla="*/ 288 h 721"/>
                <a:gd name="T4" fmla="*/ 0 w 541"/>
                <a:gd name="T5" fmla="*/ 480 h 721"/>
                <a:gd name="T6" fmla="*/ 36 w 541"/>
                <a:gd name="T7" fmla="*/ 600 h 721"/>
                <a:gd name="T8" fmla="*/ 168 w 541"/>
                <a:gd name="T9" fmla="*/ 684 h 721"/>
                <a:gd name="T10" fmla="*/ 312 w 541"/>
                <a:gd name="T11" fmla="*/ 720 h 721"/>
                <a:gd name="T12" fmla="*/ 420 w 541"/>
                <a:gd name="T13" fmla="*/ 714 h 721"/>
                <a:gd name="T14" fmla="*/ 534 w 541"/>
                <a:gd name="T15" fmla="*/ 606 h 721"/>
                <a:gd name="T16" fmla="*/ 540 w 541"/>
                <a:gd name="T17" fmla="*/ 456 h 721"/>
                <a:gd name="T18" fmla="*/ 534 w 541"/>
                <a:gd name="T19" fmla="*/ 294 h 721"/>
                <a:gd name="T20" fmla="*/ 522 w 541"/>
                <a:gd name="T21" fmla="*/ 156 h 721"/>
                <a:gd name="T22" fmla="*/ 438 w 541"/>
                <a:gd name="T23" fmla="*/ 66 h 721"/>
                <a:gd name="T24" fmla="*/ 294 w 541"/>
                <a:gd name="T25" fmla="*/ 0 h 721"/>
                <a:gd name="T26" fmla="*/ 114 w 541"/>
                <a:gd name="T27" fmla="*/ 24 h 721"/>
                <a:gd name="T28" fmla="*/ 6 w 541"/>
                <a:gd name="T29" fmla="*/ 120 h 721"/>
                <a:gd name="T30" fmla="*/ 0 w 541"/>
                <a:gd name="T31" fmla="*/ 27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1" h="721">
                  <a:moveTo>
                    <a:pt x="0" y="258"/>
                  </a:moveTo>
                  <a:lnTo>
                    <a:pt x="12" y="288"/>
                  </a:lnTo>
                  <a:lnTo>
                    <a:pt x="0" y="480"/>
                  </a:lnTo>
                  <a:lnTo>
                    <a:pt x="36" y="600"/>
                  </a:lnTo>
                  <a:lnTo>
                    <a:pt x="168" y="684"/>
                  </a:lnTo>
                  <a:lnTo>
                    <a:pt x="312" y="720"/>
                  </a:lnTo>
                  <a:lnTo>
                    <a:pt x="420" y="714"/>
                  </a:lnTo>
                  <a:lnTo>
                    <a:pt x="534" y="606"/>
                  </a:lnTo>
                  <a:lnTo>
                    <a:pt x="540" y="456"/>
                  </a:lnTo>
                  <a:lnTo>
                    <a:pt x="534" y="294"/>
                  </a:lnTo>
                  <a:lnTo>
                    <a:pt x="522" y="156"/>
                  </a:lnTo>
                  <a:lnTo>
                    <a:pt x="438" y="66"/>
                  </a:lnTo>
                  <a:lnTo>
                    <a:pt x="294" y="0"/>
                  </a:lnTo>
                  <a:lnTo>
                    <a:pt x="114" y="24"/>
                  </a:lnTo>
                  <a:lnTo>
                    <a:pt x="6" y="120"/>
                  </a:lnTo>
                  <a:lnTo>
                    <a:pt x="0" y="270"/>
                  </a:lnTo>
                </a:path>
              </a:pathLst>
            </a:custGeom>
            <a:solidFill>
              <a:srgbClr val="00AE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Freeform 9">
              <a:extLst>
                <a:ext uri="{FF2B5EF4-FFF2-40B4-BE49-F238E27FC236}">
                  <a16:creationId xmlns:a16="http://schemas.microsoft.com/office/drawing/2014/main" id="{6D68A106-8A87-48E7-A070-DF95DF4404A4}"/>
                </a:ext>
              </a:extLst>
            </p:cNvPr>
            <p:cNvSpPr>
              <a:spLocks/>
            </p:cNvSpPr>
            <p:nvPr/>
          </p:nvSpPr>
          <p:spPr bwMode="auto">
            <a:xfrm>
              <a:off x="2754" y="2982"/>
              <a:ext cx="505" cy="469"/>
            </a:xfrm>
            <a:custGeom>
              <a:avLst/>
              <a:gdLst>
                <a:gd name="T0" fmla="*/ 84 w 505"/>
                <a:gd name="T1" fmla="*/ 96 h 469"/>
                <a:gd name="T2" fmla="*/ 0 w 505"/>
                <a:gd name="T3" fmla="*/ 252 h 469"/>
                <a:gd name="T4" fmla="*/ 114 w 505"/>
                <a:gd name="T5" fmla="*/ 438 h 469"/>
                <a:gd name="T6" fmla="*/ 264 w 505"/>
                <a:gd name="T7" fmla="*/ 468 h 469"/>
                <a:gd name="T8" fmla="*/ 378 w 505"/>
                <a:gd name="T9" fmla="*/ 444 h 469"/>
                <a:gd name="T10" fmla="*/ 456 w 505"/>
                <a:gd name="T11" fmla="*/ 306 h 469"/>
                <a:gd name="T12" fmla="*/ 504 w 505"/>
                <a:gd name="T13" fmla="*/ 210 h 469"/>
                <a:gd name="T14" fmla="*/ 504 w 505"/>
                <a:gd name="T15" fmla="*/ 144 h 469"/>
                <a:gd name="T16" fmla="*/ 396 w 505"/>
                <a:gd name="T17" fmla="*/ 42 h 469"/>
                <a:gd name="T18" fmla="*/ 288 w 505"/>
                <a:gd name="T19" fmla="*/ 0 h 469"/>
                <a:gd name="T20" fmla="*/ 156 w 505"/>
                <a:gd name="T21" fmla="*/ 0 h 469"/>
                <a:gd name="T22" fmla="*/ 84 w 505"/>
                <a:gd name="T23" fmla="*/ 9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469">
                  <a:moveTo>
                    <a:pt x="84" y="96"/>
                  </a:moveTo>
                  <a:lnTo>
                    <a:pt x="0" y="252"/>
                  </a:lnTo>
                  <a:lnTo>
                    <a:pt x="114" y="438"/>
                  </a:lnTo>
                  <a:lnTo>
                    <a:pt x="264" y="468"/>
                  </a:lnTo>
                  <a:lnTo>
                    <a:pt x="378" y="444"/>
                  </a:lnTo>
                  <a:lnTo>
                    <a:pt x="456" y="306"/>
                  </a:lnTo>
                  <a:lnTo>
                    <a:pt x="504" y="210"/>
                  </a:lnTo>
                  <a:lnTo>
                    <a:pt x="504" y="144"/>
                  </a:lnTo>
                  <a:lnTo>
                    <a:pt x="396" y="42"/>
                  </a:lnTo>
                  <a:lnTo>
                    <a:pt x="288" y="0"/>
                  </a:lnTo>
                  <a:lnTo>
                    <a:pt x="156" y="0"/>
                  </a:lnTo>
                  <a:lnTo>
                    <a:pt x="84" y="96"/>
                  </a:lnTo>
                </a:path>
              </a:pathLst>
            </a:custGeom>
            <a:solidFill>
              <a:srgbClr val="00AE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298" name="Text Box 10">
            <a:extLst>
              <a:ext uri="{FF2B5EF4-FFF2-40B4-BE49-F238E27FC236}">
                <a16:creationId xmlns:a16="http://schemas.microsoft.com/office/drawing/2014/main" id="{2DF30E15-842D-4A28-89B4-159917F99FE5}"/>
              </a:ext>
            </a:extLst>
          </p:cNvPr>
          <p:cNvSpPr txBox="1">
            <a:spLocks noChangeArrowheads="1"/>
          </p:cNvSpPr>
          <p:nvPr/>
        </p:nvSpPr>
        <p:spPr bwMode="auto">
          <a:xfrm>
            <a:off x="2590801" y="2209800"/>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chemeClr val="bg1"/>
                </a:solidFill>
                <a:latin typeface="Arial" panose="020B0604020202020204" pitchFamily="34" charset="0"/>
              </a:rPr>
              <a:t>DJOUF</a:t>
            </a:r>
            <a:endParaRPr lang="en-US" altLang="en-US" sz="2400">
              <a:solidFill>
                <a:schemeClr val="bg1"/>
              </a:solidFill>
            </a:endParaRPr>
          </a:p>
        </p:txBody>
      </p:sp>
      <p:sp>
        <p:nvSpPr>
          <p:cNvPr id="12299" name="Text Box 11">
            <a:extLst>
              <a:ext uri="{FF2B5EF4-FFF2-40B4-BE49-F238E27FC236}">
                <a16:creationId xmlns:a16="http://schemas.microsoft.com/office/drawing/2014/main" id="{3B361799-D6AB-4E26-A9C8-8EF418384E5E}"/>
              </a:ext>
            </a:extLst>
          </p:cNvPr>
          <p:cNvSpPr txBox="1">
            <a:spLocks noChangeArrowheads="1"/>
          </p:cNvSpPr>
          <p:nvPr/>
        </p:nvSpPr>
        <p:spPr bwMode="auto">
          <a:xfrm>
            <a:off x="4191000" y="1219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chemeClr val="bg1"/>
                </a:solidFill>
                <a:latin typeface="Arial" panose="020B0604020202020204" pitchFamily="34" charset="0"/>
              </a:rPr>
              <a:t>CHAD</a:t>
            </a:r>
            <a:endParaRPr lang="en-US" altLang="en-US" sz="2400" b="1"/>
          </a:p>
        </p:txBody>
      </p:sp>
      <p:sp>
        <p:nvSpPr>
          <p:cNvPr id="12300" name="Text Box 12">
            <a:extLst>
              <a:ext uri="{FF2B5EF4-FFF2-40B4-BE49-F238E27FC236}">
                <a16:creationId xmlns:a16="http://schemas.microsoft.com/office/drawing/2014/main" id="{E8A07D7B-88B8-4ABF-8C99-FB3AABF8BAFE}"/>
              </a:ext>
            </a:extLst>
          </p:cNvPr>
          <p:cNvSpPr txBox="1">
            <a:spLocks noChangeArrowheads="1"/>
          </p:cNvSpPr>
          <p:nvPr/>
        </p:nvSpPr>
        <p:spPr bwMode="auto">
          <a:xfrm>
            <a:off x="5562600" y="2514600"/>
            <a:ext cx="127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chemeClr val="bg1"/>
                </a:solidFill>
                <a:latin typeface="Arial" panose="020B0604020202020204" pitchFamily="34" charset="0"/>
              </a:rPr>
              <a:t>SUDAN</a:t>
            </a:r>
            <a:endParaRPr lang="en-US" altLang="en-US" sz="2400">
              <a:solidFill>
                <a:schemeClr val="bg1"/>
              </a:solidFill>
              <a:latin typeface="Arial" panose="020B0604020202020204" pitchFamily="34" charset="0"/>
            </a:endParaRPr>
          </a:p>
        </p:txBody>
      </p:sp>
      <p:sp>
        <p:nvSpPr>
          <p:cNvPr id="12301" name="Text Box 13">
            <a:extLst>
              <a:ext uri="{FF2B5EF4-FFF2-40B4-BE49-F238E27FC236}">
                <a16:creationId xmlns:a16="http://schemas.microsoft.com/office/drawing/2014/main" id="{847EDB24-006B-4374-B27D-3B8667FEC275}"/>
              </a:ext>
            </a:extLst>
          </p:cNvPr>
          <p:cNvSpPr txBox="1">
            <a:spLocks noChangeArrowheads="1"/>
          </p:cNvSpPr>
          <p:nvPr/>
        </p:nvSpPr>
        <p:spPr bwMode="auto">
          <a:xfrm>
            <a:off x="4800600" y="3505200"/>
            <a:ext cx="13350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b="1">
                <a:solidFill>
                  <a:schemeClr val="bg1"/>
                </a:solidFill>
                <a:latin typeface="Arial" panose="020B0604020202020204" pitchFamily="34" charset="0"/>
              </a:rPr>
              <a:t>CONGO</a:t>
            </a:r>
            <a:endParaRPr lang="en-US" altLang="en-US" sz="2200">
              <a:solidFill>
                <a:schemeClr val="bg1"/>
              </a:solidFill>
              <a:latin typeface="Arial" panose="020B0604020202020204" pitchFamily="34" charset="0"/>
            </a:endParaRPr>
          </a:p>
        </p:txBody>
      </p:sp>
      <p:sp>
        <p:nvSpPr>
          <p:cNvPr id="12302" name="Text Box 14">
            <a:extLst>
              <a:ext uri="{FF2B5EF4-FFF2-40B4-BE49-F238E27FC236}">
                <a16:creationId xmlns:a16="http://schemas.microsoft.com/office/drawing/2014/main" id="{0F95A76D-3500-4F62-B5FC-C22FADE6D663}"/>
              </a:ext>
            </a:extLst>
          </p:cNvPr>
          <p:cNvSpPr txBox="1">
            <a:spLocks noChangeArrowheads="1"/>
          </p:cNvSpPr>
          <p:nvPr/>
        </p:nvSpPr>
        <p:spPr bwMode="auto">
          <a:xfrm>
            <a:off x="4953001" y="4800600"/>
            <a:ext cx="16430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b="1">
                <a:solidFill>
                  <a:schemeClr val="bg1"/>
                </a:solidFill>
                <a:latin typeface="Arial" panose="020B0604020202020204" pitchFamily="34" charset="0"/>
              </a:rPr>
              <a:t>KALAHARI</a:t>
            </a:r>
            <a:endParaRPr lang="en-US" altLang="en-US" sz="2400">
              <a:solidFill>
                <a:schemeClr val="bg1"/>
              </a:solidFill>
              <a:latin typeface="Arial" panose="020B0604020202020204" pitchFamily="34" charset="0"/>
            </a:endParaRPr>
          </a:p>
        </p:txBody>
      </p:sp>
      <p:sp>
        <p:nvSpPr>
          <p:cNvPr id="12303" name="Text Box 15">
            <a:extLst>
              <a:ext uri="{FF2B5EF4-FFF2-40B4-BE49-F238E27FC236}">
                <a16:creationId xmlns:a16="http://schemas.microsoft.com/office/drawing/2014/main" id="{9685BC61-26B4-4EE8-B0C4-4F53CDD765FF}"/>
              </a:ext>
            </a:extLst>
          </p:cNvPr>
          <p:cNvSpPr txBox="1">
            <a:spLocks noChangeArrowheads="1"/>
          </p:cNvSpPr>
          <p:nvPr/>
        </p:nvSpPr>
        <p:spPr bwMode="auto">
          <a:xfrm>
            <a:off x="2209800" y="5867400"/>
            <a:ext cx="2319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66"/>
                </a:solidFill>
                <a:latin typeface="Arial" panose="020B0604020202020204" pitchFamily="34" charset="0"/>
              </a:rPr>
              <a:t>ESCARPMENT</a:t>
            </a:r>
            <a:endParaRPr lang="en-US" altLang="en-US" sz="2400">
              <a:solidFill>
                <a:srgbClr val="FF0066"/>
              </a:solidFill>
              <a:latin typeface="Arial" panose="020B0604020202020204" pitchFamily="34" charset="0"/>
            </a:endParaRPr>
          </a:p>
        </p:txBody>
      </p:sp>
      <p:sp>
        <p:nvSpPr>
          <p:cNvPr id="12304" name="Text Box 16">
            <a:extLst>
              <a:ext uri="{FF2B5EF4-FFF2-40B4-BE49-F238E27FC236}">
                <a16:creationId xmlns:a16="http://schemas.microsoft.com/office/drawing/2014/main" id="{AED09A3B-82E8-4671-9B50-507306539935}"/>
              </a:ext>
            </a:extLst>
          </p:cNvPr>
          <p:cNvSpPr txBox="1">
            <a:spLocks noChangeArrowheads="1"/>
          </p:cNvSpPr>
          <p:nvPr/>
        </p:nvSpPr>
        <p:spPr bwMode="auto">
          <a:xfrm>
            <a:off x="9285288" y="1368425"/>
            <a:ext cx="773112" cy="37782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000" b="1">
                <a:latin typeface="Arial" panose="020B0604020202020204" pitchFamily="34" charset="0"/>
              </a:rPr>
              <a:t>B</a:t>
            </a:r>
          </a:p>
          <a:p>
            <a:pPr algn="ctr"/>
            <a:r>
              <a:rPr lang="en-US" altLang="en-US" sz="4000" b="1">
                <a:latin typeface="Arial" panose="020B0604020202020204" pitchFamily="34" charset="0"/>
              </a:rPr>
              <a:t>A</a:t>
            </a:r>
          </a:p>
          <a:p>
            <a:pPr algn="ctr"/>
            <a:r>
              <a:rPr lang="en-US" altLang="en-US" sz="4000" b="1">
                <a:latin typeface="Arial" panose="020B0604020202020204" pitchFamily="34" charset="0"/>
              </a:rPr>
              <a:t>S</a:t>
            </a:r>
          </a:p>
          <a:p>
            <a:pPr algn="ctr"/>
            <a:r>
              <a:rPr lang="en-US" altLang="en-US" sz="4000" b="1">
                <a:latin typeface="Arial" panose="020B0604020202020204" pitchFamily="34" charset="0"/>
              </a:rPr>
              <a:t>I</a:t>
            </a:r>
          </a:p>
          <a:p>
            <a:pPr algn="ctr"/>
            <a:r>
              <a:rPr lang="en-US" altLang="en-US" sz="4000" b="1">
                <a:latin typeface="Arial" panose="020B0604020202020204" pitchFamily="34" charset="0"/>
              </a:rPr>
              <a:t>N</a:t>
            </a:r>
          </a:p>
          <a:p>
            <a:pPr algn="ctr"/>
            <a:r>
              <a:rPr lang="en-US" altLang="en-US" sz="4000" b="1">
                <a:latin typeface="Arial" panose="020B0604020202020204" pitchFamily="34" charset="0"/>
              </a:rPr>
              <a:t>S</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03">
                                            <p:txEl>
                                              <p:pRg st="0" end="0"/>
                                            </p:txEl>
                                          </p:spTgt>
                                        </p:tgtEl>
                                        <p:attrNameLst>
                                          <p:attrName>style.visibility</p:attrName>
                                        </p:attrNameLst>
                                      </p:cBhvr>
                                      <p:to>
                                        <p:strVal val="visible"/>
                                      </p:to>
                                    </p:set>
                                    <p:anim calcmode="lin" valueType="num">
                                      <p:cBhvr additive="base">
                                        <p:cTn id="7" dur="500" fill="hold"/>
                                        <p:tgtEl>
                                          <p:spTgt spid="123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1+#ppt_w/2"/>
                                          </p:val>
                                        </p:tav>
                                        <p:tav tm="100000">
                                          <p:val>
                                            <p:strVal val="#ppt_x"/>
                                          </p:val>
                                        </p:tav>
                                      </p:tavLst>
                                    </p:anim>
                                    <p:anim calcmode="lin" valueType="num">
                                      <p:cBhvr additive="base">
                                        <p:cTn id="14" dur="500" fill="hold"/>
                                        <p:tgtEl>
                                          <p:spTgt spid="122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3"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81C3-60F0-4080-B553-6880B78F5424}"/>
              </a:ext>
            </a:extLst>
          </p:cNvPr>
          <p:cNvSpPr>
            <a:spLocks noGrp="1"/>
          </p:cNvSpPr>
          <p:nvPr>
            <p:ph type="title"/>
          </p:nvPr>
        </p:nvSpPr>
        <p:spPr>
          <a:xfrm>
            <a:off x="6169456" y="415636"/>
            <a:ext cx="5624917" cy="5070764"/>
          </a:xfrm>
        </p:spPr>
        <p:txBody>
          <a:bodyPr/>
          <a:lstStyle/>
          <a:p>
            <a:r>
              <a:rPr lang="en-US" dirty="0">
                <a:solidFill>
                  <a:srgbClr val="FF0000"/>
                </a:solidFill>
              </a:rPr>
              <a:t>Excellent example of problems caused by European  drawn boundaries</a:t>
            </a:r>
          </a:p>
        </p:txBody>
      </p:sp>
      <p:pic>
        <p:nvPicPr>
          <p:cNvPr id="6" name="Content Placeholder 5">
            <a:extLst>
              <a:ext uri="{FF2B5EF4-FFF2-40B4-BE49-F238E27FC236}">
                <a16:creationId xmlns:a16="http://schemas.microsoft.com/office/drawing/2014/main" id="{FE98F29E-8967-4369-8B68-531CED58FBF5}"/>
              </a:ext>
            </a:extLst>
          </p:cNvPr>
          <p:cNvPicPr>
            <a:picLocks noGrp="1" noChangeAspect="1"/>
          </p:cNvPicPr>
          <p:nvPr>
            <p:ph idx="1"/>
          </p:nvPr>
        </p:nvPicPr>
        <p:blipFill>
          <a:blip r:embed="rId2"/>
          <a:stretch>
            <a:fillRect/>
          </a:stretch>
        </p:blipFill>
        <p:spPr>
          <a:xfrm>
            <a:off x="200868" y="228601"/>
            <a:ext cx="5968589" cy="6360351"/>
          </a:xfrm>
          <a:prstGeom prst="rect">
            <a:avLst/>
          </a:prstGeom>
        </p:spPr>
      </p:pic>
      <p:sp>
        <p:nvSpPr>
          <p:cNvPr id="5" name="Slide Number Placeholder 4">
            <a:extLst>
              <a:ext uri="{FF2B5EF4-FFF2-40B4-BE49-F238E27FC236}">
                <a16:creationId xmlns:a16="http://schemas.microsoft.com/office/drawing/2014/main" id="{E719E6E4-6B07-4096-A408-272C499DDBD7}"/>
              </a:ext>
            </a:extLst>
          </p:cNvPr>
          <p:cNvSpPr>
            <a:spLocks noGrp="1"/>
          </p:cNvSpPr>
          <p:nvPr>
            <p:ph type="sldNum" sz="quarter" idx="12"/>
          </p:nvPr>
        </p:nvSpPr>
        <p:spPr/>
        <p:txBody>
          <a:bodyPr/>
          <a:lstStyle/>
          <a:p>
            <a:fld id="{E39808F1-ABF9-4322-88D0-78CA6A985DD0}" type="slidenum">
              <a:rPr lang="en-US" altLang="en-US" smtClean="0"/>
              <a:pPr/>
              <a:t>90</a:t>
            </a:fld>
            <a:endParaRPr lang="en-US" altLang="en-US"/>
          </a:p>
        </p:txBody>
      </p:sp>
    </p:spTree>
    <p:extLst>
      <p:ext uri="{BB962C8B-B14F-4D97-AF65-F5344CB8AC3E}">
        <p14:creationId xmlns:p14="http://schemas.microsoft.com/office/powerpoint/2010/main" val="1733160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DC1E659-E313-43D5-BEAF-934D27F72BCF}"/>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2">
            <a:extLst>
              <a:ext uri="{FF2B5EF4-FFF2-40B4-BE49-F238E27FC236}">
                <a16:creationId xmlns:a16="http://schemas.microsoft.com/office/drawing/2014/main" id="{F16193FE-519E-4C6F-8729-73D92D269670}"/>
              </a:ext>
            </a:extLst>
          </p:cNvPr>
          <p:cNvSpPr>
            <a:spLocks noGrp="1"/>
          </p:cNvSpPr>
          <p:nvPr>
            <p:ph type="sldNum" sz="quarter" idx="12"/>
          </p:nvPr>
        </p:nvSpPr>
        <p:spPr/>
        <p:txBody>
          <a:bodyPr/>
          <a:lstStyle/>
          <a:p>
            <a:fld id="{1C20D29F-AFA6-468C-A3AB-CA7621D8CBA5}" type="slidenum">
              <a:rPr lang="en-US" altLang="en-US"/>
              <a:pPr/>
              <a:t>91</a:t>
            </a:fld>
            <a:endParaRPr lang="en-US" altLang="en-US"/>
          </a:p>
        </p:txBody>
      </p:sp>
      <p:sp>
        <p:nvSpPr>
          <p:cNvPr id="81922" name="Rectangle 2">
            <a:extLst>
              <a:ext uri="{FF2B5EF4-FFF2-40B4-BE49-F238E27FC236}">
                <a16:creationId xmlns:a16="http://schemas.microsoft.com/office/drawing/2014/main" id="{720E3FED-60CA-4EE1-B184-E8A003017170}"/>
              </a:ext>
            </a:extLst>
          </p:cNvPr>
          <p:cNvSpPr>
            <a:spLocks noChangeArrowheads="1"/>
          </p:cNvSpPr>
          <p:nvPr/>
        </p:nvSpPr>
        <p:spPr bwMode="auto">
          <a:xfrm>
            <a:off x="2819400" y="0"/>
            <a:ext cx="65738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sz="4800" b="1">
                <a:latin typeface="Arial" panose="020B0604020202020204" pitchFamily="34" charset="0"/>
              </a:rPr>
              <a:t>Eastern Highlands</a:t>
            </a:r>
          </a:p>
        </p:txBody>
      </p:sp>
      <p:sp>
        <p:nvSpPr>
          <p:cNvPr id="81923" name="Rectangle 3">
            <a:extLst>
              <a:ext uri="{FF2B5EF4-FFF2-40B4-BE49-F238E27FC236}">
                <a16:creationId xmlns:a16="http://schemas.microsoft.com/office/drawing/2014/main" id="{41C3386A-0908-43FB-803F-E8247A258A47}"/>
              </a:ext>
            </a:extLst>
          </p:cNvPr>
          <p:cNvSpPr>
            <a:spLocks noChangeArrowheads="1"/>
          </p:cNvSpPr>
          <p:nvPr/>
        </p:nvSpPr>
        <p:spPr bwMode="auto">
          <a:xfrm>
            <a:off x="1524000" y="9906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sz="3600" b="1">
                <a:latin typeface="Arial" panose="020B0604020202020204" pitchFamily="34" charset="0"/>
                <a:cs typeface="Times New Roman" panose="02020603050405020304" pitchFamily="18" charset="0"/>
              </a:rPr>
              <a:t>Highlands of the east produce cooler &amp; drier climate</a:t>
            </a:r>
            <a:r>
              <a:rPr lang="en-US" altLang="en-US" sz="3600" b="1">
                <a:latin typeface="Arial" panose="020B0604020202020204" pitchFamily="34" charset="0"/>
              </a:rPr>
              <a:t> </a:t>
            </a:r>
          </a:p>
          <a:p>
            <a:pPr lvl="1"/>
            <a:r>
              <a:rPr lang="en-US" altLang="en-US" sz="3200" b="1">
                <a:latin typeface="Arial" panose="020B0604020202020204" pitchFamily="34" charset="0"/>
                <a:cs typeface="Times New Roman" panose="02020603050405020304" pitchFamily="18" charset="0"/>
              </a:rPr>
              <a:t>Temperature seasons are more in evidence</a:t>
            </a:r>
            <a:r>
              <a:rPr lang="en-US" altLang="en-US" sz="3200" b="1">
                <a:latin typeface="Arial" panose="020B0604020202020204" pitchFamily="34" charset="0"/>
              </a:rPr>
              <a:t> in the highlands (lowland tropics have seasons based on precipitation)</a:t>
            </a:r>
          </a:p>
          <a:p>
            <a:pPr lvl="1"/>
            <a:r>
              <a:rPr lang="en-US" altLang="en-US" sz="3200" b="1">
                <a:latin typeface="Arial" panose="020B0604020202020204" pitchFamily="34" charset="0"/>
                <a:cs typeface="Times New Roman" panose="02020603050405020304" pitchFamily="18" charset="0"/>
              </a:rPr>
              <a:t>Savanna and steppe</a:t>
            </a:r>
            <a:r>
              <a:rPr lang="en-US" altLang="en-US" sz="3200" b="1">
                <a:latin typeface="Arial" panose="020B0604020202020204" pitchFamily="34" charset="0"/>
              </a:rPr>
              <a:t> </a:t>
            </a:r>
          </a:p>
          <a:p>
            <a:pPr lvl="2"/>
            <a:r>
              <a:rPr lang="en-US" altLang="en-US" sz="2800" b="1">
                <a:latin typeface="Arial" panose="020B0604020202020204" pitchFamily="34" charset="0"/>
              </a:rPr>
              <a:t>Savanna – tall grasslands – big game country</a:t>
            </a:r>
          </a:p>
          <a:p>
            <a:pPr lvl="2"/>
            <a:r>
              <a:rPr lang="en-US" altLang="en-US" sz="2800" b="1">
                <a:latin typeface="Arial" panose="020B0604020202020204" pitchFamily="34" charset="0"/>
              </a:rPr>
              <a:t>Steppe – short grasslands transitioning into desert climate and vegetation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964EF183-B75F-4AEC-9A8F-265204DC135C}"/>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2">
            <a:extLst>
              <a:ext uri="{FF2B5EF4-FFF2-40B4-BE49-F238E27FC236}">
                <a16:creationId xmlns:a16="http://schemas.microsoft.com/office/drawing/2014/main" id="{1259E2F1-654E-4B3F-925C-54C39006EACD}"/>
              </a:ext>
            </a:extLst>
          </p:cNvPr>
          <p:cNvSpPr>
            <a:spLocks noGrp="1"/>
          </p:cNvSpPr>
          <p:nvPr>
            <p:ph type="sldNum" sz="quarter" idx="12"/>
          </p:nvPr>
        </p:nvSpPr>
        <p:spPr/>
        <p:txBody>
          <a:bodyPr/>
          <a:lstStyle/>
          <a:p>
            <a:fld id="{F4F5B438-89CD-4F6E-A8CF-3381E78D121D}" type="slidenum">
              <a:rPr lang="en-US" altLang="en-US"/>
              <a:pPr/>
              <a:t>92</a:t>
            </a:fld>
            <a:endParaRPr lang="en-US" altLang="en-US"/>
          </a:p>
        </p:txBody>
      </p:sp>
      <p:sp>
        <p:nvSpPr>
          <p:cNvPr id="82946" name="Rectangle 2">
            <a:extLst>
              <a:ext uri="{FF2B5EF4-FFF2-40B4-BE49-F238E27FC236}">
                <a16:creationId xmlns:a16="http://schemas.microsoft.com/office/drawing/2014/main" id="{918E06A3-9282-42EA-8E9F-BC0E6C885295}"/>
              </a:ext>
            </a:extLst>
          </p:cNvPr>
          <p:cNvSpPr>
            <a:spLocks noChangeArrowheads="1"/>
          </p:cNvSpPr>
          <p:nvPr/>
        </p:nvSpPr>
        <p:spPr bwMode="auto">
          <a:xfrm>
            <a:off x="526473" y="914400"/>
            <a:ext cx="1140229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b="1" dirty="0">
                <a:solidFill>
                  <a:srgbClr val="339966"/>
                </a:solidFill>
                <a:latin typeface="Arial" panose="020B0604020202020204" pitchFamily="34" charset="0"/>
              </a:rPr>
              <a:t>Dominant state in region</a:t>
            </a:r>
          </a:p>
          <a:p>
            <a:r>
              <a:rPr lang="en-US" altLang="en-US" b="1" dirty="0">
                <a:solidFill>
                  <a:srgbClr val="FF0000"/>
                </a:solidFill>
              </a:rPr>
              <a:t>Capitalist</a:t>
            </a:r>
            <a:r>
              <a:rPr lang="en-US" altLang="en-US" b="1" dirty="0">
                <a:solidFill>
                  <a:schemeClr val="accent1"/>
                </a:solidFill>
              </a:rPr>
              <a:t> </a:t>
            </a:r>
            <a:r>
              <a:rPr lang="en-US" altLang="en-US" b="1" dirty="0">
                <a:solidFill>
                  <a:srgbClr val="0000FF"/>
                </a:solidFill>
                <a:latin typeface="Arial" panose="020B0604020202020204" pitchFamily="34" charset="0"/>
              </a:rPr>
              <a:t>approach to development</a:t>
            </a:r>
          </a:p>
          <a:p>
            <a:pPr lvl="1">
              <a:buClr>
                <a:schemeClr val="tx2"/>
              </a:buClr>
            </a:pPr>
            <a:r>
              <a:rPr lang="en-US" altLang="en-US" dirty="0">
                <a:latin typeface="Arial" panose="020B0604020202020204" pitchFamily="34" charset="0"/>
                <a:cs typeface="Times New Roman" panose="02020603050405020304" pitchFamily="18" charset="0"/>
              </a:rPr>
              <a:t>White citizens were promised fair treatment as citizens if they stayed and chose citizenship</a:t>
            </a:r>
            <a:endParaRPr lang="en-US" altLang="en-US" dirty="0">
              <a:latin typeface="Arial" panose="020B0604020202020204" pitchFamily="34" charset="0"/>
            </a:endParaRPr>
          </a:p>
          <a:p>
            <a:r>
              <a:rPr lang="en-US" altLang="en-US" b="1" dirty="0">
                <a:solidFill>
                  <a:srgbClr val="339966"/>
                </a:solidFill>
                <a:latin typeface="Arial" panose="020B0604020202020204" pitchFamily="34" charset="0"/>
              </a:rPr>
              <a:t>Nairobi (2.6 million)</a:t>
            </a:r>
          </a:p>
          <a:p>
            <a:r>
              <a:rPr lang="en-US" altLang="en-US" b="1" dirty="0">
                <a:solidFill>
                  <a:srgbClr val="339966"/>
                </a:solidFill>
                <a:latin typeface="Arial" panose="020B0604020202020204" pitchFamily="34" charset="0"/>
              </a:rPr>
              <a:t>Coffee, tea, tourism revenues</a:t>
            </a:r>
          </a:p>
          <a:p>
            <a:r>
              <a:rPr lang="en-US" altLang="en-US" b="1" dirty="0">
                <a:solidFill>
                  <a:srgbClr val="339966"/>
                </a:solidFill>
                <a:latin typeface="Arial" panose="020B0604020202020204" pitchFamily="34" charset="0"/>
              </a:rPr>
              <a:t>Swahili is the</a:t>
            </a:r>
            <a:r>
              <a:rPr lang="en-US" altLang="en-US" dirty="0">
                <a:solidFill>
                  <a:schemeClr val="bg2"/>
                </a:solidFill>
              </a:rPr>
              <a:t> </a:t>
            </a:r>
            <a:r>
              <a:rPr lang="en-US" altLang="en-US" b="1" i="1" dirty="0">
                <a:solidFill>
                  <a:srgbClr val="FF0000"/>
                </a:solidFill>
              </a:rPr>
              <a:t>lingua franca</a:t>
            </a:r>
            <a:endParaRPr lang="en-US" altLang="en-US" b="1" dirty="0">
              <a:solidFill>
                <a:srgbClr val="FF0000"/>
              </a:solidFill>
            </a:endParaRPr>
          </a:p>
          <a:p>
            <a:r>
              <a:rPr lang="en-US" altLang="en-US" b="1" dirty="0">
                <a:solidFill>
                  <a:srgbClr val="339966"/>
                </a:solidFill>
                <a:latin typeface="Arial" panose="020B0604020202020204" pitchFamily="34" charset="0"/>
              </a:rPr>
              <a:t>1980s - world’s fastest growing populations</a:t>
            </a:r>
          </a:p>
          <a:p>
            <a:r>
              <a:rPr lang="en-US" altLang="en-US" b="1" dirty="0">
                <a:solidFill>
                  <a:srgbClr val="FF0000"/>
                </a:solidFill>
              </a:rPr>
              <a:t>AIDS epidemic</a:t>
            </a:r>
          </a:p>
        </p:txBody>
      </p:sp>
      <p:sp>
        <p:nvSpPr>
          <p:cNvPr id="82947" name="Text Box 3">
            <a:extLst>
              <a:ext uri="{FF2B5EF4-FFF2-40B4-BE49-F238E27FC236}">
                <a16:creationId xmlns:a16="http://schemas.microsoft.com/office/drawing/2014/main" id="{8E52C0CC-E3E1-43D8-A049-834E5251EBBB}"/>
              </a:ext>
            </a:extLst>
          </p:cNvPr>
          <p:cNvSpPr txBox="1">
            <a:spLocks noChangeArrowheads="1"/>
          </p:cNvSpPr>
          <p:nvPr/>
        </p:nvSpPr>
        <p:spPr bwMode="auto">
          <a:xfrm>
            <a:off x="2512805" y="76200"/>
            <a:ext cx="6816725"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b="1" dirty="0">
                <a:solidFill>
                  <a:srgbClr val="0000FF"/>
                </a:solidFill>
                <a:latin typeface="Tahoma" panose="020B0604030504040204" pitchFamily="34" charset="0"/>
              </a:rPr>
              <a:t>EAST AFRICA - Kenya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dissolve">
                                      <p:cBhvr>
                                        <p:cTn id="7" dur="500"/>
                                        <p:tgtEl>
                                          <p:spTgt spid="829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946">
                                            <p:txEl>
                                              <p:pRg st="1" end="1"/>
                                            </p:txEl>
                                          </p:spTgt>
                                        </p:tgtEl>
                                        <p:attrNameLst>
                                          <p:attrName>style.visibility</p:attrName>
                                        </p:attrNameLst>
                                      </p:cBhvr>
                                      <p:to>
                                        <p:strVal val="visible"/>
                                      </p:to>
                                    </p:set>
                                    <p:animEffect transition="in" filter="dissolve">
                                      <p:cBhvr>
                                        <p:cTn id="12" dur="500"/>
                                        <p:tgtEl>
                                          <p:spTgt spid="8294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2946">
                                            <p:txEl>
                                              <p:pRg st="2" end="2"/>
                                            </p:txEl>
                                          </p:spTgt>
                                        </p:tgtEl>
                                        <p:attrNameLst>
                                          <p:attrName>style.visibility</p:attrName>
                                        </p:attrNameLst>
                                      </p:cBhvr>
                                      <p:to>
                                        <p:strVal val="visible"/>
                                      </p:to>
                                    </p:set>
                                    <p:animEffect transition="in" filter="dissolve">
                                      <p:cBhvr>
                                        <p:cTn id="15" dur="500"/>
                                        <p:tgtEl>
                                          <p:spTgt spid="8294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2946">
                                            <p:txEl>
                                              <p:pRg st="3" end="3"/>
                                            </p:txEl>
                                          </p:spTgt>
                                        </p:tgtEl>
                                        <p:attrNameLst>
                                          <p:attrName>style.visibility</p:attrName>
                                        </p:attrNameLst>
                                      </p:cBhvr>
                                      <p:to>
                                        <p:strVal val="visible"/>
                                      </p:to>
                                    </p:set>
                                    <p:animEffect transition="in" filter="dissolve">
                                      <p:cBhvr>
                                        <p:cTn id="20" dur="500"/>
                                        <p:tgtEl>
                                          <p:spTgt spid="82946">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2946">
                                            <p:txEl>
                                              <p:pRg st="4" end="4"/>
                                            </p:txEl>
                                          </p:spTgt>
                                        </p:tgtEl>
                                        <p:attrNameLst>
                                          <p:attrName>style.visibility</p:attrName>
                                        </p:attrNameLst>
                                      </p:cBhvr>
                                      <p:to>
                                        <p:strVal val="visible"/>
                                      </p:to>
                                    </p:set>
                                    <p:animEffect transition="in" filter="dissolve">
                                      <p:cBhvr>
                                        <p:cTn id="25" dur="500"/>
                                        <p:tgtEl>
                                          <p:spTgt spid="8294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2946">
                                            <p:txEl>
                                              <p:pRg st="5" end="5"/>
                                            </p:txEl>
                                          </p:spTgt>
                                        </p:tgtEl>
                                        <p:attrNameLst>
                                          <p:attrName>style.visibility</p:attrName>
                                        </p:attrNameLst>
                                      </p:cBhvr>
                                      <p:to>
                                        <p:strVal val="visible"/>
                                      </p:to>
                                    </p:set>
                                    <p:animEffect transition="in" filter="dissolve">
                                      <p:cBhvr>
                                        <p:cTn id="30" dur="500"/>
                                        <p:tgtEl>
                                          <p:spTgt spid="82946">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2946">
                                            <p:txEl>
                                              <p:pRg st="6" end="6"/>
                                            </p:txEl>
                                          </p:spTgt>
                                        </p:tgtEl>
                                        <p:attrNameLst>
                                          <p:attrName>style.visibility</p:attrName>
                                        </p:attrNameLst>
                                      </p:cBhvr>
                                      <p:to>
                                        <p:strVal val="visible"/>
                                      </p:to>
                                    </p:set>
                                    <p:animEffect transition="in" filter="dissolve">
                                      <p:cBhvr>
                                        <p:cTn id="35" dur="500"/>
                                        <p:tgtEl>
                                          <p:spTgt spid="82946">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2946">
                                            <p:txEl>
                                              <p:pRg st="7" end="7"/>
                                            </p:txEl>
                                          </p:spTgt>
                                        </p:tgtEl>
                                        <p:attrNameLst>
                                          <p:attrName>style.visibility</p:attrName>
                                        </p:attrNameLst>
                                      </p:cBhvr>
                                      <p:to>
                                        <p:strVal val="visible"/>
                                      </p:to>
                                    </p:set>
                                    <p:animEffect transition="in" filter="dissolve">
                                      <p:cBhvr>
                                        <p:cTn id="40" dur="500"/>
                                        <p:tgtEl>
                                          <p:spTgt spid="829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8F8F-29B1-42F7-8A54-BA86F895CA7E}"/>
              </a:ext>
            </a:extLst>
          </p:cNvPr>
          <p:cNvSpPr>
            <a:spLocks noGrp="1"/>
          </p:cNvSpPr>
          <p:nvPr>
            <p:ph type="title"/>
          </p:nvPr>
        </p:nvSpPr>
        <p:spPr>
          <a:xfrm>
            <a:off x="215678" y="269047"/>
            <a:ext cx="3455777" cy="2926080"/>
          </a:xfrm>
        </p:spPr>
        <p:txBody>
          <a:bodyPr/>
          <a:lstStyle/>
          <a:p>
            <a:r>
              <a:rPr lang="en-US" dirty="0"/>
              <a:t>South Africa</a:t>
            </a:r>
          </a:p>
        </p:txBody>
      </p:sp>
      <p:sp>
        <p:nvSpPr>
          <p:cNvPr id="3" name="Text Placeholder 2">
            <a:extLst>
              <a:ext uri="{FF2B5EF4-FFF2-40B4-BE49-F238E27FC236}">
                <a16:creationId xmlns:a16="http://schemas.microsoft.com/office/drawing/2014/main" id="{03B7E3D7-884B-42F8-B98B-D25B9FED0196}"/>
              </a:ext>
            </a:extLst>
          </p:cNvPr>
          <p:cNvSpPr>
            <a:spLocks noGrp="1"/>
          </p:cNvSpPr>
          <p:nvPr>
            <p:ph type="body" idx="1"/>
          </p:nvPr>
        </p:nvSpPr>
        <p:spPr>
          <a:xfrm>
            <a:off x="560434" y="4180887"/>
            <a:ext cx="3900730" cy="1363806"/>
          </a:xfrm>
        </p:spPr>
        <p:txBody>
          <a:bodyPr/>
          <a:lstStyle/>
          <a:p>
            <a:endParaRPr lang="en-US" dirty="0"/>
          </a:p>
        </p:txBody>
      </p:sp>
      <p:sp>
        <p:nvSpPr>
          <p:cNvPr id="5" name="Slide Number Placeholder 4">
            <a:extLst>
              <a:ext uri="{FF2B5EF4-FFF2-40B4-BE49-F238E27FC236}">
                <a16:creationId xmlns:a16="http://schemas.microsoft.com/office/drawing/2014/main" id="{B8D5F02B-2699-4DD0-904A-93C8DA220B82}"/>
              </a:ext>
            </a:extLst>
          </p:cNvPr>
          <p:cNvSpPr>
            <a:spLocks noGrp="1"/>
          </p:cNvSpPr>
          <p:nvPr>
            <p:ph type="sldNum" sz="quarter" idx="12"/>
          </p:nvPr>
        </p:nvSpPr>
        <p:spPr/>
        <p:txBody>
          <a:bodyPr/>
          <a:lstStyle/>
          <a:p>
            <a:fld id="{A572F33B-51D6-439F-8A95-5DF2A14B8F67}" type="slidenum">
              <a:rPr lang="en-US" altLang="en-US" smtClean="0"/>
              <a:pPr/>
              <a:t>93</a:t>
            </a:fld>
            <a:endParaRPr lang="en-US" altLang="en-US"/>
          </a:p>
        </p:txBody>
      </p:sp>
      <p:pic>
        <p:nvPicPr>
          <p:cNvPr id="6" name="Picture 5">
            <a:extLst>
              <a:ext uri="{FF2B5EF4-FFF2-40B4-BE49-F238E27FC236}">
                <a16:creationId xmlns:a16="http://schemas.microsoft.com/office/drawing/2014/main" id="{C4D74388-1FF9-4A92-AFD8-222309CCE682}"/>
              </a:ext>
            </a:extLst>
          </p:cNvPr>
          <p:cNvPicPr>
            <a:picLocks noChangeAspect="1"/>
          </p:cNvPicPr>
          <p:nvPr/>
        </p:nvPicPr>
        <p:blipFill>
          <a:blip r:embed="rId2"/>
          <a:stretch>
            <a:fillRect/>
          </a:stretch>
        </p:blipFill>
        <p:spPr>
          <a:xfrm>
            <a:off x="3723267" y="269047"/>
            <a:ext cx="8253055" cy="6319906"/>
          </a:xfrm>
          <a:prstGeom prst="rect">
            <a:avLst/>
          </a:prstGeom>
        </p:spPr>
      </p:pic>
    </p:spTree>
    <p:extLst>
      <p:ext uri="{BB962C8B-B14F-4D97-AF65-F5344CB8AC3E}">
        <p14:creationId xmlns:p14="http://schemas.microsoft.com/office/powerpoint/2010/main" val="20273325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8114B676-F1A2-4C83-B35D-B74E369039CE}"/>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2">
            <a:extLst>
              <a:ext uri="{FF2B5EF4-FFF2-40B4-BE49-F238E27FC236}">
                <a16:creationId xmlns:a16="http://schemas.microsoft.com/office/drawing/2014/main" id="{C0E48759-1001-47D6-8D3A-7C7F267E6B0B}"/>
              </a:ext>
            </a:extLst>
          </p:cNvPr>
          <p:cNvSpPr>
            <a:spLocks noGrp="1"/>
          </p:cNvSpPr>
          <p:nvPr>
            <p:ph type="sldNum" sz="quarter" idx="12"/>
          </p:nvPr>
        </p:nvSpPr>
        <p:spPr/>
        <p:txBody>
          <a:bodyPr/>
          <a:lstStyle/>
          <a:p>
            <a:fld id="{C5BD3C7B-6307-40EC-9C30-466F0A7B3348}" type="slidenum">
              <a:rPr lang="en-US" altLang="en-US"/>
              <a:pPr/>
              <a:t>94</a:t>
            </a:fld>
            <a:endParaRPr lang="en-US" altLang="en-US"/>
          </a:p>
        </p:txBody>
      </p:sp>
      <p:sp>
        <p:nvSpPr>
          <p:cNvPr id="83970" name="Rectangle 2">
            <a:extLst>
              <a:ext uri="{FF2B5EF4-FFF2-40B4-BE49-F238E27FC236}">
                <a16:creationId xmlns:a16="http://schemas.microsoft.com/office/drawing/2014/main" id="{00AF08A2-B408-4A0B-9665-E06B40F8A139}"/>
              </a:ext>
            </a:extLst>
          </p:cNvPr>
          <p:cNvSpPr>
            <a:spLocks noChangeArrowheads="1"/>
          </p:cNvSpPr>
          <p:nvPr/>
        </p:nvSpPr>
        <p:spPr bwMode="auto">
          <a:xfrm>
            <a:off x="7162800" y="914400"/>
            <a:ext cx="3505200" cy="5943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lnSpc>
                <a:spcPct val="90000"/>
              </a:lnSpc>
              <a:buClr>
                <a:schemeClr val="tx2"/>
              </a:buClr>
              <a:buSzPct val="140000"/>
              <a:buFontTx/>
              <a:buChar char="•"/>
            </a:pPr>
            <a:r>
              <a:rPr lang="en-US" altLang="en-US" sz="2400" b="1">
                <a:solidFill>
                  <a:srgbClr val="339966"/>
                </a:solidFill>
                <a:latin typeface="Tahoma" panose="020B0604030504040204" pitchFamily="34" charset="0"/>
              </a:rPr>
              <a:t>10 countries: Northern and Southern Tiers</a:t>
            </a:r>
          </a:p>
          <a:p>
            <a:pPr>
              <a:lnSpc>
                <a:spcPct val="90000"/>
              </a:lnSpc>
              <a:buClr>
                <a:schemeClr val="tx2"/>
              </a:buClr>
              <a:buSzPct val="140000"/>
              <a:buFontTx/>
              <a:buChar char="•"/>
            </a:pPr>
            <a:endParaRPr lang="en-US" altLang="en-US" sz="2400" b="1">
              <a:solidFill>
                <a:srgbClr val="339966"/>
              </a:solidFill>
              <a:latin typeface="Tahoma" panose="020B0604030504040204" pitchFamily="34" charset="0"/>
            </a:endParaRPr>
          </a:p>
          <a:p>
            <a:pPr>
              <a:lnSpc>
                <a:spcPct val="90000"/>
              </a:lnSpc>
              <a:buClr>
                <a:schemeClr val="tx2"/>
              </a:buClr>
              <a:buSzPct val="140000"/>
              <a:buFontTx/>
              <a:buChar char="•"/>
            </a:pPr>
            <a:r>
              <a:rPr lang="en-US" altLang="en-US" sz="2400" b="1">
                <a:solidFill>
                  <a:srgbClr val="339966"/>
                </a:solidFill>
                <a:latin typeface="Tahoma" panose="020B0604030504040204" pitchFamily="34" charset="0"/>
              </a:rPr>
              <a:t>6 landlocked states</a:t>
            </a:r>
          </a:p>
          <a:p>
            <a:pPr>
              <a:lnSpc>
                <a:spcPct val="90000"/>
              </a:lnSpc>
              <a:buClr>
                <a:schemeClr val="tx2"/>
              </a:buClr>
              <a:buSzPct val="140000"/>
              <a:buFontTx/>
              <a:buChar char="•"/>
            </a:pPr>
            <a:endParaRPr lang="en-US" altLang="en-US" sz="2400" b="1">
              <a:solidFill>
                <a:srgbClr val="339966"/>
              </a:solidFill>
              <a:latin typeface="Tahoma" panose="020B0604030504040204" pitchFamily="34" charset="0"/>
            </a:endParaRPr>
          </a:p>
          <a:p>
            <a:pPr>
              <a:lnSpc>
                <a:spcPct val="90000"/>
              </a:lnSpc>
              <a:buClr>
                <a:schemeClr val="tx2"/>
              </a:buClr>
              <a:buSzPct val="140000"/>
              <a:buFontTx/>
              <a:buChar char="•"/>
            </a:pPr>
            <a:r>
              <a:rPr lang="en-US" altLang="en-US" sz="2400" b="1">
                <a:solidFill>
                  <a:srgbClr val="339966"/>
                </a:solidFill>
                <a:latin typeface="Tahoma" panose="020B0604030504040204" pitchFamily="34" charset="0"/>
              </a:rPr>
              <a:t>Northern zone marks limit of Congo basin</a:t>
            </a:r>
          </a:p>
          <a:p>
            <a:pPr>
              <a:lnSpc>
                <a:spcPct val="90000"/>
              </a:lnSpc>
              <a:buClr>
                <a:schemeClr val="tx2"/>
              </a:buClr>
              <a:buSzPct val="140000"/>
              <a:buFontTx/>
              <a:buChar char="•"/>
            </a:pPr>
            <a:endParaRPr lang="en-US" altLang="en-US" sz="2400" b="1">
              <a:solidFill>
                <a:srgbClr val="339966"/>
              </a:solidFill>
              <a:latin typeface="Tahoma" panose="020B0604030504040204" pitchFamily="34" charset="0"/>
            </a:endParaRPr>
          </a:p>
          <a:p>
            <a:pPr>
              <a:lnSpc>
                <a:spcPct val="90000"/>
              </a:lnSpc>
              <a:buClr>
                <a:schemeClr val="tx2"/>
              </a:buClr>
              <a:buSzPct val="140000"/>
              <a:buFontTx/>
              <a:buChar char="•"/>
            </a:pPr>
            <a:r>
              <a:rPr lang="en-US" altLang="en-US" sz="2400" b="1">
                <a:solidFill>
                  <a:srgbClr val="339966"/>
                </a:solidFill>
                <a:latin typeface="Tahoma" panose="020B0604030504040204" pitchFamily="34" charset="0"/>
              </a:rPr>
              <a:t>Plateau country</a:t>
            </a:r>
          </a:p>
          <a:p>
            <a:pPr>
              <a:lnSpc>
                <a:spcPct val="90000"/>
              </a:lnSpc>
              <a:buClr>
                <a:schemeClr val="tx2"/>
              </a:buClr>
              <a:buSzPct val="140000"/>
              <a:buFontTx/>
              <a:buChar char="•"/>
            </a:pPr>
            <a:endParaRPr lang="en-US" altLang="en-US" sz="2400" b="1">
              <a:solidFill>
                <a:srgbClr val="339966"/>
              </a:solidFill>
              <a:latin typeface="Tahoma" panose="020B0604030504040204" pitchFamily="34" charset="0"/>
            </a:endParaRPr>
          </a:p>
          <a:p>
            <a:pPr>
              <a:lnSpc>
                <a:spcPct val="90000"/>
              </a:lnSpc>
              <a:buClr>
                <a:schemeClr val="tx2"/>
              </a:buClr>
              <a:buSzPct val="140000"/>
              <a:buFontTx/>
              <a:buChar char="•"/>
            </a:pPr>
            <a:r>
              <a:rPr lang="en-US" altLang="en-US" sz="2400" b="1">
                <a:solidFill>
                  <a:srgbClr val="339966"/>
                </a:solidFill>
                <a:latin typeface="Tahoma" panose="020B0604030504040204" pitchFamily="34" charset="0"/>
              </a:rPr>
              <a:t>Rich in natural resources</a:t>
            </a:r>
          </a:p>
          <a:p>
            <a:pPr>
              <a:lnSpc>
                <a:spcPct val="90000"/>
              </a:lnSpc>
              <a:buClr>
                <a:schemeClr val="tx2"/>
              </a:buClr>
              <a:buSzPct val="140000"/>
              <a:buFontTx/>
              <a:buChar char="•"/>
            </a:pPr>
            <a:endParaRPr lang="en-US" altLang="en-US" sz="2400" b="1">
              <a:solidFill>
                <a:srgbClr val="339966"/>
              </a:solidFill>
              <a:latin typeface="Tahoma" panose="020B0604030504040204" pitchFamily="34" charset="0"/>
            </a:endParaRPr>
          </a:p>
          <a:p>
            <a:pPr>
              <a:lnSpc>
                <a:spcPct val="90000"/>
              </a:lnSpc>
              <a:buClr>
                <a:schemeClr val="tx2"/>
              </a:buClr>
              <a:buSzPct val="140000"/>
              <a:buFontTx/>
              <a:buChar char="•"/>
            </a:pPr>
            <a:r>
              <a:rPr lang="en-US" altLang="en-US" sz="2400" b="1">
                <a:solidFill>
                  <a:srgbClr val="339966"/>
                </a:solidFill>
                <a:latin typeface="Tahoma" panose="020B0604030504040204" pitchFamily="34" charset="0"/>
              </a:rPr>
              <a:t>Agricultural diversity</a:t>
            </a:r>
          </a:p>
        </p:txBody>
      </p:sp>
      <p:sp>
        <p:nvSpPr>
          <p:cNvPr id="83971" name="Text Box 3">
            <a:extLst>
              <a:ext uri="{FF2B5EF4-FFF2-40B4-BE49-F238E27FC236}">
                <a16:creationId xmlns:a16="http://schemas.microsoft.com/office/drawing/2014/main" id="{EF7A3474-5F66-4C37-9E84-98A08FB18F2F}"/>
              </a:ext>
            </a:extLst>
          </p:cNvPr>
          <p:cNvSpPr txBox="1">
            <a:spLocks noChangeArrowheads="1"/>
          </p:cNvSpPr>
          <p:nvPr/>
        </p:nvSpPr>
        <p:spPr bwMode="auto">
          <a:xfrm>
            <a:off x="2209800" y="0"/>
            <a:ext cx="46418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solidFill>
                  <a:srgbClr val="0000FF"/>
                </a:solidFill>
                <a:latin typeface="Tahoma" panose="020B0604030504040204" pitchFamily="34" charset="0"/>
              </a:rPr>
              <a:t>SOUTHERN AFRICA</a:t>
            </a:r>
          </a:p>
        </p:txBody>
      </p:sp>
      <p:pic>
        <p:nvPicPr>
          <p:cNvPr id="83972" name="Picture 4" descr="p">
            <a:extLst>
              <a:ext uri="{FF2B5EF4-FFF2-40B4-BE49-F238E27FC236}">
                <a16:creationId xmlns:a16="http://schemas.microsoft.com/office/drawing/2014/main" id="{CA496226-1B89-4C35-ADC0-E48FE6AF5F0E}"/>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1681164" y="809626"/>
            <a:ext cx="5375275" cy="58975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dissolve">
                                      <p:cBhvr>
                                        <p:cTn id="7" dur="500"/>
                                        <p:tgtEl>
                                          <p:spTgt spid="839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0">
                                            <p:txEl>
                                              <p:pRg st="2" end="2"/>
                                            </p:txEl>
                                          </p:spTgt>
                                        </p:tgtEl>
                                        <p:attrNameLst>
                                          <p:attrName>style.visibility</p:attrName>
                                        </p:attrNameLst>
                                      </p:cBhvr>
                                      <p:to>
                                        <p:strVal val="visible"/>
                                      </p:to>
                                    </p:set>
                                    <p:animEffect transition="in" filter="dissolve">
                                      <p:cBhvr>
                                        <p:cTn id="12" dur="500"/>
                                        <p:tgtEl>
                                          <p:spTgt spid="8397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970">
                                            <p:txEl>
                                              <p:pRg st="4" end="4"/>
                                            </p:txEl>
                                          </p:spTgt>
                                        </p:tgtEl>
                                        <p:attrNameLst>
                                          <p:attrName>style.visibility</p:attrName>
                                        </p:attrNameLst>
                                      </p:cBhvr>
                                      <p:to>
                                        <p:strVal val="visible"/>
                                      </p:to>
                                    </p:set>
                                    <p:animEffect transition="in" filter="dissolve">
                                      <p:cBhvr>
                                        <p:cTn id="17" dur="500"/>
                                        <p:tgtEl>
                                          <p:spTgt spid="8397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3970">
                                            <p:txEl>
                                              <p:pRg st="6" end="6"/>
                                            </p:txEl>
                                          </p:spTgt>
                                        </p:tgtEl>
                                        <p:attrNameLst>
                                          <p:attrName>style.visibility</p:attrName>
                                        </p:attrNameLst>
                                      </p:cBhvr>
                                      <p:to>
                                        <p:strVal val="visible"/>
                                      </p:to>
                                    </p:set>
                                    <p:animEffect transition="in" filter="dissolve">
                                      <p:cBhvr>
                                        <p:cTn id="22" dur="500"/>
                                        <p:tgtEl>
                                          <p:spTgt spid="83970">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3970">
                                            <p:txEl>
                                              <p:pRg st="8" end="8"/>
                                            </p:txEl>
                                          </p:spTgt>
                                        </p:tgtEl>
                                        <p:attrNameLst>
                                          <p:attrName>style.visibility</p:attrName>
                                        </p:attrNameLst>
                                      </p:cBhvr>
                                      <p:to>
                                        <p:strVal val="visible"/>
                                      </p:to>
                                    </p:set>
                                    <p:animEffect transition="in" filter="dissolve">
                                      <p:cBhvr>
                                        <p:cTn id="27" dur="500"/>
                                        <p:tgtEl>
                                          <p:spTgt spid="83970">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3970">
                                            <p:txEl>
                                              <p:pRg st="10" end="10"/>
                                            </p:txEl>
                                          </p:spTgt>
                                        </p:tgtEl>
                                        <p:attrNameLst>
                                          <p:attrName>style.visibility</p:attrName>
                                        </p:attrNameLst>
                                      </p:cBhvr>
                                      <p:to>
                                        <p:strVal val="visible"/>
                                      </p:to>
                                    </p:set>
                                    <p:animEffect transition="in" filter="dissolve">
                                      <p:cBhvr>
                                        <p:cTn id="32" dur="500"/>
                                        <p:tgtEl>
                                          <p:spTgt spid="8397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7C7D9409-9CBD-45D3-821B-26D7C730D576}"/>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2">
            <a:extLst>
              <a:ext uri="{FF2B5EF4-FFF2-40B4-BE49-F238E27FC236}">
                <a16:creationId xmlns:a16="http://schemas.microsoft.com/office/drawing/2014/main" id="{44161C67-3316-4DDE-8A9F-57766887964B}"/>
              </a:ext>
            </a:extLst>
          </p:cNvPr>
          <p:cNvSpPr>
            <a:spLocks noGrp="1"/>
          </p:cNvSpPr>
          <p:nvPr>
            <p:ph type="sldNum" sz="quarter" idx="12"/>
          </p:nvPr>
        </p:nvSpPr>
        <p:spPr/>
        <p:txBody>
          <a:bodyPr/>
          <a:lstStyle/>
          <a:p>
            <a:fld id="{E5E7C728-5BCD-4353-BEE7-9D200711ADCD}" type="slidenum">
              <a:rPr lang="en-US" altLang="en-US"/>
              <a:pPr/>
              <a:t>95</a:t>
            </a:fld>
            <a:endParaRPr lang="en-US" altLang="en-US"/>
          </a:p>
        </p:txBody>
      </p:sp>
      <p:sp>
        <p:nvSpPr>
          <p:cNvPr id="84994" name="Rectangle 2">
            <a:extLst>
              <a:ext uri="{FF2B5EF4-FFF2-40B4-BE49-F238E27FC236}">
                <a16:creationId xmlns:a16="http://schemas.microsoft.com/office/drawing/2014/main" id="{BBD3CABA-0CAF-474B-9E1B-3B663C20E62F}"/>
              </a:ext>
            </a:extLst>
          </p:cNvPr>
          <p:cNvSpPr>
            <a:spLocks noChangeArrowheads="1"/>
          </p:cNvSpPr>
          <p:nvPr/>
        </p:nvSpPr>
        <p:spPr bwMode="auto">
          <a:xfrm>
            <a:off x="2438400" y="0"/>
            <a:ext cx="7773988"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effectLst>
                  <a:outerShdw blurRad="38100" dist="38100" dir="2700000" algn="tl">
                    <a:srgbClr val="C0C0C0"/>
                  </a:outerShdw>
                </a:effectLst>
                <a:latin typeface="Times New Roman" panose="02020603050405020304" pitchFamily="18" charset="0"/>
              </a:defRPr>
            </a:lvl1pPr>
            <a:lvl2pPr algn="ctr">
              <a:defRPr sz="4400">
                <a:solidFill>
                  <a:schemeClr val="tx2"/>
                </a:solidFill>
                <a:effectLst>
                  <a:outerShdw blurRad="38100" dist="38100" dir="2700000" algn="tl">
                    <a:srgbClr val="C0C0C0"/>
                  </a:outerShdw>
                </a:effectLst>
                <a:latin typeface="Times New Roman" panose="02020603050405020304" pitchFamily="18" charset="0"/>
              </a:defRPr>
            </a:lvl2pPr>
            <a:lvl3pPr algn="ctr">
              <a:defRPr sz="4400">
                <a:solidFill>
                  <a:schemeClr val="tx2"/>
                </a:solidFill>
                <a:effectLst>
                  <a:outerShdw blurRad="38100" dist="38100" dir="2700000" algn="tl">
                    <a:srgbClr val="C0C0C0"/>
                  </a:outerShdw>
                </a:effectLst>
                <a:latin typeface="Times New Roman" panose="02020603050405020304" pitchFamily="18" charset="0"/>
              </a:defRPr>
            </a:lvl3pPr>
            <a:lvl4pPr algn="ctr">
              <a:defRPr sz="4400">
                <a:solidFill>
                  <a:schemeClr val="tx2"/>
                </a:solidFill>
                <a:effectLst>
                  <a:outerShdw blurRad="38100" dist="38100" dir="2700000" algn="tl">
                    <a:srgbClr val="C0C0C0"/>
                  </a:outerShdw>
                </a:effectLst>
                <a:latin typeface="Times New Roman" panose="02020603050405020304" pitchFamily="18" charset="0"/>
              </a:defRPr>
            </a:lvl4pPr>
            <a:lvl5pPr algn="ctr">
              <a:defRPr sz="4400">
                <a:solidFill>
                  <a:schemeClr val="tx2"/>
                </a:solidFill>
                <a:effectLst>
                  <a:outerShdw blurRad="38100" dist="38100" dir="2700000" algn="tl">
                    <a:srgbClr val="C0C0C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anose="02020603050405020304" pitchFamily="18" charset="0"/>
              </a:defRPr>
            </a:lvl9pPr>
          </a:lstStyle>
          <a:p>
            <a:r>
              <a:rPr lang="en-US" altLang="en-US" sz="4800" b="1">
                <a:latin typeface="Arial" panose="020B0604020202020204" pitchFamily="34" charset="0"/>
              </a:rPr>
              <a:t>General Information</a:t>
            </a:r>
          </a:p>
        </p:txBody>
      </p:sp>
      <p:sp>
        <p:nvSpPr>
          <p:cNvPr id="84995" name="Rectangle 3">
            <a:extLst>
              <a:ext uri="{FF2B5EF4-FFF2-40B4-BE49-F238E27FC236}">
                <a16:creationId xmlns:a16="http://schemas.microsoft.com/office/drawing/2014/main" id="{E57604D0-BD09-4924-B1D6-B3A577D3DDBB}"/>
              </a:ext>
            </a:extLst>
          </p:cNvPr>
          <p:cNvSpPr>
            <a:spLocks noChangeArrowheads="1"/>
          </p:cNvSpPr>
          <p:nvPr/>
        </p:nvSpPr>
        <p:spPr bwMode="auto">
          <a:xfrm>
            <a:off x="1524000" y="762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3200">
                <a:solidFill>
                  <a:schemeClr val="tx1"/>
                </a:solidFill>
                <a:effectLst>
                  <a:outerShdw blurRad="38100" dist="38100" dir="2700000" algn="tl">
                    <a:srgbClr val="C0C0C0"/>
                  </a:outerShdw>
                </a:effectLst>
                <a:latin typeface="Times New Roman" panose="02020603050405020304" pitchFamily="18" charset="0"/>
              </a:defRPr>
            </a:lvl1pPr>
            <a:lvl2pPr marL="742950" indent="-285750">
              <a:spcBef>
                <a:spcPct val="20000"/>
              </a:spcBef>
              <a:buClr>
                <a:schemeClr val="tx1"/>
              </a:buClr>
              <a:buChar char="•"/>
              <a:defRPr sz="2800">
                <a:solidFill>
                  <a:schemeClr val="tx1"/>
                </a:solidFill>
                <a:effectLst>
                  <a:outerShdw blurRad="38100" dist="38100" dir="2700000" algn="tl">
                    <a:srgbClr val="C0C0C0"/>
                  </a:outerShdw>
                </a:effectLst>
                <a:latin typeface="Times New Roman" panose="02020603050405020304" pitchFamily="18" charset="0"/>
              </a:defRPr>
            </a:lvl2pPr>
            <a:lvl3pPr marL="1143000" indent="-228600">
              <a:spcBef>
                <a:spcPct val="20000"/>
              </a:spcBef>
              <a:buClr>
                <a:schemeClr val="tx1"/>
              </a:buClr>
              <a:buChar char="•"/>
              <a:defRPr sz="2400">
                <a:solidFill>
                  <a:schemeClr val="tx1"/>
                </a:solidFill>
                <a:effectLst>
                  <a:outerShdw blurRad="38100" dist="38100" dir="2700000" algn="tl">
                    <a:srgbClr val="C0C0C0"/>
                  </a:outerShdw>
                </a:effectLst>
                <a:latin typeface="Times New Roman" panose="02020603050405020304" pitchFamily="18" charset="0"/>
              </a:defRPr>
            </a:lvl3pPr>
            <a:lvl4pPr marL="1600200" indent="-228600">
              <a:spcBef>
                <a:spcPct val="20000"/>
              </a:spcBef>
              <a:buClr>
                <a:schemeClr val="tx2"/>
              </a:buClr>
              <a:buChar char="•"/>
              <a:defRPr sz="2000">
                <a:solidFill>
                  <a:schemeClr val="tx1"/>
                </a:solidFill>
                <a:effectLst>
                  <a:outerShdw blurRad="38100" dist="38100" dir="2700000" algn="tl">
                    <a:srgbClr val="C0C0C0"/>
                  </a:outerShdw>
                </a:effectLst>
                <a:latin typeface="Times New Roman" panose="02020603050405020304" pitchFamily="18" charset="0"/>
              </a:defRPr>
            </a:lvl4pPr>
            <a:lvl5pPr marL="2057400" indent="-228600">
              <a:spcBef>
                <a:spcPct val="20000"/>
              </a:spcBef>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Times New Roman" panose="02020603050405020304" pitchFamily="18" charset="0"/>
              </a:defRPr>
            </a:lvl9pPr>
          </a:lstStyle>
          <a:p>
            <a:r>
              <a:rPr lang="en-US" altLang="en-US" sz="3600" b="1">
                <a:latin typeface="Arial" panose="020B0604020202020204" pitchFamily="34" charset="0"/>
                <a:cs typeface="Arial" panose="020B0604020202020204" pitchFamily="34" charset="0"/>
              </a:rPr>
              <a:t>Physiography &amp; Climate</a:t>
            </a:r>
          </a:p>
          <a:p>
            <a:pPr lvl="1"/>
            <a:r>
              <a:rPr lang="en-US" altLang="en-US" sz="3200" b="1">
                <a:latin typeface="Arial" panose="020B0604020202020204" pitchFamily="34" charset="0"/>
                <a:cs typeface="Arial" panose="020B0604020202020204" pitchFamily="34" charset="0"/>
              </a:rPr>
              <a:t>Plateaus and “mountains”</a:t>
            </a:r>
            <a:r>
              <a:rPr lang="en-US" altLang="en-US" sz="3200" b="1">
                <a:latin typeface="Arial" panose="020B0604020202020204" pitchFamily="34" charset="0"/>
              </a:rPr>
              <a:t> </a:t>
            </a:r>
          </a:p>
          <a:p>
            <a:pPr lvl="1"/>
            <a:r>
              <a:rPr lang="en-US" altLang="en-US" sz="3200" b="1">
                <a:latin typeface="Arial" panose="020B0604020202020204" pitchFamily="34" charset="0"/>
                <a:cs typeface="Arial" panose="020B0604020202020204" pitchFamily="34" charset="0"/>
              </a:rPr>
              <a:t>The Great Escarpment</a:t>
            </a:r>
            <a:r>
              <a:rPr lang="en-US" altLang="en-US" sz="3200" b="1">
                <a:latin typeface="Arial" panose="020B0604020202020204" pitchFamily="34" charset="0"/>
              </a:rPr>
              <a:t> </a:t>
            </a:r>
          </a:p>
          <a:p>
            <a:pPr lvl="1"/>
            <a:r>
              <a:rPr lang="en-US" altLang="en-US" sz="3200" b="1">
                <a:latin typeface="Arial" panose="020B0604020202020204" pitchFamily="34" charset="0"/>
                <a:cs typeface="Arial" panose="020B0604020202020204" pitchFamily="34" charset="0"/>
              </a:rPr>
              <a:t>Does not have the volcanic activity that is present in East Africa</a:t>
            </a:r>
            <a:r>
              <a:rPr lang="en-US" altLang="en-US" sz="3200" b="1">
                <a:latin typeface="Arial" panose="020B0604020202020204" pitchFamily="34" charset="0"/>
              </a:rPr>
              <a:t> </a:t>
            </a:r>
          </a:p>
          <a:p>
            <a:pPr lvl="1"/>
            <a:r>
              <a:rPr lang="en-US" altLang="en-US" sz="3200" b="1">
                <a:latin typeface="Arial" panose="020B0604020202020204" pitchFamily="34" charset="0"/>
                <a:cs typeface="Arial" panose="020B0604020202020204" pitchFamily="34" charset="0"/>
              </a:rPr>
              <a:t>Cooler climate due to altitude and latitude</a:t>
            </a:r>
            <a:r>
              <a:rPr lang="en-US" altLang="en-US" sz="3200" b="1">
                <a:latin typeface="Arial" panose="020B0604020202020204" pitchFamily="34" charset="0"/>
              </a:rPr>
              <a:t> – four-season climates found in the southern part</a:t>
            </a:r>
          </a:p>
          <a:p>
            <a:r>
              <a:rPr lang="en-US" altLang="en-US" sz="3600" b="1">
                <a:latin typeface="Arial" panose="020B0604020202020204" pitchFamily="34" charset="0"/>
              </a:rPr>
              <a:t>Most severe racial problems developed here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ED20C7E-51ED-4574-9360-24C6BC6CB533}"/>
              </a:ext>
            </a:extLst>
          </p:cNvPr>
          <p:cNvSpPr>
            <a:spLocks noGrp="1" noChangeArrowheads="1"/>
          </p:cNvSpPr>
          <p:nvPr>
            <p:ph idx="1"/>
          </p:nvPr>
        </p:nvSpPr>
        <p:spPr>
          <a:xfrm>
            <a:off x="477079" y="815009"/>
            <a:ext cx="11191460" cy="5408819"/>
          </a:xfrm>
        </p:spPr>
        <p:txBody>
          <a:bodyPr/>
          <a:lstStyle/>
          <a:p>
            <a:pPr lvl="1"/>
            <a:r>
              <a:rPr lang="en-US" altLang="en-US" sz="3200" b="1" dirty="0">
                <a:solidFill>
                  <a:srgbClr val="009900"/>
                </a:solidFill>
                <a:latin typeface="Arial" panose="020B0604020202020204" pitchFamily="34" charset="0"/>
              </a:rPr>
              <a:t>Urban Industrial South Africa</a:t>
            </a:r>
          </a:p>
          <a:p>
            <a:pPr lvl="2"/>
            <a:r>
              <a:rPr lang="en-US" altLang="en-US" sz="3200" dirty="0">
                <a:solidFill>
                  <a:srgbClr val="009900"/>
                </a:solidFill>
                <a:latin typeface="Arial" panose="020B0604020202020204" pitchFamily="34" charset="0"/>
              </a:rPr>
              <a:t>Most major cities in southern Africa have colonial origins</a:t>
            </a:r>
          </a:p>
          <a:p>
            <a:pPr lvl="2"/>
            <a:r>
              <a:rPr lang="en-US" altLang="en-US" sz="3200" dirty="0">
                <a:solidFill>
                  <a:srgbClr val="009900"/>
                </a:solidFill>
                <a:latin typeface="Arial" panose="020B0604020202020204" pitchFamily="34" charset="0"/>
              </a:rPr>
              <a:t>South Africa is the most urbanized country in the region</a:t>
            </a:r>
          </a:p>
          <a:p>
            <a:pPr lvl="3"/>
            <a:r>
              <a:rPr lang="en-US" altLang="en-US" sz="3200" b="1" dirty="0">
                <a:solidFill>
                  <a:srgbClr val="FF0000"/>
                </a:solidFill>
                <a:latin typeface="Arial" panose="020B0604020202020204" pitchFamily="34" charset="0"/>
              </a:rPr>
              <a:t>Apartheid</a:t>
            </a:r>
            <a:r>
              <a:rPr lang="en-US" altLang="en-US" sz="3200" dirty="0">
                <a:solidFill>
                  <a:srgbClr val="FF0000"/>
                </a:solidFill>
                <a:latin typeface="Arial" panose="020B0604020202020204" pitchFamily="34" charset="0"/>
              </a:rPr>
              <a:t> –</a:t>
            </a:r>
            <a:r>
              <a:rPr lang="en-US" altLang="en-US" sz="3200" dirty="0">
                <a:latin typeface="Arial" panose="020B0604020202020204" pitchFamily="34" charset="0"/>
              </a:rPr>
              <a:t> </a:t>
            </a:r>
            <a:r>
              <a:rPr lang="en-US" altLang="en-US" sz="3200" dirty="0">
                <a:solidFill>
                  <a:srgbClr val="009900"/>
                </a:solidFill>
                <a:latin typeface="Arial" panose="020B0604020202020204" pitchFamily="34" charset="0"/>
              </a:rPr>
              <a:t>official policy of racial segregation that shaped cities and social relations in South Africa for nearly half century. </a:t>
            </a:r>
            <a:r>
              <a:rPr lang="en-US" altLang="en-US" sz="3200" b="1" dirty="0">
                <a:solidFill>
                  <a:srgbClr val="FF0000"/>
                </a:solidFill>
                <a:latin typeface="Arial" panose="020B0604020202020204" pitchFamily="34" charset="0"/>
              </a:rPr>
              <a:t>Ended</a:t>
            </a:r>
            <a:r>
              <a:rPr lang="en-US" altLang="en-US" sz="3200" dirty="0">
                <a:solidFill>
                  <a:srgbClr val="009900"/>
                </a:solidFill>
                <a:latin typeface="Arial" panose="020B0604020202020204" pitchFamily="34" charset="0"/>
              </a:rPr>
              <a:t> in the late 20</a:t>
            </a:r>
            <a:r>
              <a:rPr lang="en-US" altLang="en-US" sz="3200" baseline="30000" dirty="0">
                <a:solidFill>
                  <a:srgbClr val="009900"/>
                </a:solidFill>
                <a:latin typeface="Arial" panose="020B0604020202020204" pitchFamily="34" charset="0"/>
              </a:rPr>
              <a:t>th</a:t>
            </a:r>
            <a:r>
              <a:rPr lang="en-US" altLang="en-US" sz="3200" dirty="0">
                <a:solidFill>
                  <a:srgbClr val="009900"/>
                </a:solidFill>
                <a:latin typeface="Arial" panose="020B0604020202020204" pitchFamily="34" charset="0"/>
              </a:rPr>
              <a:t> century</a:t>
            </a:r>
          </a:p>
          <a:p>
            <a:pPr lvl="4"/>
            <a:r>
              <a:rPr lang="en-US" altLang="en-US" sz="3200" b="1" dirty="0" err="1">
                <a:solidFill>
                  <a:srgbClr val="FF0000"/>
                </a:solidFill>
                <a:latin typeface="Arial" panose="020B0604020202020204" pitchFamily="34" charset="0"/>
              </a:rPr>
              <a:t>Coloured</a:t>
            </a:r>
            <a:r>
              <a:rPr lang="en-US" altLang="en-US" sz="3200" dirty="0">
                <a:solidFill>
                  <a:srgbClr val="FF0000"/>
                </a:solidFill>
                <a:latin typeface="Arial" panose="020B0604020202020204" pitchFamily="34" charset="0"/>
              </a:rPr>
              <a:t> –</a:t>
            </a:r>
            <a:r>
              <a:rPr lang="en-US" altLang="en-US" sz="3200" dirty="0">
                <a:latin typeface="Arial" panose="020B0604020202020204" pitchFamily="34" charset="0"/>
              </a:rPr>
              <a:t> </a:t>
            </a:r>
            <a:r>
              <a:rPr lang="en-US" altLang="en-US" sz="3200" dirty="0">
                <a:solidFill>
                  <a:srgbClr val="009900"/>
                </a:solidFill>
                <a:latin typeface="Arial" panose="020B0604020202020204" pitchFamily="34" charset="0"/>
              </a:rPr>
              <a:t>South African term describing people of mixed African and European ancestry</a:t>
            </a:r>
          </a:p>
        </p:txBody>
      </p:sp>
      <p:sp>
        <p:nvSpPr>
          <p:cNvPr id="3" name="Slide Number Placeholder 4">
            <a:extLst>
              <a:ext uri="{FF2B5EF4-FFF2-40B4-BE49-F238E27FC236}">
                <a16:creationId xmlns:a16="http://schemas.microsoft.com/office/drawing/2014/main" id="{C25D1BC1-70D6-4D76-99D5-3AE47CBEB7A8}"/>
              </a:ext>
            </a:extLst>
          </p:cNvPr>
          <p:cNvSpPr>
            <a:spLocks noGrp="1"/>
          </p:cNvSpPr>
          <p:nvPr>
            <p:ph type="sldNum" sz="quarter" idx="12"/>
          </p:nvPr>
        </p:nvSpPr>
        <p:spPr/>
        <p:txBody>
          <a:bodyPr/>
          <a:lstStyle/>
          <a:p>
            <a:fld id="{0CA43A6D-C5C3-4D16-9FEF-F8C7A482DA18}" type="slidenum">
              <a:rPr lang="en-US" altLang="en-US"/>
              <a:pPr/>
              <a:t>96</a:t>
            </a:fld>
            <a:endParaRPr lang="en-US"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518F7C2-9213-4D35-94CE-4D0EAB251EF7}"/>
              </a:ext>
            </a:extLst>
          </p:cNvPr>
          <p:cNvSpPr>
            <a:spLocks noGrp="1" noChangeArrowheads="1"/>
          </p:cNvSpPr>
          <p:nvPr>
            <p:ph type="title"/>
          </p:nvPr>
        </p:nvSpPr>
        <p:spPr>
          <a:xfrm>
            <a:off x="9064487" y="380999"/>
            <a:ext cx="2855844" cy="4111487"/>
          </a:xfrm>
        </p:spPr>
        <p:txBody>
          <a:bodyPr/>
          <a:lstStyle/>
          <a:p>
            <a:r>
              <a:rPr lang="en-US" altLang="en-US" sz="4000" dirty="0">
                <a:solidFill>
                  <a:srgbClr val="008000"/>
                </a:solidFill>
              </a:rPr>
              <a:t>Racial Segregation in Cape Town</a:t>
            </a:r>
          </a:p>
        </p:txBody>
      </p:sp>
      <p:pic>
        <p:nvPicPr>
          <p:cNvPr id="37891" name="Picture 3" descr="FG06_22">
            <a:extLst>
              <a:ext uri="{FF2B5EF4-FFF2-40B4-BE49-F238E27FC236}">
                <a16:creationId xmlns:a16="http://schemas.microsoft.com/office/drawing/2014/main" id="{A895CFF5-6F27-4EAE-B35F-42517E6788B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71668" y="269048"/>
            <a:ext cx="8832351" cy="64127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ooter Placeholder 5">
            <a:extLst>
              <a:ext uri="{FF2B5EF4-FFF2-40B4-BE49-F238E27FC236}">
                <a16:creationId xmlns:a16="http://schemas.microsoft.com/office/drawing/2014/main" id="{2F9115DC-382C-4F86-B513-3764EB7AE528}"/>
              </a:ext>
            </a:extLst>
          </p:cNvPr>
          <p:cNvSpPr>
            <a:spLocks noGrp="1"/>
          </p:cNvSpPr>
          <p:nvPr>
            <p:ph type="ftr" sz="quarter" idx="11"/>
          </p:nvPr>
        </p:nvSpPr>
        <p:spPr/>
        <p:txBody>
          <a:bodyPr/>
          <a:lstStyle/>
          <a:p>
            <a:r>
              <a:rPr lang="en-US" altLang="en-US"/>
              <a:t>Globalization &amp; Diversity: Rowntree, Lewis, Price, Wyckoff</a:t>
            </a:r>
          </a:p>
        </p:txBody>
      </p:sp>
      <p:sp>
        <p:nvSpPr>
          <p:cNvPr id="4" name="Slide Number Placeholder 4">
            <a:extLst>
              <a:ext uri="{FF2B5EF4-FFF2-40B4-BE49-F238E27FC236}">
                <a16:creationId xmlns:a16="http://schemas.microsoft.com/office/drawing/2014/main" id="{164B6357-D8CD-476D-97F2-9EFE2FD9BCD2}"/>
              </a:ext>
            </a:extLst>
          </p:cNvPr>
          <p:cNvSpPr>
            <a:spLocks noGrp="1"/>
          </p:cNvSpPr>
          <p:nvPr>
            <p:ph type="sldNum" sz="quarter" idx="12"/>
          </p:nvPr>
        </p:nvSpPr>
        <p:spPr/>
        <p:txBody>
          <a:bodyPr/>
          <a:lstStyle/>
          <a:p>
            <a:fld id="{A59BDC63-4A86-4672-A560-576560FAA4C6}" type="slidenum">
              <a:rPr lang="en-US" altLang="en-US"/>
              <a:pPr/>
              <a:t>97</a:t>
            </a:fld>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a:extLst>
              <a:ext uri="{FF2B5EF4-FFF2-40B4-BE49-F238E27FC236}">
                <a16:creationId xmlns:a16="http://schemas.microsoft.com/office/drawing/2014/main" id="{9D2B255E-353E-4C0F-90F8-88E161951EEF}"/>
              </a:ext>
            </a:extLst>
          </p:cNvPr>
          <p:cNvSpPr>
            <a:spLocks noGrp="1"/>
          </p:cNvSpPr>
          <p:nvPr>
            <p:ph type="ftr" sz="quarter" idx="11"/>
          </p:nvPr>
        </p:nvSpPr>
        <p:spPr/>
        <p:txBody>
          <a:bodyPr/>
          <a:lstStyle/>
          <a:p>
            <a:r>
              <a:rPr lang="en-US" altLang="en-US"/>
              <a:t>Globalization &amp; Diversity: Rowntree, Lewis, Price, Wyckoff</a:t>
            </a:r>
          </a:p>
        </p:txBody>
      </p:sp>
      <p:sp>
        <p:nvSpPr>
          <p:cNvPr id="11" name="Slide Number Placeholder 2">
            <a:extLst>
              <a:ext uri="{FF2B5EF4-FFF2-40B4-BE49-F238E27FC236}">
                <a16:creationId xmlns:a16="http://schemas.microsoft.com/office/drawing/2014/main" id="{08D45E05-49E9-42EB-80DF-812667CB56C6}"/>
              </a:ext>
            </a:extLst>
          </p:cNvPr>
          <p:cNvSpPr>
            <a:spLocks noGrp="1"/>
          </p:cNvSpPr>
          <p:nvPr>
            <p:ph type="sldNum" sz="quarter" idx="12"/>
          </p:nvPr>
        </p:nvSpPr>
        <p:spPr/>
        <p:txBody>
          <a:bodyPr/>
          <a:lstStyle/>
          <a:p>
            <a:fld id="{25713290-CCD3-4968-A928-38E2FE8F3200}" type="slidenum">
              <a:rPr lang="en-US" altLang="en-US"/>
              <a:pPr/>
              <a:t>98</a:t>
            </a:fld>
            <a:endParaRPr lang="en-US" altLang="en-US"/>
          </a:p>
        </p:txBody>
      </p:sp>
      <p:pic>
        <p:nvPicPr>
          <p:cNvPr id="86018" name="Picture 2" descr="SAFRICAG">
            <a:extLst>
              <a:ext uri="{FF2B5EF4-FFF2-40B4-BE49-F238E27FC236}">
                <a16:creationId xmlns:a16="http://schemas.microsoft.com/office/drawing/2014/main" id="{0B3AC0F2-A7A4-49CE-968B-5B087B360D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3048001"/>
            <a:ext cx="2895600" cy="22717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6019" name="Object 3">
            <a:hlinkClick r:id="" action="ppaction://ole?verb=0"/>
            <a:extLst>
              <a:ext uri="{FF2B5EF4-FFF2-40B4-BE49-F238E27FC236}">
                <a16:creationId xmlns:a16="http://schemas.microsoft.com/office/drawing/2014/main" id="{31E01392-7BB0-4C48-B511-1EEC0656A38E}"/>
              </a:ext>
            </a:extLst>
          </p:cNvPr>
          <p:cNvGraphicFramePr>
            <a:graphicFrameLocks/>
          </p:cNvGraphicFramePr>
          <p:nvPr/>
        </p:nvGraphicFramePr>
        <p:xfrm>
          <a:off x="5867400" y="0"/>
          <a:ext cx="4800600" cy="6858000"/>
        </p:xfrm>
        <a:graphic>
          <a:graphicData uri="http://schemas.openxmlformats.org/presentationml/2006/ole">
            <mc:AlternateContent xmlns:mc="http://schemas.openxmlformats.org/markup-compatibility/2006">
              <mc:Choice xmlns:v="urn:schemas-microsoft-com:vml" Requires="v">
                <p:oleObj spid="_x0000_s86036" name="Photo Editor Photo" r:id="rId4" imgW="1834862" imgH="2804598" progId="MSPhotoEd.3">
                  <p:embed/>
                </p:oleObj>
              </mc:Choice>
              <mc:Fallback>
                <p:oleObj name="Photo Editor Photo" r:id="rId4" imgW="1834862" imgH="2804598" progId="MSPhotoEd.3">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4800600" cy="685800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0" name="Text Box 4">
            <a:extLst>
              <a:ext uri="{FF2B5EF4-FFF2-40B4-BE49-F238E27FC236}">
                <a16:creationId xmlns:a16="http://schemas.microsoft.com/office/drawing/2014/main" id="{58EDAF79-7A12-4E36-B697-B651A54E2C2D}"/>
              </a:ext>
            </a:extLst>
          </p:cNvPr>
          <p:cNvSpPr txBox="1">
            <a:spLocks noChangeArrowheads="1"/>
          </p:cNvSpPr>
          <p:nvPr/>
        </p:nvSpPr>
        <p:spPr bwMode="auto">
          <a:xfrm>
            <a:off x="1981200" y="381000"/>
            <a:ext cx="3962400" cy="1739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solidFill>
                  <a:srgbClr val="0000FF"/>
                </a:solidFill>
                <a:latin typeface="Tahoma" panose="020B0604030504040204" pitchFamily="34" charset="0"/>
              </a:rPr>
              <a:t>SOUTH AFRICA: Perforated State</a:t>
            </a:r>
          </a:p>
        </p:txBody>
      </p:sp>
      <p:pic>
        <p:nvPicPr>
          <p:cNvPr id="86021" name="Picture 5" descr="LESOTHO">
            <a:extLst>
              <a:ext uri="{FF2B5EF4-FFF2-40B4-BE49-F238E27FC236}">
                <a16:creationId xmlns:a16="http://schemas.microsoft.com/office/drawing/2014/main" id="{64CEBF71-14B4-4579-8F57-453973340B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1" y="4724401"/>
            <a:ext cx="20240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6022" name="Picture 6" descr="SWAZILND">
            <a:extLst>
              <a:ext uri="{FF2B5EF4-FFF2-40B4-BE49-F238E27FC236}">
                <a16:creationId xmlns:a16="http://schemas.microsoft.com/office/drawing/2014/main" id="{424F893F-D576-414D-A418-79235237B11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33801" y="1752600"/>
            <a:ext cx="2100263" cy="1481138"/>
          </a:xfrm>
          <a:prstGeom prst="rect">
            <a:avLst/>
          </a:prstGeom>
          <a:noFill/>
          <a:extLst>
            <a:ext uri="{909E8E84-426E-40DD-AFC4-6F175D3DCCD1}">
              <a14:hiddenFill xmlns:a14="http://schemas.microsoft.com/office/drawing/2010/main">
                <a:solidFill>
                  <a:srgbClr val="FFFFFF"/>
                </a:solidFill>
              </a14:hiddenFill>
            </a:ext>
          </a:extLst>
        </p:spPr>
      </p:pic>
      <p:sp>
        <p:nvSpPr>
          <p:cNvPr id="86023" name="Line 7">
            <a:extLst>
              <a:ext uri="{FF2B5EF4-FFF2-40B4-BE49-F238E27FC236}">
                <a16:creationId xmlns:a16="http://schemas.microsoft.com/office/drawing/2014/main" id="{EBBE84BA-62D8-4610-9A81-FEFD43AFD076}"/>
              </a:ext>
            </a:extLst>
          </p:cNvPr>
          <p:cNvSpPr>
            <a:spLocks noChangeShapeType="1"/>
          </p:cNvSpPr>
          <p:nvPr/>
        </p:nvSpPr>
        <p:spPr bwMode="auto">
          <a:xfrm>
            <a:off x="4419600" y="3048000"/>
            <a:ext cx="304800" cy="8382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6024" name="Line 8">
            <a:extLst>
              <a:ext uri="{FF2B5EF4-FFF2-40B4-BE49-F238E27FC236}">
                <a16:creationId xmlns:a16="http://schemas.microsoft.com/office/drawing/2014/main" id="{C8DC992F-83A5-4D43-8BAA-A2F9FEEEA4A8}"/>
              </a:ext>
            </a:extLst>
          </p:cNvPr>
          <p:cNvSpPr>
            <a:spLocks noChangeShapeType="1"/>
          </p:cNvSpPr>
          <p:nvPr/>
        </p:nvSpPr>
        <p:spPr bwMode="auto">
          <a:xfrm flipH="1" flipV="1">
            <a:off x="4267200" y="4419600"/>
            <a:ext cx="457200" cy="3810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6025" name="Line 9">
            <a:extLst>
              <a:ext uri="{FF2B5EF4-FFF2-40B4-BE49-F238E27FC236}">
                <a16:creationId xmlns:a16="http://schemas.microsoft.com/office/drawing/2014/main" id="{EB8A35AA-F853-4929-B0A2-37591C771D64}"/>
              </a:ext>
            </a:extLst>
          </p:cNvPr>
          <p:cNvSpPr>
            <a:spLocks noChangeShapeType="1"/>
          </p:cNvSpPr>
          <p:nvPr/>
        </p:nvSpPr>
        <p:spPr bwMode="auto">
          <a:xfrm flipV="1">
            <a:off x="2971800" y="4572000"/>
            <a:ext cx="609600" cy="8382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86026" name="Picture 10" descr="SAFRICA">
            <a:extLst>
              <a:ext uri="{FF2B5EF4-FFF2-40B4-BE49-F238E27FC236}">
                <a16:creationId xmlns:a16="http://schemas.microsoft.com/office/drawing/2014/main" id="{0F06BB07-7D11-4BB2-A188-9A26ED78BA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52600" y="5181601"/>
            <a:ext cx="2057400" cy="1450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CFB3CE-0504-4556-BC98-8EBB9497F7CC}"/>
              </a:ext>
            </a:extLst>
          </p:cNvPr>
          <p:cNvSpPr>
            <a:spLocks noGrp="1"/>
          </p:cNvSpPr>
          <p:nvPr>
            <p:ph type="sldNum" sz="quarter" idx="12"/>
          </p:nvPr>
        </p:nvSpPr>
        <p:spPr/>
        <p:txBody>
          <a:bodyPr/>
          <a:lstStyle/>
          <a:p>
            <a:fld id="{448EDD8E-73D2-4E28-8E33-8A45B1148B82}" type="slidenum">
              <a:rPr lang="en-US" altLang="en-US" smtClean="0"/>
              <a:pPr/>
              <a:t>99</a:t>
            </a:fld>
            <a:endParaRPr lang="en-US" altLang="en-US"/>
          </a:p>
        </p:txBody>
      </p:sp>
      <p:pic>
        <p:nvPicPr>
          <p:cNvPr id="4" name="Picture 3">
            <a:extLst>
              <a:ext uri="{FF2B5EF4-FFF2-40B4-BE49-F238E27FC236}">
                <a16:creationId xmlns:a16="http://schemas.microsoft.com/office/drawing/2014/main" id="{8EB54C5D-5A1A-4E4E-9D3F-FE52BF8BA945}"/>
              </a:ext>
            </a:extLst>
          </p:cNvPr>
          <p:cNvPicPr>
            <a:picLocks noChangeAspect="1"/>
          </p:cNvPicPr>
          <p:nvPr/>
        </p:nvPicPr>
        <p:blipFill>
          <a:blip r:embed="rId2"/>
          <a:stretch>
            <a:fillRect/>
          </a:stretch>
        </p:blipFill>
        <p:spPr>
          <a:xfrm>
            <a:off x="7396525" y="269048"/>
            <a:ext cx="4795476" cy="6319906"/>
          </a:xfrm>
          <a:prstGeom prst="rect">
            <a:avLst/>
          </a:prstGeom>
        </p:spPr>
      </p:pic>
      <p:sp>
        <p:nvSpPr>
          <p:cNvPr id="5" name="Rectangle 4">
            <a:extLst>
              <a:ext uri="{FF2B5EF4-FFF2-40B4-BE49-F238E27FC236}">
                <a16:creationId xmlns:a16="http://schemas.microsoft.com/office/drawing/2014/main" id="{BA374A14-0996-404D-A4D3-DA8CBB30E812}"/>
              </a:ext>
            </a:extLst>
          </p:cNvPr>
          <p:cNvSpPr/>
          <p:nvPr/>
        </p:nvSpPr>
        <p:spPr>
          <a:xfrm>
            <a:off x="526472" y="570684"/>
            <a:ext cx="6096000" cy="3046988"/>
          </a:xfrm>
          <a:prstGeom prst="rect">
            <a:avLst/>
          </a:prstGeom>
        </p:spPr>
        <p:txBody>
          <a:bodyPr>
            <a:spAutoFit/>
          </a:bodyPr>
          <a:lstStyle/>
          <a:p>
            <a:r>
              <a:rPr lang="en-US" sz="2400" dirty="0"/>
              <a:t>South Africa redesigned its internal provincial boundaries in 1994. The two large former provinces of Cape in the south and Transvaal in the north were divided up into seven smaller units. The province of Orange Free State was changed to Free State and</a:t>
            </a:r>
          </a:p>
          <a:p>
            <a:r>
              <a:rPr lang="en-US" sz="2400" dirty="0"/>
              <a:t>the province of Natal was changed to Kwazulu-Natal; both kept their main boundaries intact.</a:t>
            </a:r>
          </a:p>
        </p:txBody>
      </p:sp>
    </p:spTree>
    <p:extLst>
      <p:ext uri="{BB962C8B-B14F-4D97-AF65-F5344CB8AC3E}">
        <p14:creationId xmlns:p14="http://schemas.microsoft.com/office/powerpoint/2010/main" val="127827951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2952</TotalTime>
  <Words>4519</Words>
  <Application>Microsoft Office PowerPoint</Application>
  <PresentationFormat>Widescreen</PresentationFormat>
  <Paragraphs>712</Paragraphs>
  <Slides>100</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13" baseType="lpstr">
      <vt:lpstr>Arial</vt:lpstr>
      <vt:lpstr>Biting My Nails</vt:lpstr>
      <vt:lpstr>Bookman Old Style</vt:lpstr>
      <vt:lpstr>Calibri</vt:lpstr>
      <vt:lpstr>Corbel</vt:lpstr>
      <vt:lpstr>Courier New</vt:lpstr>
      <vt:lpstr>Creepy</vt:lpstr>
      <vt:lpstr>Tahoma</vt:lpstr>
      <vt:lpstr>Times New Roman</vt:lpstr>
      <vt:lpstr>Wingdings</vt:lpstr>
      <vt:lpstr>Basis</vt:lpstr>
      <vt:lpstr>Clip</vt:lpstr>
      <vt:lpstr>Photo Editor Photo</vt:lpstr>
      <vt:lpstr>Ch. 7 – Sub-Saharan Africa</vt:lpstr>
      <vt:lpstr>PowerPoint Presentation</vt:lpstr>
      <vt:lpstr>AFRICA’S PHYSIOGRAPHY</vt:lpstr>
      <vt:lpstr>Learning Objectives</vt:lpstr>
      <vt:lpstr>PowerPoint Presentation</vt:lpstr>
      <vt:lpstr>Continental Drift and Africa</vt:lpstr>
      <vt:lpstr>PowerPoint Presentation</vt:lpstr>
      <vt:lpstr>PowerPoint Presentation</vt:lpstr>
      <vt:lpstr>PowerPoint Presentation</vt:lpstr>
      <vt:lpstr>PowerPoint Presentation</vt:lpstr>
      <vt:lpstr>Unusual river systems</vt:lpstr>
      <vt:lpstr>PowerPoint Presentation</vt:lpstr>
      <vt:lpstr>Historical Culture Hearths</vt:lpstr>
      <vt:lpstr>PowerPoint Presentation</vt:lpstr>
      <vt:lpstr>Cultural Coherence and Diversity:</vt:lpstr>
      <vt:lpstr>African Slave Trade (Fig. 6.27)</vt:lpstr>
      <vt:lpstr>Legacies of Colonialism and Conflict</vt:lpstr>
      <vt:lpstr>COLONIALISM</vt:lpstr>
      <vt:lpstr>BERLIN CONFERENCE 1884 </vt:lpstr>
      <vt:lpstr>European Colonization in 1913 (Fig. 6.28)</vt:lpstr>
      <vt:lpstr>COLONIAL POLICIES</vt:lpstr>
      <vt:lpstr>COLONIAL POLICIES</vt:lpstr>
      <vt:lpstr>THE COLONIAL LEGACY</vt:lpstr>
      <vt:lpstr>THE COLONIAL LEGACY</vt:lpstr>
      <vt:lpstr>Geopolitical Framework: Legacies of Colonialism and Conflict (cont.)</vt:lpstr>
      <vt:lpstr>Environmental Geography: The Plateau Continent  </vt:lpstr>
      <vt:lpstr>Environmental Geography</vt:lpstr>
      <vt:lpstr>PowerPoint Presentation</vt:lpstr>
      <vt:lpstr>PowerPoint Presentation</vt:lpstr>
      <vt:lpstr>Envronmental Issues in Sub-Saharan Africa (Fig. 6.3)</vt:lpstr>
      <vt:lpstr>Environmental Geography: </vt:lpstr>
      <vt:lpstr>Physical Geography of Sub-Saharan Africa</vt:lpstr>
      <vt:lpstr>Environmental Geography:</vt:lpstr>
      <vt:lpstr>Climate Map of Sub-Saharan Africa (Fig. 6.11)</vt:lpstr>
      <vt:lpstr>PowerPoint Presentation</vt:lpstr>
      <vt:lpstr>PowerPoint Presentation</vt:lpstr>
      <vt:lpstr>PowerPoint Presentation</vt:lpstr>
      <vt:lpstr>Climate-Related Conditions</vt:lpstr>
      <vt:lpstr>Population and Settlement: Young and Restless</vt:lpstr>
      <vt:lpstr>Populatiom Density</vt:lpstr>
      <vt:lpstr>Population Distribution (Fig. 6.16)</vt:lpstr>
      <vt:lpstr>PowerPoint Presentation</vt:lpstr>
      <vt:lpstr>PowerPoint Presentation</vt:lpstr>
      <vt:lpstr>PowerPoint Presentation</vt:lpstr>
      <vt:lpstr>PowerPoint Presentation</vt:lpstr>
      <vt:lpstr>PowerPoint Presentation</vt:lpstr>
      <vt:lpstr>PowerPoint Presentation</vt:lpstr>
      <vt:lpstr>Cultural Coherence and Diversity: </vt:lpstr>
      <vt:lpstr>African Language Groups and Official Languages </vt:lpstr>
      <vt:lpstr>There are six main language families with many variations of each. It is estimated that more than two thousand languages are spoken in all Africa. </vt:lpstr>
      <vt:lpstr>PowerPoint Presentation</vt:lpstr>
      <vt:lpstr>PowerPoint Presentation</vt:lpstr>
      <vt:lpstr>Geopolitical Framework: Legacies of Colonialism and Conflict (cont.)</vt:lpstr>
      <vt:lpstr>PowerPoint Presentation</vt:lpstr>
      <vt:lpstr>Past, Present, &amp; Future</vt:lpstr>
      <vt:lpstr>Legacies of Colonialism and Conflict (cont.)</vt:lpstr>
      <vt:lpstr>Legacies of Colonialism and Conflict (cont.)</vt:lpstr>
      <vt:lpstr>PowerPoint Presentation</vt:lpstr>
      <vt:lpstr>Postcolonial Conflicts</vt:lpstr>
      <vt:lpstr>Geopolitical Framework: Legacies of Colonialism and Conflict (cont.)</vt:lpstr>
      <vt:lpstr>Tribalism &amp; Genocide</vt:lpstr>
      <vt:lpstr>The Struggle to Rebuild</vt:lpstr>
      <vt:lpstr>PowerPoint Presentation</vt:lpstr>
      <vt:lpstr>Peripheral Relative Location on the Land Hemisphere</vt:lpstr>
      <vt:lpstr>PowerPoint Presentation</vt:lpstr>
      <vt:lpstr>Economic and Social Development:</vt:lpstr>
      <vt:lpstr>Global Linkages: Aid Dependency (Fig. 6.34)</vt:lpstr>
      <vt:lpstr>PowerPoint Presentation</vt:lpstr>
      <vt:lpstr>Supranational Organizations of Sub-Saharan Africa </vt:lpstr>
      <vt:lpstr>PowerPoint Presentation</vt:lpstr>
      <vt:lpstr>Economic and Social Development: The Struggle to Rebuild (cont.)</vt:lpstr>
      <vt:lpstr>Regions based mostly on climate and major occupations –race, ethnicity, and religion considered where those factors were more important.</vt:lpstr>
      <vt:lpstr>PowerPoint Presentation</vt:lpstr>
      <vt:lpstr>PowerPoint Presentation</vt:lpstr>
      <vt:lpstr>PowerPoint Presentation</vt:lpstr>
      <vt:lpstr>Linguistic and Tribal Multiplicity</vt:lpstr>
      <vt:lpstr>PowerPoint Presentation</vt:lpstr>
      <vt:lpstr>PowerPoint Presentation</vt:lpstr>
      <vt:lpstr>Unusual Liberia</vt:lpstr>
      <vt:lpstr>Major English-speaking area</vt:lpstr>
      <vt:lpstr>The Gold Coast Countries</vt:lpstr>
      <vt:lpstr>Infrastructure problems</vt:lpstr>
      <vt:lpstr>Central African countries</vt:lpstr>
      <vt:lpstr>PowerPoint Presentation</vt:lpstr>
      <vt:lpstr>Generalizations</vt:lpstr>
      <vt:lpstr>PowerPoint Presentation</vt:lpstr>
      <vt:lpstr>PowerPoint Presentation</vt:lpstr>
      <vt:lpstr>East africa</vt:lpstr>
      <vt:lpstr>Beautiful Rift Valleys are where East Africa is separating from the rest of the continent</vt:lpstr>
      <vt:lpstr>Excellent example of problems caused by European  drawn boundaries</vt:lpstr>
      <vt:lpstr>PowerPoint Presentation</vt:lpstr>
      <vt:lpstr>PowerPoint Presentation</vt:lpstr>
      <vt:lpstr>South Africa</vt:lpstr>
      <vt:lpstr>PowerPoint Presentation</vt:lpstr>
      <vt:lpstr>PowerPoint Presentation</vt:lpstr>
      <vt:lpstr>PowerPoint Presentation</vt:lpstr>
      <vt:lpstr>Racial Segregation in Cape Town</vt:lpstr>
      <vt:lpstr>PowerPoint Presentation</vt:lpstr>
      <vt:lpstr>PowerPoint Presentation</vt:lpstr>
      <vt:lpstr>Conclusions</vt:lpstr>
    </vt:vector>
  </TitlesOfParts>
  <Company>UW Sheboygan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Sub-Saharan Africa</dc:title>
  <dc:creator>Network Administrator</dc:creator>
  <cp:lastModifiedBy>Joseph Naumann</cp:lastModifiedBy>
  <cp:revision>169</cp:revision>
  <dcterms:created xsi:type="dcterms:W3CDTF">2005-12-01T01:45:04Z</dcterms:created>
  <dcterms:modified xsi:type="dcterms:W3CDTF">2019-03-25T17:44:33Z</dcterms:modified>
</cp:coreProperties>
</file>