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3" r:id="rId1"/>
  </p:sldMasterIdLst>
  <p:notesMasterIdLst>
    <p:notesMasterId r:id="rId98"/>
  </p:notesMasterIdLst>
  <p:sldIdLst>
    <p:sldId id="369" r:id="rId2"/>
    <p:sldId id="370" r:id="rId3"/>
    <p:sldId id="382" r:id="rId4"/>
    <p:sldId id="384" r:id="rId5"/>
    <p:sldId id="371" r:id="rId6"/>
    <p:sldId id="353" r:id="rId7"/>
    <p:sldId id="355" r:id="rId8"/>
    <p:sldId id="356" r:id="rId9"/>
    <p:sldId id="358" r:id="rId10"/>
    <p:sldId id="366" r:id="rId11"/>
    <p:sldId id="404" r:id="rId12"/>
    <p:sldId id="365" r:id="rId13"/>
    <p:sldId id="401" r:id="rId14"/>
    <p:sldId id="402" r:id="rId15"/>
    <p:sldId id="417" r:id="rId16"/>
    <p:sldId id="418" r:id="rId17"/>
    <p:sldId id="419" r:id="rId18"/>
    <p:sldId id="357" r:id="rId19"/>
    <p:sldId id="359" r:id="rId20"/>
    <p:sldId id="407" r:id="rId21"/>
    <p:sldId id="360" r:id="rId22"/>
    <p:sldId id="408" r:id="rId23"/>
    <p:sldId id="361" r:id="rId24"/>
    <p:sldId id="362" r:id="rId25"/>
    <p:sldId id="363" r:id="rId26"/>
    <p:sldId id="258" r:id="rId27"/>
    <p:sldId id="367" r:id="rId28"/>
    <p:sldId id="347" r:id="rId29"/>
    <p:sldId id="320" r:id="rId30"/>
    <p:sldId id="368" r:id="rId31"/>
    <p:sldId id="321" r:id="rId32"/>
    <p:sldId id="345" r:id="rId33"/>
    <p:sldId id="322" r:id="rId34"/>
    <p:sldId id="348" r:id="rId35"/>
    <p:sldId id="316" r:id="rId36"/>
    <p:sldId id="383" r:id="rId37"/>
    <p:sldId id="392" r:id="rId38"/>
    <p:sldId id="393" r:id="rId39"/>
    <p:sldId id="415" r:id="rId40"/>
    <p:sldId id="403" r:id="rId41"/>
    <p:sldId id="336" r:id="rId42"/>
    <p:sldId id="378" r:id="rId43"/>
    <p:sldId id="379" r:id="rId44"/>
    <p:sldId id="324" r:id="rId45"/>
    <p:sldId id="346" r:id="rId46"/>
    <p:sldId id="380" r:id="rId47"/>
    <p:sldId id="325" r:id="rId48"/>
    <p:sldId id="373" r:id="rId49"/>
    <p:sldId id="374" r:id="rId50"/>
    <p:sldId id="326" r:id="rId51"/>
    <p:sldId id="317" r:id="rId52"/>
    <p:sldId id="327" r:id="rId53"/>
    <p:sldId id="338" r:id="rId54"/>
    <p:sldId id="328" r:id="rId55"/>
    <p:sldId id="329" r:id="rId56"/>
    <p:sldId id="349" r:id="rId57"/>
    <p:sldId id="375" r:id="rId58"/>
    <p:sldId id="318" r:id="rId59"/>
    <p:sldId id="350" r:id="rId60"/>
    <p:sldId id="416" r:id="rId61"/>
    <p:sldId id="330" r:id="rId62"/>
    <p:sldId id="339" r:id="rId63"/>
    <p:sldId id="331" r:id="rId64"/>
    <p:sldId id="319" r:id="rId65"/>
    <p:sldId id="332" r:id="rId66"/>
    <p:sldId id="351" r:id="rId67"/>
    <p:sldId id="381" r:id="rId68"/>
    <p:sldId id="333" r:id="rId69"/>
    <p:sldId id="395" r:id="rId70"/>
    <p:sldId id="372" r:id="rId71"/>
    <p:sldId id="385" r:id="rId72"/>
    <p:sldId id="412" r:id="rId73"/>
    <p:sldId id="386" r:id="rId74"/>
    <p:sldId id="387" r:id="rId75"/>
    <p:sldId id="388" r:id="rId76"/>
    <p:sldId id="389" r:id="rId77"/>
    <p:sldId id="390" r:id="rId78"/>
    <p:sldId id="409" r:id="rId79"/>
    <p:sldId id="410" r:id="rId80"/>
    <p:sldId id="391" r:id="rId81"/>
    <p:sldId id="376" r:id="rId82"/>
    <p:sldId id="377" r:id="rId83"/>
    <p:sldId id="411" r:id="rId84"/>
    <p:sldId id="413" r:id="rId85"/>
    <p:sldId id="414" r:id="rId86"/>
    <p:sldId id="394" r:id="rId87"/>
    <p:sldId id="405" r:id="rId88"/>
    <p:sldId id="396" r:id="rId89"/>
    <p:sldId id="398" r:id="rId90"/>
    <p:sldId id="397" r:id="rId91"/>
    <p:sldId id="399" r:id="rId92"/>
    <p:sldId id="400" r:id="rId93"/>
    <p:sldId id="334" r:id="rId94"/>
    <p:sldId id="406" r:id="rId95"/>
    <p:sldId id="352" r:id="rId96"/>
    <p:sldId id="315" r:id="rId9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008000"/>
    <a:srgbClr val="008080"/>
    <a:srgbClr val="339966"/>
    <a:srgbClr val="333399"/>
    <a:srgbClr val="A50021"/>
    <a:srgbClr val="FF0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04" autoAdjust="0"/>
    <p:restoredTop sz="94660"/>
  </p:normalViewPr>
  <p:slideViewPr>
    <p:cSldViewPr snapToGrid="0">
      <p:cViewPr varScale="1">
        <p:scale>
          <a:sx n="90" d="100"/>
          <a:sy n="90" d="100"/>
        </p:scale>
        <p:origin x="108" y="3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DEC02D01-7FE2-469B-BE39-988949C53755}"/>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Times New Roman" panose="02020603050405020304" pitchFamily="18" charset="0"/>
              </a:defRPr>
            </a:lvl1pPr>
          </a:lstStyle>
          <a:p>
            <a:endParaRPr lang="en-US" altLang="en-US" dirty="0"/>
          </a:p>
        </p:txBody>
      </p:sp>
      <p:sp>
        <p:nvSpPr>
          <p:cNvPr id="3075" name="Rectangle 3">
            <a:extLst>
              <a:ext uri="{FF2B5EF4-FFF2-40B4-BE49-F238E27FC236}">
                <a16:creationId xmlns:a16="http://schemas.microsoft.com/office/drawing/2014/main" id="{4708AD58-9D66-492D-B971-F1647D0C19B9}"/>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Times New Roman" panose="02020603050405020304" pitchFamily="18" charset="0"/>
              </a:defRPr>
            </a:lvl1pPr>
          </a:lstStyle>
          <a:p>
            <a:endParaRPr lang="en-US" altLang="en-US" dirty="0"/>
          </a:p>
        </p:txBody>
      </p:sp>
      <p:sp>
        <p:nvSpPr>
          <p:cNvPr id="3076" name="Rectangle 4">
            <a:extLst>
              <a:ext uri="{FF2B5EF4-FFF2-40B4-BE49-F238E27FC236}">
                <a16:creationId xmlns:a16="http://schemas.microsoft.com/office/drawing/2014/main" id="{B177C6B6-16AA-49A9-A1DD-4533F103085D}"/>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a:extLst>
              <a:ext uri="{FF2B5EF4-FFF2-40B4-BE49-F238E27FC236}">
                <a16:creationId xmlns:a16="http://schemas.microsoft.com/office/drawing/2014/main" id="{EC5EB5CE-5475-4E12-AD3D-5D8284F4DF26}"/>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8" name="Rectangle 6">
            <a:extLst>
              <a:ext uri="{FF2B5EF4-FFF2-40B4-BE49-F238E27FC236}">
                <a16:creationId xmlns:a16="http://schemas.microsoft.com/office/drawing/2014/main" id="{8A4070AC-50A7-489B-8AB3-1BD1B0025FDC}"/>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Times New Roman" panose="02020603050405020304" pitchFamily="18" charset="0"/>
              </a:defRPr>
            </a:lvl1pPr>
          </a:lstStyle>
          <a:p>
            <a:endParaRPr lang="en-US" altLang="en-US" dirty="0"/>
          </a:p>
        </p:txBody>
      </p:sp>
      <p:sp>
        <p:nvSpPr>
          <p:cNvPr id="3079" name="Rectangle 7">
            <a:extLst>
              <a:ext uri="{FF2B5EF4-FFF2-40B4-BE49-F238E27FC236}">
                <a16:creationId xmlns:a16="http://schemas.microsoft.com/office/drawing/2014/main" id="{704968F0-8E9F-4FD1-A849-873327186699}"/>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Times New Roman" panose="02020603050405020304" pitchFamily="18" charset="0"/>
              </a:defRPr>
            </a:lvl1pPr>
          </a:lstStyle>
          <a:p>
            <a:fld id="{594F0CF8-591A-448F-9656-F8BDF90B33D3}" type="slidenum">
              <a:rPr lang="en-US" altLang="en-US"/>
              <a:pPr/>
              <a:t>‹#›</a:t>
            </a:fld>
            <a:endParaRPr lang="en-US" altLang="en-US" dirty="0"/>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4F0CF8-591A-448F-9656-F8BDF90B33D3}" type="slidenum">
              <a:rPr lang="en-US" altLang="en-US" smtClean="0"/>
              <a:pPr/>
              <a:t>67</a:t>
            </a:fld>
            <a:endParaRPr lang="en-US" altLang="en-US" dirty="0"/>
          </a:p>
        </p:txBody>
      </p:sp>
    </p:spTree>
    <p:extLst>
      <p:ext uri="{BB962C8B-B14F-4D97-AF65-F5344CB8AC3E}">
        <p14:creationId xmlns:p14="http://schemas.microsoft.com/office/powerpoint/2010/main" val="29597362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en-US" dirty="0"/>
          </a:p>
        </p:txBody>
      </p:sp>
      <p:sp>
        <p:nvSpPr>
          <p:cNvPr id="5" name="Footer Placeholder 4"/>
          <p:cNvSpPr>
            <a:spLocks noGrp="1"/>
          </p:cNvSpPr>
          <p:nvPr>
            <p:ph type="ftr" sz="quarter" idx="11"/>
          </p:nvPr>
        </p:nvSpPr>
        <p:spPr/>
        <p:txBody>
          <a:bodyPr/>
          <a:lstStyle/>
          <a:p>
            <a:r>
              <a:rPr lang="en-US" altLang="en-US" dirty="0"/>
              <a:t>Globalization &amp; Diversity: Rowntree, Lewis, Price, Wyckoff</a:t>
            </a:r>
          </a:p>
        </p:txBody>
      </p:sp>
      <p:sp>
        <p:nvSpPr>
          <p:cNvPr id="6" name="Slide Number Placeholder 5"/>
          <p:cNvSpPr>
            <a:spLocks noGrp="1"/>
          </p:cNvSpPr>
          <p:nvPr>
            <p:ph type="sldNum" sz="quarter" idx="12"/>
          </p:nvPr>
        </p:nvSpPr>
        <p:spPr/>
        <p:txBody>
          <a:bodyPr/>
          <a:lstStyle/>
          <a:p>
            <a:fld id="{2D38BBD5-C790-4F30-A4EB-89460E159852}" type="slidenum">
              <a:rPr lang="en-US" altLang="en-US" smtClean="0"/>
              <a:pPr/>
              <a:t>‹#›</a:t>
            </a:fld>
            <a:endParaRPr lang="en-US" altLang="en-US" dirty="0"/>
          </a:p>
        </p:txBody>
      </p:sp>
    </p:spTree>
    <p:extLst>
      <p:ext uri="{BB962C8B-B14F-4D97-AF65-F5344CB8AC3E}">
        <p14:creationId xmlns:p14="http://schemas.microsoft.com/office/powerpoint/2010/main" val="1004452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dirty="0"/>
          </a:p>
        </p:txBody>
      </p:sp>
      <p:sp>
        <p:nvSpPr>
          <p:cNvPr id="5" name="Footer Placeholder 4"/>
          <p:cNvSpPr>
            <a:spLocks noGrp="1"/>
          </p:cNvSpPr>
          <p:nvPr>
            <p:ph type="ftr" sz="quarter" idx="11"/>
          </p:nvPr>
        </p:nvSpPr>
        <p:spPr/>
        <p:txBody>
          <a:bodyPr/>
          <a:lstStyle/>
          <a:p>
            <a:r>
              <a:rPr lang="en-US" altLang="en-US" dirty="0"/>
              <a:t>Globalization &amp; Diversity: Rowntree, Lewis, Price, Wyckoff</a:t>
            </a:r>
          </a:p>
        </p:txBody>
      </p:sp>
      <p:sp>
        <p:nvSpPr>
          <p:cNvPr id="6" name="Slide Number Placeholder 5"/>
          <p:cNvSpPr>
            <a:spLocks noGrp="1"/>
          </p:cNvSpPr>
          <p:nvPr>
            <p:ph type="sldNum" sz="quarter" idx="12"/>
          </p:nvPr>
        </p:nvSpPr>
        <p:spPr/>
        <p:txBody>
          <a:bodyPr/>
          <a:lstStyle/>
          <a:p>
            <a:fld id="{46B140C8-0DC3-4468-9E76-C61D9178DF19}" type="slidenum">
              <a:rPr lang="en-US" altLang="en-US" smtClean="0"/>
              <a:pPr/>
              <a:t>‹#›</a:t>
            </a:fld>
            <a:endParaRPr lang="en-US" altLang="en-US" dirty="0"/>
          </a:p>
        </p:txBody>
      </p:sp>
    </p:spTree>
    <p:extLst>
      <p:ext uri="{BB962C8B-B14F-4D97-AF65-F5344CB8AC3E}">
        <p14:creationId xmlns:p14="http://schemas.microsoft.com/office/powerpoint/2010/main" val="281104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dirty="0"/>
          </a:p>
        </p:txBody>
      </p:sp>
      <p:sp>
        <p:nvSpPr>
          <p:cNvPr id="5" name="Footer Placeholder 4"/>
          <p:cNvSpPr>
            <a:spLocks noGrp="1"/>
          </p:cNvSpPr>
          <p:nvPr>
            <p:ph type="ftr" sz="quarter" idx="11"/>
          </p:nvPr>
        </p:nvSpPr>
        <p:spPr/>
        <p:txBody>
          <a:bodyPr/>
          <a:lstStyle/>
          <a:p>
            <a:r>
              <a:rPr lang="en-US" altLang="en-US" dirty="0"/>
              <a:t>Globalization &amp; Diversity: Rowntree, Lewis, Price, Wyckoff</a:t>
            </a:r>
          </a:p>
        </p:txBody>
      </p:sp>
      <p:sp>
        <p:nvSpPr>
          <p:cNvPr id="6" name="Slide Number Placeholder 5"/>
          <p:cNvSpPr>
            <a:spLocks noGrp="1"/>
          </p:cNvSpPr>
          <p:nvPr>
            <p:ph type="sldNum" sz="quarter" idx="12"/>
          </p:nvPr>
        </p:nvSpPr>
        <p:spPr/>
        <p:txBody>
          <a:bodyPr/>
          <a:lstStyle/>
          <a:p>
            <a:fld id="{4F1A6323-ACE6-4FAE-972B-01F2F570A28E}" type="slidenum">
              <a:rPr lang="en-US" altLang="en-US" smtClean="0"/>
              <a:pPr/>
              <a:t>‹#›</a:t>
            </a:fld>
            <a:endParaRPr lang="en-US" altLang="en-US" dirty="0"/>
          </a:p>
        </p:txBody>
      </p:sp>
    </p:spTree>
    <p:extLst>
      <p:ext uri="{BB962C8B-B14F-4D97-AF65-F5344CB8AC3E}">
        <p14:creationId xmlns:p14="http://schemas.microsoft.com/office/powerpoint/2010/main" val="1275013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E4750-AF92-440A-AE8C-4C5371F4F6CC}"/>
              </a:ext>
            </a:extLst>
          </p:cNvPr>
          <p:cNvSpPr>
            <a:spLocks noGrp="1"/>
          </p:cNvSpPr>
          <p:nvPr>
            <p:ph type="title"/>
          </p:nvPr>
        </p:nvSpPr>
        <p:spPr>
          <a:xfrm>
            <a:off x="508000" y="1066800"/>
            <a:ext cx="11176000" cy="762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B8F46A-9CC2-4148-8C1A-14E18539251C}"/>
              </a:ext>
            </a:extLst>
          </p:cNvPr>
          <p:cNvSpPr>
            <a:spLocks noGrp="1"/>
          </p:cNvSpPr>
          <p:nvPr>
            <p:ph type="body" sz="half" idx="1"/>
          </p:nvPr>
        </p:nvSpPr>
        <p:spPr>
          <a:xfrm>
            <a:off x="508000" y="2057400"/>
            <a:ext cx="5486400" cy="4038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7300E9-15AE-46D6-9BBA-3BD65AE3CECD}"/>
              </a:ext>
            </a:extLst>
          </p:cNvPr>
          <p:cNvSpPr>
            <a:spLocks noGrp="1"/>
          </p:cNvSpPr>
          <p:nvPr>
            <p:ph sz="half" idx="2"/>
          </p:nvPr>
        </p:nvSpPr>
        <p:spPr>
          <a:xfrm>
            <a:off x="6197600" y="2057400"/>
            <a:ext cx="5486400" cy="4038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91B697E-C653-434E-B3B7-EF807361BD1A}"/>
              </a:ext>
            </a:extLst>
          </p:cNvPr>
          <p:cNvSpPr>
            <a:spLocks noGrp="1"/>
          </p:cNvSpPr>
          <p:nvPr>
            <p:ph type="dt" sz="half" idx="10"/>
          </p:nvPr>
        </p:nvSpPr>
        <p:spPr>
          <a:xfrm>
            <a:off x="3962400" y="6248400"/>
            <a:ext cx="1727200" cy="457200"/>
          </a:xfrm>
        </p:spPr>
        <p:txBody>
          <a:bodyPr/>
          <a:lstStyle>
            <a:lvl1pPr>
              <a:defRPr/>
            </a:lvl1pPr>
          </a:lstStyle>
          <a:p>
            <a:endParaRPr lang="en-US" altLang="en-US" dirty="0"/>
          </a:p>
        </p:txBody>
      </p:sp>
      <p:sp>
        <p:nvSpPr>
          <p:cNvPr id="6" name="Footer Placeholder 5">
            <a:extLst>
              <a:ext uri="{FF2B5EF4-FFF2-40B4-BE49-F238E27FC236}">
                <a16:creationId xmlns:a16="http://schemas.microsoft.com/office/drawing/2014/main" id="{452C6A8C-193B-41EB-9522-8B5D494A93D0}"/>
              </a:ext>
            </a:extLst>
          </p:cNvPr>
          <p:cNvSpPr>
            <a:spLocks noGrp="1"/>
          </p:cNvSpPr>
          <p:nvPr>
            <p:ph type="ftr" sz="quarter" idx="11"/>
          </p:nvPr>
        </p:nvSpPr>
        <p:spPr>
          <a:xfrm>
            <a:off x="5892800" y="6248400"/>
            <a:ext cx="3860800" cy="457200"/>
          </a:xfrm>
        </p:spPr>
        <p:txBody>
          <a:bodyPr/>
          <a:lstStyle>
            <a:lvl1pPr>
              <a:defRPr/>
            </a:lvl1pPr>
          </a:lstStyle>
          <a:p>
            <a:r>
              <a:rPr lang="en-US" altLang="en-US" dirty="0"/>
              <a:t>Globalization &amp; Diversity: Rowntree, Lewis, Price, Wyckoff</a:t>
            </a:r>
          </a:p>
        </p:txBody>
      </p:sp>
      <p:sp>
        <p:nvSpPr>
          <p:cNvPr id="7" name="Slide Number Placeholder 6">
            <a:extLst>
              <a:ext uri="{FF2B5EF4-FFF2-40B4-BE49-F238E27FC236}">
                <a16:creationId xmlns:a16="http://schemas.microsoft.com/office/drawing/2014/main" id="{A03EF3C5-BD39-415E-984B-76C121E747AE}"/>
              </a:ext>
            </a:extLst>
          </p:cNvPr>
          <p:cNvSpPr>
            <a:spLocks noGrp="1"/>
          </p:cNvSpPr>
          <p:nvPr>
            <p:ph type="sldNum" sz="quarter" idx="12"/>
          </p:nvPr>
        </p:nvSpPr>
        <p:spPr>
          <a:xfrm>
            <a:off x="9956800" y="6248400"/>
            <a:ext cx="1727200" cy="457200"/>
          </a:xfrm>
        </p:spPr>
        <p:txBody>
          <a:bodyPr/>
          <a:lstStyle>
            <a:lvl1pPr>
              <a:defRPr/>
            </a:lvl1pPr>
          </a:lstStyle>
          <a:p>
            <a:fld id="{C424B11D-0145-4A2A-9B9B-6EFE2C29140D}" type="slidenum">
              <a:rPr lang="en-US" altLang="en-US"/>
              <a:pPr/>
              <a:t>‹#›</a:t>
            </a:fld>
            <a:endParaRPr lang="en-US" altLang="en-US" dirty="0"/>
          </a:p>
        </p:txBody>
      </p:sp>
    </p:spTree>
    <p:extLst>
      <p:ext uri="{BB962C8B-B14F-4D97-AF65-F5344CB8AC3E}">
        <p14:creationId xmlns:p14="http://schemas.microsoft.com/office/powerpoint/2010/main" val="9777076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F628A-A0C1-4745-B787-0DC8BF3E8F44}"/>
              </a:ext>
            </a:extLst>
          </p:cNvPr>
          <p:cNvSpPr>
            <a:spLocks noGrp="1"/>
          </p:cNvSpPr>
          <p:nvPr>
            <p:ph type="title"/>
          </p:nvPr>
        </p:nvSpPr>
        <p:spPr>
          <a:xfrm>
            <a:off x="508000" y="1066800"/>
            <a:ext cx="11176000" cy="762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98BFA0B1-D647-4259-A781-994F889B8B94}"/>
              </a:ext>
            </a:extLst>
          </p:cNvPr>
          <p:cNvSpPr>
            <a:spLocks noGrp="1"/>
          </p:cNvSpPr>
          <p:nvPr>
            <p:ph sz="half" idx="1"/>
          </p:nvPr>
        </p:nvSpPr>
        <p:spPr>
          <a:xfrm>
            <a:off x="508000" y="2057400"/>
            <a:ext cx="5486400" cy="4038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15C7F7-0DC6-42D3-BD7C-1597F8C1AAEB}"/>
              </a:ext>
            </a:extLst>
          </p:cNvPr>
          <p:cNvSpPr>
            <a:spLocks noGrp="1"/>
          </p:cNvSpPr>
          <p:nvPr>
            <p:ph sz="quarter" idx="2"/>
          </p:nvPr>
        </p:nvSpPr>
        <p:spPr>
          <a:xfrm>
            <a:off x="6197600" y="2057400"/>
            <a:ext cx="5486400" cy="19431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50F20B1F-9781-4CE7-A155-8B9DFA6704E7}"/>
              </a:ext>
            </a:extLst>
          </p:cNvPr>
          <p:cNvSpPr>
            <a:spLocks noGrp="1"/>
          </p:cNvSpPr>
          <p:nvPr>
            <p:ph sz="quarter" idx="3"/>
          </p:nvPr>
        </p:nvSpPr>
        <p:spPr>
          <a:xfrm>
            <a:off x="6197600" y="4152900"/>
            <a:ext cx="5486400" cy="19431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EFE1DD20-4811-40E9-8301-95D0D2C5AA89}"/>
              </a:ext>
            </a:extLst>
          </p:cNvPr>
          <p:cNvSpPr>
            <a:spLocks noGrp="1"/>
          </p:cNvSpPr>
          <p:nvPr>
            <p:ph type="dt" sz="half" idx="10"/>
          </p:nvPr>
        </p:nvSpPr>
        <p:spPr>
          <a:xfrm>
            <a:off x="3962400" y="6248400"/>
            <a:ext cx="1727200" cy="457200"/>
          </a:xfrm>
        </p:spPr>
        <p:txBody>
          <a:bodyPr/>
          <a:lstStyle>
            <a:lvl1pPr>
              <a:defRPr/>
            </a:lvl1pPr>
          </a:lstStyle>
          <a:p>
            <a:endParaRPr lang="en-US" altLang="en-US" dirty="0"/>
          </a:p>
        </p:txBody>
      </p:sp>
      <p:sp>
        <p:nvSpPr>
          <p:cNvPr id="7" name="Footer Placeholder 6">
            <a:extLst>
              <a:ext uri="{FF2B5EF4-FFF2-40B4-BE49-F238E27FC236}">
                <a16:creationId xmlns:a16="http://schemas.microsoft.com/office/drawing/2014/main" id="{F44DAD25-52A7-441E-AF1C-8EBBCCC6126C}"/>
              </a:ext>
            </a:extLst>
          </p:cNvPr>
          <p:cNvSpPr>
            <a:spLocks noGrp="1"/>
          </p:cNvSpPr>
          <p:nvPr>
            <p:ph type="ftr" sz="quarter" idx="11"/>
          </p:nvPr>
        </p:nvSpPr>
        <p:spPr>
          <a:xfrm>
            <a:off x="5892800" y="6248400"/>
            <a:ext cx="3860800" cy="457200"/>
          </a:xfrm>
        </p:spPr>
        <p:txBody>
          <a:bodyPr/>
          <a:lstStyle>
            <a:lvl1pPr>
              <a:defRPr/>
            </a:lvl1pPr>
          </a:lstStyle>
          <a:p>
            <a:r>
              <a:rPr lang="en-US" altLang="en-US" dirty="0"/>
              <a:t>Globalization &amp; Diversity: Rowntree, Lewis, Price, Wyckoff</a:t>
            </a:r>
          </a:p>
        </p:txBody>
      </p:sp>
      <p:sp>
        <p:nvSpPr>
          <p:cNvPr id="8" name="Slide Number Placeholder 7">
            <a:extLst>
              <a:ext uri="{FF2B5EF4-FFF2-40B4-BE49-F238E27FC236}">
                <a16:creationId xmlns:a16="http://schemas.microsoft.com/office/drawing/2014/main" id="{6DA9692C-DC9A-4A10-902C-16D8D885B8E5}"/>
              </a:ext>
            </a:extLst>
          </p:cNvPr>
          <p:cNvSpPr>
            <a:spLocks noGrp="1"/>
          </p:cNvSpPr>
          <p:nvPr>
            <p:ph type="sldNum" sz="quarter" idx="12"/>
          </p:nvPr>
        </p:nvSpPr>
        <p:spPr>
          <a:xfrm>
            <a:off x="9956800" y="6248400"/>
            <a:ext cx="1727200" cy="457200"/>
          </a:xfrm>
        </p:spPr>
        <p:txBody>
          <a:bodyPr/>
          <a:lstStyle>
            <a:lvl1pPr>
              <a:defRPr/>
            </a:lvl1pPr>
          </a:lstStyle>
          <a:p>
            <a:fld id="{047B1210-53FF-4F8E-B3FC-4FACDA1902F0}" type="slidenum">
              <a:rPr lang="en-US" altLang="en-US"/>
              <a:pPr/>
              <a:t>‹#›</a:t>
            </a:fld>
            <a:endParaRPr lang="en-US" altLang="en-US" dirty="0"/>
          </a:p>
        </p:txBody>
      </p:sp>
    </p:spTree>
    <p:extLst>
      <p:ext uri="{BB962C8B-B14F-4D97-AF65-F5344CB8AC3E}">
        <p14:creationId xmlns:p14="http://schemas.microsoft.com/office/powerpoint/2010/main" val="14748085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1C8471E-F53E-4A12-BE29-D5C90C2B6271}"/>
              </a:ext>
            </a:extLst>
          </p:cNvPr>
          <p:cNvSpPr>
            <a:spLocks noGrp="1"/>
          </p:cNvSpPr>
          <p:nvPr>
            <p:ph/>
          </p:nvPr>
        </p:nvSpPr>
        <p:spPr>
          <a:xfrm>
            <a:off x="508000" y="1066800"/>
            <a:ext cx="11176000" cy="5029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2E2FDAA3-DEE4-47D4-B1F0-90BC458995C7}"/>
              </a:ext>
            </a:extLst>
          </p:cNvPr>
          <p:cNvSpPr>
            <a:spLocks noGrp="1"/>
          </p:cNvSpPr>
          <p:nvPr>
            <p:ph type="dt" sz="half" idx="10"/>
          </p:nvPr>
        </p:nvSpPr>
        <p:spPr>
          <a:xfrm>
            <a:off x="3962400" y="6248400"/>
            <a:ext cx="1727200" cy="457200"/>
          </a:xfrm>
        </p:spPr>
        <p:txBody>
          <a:bodyPr/>
          <a:lstStyle>
            <a:lvl1pPr>
              <a:defRPr/>
            </a:lvl1pPr>
          </a:lstStyle>
          <a:p>
            <a:endParaRPr lang="en-US" altLang="en-US" dirty="0"/>
          </a:p>
        </p:txBody>
      </p:sp>
      <p:sp>
        <p:nvSpPr>
          <p:cNvPr id="4" name="Footer Placeholder 3">
            <a:extLst>
              <a:ext uri="{FF2B5EF4-FFF2-40B4-BE49-F238E27FC236}">
                <a16:creationId xmlns:a16="http://schemas.microsoft.com/office/drawing/2014/main" id="{DE7526B5-0C71-4B4B-8909-C15B64895819}"/>
              </a:ext>
            </a:extLst>
          </p:cNvPr>
          <p:cNvSpPr>
            <a:spLocks noGrp="1"/>
          </p:cNvSpPr>
          <p:nvPr>
            <p:ph type="ftr" sz="quarter" idx="11"/>
          </p:nvPr>
        </p:nvSpPr>
        <p:spPr>
          <a:xfrm>
            <a:off x="5892800" y="6248400"/>
            <a:ext cx="3860800" cy="457200"/>
          </a:xfrm>
        </p:spPr>
        <p:txBody>
          <a:bodyPr/>
          <a:lstStyle>
            <a:lvl1pPr>
              <a:defRPr/>
            </a:lvl1pPr>
          </a:lstStyle>
          <a:p>
            <a:r>
              <a:rPr lang="en-US" altLang="en-US" dirty="0"/>
              <a:t>Globalization &amp; Diversity: Rowntree, Lewis, Price, Wyckoff</a:t>
            </a:r>
          </a:p>
        </p:txBody>
      </p:sp>
      <p:sp>
        <p:nvSpPr>
          <p:cNvPr id="5" name="Slide Number Placeholder 4">
            <a:extLst>
              <a:ext uri="{FF2B5EF4-FFF2-40B4-BE49-F238E27FC236}">
                <a16:creationId xmlns:a16="http://schemas.microsoft.com/office/drawing/2014/main" id="{830F781F-92F0-4854-88FF-F81973567978}"/>
              </a:ext>
            </a:extLst>
          </p:cNvPr>
          <p:cNvSpPr>
            <a:spLocks noGrp="1"/>
          </p:cNvSpPr>
          <p:nvPr>
            <p:ph type="sldNum" sz="quarter" idx="12"/>
          </p:nvPr>
        </p:nvSpPr>
        <p:spPr>
          <a:xfrm>
            <a:off x="9956800" y="6248400"/>
            <a:ext cx="1727200" cy="457200"/>
          </a:xfrm>
        </p:spPr>
        <p:txBody>
          <a:bodyPr/>
          <a:lstStyle>
            <a:lvl1pPr>
              <a:defRPr/>
            </a:lvl1pPr>
          </a:lstStyle>
          <a:p>
            <a:fld id="{7E932555-0FCF-4A7C-8920-AE348CF0CCBC}" type="slidenum">
              <a:rPr lang="en-US" altLang="en-US"/>
              <a:pPr/>
              <a:t>‹#›</a:t>
            </a:fld>
            <a:endParaRPr lang="en-US" altLang="en-US" dirty="0"/>
          </a:p>
        </p:txBody>
      </p:sp>
    </p:spTree>
    <p:extLst>
      <p:ext uri="{BB962C8B-B14F-4D97-AF65-F5344CB8AC3E}">
        <p14:creationId xmlns:p14="http://schemas.microsoft.com/office/powerpoint/2010/main" val="16923792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518FE-7AF3-4435-935D-05C987CD574B}"/>
              </a:ext>
            </a:extLst>
          </p:cNvPr>
          <p:cNvSpPr>
            <a:spLocks noGrp="1"/>
          </p:cNvSpPr>
          <p:nvPr>
            <p:ph type="title"/>
          </p:nvPr>
        </p:nvSpPr>
        <p:spPr>
          <a:xfrm>
            <a:off x="508000" y="1066800"/>
            <a:ext cx="11176000" cy="762000"/>
          </a:xfrm>
        </p:spPr>
        <p:txBody>
          <a:bodyPr/>
          <a:lstStyle/>
          <a:p>
            <a:r>
              <a:rPr lang="en-US"/>
              <a:t>Click to edit Master title style</a:t>
            </a:r>
          </a:p>
        </p:txBody>
      </p:sp>
      <p:sp>
        <p:nvSpPr>
          <p:cNvPr id="3" name="Table Placeholder 2">
            <a:extLst>
              <a:ext uri="{FF2B5EF4-FFF2-40B4-BE49-F238E27FC236}">
                <a16:creationId xmlns:a16="http://schemas.microsoft.com/office/drawing/2014/main" id="{0E0D834D-202D-4B13-A09B-66CCB569D27B}"/>
              </a:ext>
            </a:extLst>
          </p:cNvPr>
          <p:cNvSpPr>
            <a:spLocks noGrp="1"/>
          </p:cNvSpPr>
          <p:nvPr>
            <p:ph type="tbl" idx="1"/>
          </p:nvPr>
        </p:nvSpPr>
        <p:spPr>
          <a:xfrm>
            <a:off x="508000" y="2057400"/>
            <a:ext cx="11176000" cy="4038600"/>
          </a:xfrm>
        </p:spPr>
        <p:txBody>
          <a:bodyPr rtlCol="0">
            <a:normAutofit/>
          </a:bodyPr>
          <a:lstStyle/>
          <a:p>
            <a:pPr lvl="0"/>
            <a:endParaRPr lang="en-US" noProof="0"/>
          </a:p>
        </p:txBody>
      </p:sp>
      <p:sp>
        <p:nvSpPr>
          <p:cNvPr id="4" name="Date Placeholder 3">
            <a:extLst>
              <a:ext uri="{FF2B5EF4-FFF2-40B4-BE49-F238E27FC236}">
                <a16:creationId xmlns:a16="http://schemas.microsoft.com/office/drawing/2014/main" id="{73BCE3BC-D4D4-4F4E-AE04-070E89B2F211}"/>
              </a:ext>
            </a:extLst>
          </p:cNvPr>
          <p:cNvSpPr>
            <a:spLocks noGrp="1"/>
          </p:cNvSpPr>
          <p:nvPr>
            <p:ph type="dt" sz="half" idx="10"/>
          </p:nvPr>
        </p:nvSpPr>
        <p:spPr>
          <a:xfrm>
            <a:off x="3962400" y="6248400"/>
            <a:ext cx="1727200" cy="457200"/>
          </a:xfrm>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2344153-1643-48B7-8DA5-6BF458D5B189}"/>
              </a:ext>
            </a:extLst>
          </p:cNvPr>
          <p:cNvSpPr>
            <a:spLocks noGrp="1"/>
          </p:cNvSpPr>
          <p:nvPr>
            <p:ph type="ftr" sz="quarter" idx="11"/>
          </p:nvPr>
        </p:nvSpPr>
        <p:spPr>
          <a:xfrm>
            <a:off x="5892800" y="6248400"/>
            <a:ext cx="3860800" cy="457200"/>
          </a:xfrm>
        </p:spPr>
        <p:txBody>
          <a:bodyPr/>
          <a:lstStyle>
            <a:lvl1pPr>
              <a:defRPr/>
            </a:lvl1pPr>
          </a:lstStyle>
          <a:p>
            <a:pPr>
              <a:defRPr/>
            </a:pPr>
            <a:r>
              <a:rPr lang="en-US" altLang="en-US"/>
              <a:t>Globalization &amp; Diversity: Rowntree, Lewis, Price, Wyckoff</a:t>
            </a:r>
          </a:p>
        </p:txBody>
      </p:sp>
      <p:sp>
        <p:nvSpPr>
          <p:cNvPr id="6" name="Slide Number Placeholder 5">
            <a:extLst>
              <a:ext uri="{FF2B5EF4-FFF2-40B4-BE49-F238E27FC236}">
                <a16:creationId xmlns:a16="http://schemas.microsoft.com/office/drawing/2014/main" id="{5DFCD28F-B130-4C81-AF1A-37E67504D37E}"/>
              </a:ext>
            </a:extLst>
          </p:cNvPr>
          <p:cNvSpPr>
            <a:spLocks noGrp="1"/>
          </p:cNvSpPr>
          <p:nvPr>
            <p:ph type="sldNum" sz="quarter" idx="12"/>
          </p:nvPr>
        </p:nvSpPr>
        <p:spPr>
          <a:xfrm>
            <a:off x="9956800" y="6248400"/>
            <a:ext cx="1727200" cy="457200"/>
          </a:xfrm>
        </p:spPr>
        <p:txBody>
          <a:bodyPr/>
          <a:lstStyle>
            <a:lvl1pPr>
              <a:defRPr/>
            </a:lvl1pPr>
          </a:lstStyle>
          <a:p>
            <a:pPr>
              <a:defRPr/>
            </a:pPr>
            <a:fld id="{9A9DEDB0-207D-47C1-AB5F-4B96E5E742F7}" type="slidenum">
              <a:rPr lang="en-US" altLang="en-US"/>
              <a:pPr>
                <a:defRPr/>
              </a:pPr>
              <a:t>‹#›</a:t>
            </a:fld>
            <a:endParaRPr lang="en-US" altLang="en-US"/>
          </a:p>
        </p:txBody>
      </p:sp>
    </p:spTree>
    <p:extLst>
      <p:ext uri="{BB962C8B-B14F-4D97-AF65-F5344CB8AC3E}">
        <p14:creationId xmlns:p14="http://schemas.microsoft.com/office/powerpoint/2010/main" val="587574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dirty="0"/>
          </a:p>
        </p:txBody>
      </p:sp>
      <p:sp>
        <p:nvSpPr>
          <p:cNvPr id="5" name="Footer Placeholder 4"/>
          <p:cNvSpPr>
            <a:spLocks noGrp="1"/>
          </p:cNvSpPr>
          <p:nvPr>
            <p:ph type="ftr" sz="quarter" idx="11"/>
          </p:nvPr>
        </p:nvSpPr>
        <p:spPr/>
        <p:txBody>
          <a:bodyPr/>
          <a:lstStyle/>
          <a:p>
            <a:r>
              <a:rPr lang="en-US" altLang="en-US" dirty="0"/>
              <a:t>Globalization &amp; Diversity: Rowntree, Lewis, Price, Wyckoff</a:t>
            </a:r>
          </a:p>
        </p:txBody>
      </p:sp>
      <p:sp>
        <p:nvSpPr>
          <p:cNvPr id="6" name="Slide Number Placeholder 5"/>
          <p:cNvSpPr>
            <a:spLocks noGrp="1"/>
          </p:cNvSpPr>
          <p:nvPr>
            <p:ph type="sldNum" sz="quarter" idx="12"/>
          </p:nvPr>
        </p:nvSpPr>
        <p:spPr/>
        <p:txBody>
          <a:bodyPr/>
          <a:lstStyle/>
          <a:p>
            <a:fld id="{4BF0CE44-D646-4EBF-95B0-C7A9C99A3CDB}" type="slidenum">
              <a:rPr lang="en-US" altLang="en-US" smtClean="0"/>
              <a:pPr/>
              <a:t>‹#›</a:t>
            </a:fld>
            <a:endParaRPr lang="en-US" altLang="en-US" dirty="0"/>
          </a:p>
        </p:txBody>
      </p:sp>
    </p:spTree>
    <p:extLst>
      <p:ext uri="{BB962C8B-B14F-4D97-AF65-F5344CB8AC3E}">
        <p14:creationId xmlns:p14="http://schemas.microsoft.com/office/powerpoint/2010/main" val="2692134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ltLang="en-US" dirty="0"/>
          </a:p>
        </p:txBody>
      </p:sp>
      <p:sp>
        <p:nvSpPr>
          <p:cNvPr id="5" name="Footer Placeholder 4"/>
          <p:cNvSpPr>
            <a:spLocks noGrp="1"/>
          </p:cNvSpPr>
          <p:nvPr>
            <p:ph type="ftr" sz="quarter" idx="11"/>
          </p:nvPr>
        </p:nvSpPr>
        <p:spPr/>
        <p:txBody>
          <a:bodyPr/>
          <a:lstStyle/>
          <a:p>
            <a:r>
              <a:rPr lang="en-US" altLang="en-US" dirty="0"/>
              <a:t>Globalization &amp; Diversity: Rowntree, Lewis, Price, Wyckoff</a:t>
            </a:r>
          </a:p>
        </p:txBody>
      </p:sp>
      <p:sp>
        <p:nvSpPr>
          <p:cNvPr id="6" name="Slide Number Placeholder 5"/>
          <p:cNvSpPr>
            <a:spLocks noGrp="1"/>
          </p:cNvSpPr>
          <p:nvPr>
            <p:ph type="sldNum" sz="quarter" idx="12"/>
          </p:nvPr>
        </p:nvSpPr>
        <p:spPr/>
        <p:txBody>
          <a:bodyPr/>
          <a:lstStyle/>
          <a:p>
            <a:fld id="{EF9A12A1-5955-4B16-8EB6-01C66F1A1E27}" type="slidenum">
              <a:rPr lang="en-US" altLang="en-US" smtClean="0"/>
              <a:pPr/>
              <a:t>‹#›</a:t>
            </a:fld>
            <a:endParaRPr lang="en-US" altLang="en-US" dirty="0"/>
          </a:p>
        </p:txBody>
      </p:sp>
    </p:spTree>
    <p:extLst>
      <p:ext uri="{BB962C8B-B14F-4D97-AF65-F5344CB8AC3E}">
        <p14:creationId xmlns:p14="http://schemas.microsoft.com/office/powerpoint/2010/main" val="929945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dirty="0"/>
          </a:p>
        </p:txBody>
      </p:sp>
      <p:sp>
        <p:nvSpPr>
          <p:cNvPr id="6" name="Footer Placeholder 5"/>
          <p:cNvSpPr>
            <a:spLocks noGrp="1"/>
          </p:cNvSpPr>
          <p:nvPr>
            <p:ph type="ftr" sz="quarter" idx="11"/>
          </p:nvPr>
        </p:nvSpPr>
        <p:spPr/>
        <p:txBody>
          <a:bodyPr/>
          <a:lstStyle/>
          <a:p>
            <a:r>
              <a:rPr lang="en-US" altLang="en-US" dirty="0"/>
              <a:t>Globalization &amp; Diversity: Rowntree, Lewis, Price, Wyckoff</a:t>
            </a:r>
          </a:p>
        </p:txBody>
      </p:sp>
      <p:sp>
        <p:nvSpPr>
          <p:cNvPr id="7" name="Slide Number Placeholder 6"/>
          <p:cNvSpPr>
            <a:spLocks noGrp="1"/>
          </p:cNvSpPr>
          <p:nvPr>
            <p:ph type="sldNum" sz="quarter" idx="12"/>
          </p:nvPr>
        </p:nvSpPr>
        <p:spPr/>
        <p:txBody>
          <a:bodyPr/>
          <a:lstStyle/>
          <a:p>
            <a:fld id="{294EB581-D115-49BD-983D-F6CFCE5AF3E2}" type="slidenum">
              <a:rPr lang="en-US" altLang="en-US" smtClean="0"/>
              <a:pPr/>
              <a:t>‹#›</a:t>
            </a:fld>
            <a:endParaRPr lang="en-US" altLang="en-US" dirty="0"/>
          </a:p>
        </p:txBody>
      </p:sp>
    </p:spTree>
    <p:extLst>
      <p:ext uri="{BB962C8B-B14F-4D97-AF65-F5344CB8AC3E}">
        <p14:creationId xmlns:p14="http://schemas.microsoft.com/office/powerpoint/2010/main" val="3149516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en-US" dirty="0"/>
          </a:p>
        </p:txBody>
      </p:sp>
      <p:sp>
        <p:nvSpPr>
          <p:cNvPr id="8" name="Footer Placeholder 7"/>
          <p:cNvSpPr>
            <a:spLocks noGrp="1"/>
          </p:cNvSpPr>
          <p:nvPr>
            <p:ph type="ftr" sz="quarter" idx="11"/>
          </p:nvPr>
        </p:nvSpPr>
        <p:spPr/>
        <p:txBody>
          <a:bodyPr/>
          <a:lstStyle/>
          <a:p>
            <a:r>
              <a:rPr lang="en-US" altLang="en-US" dirty="0"/>
              <a:t>Globalization &amp; Diversity: Rowntree, Lewis, Price, Wyckoff</a:t>
            </a:r>
          </a:p>
        </p:txBody>
      </p:sp>
      <p:sp>
        <p:nvSpPr>
          <p:cNvPr id="9" name="Slide Number Placeholder 8"/>
          <p:cNvSpPr>
            <a:spLocks noGrp="1"/>
          </p:cNvSpPr>
          <p:nvPr>
            <p:ph type="sldNum" sz="quarter" idx="12"/>
          </p:nvPr>
        </p:nvSpPr>
        <p:spPr/>
        <p:txBody>
          <a:bodyPr/>
          <a:lstStyle/>
          <a:p>
            <a:fld id="{2A3F9A09-D3E8-40FE-8BF1-876345FD6BF7}" type="slidenum">
              <a:rPr lang="en-US" altLang="en-US" smtClean="0"/>
              <a:pPr/>
              <a:t>‹#›</a:t>
            </a:fld>
            <a:endParaRPr lang="en-US" altLang="en-US" dirty="0"/>
          </a:p>
        </p:txBody>
      </p:sp>
    </p:spTree>
    <p:extLst>
      <p:ext uri="{BB962C8B-B14F-4D97-AF65-F5344CB8AC3E}">
        <p14:creationId xmlns:p14="http://schemas.microsoft.com/office/powerpoint/2010/main" val="2167615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ltLang="en-US" dirty="0"/>
          </a:p>
        </p:txBody>
      </p:sp>
      <p:sp>
        <p:nvSpPr>
          <p:cNvPr id="4" name="Footer Placeholder 3"/>
          <p:cNvSpPr>
            <a:spLocks noGrp="1"/>
          </p:cNvSpPr>
          <p:nvPr>
            <p:ph type="ftr" sz="quarter" idx="11"/>
          </p:nvPr>
        </p:nvSpPr>
        <p:spPr/>
        <p:txBody>
          <a:bodyPr/>
          <a:lstStyle/>
          <a:p>
            <a:r>
              <a:rPr lang="en-US" altLang="en-US" dirty="0"/>
              <a:t>Globalization &amp; Diversity: Rowntree, Lewis, Price, Wyckoff</a:t>
            </a:r>
          </a:p>
        </p:txBody>
      </p:sp>
      <p:sp>
        <p:nvSpPr>
          <p:cNvPr id="5" name="Slide Number Placeholder 4"/>
          <p:cNvSpPr>
            <a:spLocks noGrp="1"/>
          </p:cNvSpPr>
          <p:nvPr>
            <p:ph type="sldNum" sz="quarter" idx="12"/>
          </p:nvPr>
        </p:nvSpPr>
        <p:spPr/>
        <p:txBody>
          <a:bodyPr/>
          <a:lstStyle/>
          <a:p>
            <a:fld id="{C18A9F6F-C181-4DF9-80C2-12DC719EFCF9}" type="slidenum">
              <a:rPr lang="en-US" altLang="en-US" smtClean="0"/>
              <a:pPr/>
              <a:t>‹#›</a:t>
            </a:fld>
            <a:endParaRPr lang="en-US" altLang="en-US" dirty="0"/>
          </a:p>
        </p:txBody>
      </p:sp>
    </p:spTree>
    <p:extLst>
      <p:ext uri="{BB962C8B-B14F-4D97-AF65-F5344CB8AC3E}">
        <p14:creationId xmlns:p14="http://schemas.microsoft.com/office/powerpoint/2010/main" val="3969263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dirty="0"/>
          </a:p>
        </p:txBody>
      </p:sp>
      <p:sp>
        <p:nvSpPr>
          <p:cNvPr id="3" name="Footer Placeholder 2"/>
          <p:cNvSpPr>
            <a:spLocks noGrp="1"/>
          </p:cNvSpPr>
          <p:nvPr>
            <p:ph type="ftr" sz="quarter" idx="11"/>
          </p:nvPr>
        </p:nvSpPr>
        <p:spPr/>
        <p:txBody>
          <a:bodyPr/>
          <a:lstStyle/>
          <a:p>
            <a:r>
              <a:rPr lang="en-US" altLang="en-US" dirty="0"/>
              <a:t>Globalization &amp; Diversity: Rowntree, Lewis, Price, Wyckoff</a:t>
            </a:r>
          </a:p>
        </p:txBody>
      </p:sp>
      <p:sp>
        <p:nvSpPr>
          <p:cNvPr id="4" name="Slide Number Placeholder 3"/>
          <p:cNvSpPr>
            <a:spLocks noGrp="1"/>
          </p:cNvSpPr>
          <p:nvPr>
            <p:ph type="sldNum" sz="quarter" idx="12"/>
          </p:nvPr>
        </p:nvSpPr>
        <p:spPr/>
        <p:txBody>
          <a:bodyPr/>
          <a:lstStyle/>
          <a:p>
            <a:fld id="{B0ADEC88-FB68-46B4-B0BC-836984961475}" type="slidenum">
              <a:rPr lang="en-US" altLang="en-US" smtClean="0"/>
              <a:pPr/>
              <a:t>‹#›</a:t>
            </a:fld>
            <a:endParaRPr lang="en-US" altLang="en-US" dirty="0"/>
          </a:p>
        </p:txBody>
      </p:sp>
    </p:spTree>
    <p:extLst>
      <p:ext uri="{BB962C8B-B14F-4D97-AF65-F5344CB8AC3E}">
        <p14:creationId xmlns:p14="http://schemas.microsoft.com/office/powerpoint/2010/main" val="3238161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ltLang="en-US" dirty="0"/>
          </a:p>
        </p:txBody>
      </p:sp>
      <p:sp>
        <p:nvSpPr>
          <p:cNvPr id="6" name="Footer Placeholder 5"/>
          <p:cNvSpPr>
            <a:spLocks noGrp="1"/>
          </p:cNvSpPr>
          <p:nvPr>
            <p:ph type="ftr" sz="quarter" idx="11"/>
          </p:nvPr>
        </p:nvSpPr>
        <p:spPr/>
        <p:txBody>
          <a:bodyPr/>
          <a:lstStyle/>
          <a:p>
            <a:r>
              <a:rPr lang="en-US" altLang="en-US" dirty="0"/>
              <a:t>Globalization &amp; Diversity: Rowntree, Lewis, Price, Wyckoff</a:t>
            </a:r>
          </a:p>
        </p:txBody>
      </p:sp>
      <p:sp>
        <p:nvSpPr>
          <p:cNvPr id="7" name="Slide Number Placeholder 6"/>
          <p:cNvSpPr>
            <a:spLocks noGrp="1"/>
          </p:cNvSpPr>
          <p:nvPr>
            <p:ph type="sldNum" sz="quarter" idx="12"/>
          </p:nvPr>
        </p:nvSpPr>
        <p:spPr/>
        <p:txBody>
          <a:bodyPr/>
          <a:lstStyle/>
          <a:p>
            <a:fld id="{DEBDBD83-145F-4B0F-82C5-8A0D4DBB811E}" type="slidenum">
              <a:rPr lang="en-US" altLang="en-US" smtClean="0"/>
              <a:pPr/>
              <a:t>‹#›</a:t>
            </a:fld>
            <a:endParaRPr lang="en-US" altLang="en-US" dirty="0"/>
          </a:p>
        </p:txBody>
      </p:sp>
    </p:spTree>
    <p:extLst>
      <p:ext uri="{BB962C8B-B14F-4D97-AF65-F5344CB8AC3E}">
        <p14:creationId xmlns:p14="http://schemas.microsoft.com/office/powerpoint/2010/main" val="812003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ltLang="en-US" dirty="0"/>
          </a:p>
        </p:txBody>
      </p:sp>
      <p:sp>
        <p:nvSpPr>
          <p:cNvPr id="6" name="Footer Placeholder 5"/>
          <p:cNvSpPr>
            <a:spLocks noGrp="1"/>
          </p:cNvSpPr>
          <p:nvPr>
            <p:ph type="ftr" sz="quarter" idx="11"/>
          </p:nvPr>
        </p:nvSpPr>
        <p:spPr/>
        <p:txBody>
          <a:bodyPr/>
          <a:lstStyle/>
          <a:p>
            <a:r>
              <a:rPr lang="en-US" altLang="en-US" dirty="0"/>
              <a:t>Globalization &amp; Diversity: Rowntree, Lewis, Price, Wyckoff</a:t>
            </a:r>
          </a:p>
        </p:txBody>
      </p:sp>
      <p:sp>
        <p:nvSpPr>
          <p:cNvPr id="7" name="Slide Number Placeholder 6"/>
          <p:cNvSpPr>
            <a:spLocks noGrp="1"/>
          </p:cNvSpPr>
          <p:nvPr>
            <p:ph type="sldNum" sz="quarter" idx="12"/>
          </p:nvPr>
        </p:nvSpPr>
        <p:spPr/>
        <p:txBody>
          <a:bodyPr/>
          <a:lstStyle/>
          <a:p>
            <a:fld id="{8841BC01-24A8-41DC-A1BA-2FD353DEAE27}" type="slidenum">
              <a:rPr lang="en-US" altLang="en-US" smtClean="0"/>
              <a:pPr/>
              <a:t>‹#›</a:t>
            </a:fld>
            <a:endParaRPr lang="en-US" altLang="en-US" dirty="0"/>
          </a:p>
        </p:txBody>
      </p:sp>
    </p:spTree>
    <p:extLst>
      <p:ext uri="{BB962C8B-B14F-4D97-AF65-F5344CB8AC3E}">
        <p14:creationId xmlns:p14="http://schemas.microsoft.com/office/powerpoint/2010/main" val="14598003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en-US" dirty="0"/>
              <a:t>Globalization &amp; Diversity: Rowntree, Lewis, Price, Wyckoff</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46A5BC-51A1-47DA-B7CE-1DEFAEDD042B}" type="slidenum">
              <a:rPr lang="en-US" altLang="en-US" smtClean="0"/>
              <a:pPr/>
              <a:t>‹#›</a:t>
            </a:fld>
            <a:endParaRPr lang="en-US" altLang="en-US" dirty="0"/>
          </a:p>
        </p:txBody>
      </p:sp>
    </p:spTree>
    <p:extLst>
      <p:ext uri="{BB962C8B-B14F-4D97-AF65-F5344CB8AC3E}">
        <p14:creationId xmlns:p14="http://schemas.microsoft.com/office/powerpoint/2010/main" val="4060426908"/>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wmf"/><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w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hdphoto" Target="../media/hdphoto1.wdp"/><Relationship Id="rId7" Type="http://schemas.microsoft.com/office/2007/relationships/hdphoto" Target="../media/hdphoto3.wdp"/><Relationship Id="rId12"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9.png"/><Relationship Id="rId11" Type="http://schemas.microsoft.com/office/2007/relationships/hdphoto" Target="../media/hdphoto5.wdp"/><Relationship Id="rId5" Type="http://schemas.microsoft.com/office/2007/relationships/hdphoto" Target="../media/hdphoto2.wdp"/><Relationship Id="rId10" Type="http://schemas.openxmlformats.org/officeDocument/2006/relationships/image" Target="../media/image31.png"/><Relationship Id="rId4" Type="http://schemas.openxmlformats.org/officeDocument/2006/relationships/image" Target="../media/image28.png"/><Relationship Id="rId9" Type="http://schemas.microsoft.com/office/2007/relationships/hdphoto" Target="../media/hdphoto4.wdp"/></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trop%20rainforest%20biome%20costa%20rica.mpg"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jpeg"/><Relationship Id="rId1" Type="http://schemas.openxmlformats.org/officeDocument/2006/relationships/slideLayout" Target="../slideLayouts/slideLayout6.xml"/><Relationship Id="rId4" Type="http://schemas.openxmlformats.org/officeDocument/2006/relationships/image" Target="../media/image39.gif"/></Relationships>
</file>

<file path=ppt/slides/_rels/slide33.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48.gif"/><Relationship Id="rId1" Type="http://schemas.openxmlformats.org/officeDocument/2006/relationships/slideLayout" Target="../slideLayouts/slideLayout4.xml"/><Relationship Id="rId4" Type="http://schemas.openxmlformats.org/officeDocument/2006/relationships/image" Target="../media/image50.jpeg"/></Relationships>
</file>

<file path=ppt/slides/_rels/slide4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3.wmf"/><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5.wmf"/><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6.wmf"/><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image" Target="../media/image67.wmf"/><Relationship Id="rId1" Type="http://schemas.openxmlformats.org/officeDocument/2006/relationships/slideLayout" Target="../slideLayouts/slideLayout7.xml"/><Relationship Id="rId5" Type="http://schemas.openxmlformats.org/officeDocument/2006/relationships/image" Target="../media/image70.wmf"/><Relationship Id="rId4" Type="http://schemas.openxmlformats.org/officeDocument/2006/relationships/image" Target="../media/image69.wmf"/></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wmf"/><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8.wmf"/></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aribbean - pleasure boats2">
            <a:extLst>
              <a:ext uri="{FF2B5EF4-FFF2-40B4-BE49-F238E27FC236}">
                <a16:creationId xmlns:a16="http://schemas.microsoft.com/office/drawing/2014/main" id="{100C0084-3287-4B4F-B0F5-28E608D083D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8804" y="916439"/>
            <a:ext cx="8153400" cy="5133975"/>
          </a:xfrm>
          <a:prstGeom prst="rect">
            <a:avLst/>
          </a:prstGeom>
          <a:noFill/>
          <a:extLst>
            <a:ext uri="{909E8E84-426E-40DD-AFC4-6F175D3DCCD1}">
              <a14:hiddenFill xmlns:a14="http://schemas.microsoft.com/office/drawing/2010/main">
                <a:solidFill>
                  <a:srgbClr val="FFFFFF"/>
                </a:solidFill>
              </a14:hiddenFill>
            </a:ext>
          </a:extLst>
        </p:spPr>
      </p:pic>
      <p:sp>
        <p:nvSpPr>
          <p:cNvPr id="4099" name="Rectangle 3">
            <a:extLst>
              <a:ext uri="{FF2B5EF4-FFF2-40B4-BE49-F238E27FC236}">
                <a16:creationId xmlns:a16="http://schemas.microsoft.com/office/drawing/2014/main" id="{F3F9EBE5-DD75-4F56-BE20-80990CD25144}"/>
              </a:ext>
            </a:extLst>
          </p:cNvPr>
          <p:cNvSpPr>
            <a:spLocks noGrp="1" noChangeArrowheads="1"/>
          </p:cNvSpPr>
          <p:nvPr>
            <p:ph type="ctrTitle"/>
          </p:nvPr>
        </p:nvSpPr>
        <p:spPr>
          <a:xfrm>
            <a:off x="2209800" y="0"/>
            <a:ext cx="7772400" cy="870857"/>
          </a:xfrm>
          <a:effectLst>
            <a:outerShdw blurRad="50800" dist="50800" dir="5400000" algn="ctr" rotWithShape="0">
              <a:srgbClr val="FFFF00"/>
            </a:outerShdw>
          </a:effectLst>
        </p:spPr>
        <p:txBody>
          <a:bodyPr>
            <a:normAutofit fontScale="90000"/>
          </a:bodyPr>
          <a:lstStyle/>
          <a:p>
            <a:r>
              <a:rPr lang="en-US" altLang="en-US" b="1" dirty="0">
                <a:solidFill>
                  <a:schemeClr val="accent6">
                    <a:lumMod val="50000"/>
                  </a:schemeClr>
                </a:solidFill>
              </a:rPr>
              <a:t>Chapter 5: Middle America</a:t>
            </a:r>
          </a:p>
        </p:txBody>
      </p:sp>
      <p:sp>
        <p:nvSpPr>
          <p:cNvPr id="4100" name="Rectangle 4">
            <a:extLst>
              <a:ext uri="{FF2B5EF4-FFF2-40B4-BE49-F238E27FC236}">
                <a16:creationId xmlns:a16="http://schemas.microsoft.com/office/drawing/2014/main" id="{D1DAAD97-CF59-4B9A-AE52-9308468F6C3D}"/>
              </a:ext>
            </a:extLst>
          </p:cNvPr>
          <p:cNvSpPr>
            <a:spLocks noGrp="1" noChangeArrowheads="1"/>
          </p:cNvSpPr>
          <p:nvPr>
            <p:ph type="subTitle" idx="1"/>
          </p:nvPr>
        </p:nvSpPr>
        <p:spPr>
          <a:xfrm>
            <a:off x="1524000" y="6095996"/>
            <a:ext cx="5486400" cy="762003"/>
          </a:xfrm>
          <a:noFill/>
          <a:extLst>
            <a:ext uri="{909E8E84-426E-40DD-AFC4-6F175D3DCCD1}">
              <a14:hiddenFill xmlns:a14="http://schemas.microsoft.com/office/drawing/2010/main">
                <a:solidFill>
                  <a:schemeClr val="bg1">
                    <a:alpha val="50000"/>
                  </a:schemeClr>
                </a:solidFill>
              </a14:hiddenFill>
            </a:ext>
          </a:extLst>
        </p:spPr>
        <p:txBody>
          <a:bodyPr/>
          <a:lstStyle/>
          <a:p>
            <a:r>
              <a:rPr lang="en-US" altLang="en-US" b="1" dirty="0">
                <a:solidFill>
                  <a:srgbClr val="FF0000"/>
                </a:solidFill>
              </a:rPr>
              <a:t>modified by Joe Naumann, UMSL</a:t>
            </a:r>
          </a:p>
        </p:txBody>
      </p:sp>
      <p:pic>
        <p:nvPicPr>
          <p:cNvPr id="2" name="Picture 1">
            <a:extLst>
              <a:ext uri="{FF2B5EF4-FFF2-40B4-BE49-F238E27FC236}">
                <a16:creationId xmlns:a16="http://schemas.microsoft.com/office/drawing/2014/main" id="{6B243318-DA05-4F04-929B-6FF7B71AEEC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104596" y="933680"/>
            <a:ext cx="4048018" cy="513952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a:extLst>
              <a:ext uri="{FF2B5EF4-FFF2-40B4-BE49-F238E27FC236}">
                <a16:creationId xmlns:a16="http://schemas.microsoft.com/office/drawing/2014/main" id="{016B3F31-7246-4405-9D61-F6B890FAC22C}"/>
              </a:ext>
            </a:extLst>
          </p:cNvPr>
          <p:cNvSpPr>
            <a:spLocks noGrp="1" noChangeArrowheads="1"/>
          </p:cNvSpPr>
          <p:nvPr>
            <p:ph type="title"/>
          </p:nvPr>
        </p:nvSpPr>
        <p:spPr>
          <a:xfrm>
            <a:off x="1524000" y="228600"/>
            <a:ext cx="8458200" cy="1244600"/>
          </a:xfrm>
        </p:spPr>
        <p:txBody>
          <a:bodyPr>
            <a:normAutofit fontScale="90000"/>
          </a:bodyPr>
          <a:lstStyle/>
          <a:p>
            <a:r>
              <a:rPr lang="en-US" altLang="en-US" b="1" dirty="0">
                <a:latin typeface="Arial" panose="020B0604020202020204" pitchFamily="34" charset="0"/>
                <a:cs typeface="Arial" panose="020B0604020202020204" pitchFamily="34" charset="0"/>
              </a:rPr>
              <a:t>REGIONS OF </a:t>
            </a:r>
            <a:br>
              <a:rPr lang="en-US" altLang="en-US" b="1" dirty="0">
                <a:latin typeface="Arial" panose="020B0604020202020204" pitchFamily="34" charset="0"/>
                <a:cs typeface="Arial" panose="020B0604020202020204" pitchFamily="34" charset="0"/>
              </a:rPr>
            </a:br>
            <a:r>
              <a:rPr lang="en-US" altLang="en-US" b="1" dirty="0">
                <a:latin typeface="Arial" panose="020B0604020202020204" pitchFamily="34" charset="0"/>
                <a:cs typeface="Arial" panose="020B0604020202020204" pitchFamily="34" charset="0"/>
              </a:rPr>
              <a:t>MIDDLE AMERICA</a:t>
            </a:r>
          </a:p>
        </p:txBody>
      </p:sp>
      <p:pic>
        <p:nvPicPr>
          <p:cNvPr id="10263" name="Picture 23" descr="MAYANTEM">
            <a:extLst>
              <a:ext uri="{FF2B5EF4-FFF2-40B4-BE49-F238E27FC236}">
                <a16:creationId xmlns:a16="http://schemas.microsoft.com/office/drawing/2014/main" id="{5F1F0E06-E727-4D71-8FCB-09A8A2F2575D}"/>
              </a:ext>
            </a:extLst>
          </p:cNvPr>
          <p:cNvPicPr>
            <a:picLocks noGrp="1" noChangeAspect="1" noChangeArrowheads="1"/>
          </p:cNvPicPr>
          <p:nvPr>
            <p:ph sz="half" idx="1"/>
          </p:nvPr>
        </p:nvPicPr>
        <p:blipFill>
          <a:blip r:embed="rId2">
            <a:extLst>
              <a:ext uri="{28A0092B-C50C-407E-A947-70E740481C1C}">
                <a14:useLocalDpi xmlns:a14="http://schemas.microsoft.com/office/drawing/2010/main"/>
              </a:ext>
            </a:extLst>
          </a:blip>
          <a:stretch>
            <a:fillRect/>
          </a:stretch>
        </p:blipFill>
        <p:spPr>
          <a:xfrm>
            <a:off x="1740450" y="1755038"/>
            <a:ext cx="5455688" cy="25013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44" name="Picture 4" descr="MAYAS">
            <a:extLst>
              <a:ext uri="{FF2B5EF4-FFF2-40B4-BE49-F238E27FC236}">
                <a16:creationId xmlns:a16="http://schemas.microsoft.com/office/drawing/2014/main" id="{F57E758E-6E21-447B-8066-1ACAA1652093}"/>
              </a:ext>
            </a:extLst>
          </p:cNvPr>
          <p:cNvPicPr>
            <a:picLocks noGrp="1" noChangeAspect="1" noChangeArrowheads="1"/>
          </p:cNvPicPr>
          <p:nvPr>
            <p:ph sz="quarter" idx="2"/>
          </p:nvPr>
        </p:nvPicPr>
        <p:blipFill>
          <a:blip r:embed="rId3">
            <a:extLst>
              <a:ext uri="{28A0092B-C50C-407E-A947-70E740481C1C}">
                <a14:useLocalDpi xmlns:a14="http://schemas.microsoft.com/office/drawing/2010/main"/>
              </a:ext>
            </a:extLst>
          </a:blip>
          <a:srcRect/>
          <a:stretch>
            <a:fillRect/>
          </a:stretch>
        </p:blipFill>
        <p:spPr>
          <a:xfrm>
            <a:off x="7238999" y="0"/>
            <a:ext cx="4747775" cy="3276600"/>
          </a:xfr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42" name="Picture 2" descr="M-TEMPL">
            <a:extLst>
              <a:ext uri="{FF2B5EF4-FFF2-40B4-BE49-F238E27FC236}">
                <a16:creationId xmlns:a16="http://schemas.microsoft.com/office/drawing/2014/main" id="{F45DE809-9120-423E-987F-828352EA3D1D}"/>
              </a:ext>
            </a:extLst>
          </p:cNvPr>
          <p:cNvPicPr>
            <a:picLocks noGrp="1" noChangeAspect="1" noChangeArrowheads="1"/>
          </p:cNvPicPr>
          <p:nvPr>
            <p:ph sz="quarter" idx="3"/>
          </p:nvPr>
        </p:nvPicPr>
        <p:blipFill>
          <a:blip r:embed="rId4">
            <a:extLst>
              <a:ext uri="{28A0092B-C50C-407E-A947-70E740481C1C}">
                <a14:useLocalDpi xmlns:a14="http://schemas.microsoft.com/office/drawing/2010/main"/>
              </a:ext>
            </a:extLst>
          </a:blip>
          <a:srcRect/>
          <a:stretch>
            <a:fillRect/>
          </a:stretch>
        </p:blipFill>
        <p:spPr>
          <a:xfrm>
            <a:off x="38889" y="3429001"/>
            <a:ext cx="3457171" cy="343988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1" name="Slide Number Placeholder 7">
            <a:extLst>
              <a:ext uri="{FF2B5EF4-FFF2-40B4-BE49-F238E27FC236}">
                <a16:creationId xmlns:a16="http://schemas.microsoft.com/office/drawing/2014/main" id="{36308EA7-6E60-4E76-A24F-E1FE3D340961}"/>
              </a:ext>
            </a:extLst>
          </p:cNvPr>
          <p:cNvSpPr>
            <a:spLocks noGrp="1"/>
          </p:cNvSpPr>
          <p:nvPr>
            <p:ph type="sldNum" sz="quarter" idx="12"/>
          </p:nvPr>
        </p:nvSpPr>
        <p:spPr/>
        <p:txBody>
          <a:bodyPr/>
          <a:lstStyle/>
          <a:p>
            <a:fld id="{DCDD0C30-82EC-4582-9D05-8739D12691BF}" type="slidenum">
              <a:rPr lang="en-US" altLang="en-US"/>
              <a:pPr/>
              <a:t>10</a:t>
            </a:fld>
            <a:endParaRPr lang="en-US" altLang="en-US" dirty="0"/>
          </a:p>
        </p:txBody>
      </p:sp>
      <p:sp>
        <p:nvSpPr>
          <p:cNvPr id="10258" name="Freeform 18">
            <a:extLst>
              <a:ext uri="{FF2B5EF4-FFF2-40B4-BE49-F238E27FC236}">
                <a16:creationId xmlns:a16="http://schemas.microsoft.com/office/drawing/2014/main" id="{878670C8-3116-4F8C-9634-CEE56AAE99F3}"/>
              </a:ext>
            </a:extLst>
          </p:cNvPr>
          <p:cNvSpPr>
            <a:spLocks/>
          </p:cNvSpPr>
          <p:nvPr/>
        </p:nvSpPr>
        <p:spPr bwMode="auto">
          <a:xfrm>
            <a:off x="3516315" y="2878324"/>
            <a:ext cx="3951288" cy="2397125"/>
          </a:xfrm>
          <a:custGeom>
            <a:avLst/>
            <a:gdLst>
              <a:gd name="T0" fmla="*/ 1730 w 2715"/>
              <a:gd name="T1" fmla="*/ 776 h 1779"/>
              <a:gd name="T2" fmla="*/ 1686 w 2715"/>
              <a:gd name="T3" fmla="*/ 894 h 1779"/>
              <a:gd name="T4" fmla="*/ 1682 w 2715"/>
              <a:gd name="T5" fmla="*/ 1092 h 1779"/>
              <a:gd name="T6" fmla="*/ 1718 w 2715"/>
              <a:gd name="T7" fmla="*/ 1256 h 1779"/>
              <a:gd name="T8" fmla="*/ 1854 w 2715"/>
              <a:gd name="T9" fmla="*/ 1370 h 1779"/>
              <a:gd name="T10" fmla="*/ 2024 w 2715"/>
              <a:gd name="T11" fmla="*/ 1472 h 1779"/>
              <a:gd name="T12" fmla="*/ 2168 w 2715"/>
              <a:gd name="T13" fmla="*/ 1398 h 1779"/>
              <a:gd name="T14" fmla="*/ 2330 w 2715"/>
              <a:gd name="T15" fmla="*/ 1388 h 1779"/>
              <a:gd name="T16" fmla="*/ 2412 w 2715"/>
              <a:gd name="T17" fmla="*/ 1248 h 1779"/>
              <a:gd name="T18" fmla="*/ 2552 w 2715"/>
              <a:gd name="T19" fmla="*/ 1130 h 1779"/>
              <a:gd name="T20" fmla="*/ 2696 w 2715"/>
              <a:gd name="T21" fmla="*/ 1094 h 1779"/>
              <a:gd name="T22" fmla="*/ 2588 w 2715"/>
              <a:gd name="T23" fmla="*/ 1292 h 1779"/>
              <a:gd name="T24" fmla="*/ 2562 w 2715"/>
              <a:gd name="T25" fmla="*/ 1454 h 1779"/>
              <a:gd name="T26" fmla="*/ 2340 w 2715"/>
              <a:gd name="T27" fmla="*/ 1436 h 1779"/>
              <a:gd name="T28" fmla="*/ 2300 w 2715"/>
              <a:gd name="T29" fmla="*/ 1562 h 1779"/>
              <a:gd name="T30" fmla="*/ 2358 w 2715"/>
              <a:gd name="T31" fmla="*/ 1646 h 1779"/>
              <a:gd name="T32" fmla="*/ 2234 w 2715"/>
              <a:gd name="T33" fmla="*/ 1640 h 1779"/>
              <a:gd name="T34" fmla="*/ 2214 w 2715"/>
              <a:gd name="T35" fmla="*/ 1730 h 1779"/>
              <a:gd name="T36" fmla="*/ 2124 w 2715"/>
              <a:gd name="T37" fmla="*/ 1752 h 1779"/>
              <a:gd name="T38" fmla="*/ 2064 w 2715"/>
              <a:gd name="T39" fmla="*/ 1662 h 1779"/>
              <a:gd name="T40" fmla="*/ 1952 w 2715"/>
              <a:gd name="T41" fmla="*/ 1634 h 1779"/>
              <a:gd name="T42" fmla="*/ 1832 w 2715"/>
              <a:gd name="T43" fmla="*/ 1724 h 1779"/>
              <a:gd name="T44" fmla="*/ 1616 w 2715"/>
              <a:gd name="T45" fmla="*/ 1688 h 1779"/>
              <a:gd name="T46" fmla="*/ 1364 w 2715"/>
              <a:gd name="T47" fmla="*/ 1526 h 1779"/>
              <a:gd name="T48" fmla="*/ 1184 w 2715"/>
              <a:gd name="T49" fmla="*/ 1490 h 1779"/>
              <a:gd name="T50" fmla="*/ 914 w 2715"/>
              <a:gd name="T51" fmla="*/ 1310 h 1779"/>
              <a:gd name="T52" fmla="*/ 806 w 2715"/>
              <a:gd name="T53" fmla="*/ 968 h 1779"/>
              <a:gd name="T54" fmla="*/ 644 w 2715"/>
              <a:gd name="T55" fmla="*/ 824 h 1779"/>
              <a:gd name="T56" fmla="*/ 504 w 2715"/>
              <a:gd name="T57" fmla="*/ 540 h 1779"/>
              <a:gd name="T58" fmla="*/ 348 w 2715"/>
              <a:gd name="T59" fmla="*/ 260 h 1779"/>
              <a:gd name="T60" fmla="*/ 198 w 2715"/>
              <a:gd name="T61" fmla="*/ 162 h 1779"/>
              <a:gd name="T62" fmla="*/ 276 w 2715"/>
              <a:gd name="T63" fmla="*/ 482 h 1779"/>
              <a:gd name="T64" fmla="*/ 402 w 2715"/>
              <a:gd name="T65" fmla="*/ 726 h 1779"/>
              <a:gd name="T66" fmla="*/ 560 w 2715"/>
              <a:gd name="T67" fmla="*/ 1032 h 1779"/>
              <a:gd name="T68" fmla="*/ 414 w 2715"/>
              <a:gd name="T69" fmla="*/ 896 h 1779"/>
              <a:gd name="T70" fmla="*/ 318 w 2715"/>
              <a:gd name="T71" fmla="*/ 740 h 1779"/>
              <a:gd name="T72" fmla="*/ 260 w 2715"/>
              <a:gd name="T73" fmla="*/ 584 h 1779"/>
              <a:gd name="T74" fmla="*/ 162 w 2715"/>
              <a:gd name="T75" fmla="*/ 504 h 1779"/>
              <a:gd name="T76" fmla="*/ 162 w 2715"/>
              <a:gd name="T77" fmla="*/ 378 h 1779"/>
              <a:gd name="T78" fmla="*/ 44 w 2715"/>
              <a:gd name="T79" fmla="*/ 194 h 1779"/>
              <a:gd name="T80" fmla="*/ 0 w 2715"/>
              <a:gd name="T81" fmla="*/ 0 h 1779"/>
              <a:gd name="T82" fmla="*/ 428 w 2715"/>
              <a:gd name="T83" fmla="*/ 162 h 1779"/>
              <a:gd name="T84" fmla="*/ 726 w 2715"/>
              <a:gd name="T85" fmla="*/ 204 h 1779"/>
              <a:gd name="T86" fmla="*/ 1016 w 2715"/>
              <a:gd name="T87" fmla="*/ 234 h 1779"/>
              <a:gd name="T88" fmla="*/ 1106 w 2715"/>
              <a:gd name="T89" fmla="*/ 452 h 1779"/>
              <a:gd name="T90" fmla="*/ 1248 w 2715"/>
              <a:gd name="T91" fmla="*/ 362 h 1779"/>
              <a:gd name="T92" fmla="*/ 1472 w 2715"/>
              <a:gd name="T93" fmla="*/ 510 h 1779"/>
              <a:gd name="T94" fmla="*/ 1628 w 2715"/>
              <a:gd name="T95" fmla="*/ 752 h 1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15" h="1779">
                <a:moveTo>
                  <a:pt x="1710" y="746"/>
                </a:moveTo>
                <a:lnTo>
                  <a:pt x="1730" y="776"/>
                </a:lnTo>
                <a:lnTo>
                  <a:pt x="1740" y="824"/>
                </a:lnTo>
                <a:lnTo>
                  <a:pt x="1686" y="894"/>
                </a:lnTo>
                <a:lnTo>
                  <a:pt x="1652" y="1022"/>
                </a:lnTo>
                <a:lnTo>
                  <a:pt x="1682" y="1092"/>
                </a:lnTo>
                <a:lnTo>
                  <a:pt x="1670" y="1184"/>
                </a:lnTo>
                <a:lnTo>
                  <a:pt x="1718" y="1256"/>
                </a:lnTo>
                <a:lnTo>
                  <a:pt x="1760" y="1346"/>
                </a:lnTo>
                <a:lnTo>
                  <a:pt x="1854" y="1370"/>
                </a:lnTo>
                <a:lnTo>
                  <a:pt x="1932" y="1458"/>
                </a:lnTo>
                <a:lnTo>
                  <a:pt x="2024" y="1472"/>
                </a:lnTo>
                <a:lnTo>
                  <a:pt x="2078" y="1412"/>
                </a:lnTo>
                <a:lnTo>
                  <a:pt x="2168" y="1398"/>
                </a:lnTo>
                <a:lnTo>
                  <a:pt x="2246" y="1418"/>
                </a:lnTo>
                <a:lnTo>
                  <a:pt x="2330" y="1388"/>
                </a:lnTo>
                <a:lnTo>
                  <a:pt x="2372" y="1328"/>
                </a:lnTo>
                <a:lnTo>
                  <a:pt x="2412" y="1248"/>
                </a:lnTo>
                <a:lnTo>
                  <a:pt x="2390" y="1148"/>
                </a:lnTo>
                <a:lnTo>
                  <a:pt x="2552" y="1130"/>
                </a:lnTo>
                <a:lnTo>
                  <a:pt x="2640" y="1092"/>
                </a:lnTo>
                <a:lnTo>
                  <a:pt x="2696" y="1094"/>
                </a:lnTo>
                <a:lnTo>
                  <a:pt x="2714" y="1166"/>
                </a:lnTo>
                <a:lnTo>
                  <a:pt x="2588" y="1292"/>
                </a:lnTo>
                <a:lnTo>
                  <a:pt x="2600" y="1392"/>
                </a:lnTo>
                <a:lnTo>
                  <a:pt x="2562" y="1454"/>
                </a:lnTo>
                <a:lnTo>
                  <a:pt x="2444" y="1436"/>
                </a:lnTo>
                <a:lnTo>
                  <a:pt x="2340" y="1436"/>
                </a:lnTo>
                <a:lnTo>
                  <a:pt x="2300" y="1490"/>
                </a:lnTo>
                <a:lnTo>
                  <a:pt x="2300" y="1562"/>
                </a:lnTo>
                <a:lnTo>
                  <a:pt x="2370" y="1598"/>
                </a:lnTo>
                <a:lnTo>
                  <a:pt x="2358" y="1646"/>
                </a:lnTo>
                <a:lnTo>
                  <a:pt x="2280" y="1632"/>
                </a:lnTo>
                <a:lnTo>
                  <a:pt x="2234" y="1640"/>
                </a:lnTo>
                <a:lnTo>
                  <a:pt x="2210" y="1670"/>
                </a:lnTo>
                <a:lnTo>
                  <a:pt x="2214" y="1730"/>
                </a:lnTo>
                <a:lnTo>
                  <a:pt x="2228" y="1778"/>
                </a:lnTo>
                <a:lnTo>
                  <a:pt x="2124" y="1752"/>
                </a:lnTo>
                <a:lnTo>
                  <a:pt x="2100" y="1712"/>
                </a:lnTo>
                <a:lnTo>
                  <a:pt x="2064" y="1662"/>
                </a:lnTo>
                <a:lnTo>
                  <a:pt x="2012" y="1634"/>
                </a:lnTo>
                <a:lnTo>
                  <a:pt x="1952" y="1634"/>
                </a:lnTo>
                <a:lnTo>
                  <a:pt x="1904" y="1688"/>
                </a:lnTo>
                <a:lnTo>
                  <a:pt x="1832" y="1724"/>
                </a:lnTo>
                <a:lnTo>
                  <a:pt x="1728" y="1698"/>
                </a:lnTo>
                <a:lnTo>
                  <a:pt x="1616" y="1688"/>
                </a:lnTo>
                <a:lnTo>
                  <a:pt x="1496" y="1586"/>
                </a:lnTo>
                <a:lnTo>
                  <a:pt x="1364" y="1526"/>
                </a:lnTo>
                <a:lnTo>
                  <a:pt x="1254" y="1496"/>
                </a:lnTo>
                <a:lnTo>
                  <a:pt x="1184" y="1490"/>
                </a:lnTo>
                <a:lnTo>
                  <a:pt x="1004" y="1436"/>
                </a:lnTo>
                <a:lnTo>
                  <a:pt x="914" y="1310"/>
                </a:lnTo>
                <a:lnTo>
                  <a:pt x="878" y="1094"/>
                </a:lnTo>
                <a:lnTo>
                  <a:pt x="806" y="968"/>
                </a:lnTo>
                <a:lnTo>
                  <a:pt x="738" y="890"/>
                </a:lnTo>
                <a:lnTo>
                  <a:pt x="644" y="824"/>
                </a:lnTo>
                <a:lnTo>
                  <a:pt x="590" y="654"/>
                </a:lnTo>
                <a:lnTo>
                  <a:pt x="504" y="540"/>
                </a:lnTo>
                <a:lnTo>
                  <a:pt x="410" y="432"/>
                </a:lnTo>
                <a:lnTo>
                  <a:pt x="348" y="260"/>
                </a:lnTo>
                <a:lnTo>
                  <a:pt x="294" y="204"/>
                </a:lnTo>
                <a:lnTo>
                  <a:pt x="198" y="162"/>
                </a:lnTo>
                <a:lnTo>
                  <a:pt x="234" y="342"/>
                </a:lnTo>
                <a:lnTo>
                  <a:pt x="276" y="482"/>
                </a:lnTo>
                <a:lnTo>
                  <a:pt x="342" y="594"/>
                </a:lnTo>
                <a:lnTo>
                  <a:pt x="402" y="726"/>
                </a:lnTo>
                <a:lnTo>
                  <a:pt x="482" y="878"/>
                </a:lnTo>
                <a:lnTo>
                  <a:pt x="560" y="1032"/>
                </a:lnTo>
                <a:lnTo>
                  <a:pt x="516" y="1050"/>
                </a:lnTo>
                <a:lnTo>
                  <a:pt x="414" y="896"/>
                </a:lnTo>
                <a:lnTo>
                  <a:pt x="342" y="860"/>
                </a:lnTo>
                <a:lnTo>
                  <a:pt x="318" y="740"/>
                </a:lnTo>
                <a:lnTo>
                  <a:pt x="270" y="680"/>
                </a:lnTo>
                <a:lnTo>
                  <a:pt x="260" y="584"/>
                </a:lnTo>
                <a:lnTo>
                  <a:pt x="212" y="522"/>
                </a:lnTo>
                <a:lnTo>
                  <a:pt x="162" y="504"/>
                </a:lnTo>
                <a:lnTo>
                  <a:pt x="132" y="444"/>
                </a:lnTo>
                <a:lnTo>
                  <a:pt x="162" y="378"/>
                </a:lnTo>
                <a:lnTo>
                  <a:pt x="98" y="264"/>
                </a:lnTo>
                <a:lnTo>
                  <a:pt x="44" y="194"/>
                </a:lnTo>
                <a:lnTo>
                  <a:pt x="18" y="116"/>
                </a:lnTo>
                <a:lnTo>
                  <a:pt x="0" y="0"/>
                </a:lnTo>
                <a:lnTo>
                  <a:pt x="252" y="54"/>
                </a:lnTo>
                <a:lnTo>
                  <a:pt x="428" y="162"/>
                </a:lnTo>
                <a:lnTo>
                  <a:pt x="510" y="222"/>
                </a:lnTo>
                <a:lnTo>
                  <a:pt x="726" y="204"/>
                </a:lnTo>
                <a:lnTo>
                  <a:pt x="776" y="242"/>
                </a:lnTo>
                <a:lnTo>
                  <a:pt x="1016" y="234"/>
                </a:lnTo>
                <a:lnTo>
                  <a:pt x="1058" y="300"/>
                </a:lnTo>
                <a:lnTo>
                  <a:pt x="1106" y="452"/>
                </a:lnTo>
                <a:lnTo>
                  <a:pt x="1214" y="450"/>
                </a:lnTo>
                <a:lnTo>
                  <a:pt x="1248" y="362"/>
                </a:lnTo>
                <a:lnTo>
                  <a:pt x="1374" y="362"/>
                </a:lnTo>
                <a:lnTo>
                  <a:pt x="1472" y="510"/>
                </a:lnTo>
                <a:lnTo>
                  <a:pt x="1548" y="708"/>
                </a:lnTo>
                <a:lnTo>
                  <a:pt x="1628" y="752"/>
                </a:lnTo>
                <a:lnTo>
                  <a:pt x="1710" y="746"/>
                </a:lnTo>
              </a:path>
            </a:pathLst>
          </a:custGeom>
          <a:solidFill>
            <a:srgbClr val="FAFD00"/>
          </a:solidFill>
          <a:ln w="254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0259" name="Rectangle 19">
            <a:extLst>
              <a:ext uri="{FF2B5EF4-FFF2-40B4-BE49-F238E27FC236}">
                <a16:creationId xmlns:a16="http://schemas.microsoft.com/office/drawing/2014/main" id="{0B4A257B-F9EB-45ED-9C31-D939BEA301FA}"/>
              </a:ext>
            </a:extLst>
          </p:cNvPr>
          <p:cNvSpPr>
            <a:spLocks noChangeArrowheads="1"/>
          </p:cNvSpPr>
          <p:nvPr/>
        </p:nvSpPr>
        <p:spPr bwMode="auto">
          <a:xfrm>
            <a:off x="3430593" y="4630924"/>
            <a:ext cx="1402629" cy="52065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2800" b="1" dirty="0"/>
              <a:t>Mexico</a:t>
            </a:r>
          </a:p>
        </p:txBody>
      </p:sp>
      <p:sp>
        <p:nvSpPr>
          <p:cNvPr id="10260" name="Rectangle 20">
            <a:extLst>
              <a:ext uri="{FF2B5EF4-FFF2-40B4-BE49-F238E27FC236}">
                <a16:creationId xmlns:a16="http://schemas.microsoft.com/office/drawing/2014/main" id="{074B5DF1-06AB-4A33-9731-2CFBCDC40DA3}"/>
              </a:ext>
            </a:extLst>
          </p:cNvPr>
          <p:cNvSpPr>
            <a:spLocks noChangeArrowheads="1"/>
          </p:cNvSpPr>
          <p:nvPr/>
        </p:nvSpPr>
        <p:spPr bwMode="auto">
          <a:xfrm>
            <a:off x="5141918" y="5681846"/>
            <a:ext cx="2911475" cy="5159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2800" b="1" dirty="0">
                <a:solidFill>
                  <a:srgbClr val="00FF00"/>
                </a:solidFill>
              </a:rPr>
              <a:t>Central America</a:t>
            </a:r>
          </a:p>
        </p:txBody>
      </p:sp>
      <p:grpSp>
        <p:nvGrpSpPr>
          <p:cNvPr id="32" name="Group 5">
            <a:extLst>
              <a:ext uri="{FF2B5EF4-FFF2-40B4-BE49-F238E27FC236}">
                <a16:creationId xmlns:a16="http://schemas.microsoft.com/office/drawing/2014/main" id="{0598DBEF-0524-4335-8134-9A3D7C7E9715}"/>
              </a:ext>
            </a:extLst>
          </p:cNvPr>
          <p:cNvGrpSpPr>
            <a:grpSpLocks/>
          </p:cNvGrpSpPr>
          <p:nvPr/>
        </p:nvGrpSpPr>
        <p:grpSpPr bwMode="auto">
          <a:xfrm>
            <a:off x="8181461" y="4059424"/>
            <a:ext cx="2679700" cy="601663"/>
            <a:chOff x="3351" y="2472"/>
            <a:chExt cx="1688" cy="379"/>
          </a:xfrm>
        </p:grpSpPr>
        <p:sp>
          <p:nvSpPr>
            <p:cNvPr id="33" name="Freeform 6">
              <a:extLst>
                <a:ext uri="{FF2B5EF4-FFF2-40B4-BE49-F238E27FC236}">
                  <a16:creationId xmlns:a16="http://schemas.microsoft.com/office/drawing/2014/main" id="{913BFB20-084D-4E78-96BC-2617990A7160}"/>
                </a:ext>
              </a:extLst>
            </p:cNvPr>
            <p:cNvSpPr>
              <a:spLocks/>
            </p:cNvSpPr>
            <p:nvPr/>
          </p:nvSpPr>
          <p:spPr bwMode="auto">
            <a:xfrm>
              <a:off x="4979" y="2604"/>
              <a:ext cx="60" cy="38"/>
            </a:xfrm>
            <a:custGeom>
              <a:avLst/>
              <a:gdLst>
                <a:gd name="T0" fmla="*/ 4 w 65"/>
                <a:gd name="T1" fmla="*/ 0 h 45"/>
                <a:gd name="T2" fmla="*/ 0 w 65"/>
                <a:gd name="T3" fmla="*/ 30 h 45"/>
                <a:gd name="T4" fmla="*/ 12 w 65"/>
                <a:gd name="T5" fmla="*/ 44 h 45"/>
                <a:gd name="T6" fmla="*/ 34 w 65"/>
                <a:gd name="T7" fmla="*/ 42 h 45"/>
                <a:gd name="T8" fmla="*/ 64 w 65"/>
                <a:gd name="T9" fmla="*/ 18 h 45"/>
                <a:gd name="T10" fmla="*/ 30 w 65"/>
                <a:gd name="T11" fmla="*/ 0 h 45"/>
                <a:gd name="T12" fmla="*/ 4 w 65"/>
                <a:gd name="T13" fmla="*/ 0 h 45"/>
              </a:gdLst>
              <a:ahLst/>
              <a:cxnLst>
                <a:cxn ang="0">
                  <a:pos x="T0" y="T1"/>
                </a:cxn>
                <a:cxn ang="0">
                  <a:pos x="T2" y="T3"/>
                </a:cxn>
                <a:cxn ang="0">
                  <a:pos x="T4" y="T5"/>
                </a:cxn>
                <a:cxn ang="0">
                  <a:pos x="T6" y="T7"/>
                </a:cxn>
                <a:cxn ang="0">
                  <a:pos x="T8" y="T9"/>
                </a:cxn>
                <a:cxn ang="0">
                  <a:pos x="T10" y="T11"/>
                </a:cxn>
                <a:cxn ang="0">
                  <a:pos x="T12" y="T13"/>
                </a:cxn>
              </a:cxnLst>
              <a:rect l="0" t="0" r="r" b="b"/>
              <a:pathLst>
                <a:path w="65" h="45">
                  <a:moveTo>
                    <a:pt x="4" y="0"/>
                  </a:moveTo>
                  <a:lnTo>
                    <a:pt x="0" y="30"/>
                  </a:lnTo>
                  <a:lnTo>
                    <a:pt x="12" y="44"/>
                  </a:lnTo>
                  <a:lnTo>
                    <a:pt x="34" y="42"/>
                  </a:lnTo>
                  <a:lnTo>
                    <a:pt x="64" y="18"/>
                  </a:lnTo>
                  <a:lnTo>
                    <a:pt x="30" y="0"/>
                  </a:lnTo>
                  <a:lnTo>
                    <a:pt x="4" y="0"/>
                  </a:lnTo>
                </a:path>
              </a:pathLst>
            </a:custGeom>
            <a:solidFill>
              <a:schemeClr val="accent2"/>
            </a:solidFill>
            <a:ln w="254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4" name="Freeform 7">
              <a:extLst>
                <a:ext uri="{FF2B5EF4-FFF2-40B4-BE49-F238E27FC236}">
                  <a16:creationId xmlns:a16="http://schemas.microsoft.com/office/drawing/2014/main" id="{E3EA647D-851C-440C-870D-C225900375AD}"/>
                </a:ext>
              </a:extLst>
            </p:cNvPr>
            <p:cNvSpPr>
              <a:spLocks/>
            </p:cNvSpPr>
            <p:nvPr/>
          </p:nvSpPr>
          <p:spPr bwMode="auto">
            <a:xfrm>
              <a:off x="3351" y="2472"/>
              <a:ext cx="945" cy="201"/>
            </a:xfrm>
            <a:custGeom>
              <a:avLst/>
              <a:gdLst>
                <a:gd name="T0" fmla="*/ 1030 w 1031"/>
                <a:gd name="T1" fmla="*/ 72 h 237"/>
                <a:gd name="T2" fmla="*/ 916 w 1031"/>
                <a:gd name="T3" fmla="*/ 80 h 237"/>
                <a:gd name="T4" fmla="*/ 822 w 1031"/>
                <a:gd name="T5" fmla="*/ 56 h 237"/>
                <a:gd name="T6" fmla="*/ 748 w 1031"/>
                <a:gd name="T7" fmla="*/ 44 h 237"/>
                <a:gd name="T8" fmla="*/ 702 w 1031"/>
                <a:gd name="T9" fmla="*/ 20 h 237"/>
                <a:gd name="T10" fmla="*/ 586 w 1031"/>
                <a:gd name="T11" fmla="*/ 0 h 237"/>
                <a:gd name="T12" fmla="*/ 486 w 1031"/>
                <a:gd name="T13" fmla="*/ 8 h 237"/>
                <a:gd name="T14" fmla="*/ 346 w 1031"/>
                <a:gd name="T15" fmla="*/ 18 h 237"/>
                <a:gd name="T16" fmla="*/ 216 w 1031"/>
                <a:gd name="T17" fmla="*/ 54 h 237"/>
                <a:gd name="T18" fmla="*/ 136 w 1031"/>
                <a:gd name="T19" fmla="*/ 86 h 237"/>
                <a:gd name="T20" fmla="*/ 10 w 1031"/>
                <a:gd name="T21" fmla="*/ 128 h 237"/>
                <a:gd name="T22" fmla="*/ 0 w 1031"/>
                <a:gd name="T23" fmla="*/ 164 h 237"/>
                <a:gd name="T24" fmla="*/ 100 w 1031"/>
                <a:gd name="T25" fmla="*/ 134 h 237"/>
                <a:gd name="T26" fmla="*/ 192 w 1031"/>
                <a:gd name="T27" fmla="*/ 156 h 237"/>
                <a:gd name="T28" fmla="*/ 280 w 1031"/>
                <a:gd name="T29" fmla="*/ 116 h 237"/>
                <a:gd name="T30" fmla="*/ 358 w 1031"/>
                <a:gd name="T31" fmla="*/ 140 h 237"/>
                <a:gd name="T32" fmla="*/ 450 w 1031"/>
                <a:gd name="T33" fmla="*/ 110 h 237"/>
                <a:gd name="T34" fmla="*/ 534 w 1031"/>
                <a:gd name="T35" fmla="*/ 158 h 237"/>
                <a:gd name="T36" fmla="*/ 594 w 1031"/>
                <a:gd name="T37" fmla="*/ 144 h 237"/>
                <a:gd name="T38" fmla="*/ 640 w 1031"/>
                <a:gd name="T39" fmla="*/ 174 h 237"/>
                <a:gd name="T40" fmla="*/ 666 w 1031"/>
                <a:gd name="T41" fmla="*/ 236 h 237"/>
                <a:gd name="T42" fmla="*/ 772 w 1031"/>
                <a:gd name="T43" fmla="*/ 230 h 237"/>
                <a:gd name="T44" fmla="*/ 924 w 1031"/>
                <a:gd name="T45" fmla="*/ 180 h 237"/>
                <a:gd name="T46" fmla="*/ 1020 w 1031"/>
                <a:gd name="T47" fmla="*/ 110 h 237"/>
                <a:gd name="T48" fmla="*/ 1030 w 1031"/>
                <a:gd name="T49" fmla="*/ 72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1" h="237">
                  <a:moveTo>
                    <a:pt x="1030" y="72"/>
                  </a:moveTo>
                  <a:lnTo>
                    <a:pt x="916" y="80"/>
                  </a:lnTo>
                  <a:lnTo>
                    <a:pt x="822" y="56"/>
                  </a:lnTo>
                  <a:lnTo>
                    <a:pt x="748" y="44"/>
                  </a:lnTo>
                  <a:lnTo>
                    <a:pt x="702" y="20"/>
                  </a:lnTo>
                  <a:lnTo>
                    <a:pt x="586" y="0"/>
                  </a:lnTo>
                  <a:lnTo>
                    <a:pt x="486" y="8"/>
                  </a:lnTo>
                  <a:lnTo>
                    <a:pt x="346" y="18"/>
                  </a:lnTo>
                  <a:lnTo>
                    <a:pt x="216" y="54"/>
                  </a:lnTo>
                  <a:lnTo>
                    <a:pt x="136" y="86"/>
                  </a:lnTo>
                  <a:lnTo>
                    <a:pt x="10" y="128"/>
                  </a:lnTo>
                  <a:lnTo>
                    <a:pt x="0" y="164"/>
                  </a:lnTo>
                  <a:lnTo>
                    <a:pt x="100" y="134"/>
                  </a:lnTo>
                  <a:lnTo>
                    <a:pt x="192" y="156"/>
                  </a:lnTo>
                  <a:lnTo>
                    <a:pt x="280" y="116"/>
                  </a:lnTo>
                  <a:lnTo>
                    <a:pt x="358" y="140"/>
                  </a:lnTo>
                  <a:lnTo>
                    <a:pt x="450" y="110"/>
                  </a:lnTo>
                  <a:lnTo>
                    <a:pt x="534" y="158"/>
                  </a:lnTo>
                  <a:lnTo>
                    <a:pt x="594" y="144"/>
                  </a:lnTo>
                  <a:lnTo>
                    <a:pt x="640" y="174"/>
                  </a:lnTo>
                  <a:lnTo>
                    <a:pt x="666" y="236"/>
                  </a:lnTo>
                  <a:lnTo>
                    <a:pt x="772" y="230"/>
                  </a:lnTo>
                  <a:lnTo>
                    <a:pt x="924" y="180"/>
                  </a:lnTo>
                  <a:lnTo>
                    <a:pt x="1020" y="110"/>
                  </a:lnTo>
                  <a:lnTo>
                    <a:pt x="1030" y="72"/>
                  </a:lnTo>
                </a:path>
              </a:pathLst>
            </a:custGeom>
            <a:solidFill>
              <a:schemeClr val="accent2"/>
            </a:solidFill>
            <a:ln w="254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5" name="Freeform 8">
              <a:extLst>
                <a:ext uri="{FF2B5EF4-FFF2-40B4-BE49-F238E27FC236}">
                  <a16:creationId xmlns:a16="http://schemas.microsoft.com/office/drawing/2014/main" id="{C38C7E4F-A2ED-4521-B549-EB02FEAAA3FE}"/>
                </a:ext>
              </a:extLst>
            </p:cNvPr>
            <p:cNvSpPr>
              <a:spLocks/>
            </p:cNvSpPr>
            <p:nvPr/>
          </p:nvSpPr>
          <p:spPr bwMode="auto">
            <a:xfrm>
              <a:off x="4022" y="2779"/>
              <a:ext cx="175" cy="72"/>
            </a:xfrm>
            <a:custGeom>
              <a:avLst/>
              <a:gdLst>
                <a:gd name="T0" fmla="*/ 172 w 191"/>
                <a:gd name="T1" fmla="*/ 18 h 85"/>
                <a:gd name="T2" fmla="*/ 124 w 191"/>
                <a:gd name="T3" fmla="*/ 0 h 85"/>
                <a:gd name="T4" fmla="*/ 88 w 191"/>
                <a:gd name="T5" fmla="*/ 0 h 85"/>
                <a:gd name="T6" fmla="*/ 46 w 191"/>
                <a:gd name="T7" fmla="*/ 22 h 85"/>
                <a:gd name="T8" fmla="*/ 22 w 191"/>
                <a:gd name="T9" fmla="*/ 42 h 85"/>
                <a:gd name="T10" fmla="*/ 0 w 191"/>
                <a:gd name="T11" fmla="*/ 64 h 85"/>
                <a:gd name="T12" fmla="*/ 28 w 191"/>
                <a:gd name="T13" fmla="*/ 78 h 85"/>
                <a:gd name="T14" fmla="*/ 78 w 191"/>
                <a:gd name="T15" fmla="*/ 84 h 85"/>
                <a:gd name="T16" fmla="*/ 156 w 191"/>
                <a:gd name="T17" fmla="*/ 72 h 85"/>
                <a:gd name="T18" fmla="*/ 190 w 191"/>
                <a:gd name="T19" fmla="*/ 46 h 85"/>
                <a:gd name="T20" fmla="*/ 172 w 191"/>
                <a:gd name="T21" fmla="*/ 18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1" h="85">
                  <a:moveTo>
                    <a:pt x="172" y="18"/>
                  </a:moveTo>
                  <a:lnTo>
                    <a:pt x="124" y="0"/>
                  </a:lnTo>
                  <a:lnTo>
                    <a:pt x="88" y="0"/>
                  </a:lnTo>
                  <a:lnTo>
                    <a:pt x="46" y="22"/>
                  </a:lnTo>
                  <a:lnTo>
                    <a:pt x="22" y="42"/>
                  </a:lnTo>
                  <a:lnTo>
                    <a:pt x="0" y="64"/>
                  </a:lnTo>
                  <a:lnTo>
                    <a:pt x="28" y="78"/>
                  </a:lnTo>
                  <a:lnTo>
                    <a:pt x="78" y="84"/>
                  </a:lnTo>
                  <a:lnTo>
                    <a:pt x="156" y="72"/>
                  </a:lnTo>
                  <a:lnTo>
                    <a:pt x="190" y="46"/>
                  </a:lnTo>
                  <a:lnTo>
                    <a:pt x="172" y="18"/>
                  </a:lnTo>
                </a:path>
              </a:pathLst>
            </a:custGeom>
            <a:solidFill>
              <a:schemeClr val="accent2"/>
            </a:solidFill>
            <a:ln w="254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6" name="Freeform 9">
              <a:extLst>
                <a:ext uri="{FF2B5EF4-FFF2-40B4-BE49-F238E27FC236}">
                  <a16:creationId xmlns:a16="http://schemas.microsoft.com/office/drawing/2014/main" id="{7B8C4003-AC81-4C66-91E5-97EE3ACA0D32}"/>
                </a:ext>
              </a:extLst>
            </p:cNvPr>
            <p:cNvSpPr>
              <a:spLocks/>
            </p:cNvSpPr>
            <p:nvPr/>
          </p:nvSpPr>
          <p:spPr bwMode="auto">
            <a:xfrm>
              <a:off x="4405" y="2545"/>
              <a:ext cx="474" cy="218"/>
            </a:xfrm>
            <a:custGeom>
              <a:avLst/>
              <a:gdLst>
                <a:gd name="T0" fmla="*/ 516 w 517"/>
                <a:gd name="T1" fmla="*/ 72 h 257"/>
                <a:gd name="T2" fmla="*/ 482 w 517"/>
                <a:gd name="T3" fmla="*/ 54 h 257"/>
                <a:gd name="T4" fmla="*/ 398 w 517"/>
                <a:gd name="T5" fmla="*/ 46 h 257"/>
                <a:gd name="T6" fmla="*/ 356 w 517"/>
                <a:gd name="T7" fmla="*/ 4 h 257"/>
                <a:gd name="T8" fmla="*/ 320 w 517"/>
                <a:gd name="T9" fmla="*/ 0 h 257"/>
                <a:gd name="T10" fmla="*/ 246 w 517"/>
                <a:gd name="T11" fmla="*/ 18 h 257"/>
                <a:gd name="T12" fmla="*/ 140 w 517"/>
                <a:gd name="T13" fmla="*/ 0 h 257"/>
                <a:gd name="T14" fmla="*/ 54 w 517"/>
                <a:gd name="T15" fmla="*/ 22 h 257"/>
                <a:gd name="T16" fmla="*/ 6 w 517"/>
                <a:gd name="T17" fmla="*/ 64 h 257"/>
                <a:gd name="T18" fmla="*/ 0 w 517"/>
                <a:gd name="T19" fmla="*/ 100 h 257"/>
                <a:gd name="T20" fmla="*/ 20 w 517"/>
                <a:gd name="T21" fmla="*/ 138 h 257"/>
                <a:gd name="T22" fmla="*/ 66 w 517"/>
                <a:gd name="T23" fmla="*/ 180 h 257"/>
                <a:gd name="T24" fmla="*/ 80 w 517"/>
                <a:gd name="T25" fmla="*/ 208 h 257"/>
                <a:gd name="T26" fmla="*/ 42 w 517"/>
                <a:gd name="T27" fmla="*/ 256 h 257"/>
                <a:gd name="T28" fmla="*/ 90 w 517"/>
                <a:gd name="T29" fmla="*/ 232 h 257"/>
                <a:gd name="T30" fmla="*/ 152 w 517"/>
                <a:gd name="T31" fmla="*/ 222 h 257"/>
                <a:gd name="T32" fmla="*/ 210 w 517"/>
                <a:gd name="T33" fmla="*/ 256 h 257"/>
                <a:gd name="T34" fmla="*/ 234 w 517"/>
                <a:gd name="T35" fmla="*/ 244 h 257"/>
                <a:gd name="T36" fmla="*/ 254 w 517"/>
                <a:gd name="T37" fmla="*/ 184 h 257"/>
                <a:gd name="T38" fmla="*/ 300 w 517"/>
                <a:gd name="T39" fmla="*/ 162 h 257"/>
                <a:gd name="T40" fmla="*/ 392 w 517"/>
                <a:gd name="T41" fmla="*/ 130 h 257"/>
                <a:gd name="T42" fmla="*/ 422 w 517"/>
                <a:gd name="T43" fmla="*/ 108 h 257"/>
                <a:gd name="T44" fmla="*/ 516 w 517"/>
                <a:gd name="T45" fmla="*/ 72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17" h="257">
                  <a:moveTo>
                    <a:pt x="516" y="72"/>
                  </a:moveTo>
                  <a:lnTo>
                    <a:pt x="482" y="54"/>
                  </a:lnTo>
                  <a:lnTo>
                    <a:pt x="398" y="46"/>
                  </a:lnTo>
                  <a:lnTo>
                    <a:pt x="356" y="4"/>
                  </a:lnTo>
                  <a:lnTo>
                    <a:pt x="320" y="0"/>
                  </a:lnTo>
                  <a:lnTo>
                    <a:pt x="246" y="18"/>
                  </a:lnTo>
                  <a:lnTo>
                    <a:pt x="140" y="0"/>
                  </a:lnTo>
                  <a:lnTo>
                    <a:pt x="54" y="22"/>
                  </a:lnTo>
                  <a:lnTo>
                    <a:pt x="6" y="64"/>
                  </a:lnTo>
                  <a:lnTo>
                    <a:pt x="0" y="100"/>
                  </a:lnTo>
                  <a:lnTo>
                    <a:pt x="20" y="138"/>
                  </a:lnTo>
                  <a:lnTo>
                    <a:pt x="66" y="180"/>
                  </a:lnTo>
                  <a:lnTo>
                    <a:pt x="80" y="208"/>
                  </a:lnTo>
                  <a:lnTo>
                    <a:pt x="42" y="256"/>
                  </a:lnTo>
                  <a:lnTo>
                    <a:pt x="90" y="232"/>
                  </a:lnTo>
                  <a:lnTo>
                    <a:pt x="152" y="222"/>
                  </a:lnTo>
                  <a:lnTo>
                    <a:pt x="210" y="256"/>
                  </a:lnTo>
                  <a:lnTo>
                    <a:pt x="234" y="244"/>
                  </a:lnTo>
                  <a:lnTo>
                    <a:pt x="254" y="184"/>
                  </a:lnTo>
                  <a:lnTo>
                    <a:pt x="300" y="162"/>
                  </a:lnTo>
                  <a:lnTo>
                    <a:pt x="392" y="130"/>
                  </a:lnTo>
                  <a:lnTo>
                    <a:pt x="422" y="108"/>
                  </a:lnTo>
                  <a:lnTo>
                    <a:pt x="516" y="72"/>
                  </a:lnTo>
                </a:path>
              </a:pathLst>
            </a:custGeom>
            <a:solidFill>
              <a:schemeClr val="accent2"/>
            </a:solidFill>
            <a:ln w="254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grpSp>
        <p:nvGrpSpPr>
          <p:cNvPr id="37" name="Group 10">
            <a:extLst>
              <a:ext uri="{FF2B5EF4-FFF2-40B4-BE49-F238E27FC236}">
                <a16:creationId xmlns:a16="http://schemas.microsoft.com/office/drawing/2014/main" id="{15A17EA4-F1AD-4798-9BA5-49BE27511A9C}"/>
              </a:ext>
            </a:extLst>
          </p:cNvPr>
          <p:cNvGrpSpPr>
            <a:grpSpLocks/>
          </p:cNvGrpSpPr>
          <p:nvPr/>
        </p:nvGrpSpPr>
        <p:grpSpPr bwMode="auto">
          <a:xfrm>
            <a:off x="6568561" y="4638859"/>
            <a:ext cx="2620962" cy="1447800"/>
            <a:chOff x="2324" y="2856"/>
            <a:chExt cx="1801" cy="1075"/>
          </a:xfrm>
        </p:grpSpPr>
        <p:sp>
          <p:nvSpPr>
            <p:cNvPr id="38" name="Freeform 11">
              <a:extLst>
                <a:ext uri="{FF2B5EF4-FFF2-40B4-BE49-F238E27FC236}">
                  <a16:creationId xmlns:a16="http://schemas.microsoft.com/office/drawing/2014/main" id="{A0665834-E9A5-4C96-B9E7-4DDE0BAE1034}"/>
                </a:ext>
              </a:extLst>
            </p:cNvPr>
            <p:cNvSpPr>
              <a:spLocks/>
            </p:cNvSpPr>
            <p:nvPr/>
          </p:nvSpPr>
          <p:spPr bwMode="auto">
            <a:xfrm>
              <a:off x="2324" y="2856"/>
              <a:ext cx="611" cy="536"/>
            </a:xfrm>
            <a:custGeom>
              <a:avLst/>
              <a:gdLst>
                <a:gd name="T0" fmla="*/ 490 w 611"/>
                <a:gd name="T1" fmla="*/ 6 h 536"/>
                <a:gd name="T2" fmla="*/ 401 w 611"/>
                <a:gd name="T3" fmla="*/ 0 h 536"/>
                <a:gd name="T4" fmla="*/ 345 w 611"/>
                <a:gd name="T5" fmla="*/ 35 h 536"/>
                <a:gd name="T6" fmla="*/ 251 w 611"/>
                <a:gd name="T7" fmla="*/ 21 h 536"/>
                <a:gd name="T8" fmla="*/ 237 w 611"/>
                <a:gd name="T9" fmla="*/ 75 h 536"/>
                <a:gd name="T10" fmla="*/ 176 w 611"/>
                <a:gd name="T11" fmla="*/ 111 h 536"/>
                <a:gd name="T12" fmla="*/ 203 w 611"/>
                <a:gd name="T13" fmla="*/ 186 h 536"/>
                <a:gd name="T14" fmla="*/ 204 w 611"/>
                <a:gd name="T15" fmla="*/ 245 h 536"/>
                <a:gd name="T16" fmla="*/ 119 w 611"/>
                <a:gd name="T17" fmla="*/ 266 h 536"/>
                <a:gd name="T18" fmla="*/ 48 w 611"/>
                <a:gd name="T19" fmla="*/ 289 h 536"/>
                <a:gd name="T20" fmla="*/ 10 w 611"/>
                <a:gd name="T21" fmla="*/ 368 h 536"/>
                <a:gd name="T22" fmla="*/ 0 w 611"/>
                <a:gd name="T23" fmla="*/ 415 h 536"/>
                <a:gd name="T24" fmla="*/ 58 w 611"/>
                <a:gd name="T25" fmla="*/ 444 h 536"/>
                <a:gd name="T26" fmla="*/ 179 w 611"/>
                <a:gd name="T27" fmla="*/ 507 h 536"/>
                <a:gd name="T28" fmla="*/ 265 w 611"/>
                <a:gd name="T29" fmla="*/ 507 h 536"/>
                <a:gd name="T30" fmla="*/ 323 w 611"/>
                <a:gd name="T31" fmla="*/ 479 h 536"/>
                <a:gd name="T32" fmla="*/ 362 w 611"/>
                <a:gd name="T33" fmla="*/ 535 h 536"/>
                <a:gd name="T34" fmla="*/ 421 w 611"/>
                <a:gd name="T35" fmla="*/ 469 h 536"/>
                <a:gd name="T36" fmla="*/ 428 w 611"/>
                <a:gd name="T37" fmla="*/ 453 h 536"/>
                <a:gd name="T38" fmla="*/ 610 w 611"/>
                <a:gd name="T39" fmla="*/ 257 h 536"/>
                <a:gd name="T40" fmla="*/ 508 w 611"/>
                <a:gd name="T41" fmla="*/ 278 h 536"/>
                <a:gd name="T42" fmla="*/ 502 w 611"/>
                <a:gd name="T43" fmla="*/ 250 h 536"/>
                <a:gd name="T44" fmla="*/ 452 w 611"/>
                <a:gd name="T45" fmla="*/ 287 h 536"/>
                <a:gd name="T46" fmla="*/ 441 w 611"/>
                <a:gd name="T47" fmla="*/ 271 h 536"/>
                <a:gd name="T48" fmla="*/ 419 w 611"/>
                <a:gd name="T49" fmla="*/ 259 h 536"/>
                <a:gd name="T50" fmla="*/ 433 w 611"/>
                <a:gd name="T51" fmla="*/ 63 h 536"/>
                <a:gd name="T52" fmla="*/ 473 w 611"/>
                <a:gd name="T53" fmla="*/ 45 h 536"/>
                <a:gd name="T54" fmla="*/ 490 w 611"/>
                <a:gd name="T55" fmla="*/ 6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11" h="536">
                  <a:moveTo>
                    <a:pt x="490" y="6"/>
                  </a:moveTo>
                  <a:lnTo>
                    <a:pt x="401" y="0"/>
                  </a:lnTo>
                  <a:lnTo>
                    <a:pt x="345" y="35"/>
                  </a:lnTo>
                  <a:lnTo>
                    <a:pt x="251" y="21"/>
                  </a:lnTo>
                  <a:lnTo>
                    <a:pt x="237" y="75"/>
                  </a:lnTo>
                  <a:lnTo>
                    <a:pt x="176" y="111"/>
                  </a:lnTo>
                  <a:lnTo>
                    <a:pt x="203" y="186"/>
                  </a:lnTo>
                  <a:lnTo>
                    <a:pt x="204" y="245"/>
                  </a:lnTo>
                  <a:lnTo>
                    <a:pt x="119" y="266"/>
                  </a:lnTo>
                  <a:lnTo>
                    <a:pt x="48" y="289"/>
                  </a:lnTo>
                  <a:lnTo>
                    <a:pt x="10" y="368"/>
                  </a:lnTo>
                  <a:lnTo>
                    <a:pt x="0" y="415"/>
                  </a:lnTo>
                  <a:lnTo>
                    <a:pt x="58" y="444"/>
                  </a:lnTo>
                  <a:lnTo>
                    <a:pt x="179" y="507"/>
                  </a:lnTo>
                  <a:lnTo>
                    <a:pt x="265" y="507"/>
                  </a:lnTo>
                  <a:lnTo>
                    <a:pt x="323" y="479"/>
                  </a:lnTo>
                  <a:lnTo>
                    <a:pt x="362" y="535"/>
                  </a:lnTo>
                  <a:lnTo>
                    <a:pt x="421" y="469"/>
                  </a:lnTo>
                  <a:lnTo>
                    <a:pt x="428" y="453"/>
                  </a:lnTo>
                  <a:lnTo>
                    <a:pt x="610" y="257"/>
                  </a:lnTo>
                  <a:lnTo>
                    <a:pt x="508" y="278"/>
                  </a:lnTo>
                  <a:lnTo>
                    <a:pt x="502" y="250"/>
                  </a:lnTo>
                  <a:lnTo>
                    <a:pt x="452" y="287"/>
                  </a:lnTo>
                  <a:lnTo>
                    <a:pt x="441" y="271"/>
                  </a:lnTo>
                  <a:lnTo>
                    <a:pt x="419" y="259"/>
                  </a:lnTo>
                  <a:lnTo>
                    <a:pt x="433" y="63"/>
                  </a:lnTo>
                  <a:lnTo>
                    <a:pt x="473" y="45"/>
                  </a:lnTo>
                  <a:lnTo>
                    <a:pt x="490" y="6"/>
                  </a:lnTo>
                </a:path>
              </a:pathLst>
            </a:custGeom>
            <a:solidFill>
              <a:srgbClr val="00FF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9" name="Freeform 12">
              <a:extLst>
                <a:ext uri="{FF2B5EF4-FFF2-40B4-BE49-F238E27FC236}">
                  <a16:creationId xmlns:a16="http://schemas.microsoft.com/office/drawing/2014/main" id="{760742BC-8EDA-4664-A407-9D0C4C3C6A9E}"/>
                </a:ext>
              </a:extLst>
            </p:cNvPr>
            <p:cNvSpPr>
              <a:spLocks/>
            </p:cNvSpPr>
            <p:nvPr/>
          </p:nvSpPr>
          <p:spPr bwMode="auto">
            <a:xfrm>
              <a:off x="2743" y="2861"/>
              <a:ext cx="106" cy="272"/>
            </a:xfrm>
            <a:custGeom>
              <a:avLst/>
              <a:gdLst>
                <a:gd name="T0" fmla="*/ 11 w 106"/>
                <a:gd name="T1" fmla="*/ 58 h 272"/>
                <a:gd name="T2" fmla="*/ 0 w 106"/>
                <a:gd name="T3" fmla="*/ 256 h 272"/>
                <a:gd name="T4" fmla="*/ 22 w 106"/>
                <a:gd name="T5" fmla="*/ 271 h 272"/>
                <a:gd name="T6" fmla="*/ 47 w 106"/>
                <a:gd name="T7" fmla="*/ 217 h 272"/>
                <a:gd name="T8" fmla="*/ 96 w 106"/>
                <a:gd name="T9" fmla="*/ 180 h 272"/>
                <a:gd name="T10" fmla="*/ 105 w 106"/>
                <a:gd name="T11" fmla="*/ 35 h 272"/>
                <a:gd name="T12" fmla="*/ 86 w 106"/>
                <a:gd name="T13" fmla="*/ 30 h 272"/>
                <a:gd name="T14" fmla="*/ 71 w 106"/>
                <a:gd name="T15" fmla="*/ 0 h 272"/>
                <a:gd name="T16" fmla="*/ 50 w 106"/>
                <a:gd name="T17" fmla="*/ 36 h 272"/>
                <a:gd name="T18" fmla="*/ 11 w 106"/>
                <a:gd name="T19" fmla="*/ 58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272">
                  <a:moveTo>
                    <a:pt x="11" y="58"/>
                  </a:moveTo>
                  <a:lnTo>
                    <a:pt x="0" y="256"/>
                  </a:lnTo>
                  <a:lnTo>
                    <a:pt x="22" y="271"/>
                  </a:lnTo>
                  <a:lnTo>
                    <a:pt x="47" y="217"/>
                  </a:lnTo>
                  <a:lnTo>
                    <a:pt x="96" y="180"/>
                  </a:lnTo>
                  <a:lnTo>
                    <a:pt x="105" y="35"/>
                  </a:lnTo>
                  <a:lnTo>
                    <a:pt x="86" y="30"/>
                  </a:lnTo>
                  <a:lnTo>
                    <a:pt x="71" y="0"/>
                  </a:lnTo>
                  <a:lnTo>
                    <a:pt x="50" y="36"/>
                  </a:lnTo>
                  <a:lnTo>
                    <a:pt x="11" y="58"/>
                  </a:lnTo>
                </a:path>
              </a:pathLst>
            </a:custGeom>
            <a:solidFill>
              <a:srgbClr val="00FF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40" name="Freeform 13">
              <a:extLst>
                <a:ext uri="{FF2B5EF4-FFF2-40B4-BE49-F238E27FC236}">
                  <a16:creationId xmlns:a16="http://schemas.microsoft.com/office/drawing/2014/main" id="{DCE88586-6333-4B3E-B80C-82307C41EB44}"/>
                </a:ext>
              </a:extLst>
            </p:cNvPr>
            <p:cNvSpPr>
              <a:spLocks/>
            </p:cNvSpPr>
            <p:nvPr/>
          </p:nvSpPr>
          <p:spPr bwMode="auto">
            <a:xfrm>
              <a:off x="2736" y="3040"/>
              <a:ext cx="734" cy="389"/>
            </a:xfrm>
            <a:custGeom>
              <a:avLst/>
              <a:gdLst>
                <a:gd name="T0" fmla="*/ 198 w 734"/>
                <a:gd name="T1" fmla="*/ 69 h 389"/>
                <a:gd name="T2" fmla="*/ 279 w 734"/>
                <a:gd name="T3" fmla="*/ 32 h 389"/>
                <a:gd name="T4" fmla="*/ 373 w 734"/>
                <a:gd name="T5" fmla="*/ 32 h 389"/>
                <a:gd name="T6" fmla="*/ 476 w 734"/>
                <a:gd name="T7" fmla="*/ 16 h 389"/>
                <a:gd name="T8" fmla="*/ 504 w 734"/>
                <a:gd name="T9" fmla="*/ 31 h 389"/>
                <a:gd name="T10" fmla="*/ 524 w 734"/>
                <a:gd name="T11" fmla="*/ 0 h 389"/>
                <a:gd name="T12" fmla="*/ 591 w 734"/>
                <a:gd name="T13" fmla="*/ 6 h 389"/>
                <a:gd name="T14" fmla="*/ 598 w 734"/>
                <a:gd name="T15" fmla="*/ 45 h 389"/>
                <a:gd name="T16" fmla="*/ 627 w 734"/>
                <a:gd name="T17" fmla="*/ 38 h 389"/>
                <a:gd name="T18" fmla="*/ 648 w 734"/>
                <a:gd name="T19" fmla="*/ 6 h 389"/>
                <a:gd name="T20" fmla="*/ 695 w 734"/>
                <a:gd name="T21" fmla="*/ 25 h 389"/>
                <a:gd name="T22" fmla="*/ 733 w 734"/>
                <a:gd name="T23" fmla="*/ 73 h 389"/>
                <a:gd name="T24" fmla="*/ 713 w 734"/>
                <a:gd name="T25" fmla="*/ 138 h 389"/>
                <a:gd name="T26" fmla="*/ 705 w 734"/>
                <a:gd name="T27" fmla="*/ 208 h 389"/>
                <a:gd name="T28" fmla="*/ 670 w 734"/>
                <a:gd name="T29" fmla="*/ 223 h 389"/>
                <a:gd name="T30" fmla="*/ 605 w 734"/>
                <a:gd name="T31" fmla="*/ 243 h 389"/>
                <a:gd name="T32" fmla="*/ 534 w 734"/>
                <a:gd name="T33" fmla="*/ 223 h 389"/>
                <a:gd name="T34" fmla="*/ 494 w 734"/>
                <a:gd name="T35" fmla="*/ 251 h 389"/>
                <a:gd name="T36" fmla="*/ 476 w 734"/>
                <a:gd name="T37" fmla="*/ 300 h 389"/>
                <a:gd name="T38" fmla="*/ 411 w 734"/>
                <a:gd name="T39" fmla="*/ 295 h 389"/>
                <a:gd name="T40" fmla="*/ 326 w 734"/>
                <a:gd name="T41" fmla="*/ 323 h 389"/>
                <a:gd name="T42" fmla="*/ 304 w 734"/>
                <a:gd name="T43" fmla="*/ 380 h 389"/>
                <a:gd name="T44" fmla="*/ 230 w 734"/>
                <a:gd name="T45" fmla="*/ 388 h 389"/>
                <a:gd name="T46" fmla="*/ 215 w 734"/>
                <a:gd name="T47" fmla="*/ 323 h 389"/>
                <a:gd name="T48" fmla="*/ 151 w 734"/>
                <a:gd name="T49" fmla="*/ 269 h 389"/>
                <a:gd name="T50" fmla="*/ 68 w 734"/>
                <a:gd name="T51" fmla="*/ 267 h 389"/>
                <a:gd name="T52" fmla="*/ 22 w 734"/>
                <a:gd name="T53" fmla="*/ 274 h 389"/>
                <a:gd name="T54" fmla="*/ 0 w 734"/>
                <a:gd name="T55" fmla="*/ 282 h 389"/>
                <a:gd name="T56" fmla="*/ 198 w 734"/>
                <a:gd name="T57" fmla="*/ 69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34" h="389">
                  <a:moveTo>
                    <a:pt x="198" y="69"/>
                  </a:moveTo>
                  <a:lnTo>
                    <a:pt x="279" y="32"/>
                  </a:lnTo>
                  <a:lnTo>
                    <a:pt x="373" y="32"/>
                  </a:lnTo>
                  <a:lnTo>
                    <a:pt x="476" y="16"/>
                  </a:lnTo>
                  <a:lnTo>
                    <a:pt x="504" y="31"/>
                  </a:lnTo>
                  <a:lnTo>
                    <a:pt x="524" y="0"/>
                  </a:lnTo>
                  <a:lnTo>
                    <a:pt x="591" y="6"/>
                  </a:lnTo>
                  <a:lnTo>
                    <a:pt x="598" y="45"/>
                  </a:lnTo>
                  <a:lnTo>
                    <a:pt x="627" y="38"/>
                  </a:lnTo>
                  <a:lnTo>
                    <a:pt x="648" y="6"/>
                  </a:lnTo>
                  <a:lnTo>
                    <a:pt x="695" y="25"/>
                  </a:lnTo>
                  <a:lnTo>
                    <a:pt x="733" y="73"/>
                  </a:lnTo>
                  <a:lnTo>
                    <a:pt x="713" y="138"/>
                  </a:lnTo>
                  <a:lnTo>
                    <a:pt x="705" y="208"/>
                  </a:lnTo>
                  <a:lnTo>
                    <a:pt x="670" y="223"/>
                  </a:lnTo>
                  <a:lnTo>
                    <a:pt x="605" y="243"/>
                  </a:lnTo>
                  <a:lnTo>
                    <a:pt x="534" y="223"/>
                  </a:lnTo>
                  <a:lnTo>
                    <a:pt x="494" y="251"/>
                  </a:lnTo>
                  <a:lnTo>
                    <a:pt x="476" y="300"/>
                  </a:lnTo>
                  <a:lnTo>
                    <a:pt x="411" y="295"/>
                  </a:lnTo>
                  <a:lnTo>
                    <a:pt x="326" y="323"/>
                  </a:lnTo>
                  <a:lnTo>
                    <a:pt x="304" y="380"/>
                  </a:lnTo>
                  <a:lnTo>
                    <a:pt x="230" y="388"/>
                  </a:lnTo>
                  <a:lnTo>
                    <a:pt x="215" y="323"/>
                  </a:lnTo>
                  <a:lnTo>
                    <a:pt x="151" y="269"/>
                  </a:lnTo>
                  <a:lnTo>
                    <a:pt x="68" y="267"/>
                  </a:lnTo>
                  <a:lnTo>
                    <a:pt x="22" y="274"/>
                  </a:lnTo>
                  <a:lnTo>
                    <a:pt x="0" y="282"/>
                  </a:lnTo>
                  <a:lnTo>
                    <a:pt x="198" y="69"/>
                  </a:lnTo>
                </a:path>
              </a:pathLst>
            </a:custGeom>
            <a:solidFill>
              <a:srgbClr val="00FF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41" name="Freeform 14">
              <a:extLst>
                <a:ext uri="{FF2B5EF4-FFF2-40B4-BE49-F238E27FC236}">
                  <a16:creationId xmlns:a16="http://schemas.microsoft.com/office/drawing/2014/main" id="{962B2226-D98A-4720-B89F-F73E8B28F236}"/>
                </a:ext>
              </a:extLst>
            </p:cNvPr>
            <p:cNvSpPr>
              <a:spLocks/>
            </p:cNvSpPr>
            <p:nvPr/>
          </p:nvSpPr>
          <p:spPr bwMode="auto">
            <a:xfrm>
              <a:off x="2961" y="3245"/>
              <a:ext cx="481" cy="363"/>
            </a:xfrm>
            <a:custGeom>
              <a:avLst/>
              <a:gdLst>
                <a:gd name="T0" fmla="*/ 4 w 481"/>
                <a:gd name="T1" fmla="*/ 180 h 363"/>
                <a:gd name="T2" fmla="*/ 77 w 481"/>
                <a:gd name="T3" fmla="*/ 173 h 363"/>
                <a:gd name="T4" fmla="*/ 101 w 481"/>
                <a:gd name="T5" fmla="*/ 118 h 363"/>
                <a:gd name="T6" fmla="*/ 187 w 481"/>
                <a:gd name="T7" fmla="*/ 90 h 363"/>
                <a:gd name="T8" fmla="*/ 251 w 481"/>
                <a:gd name="T9" fmla="*/ 98 h 363"/>
                <a:gd name="T10" fmla="*/ 265 w 481"/>
                <a:gd name="T11" fmla="*/ 47 h 363"/>
                <a:gd name="T12" fmla="*/ 309 w 481"/>
                <a:gd name="T13" fmla="*/ 18 h 363"/>
                <a:gd name="T14" fmla="*/ 380 w 481"/>
                <a:gd name="T15" fmla="*/ 40 h 363"/>
                <a:gd name="T16" fmla="*/ 480 w 481"/>
                <a:gd name="T17" fmla="*/ 0 h 363"/>
                <a:gd name="T18" fmla="*/ 480 w 481"/>
                <a:gd name="T19" fmla="*/ 55 h 363"/>
                <a:gd name="T20" fmla="*/ 430 w 481"/>
                <a:gd name="T21" fmla="*/ 55 h 363"/>
                <a:gd name="T22" fmla="*/ 452 w 481"/>
                <a:gd name="T23" fmla="*/ 118 h 363"/>
                <a:gd name="T24" fmla="*/ 437 w 481"/>
                <a:gd name="T25" fmla="*/ 205 h 363"/>
                <a:gd name="T26" fmla="*/ 445 w 481"/>
                <a:gd name="T27" fmla="*/ 248 h 363"/>
                <a:gd name="T28" fmla="*/ 409 w 481"/>
                <a:gd name="T29" fmla="*/ 270 h 363"/>
                <a:gd name="T30" fmla="*/ 445 w 481"/>
                <a:gd name="T31" fmla="*/ 335 h 363"/>
                <a:gd name="T32" fmla="*/ 404 w 481"/>
                <a:gd name="T33" fmla="*/ 354 h 363"/>
                <a:gd name="T34" fmla="*/ 375 w 481"/>
                <a:gd name="T35" fmla="*/ 352 h 363"/>
                <a:gd name="T36" fmla="*/ 337 w 481"/>
                <a:gd name="T37" fmla="*/ 352 h 363"/>
                <a:gd name="T38" fmla="*/ 288 w 481"/>
                <a:gd name="T39" fmla="*/ 362 h 363"/>
                <a:gd name="T40" fmla="*/ 234 w 481"/>
                <a:gd name="T41" fmla="*/ 347 h 363"/>
                <a:gd name="T42" fmla="*/ 198 w 481"/>
                <a:gd name="T43" fmla="*/ 326 h 363"/>
                <a:gd name="T44" fmla="*/ 158 w 481"/>
                <a:gd name="T45" fmla="*/ 341 h 363"/>
                <a:gd name="T46" fmla="*/ 101 w 481"/>
                <a:gd name="T47" fmla="*/ 301 h 363"/>
                <a:gd name="T48" fmla="*/ 51 w 481"/>
                <a:gd name="T49" fmla="*/ 265 h 363"/>
                <a:gd name="T50" fmla="*/ 22 w 481"/>
                <a:gd name="T51" fmla="*/ 219 h 363"/>
                <a:gd name="T52" fmla="*/ 0 w 481"/>
                <a:gd name="T53" fmla="*/ 205 h 363"/>
                <a:gd name="T54" fmla="*/ 4 w 481"/>
                <a:gd name="T55" fmla="*/ 180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81" h="363">
                  <a:moveTo>
                    <a:pt x="4" y="180"/>
                  </a:moveTo>
                  <a:lnTo>
                    <a:pt x="77" y="173"/>
                  </a:lnTo>
                  <a:lnTo>
                    <a:pt x="101" y="118"/>
                  </a:lnTo>
                  <a:lnTo>
                    <a:pt x="187" y="90"/>
                  </a:lnTo>
                  <a:lnTo>
                    <a:pt x="251" y="98"/>
                  </a:lnTo>
                  <a:lnTo>
                    <a:pt x="265" y="47"/>
                  </a:lnTo>
                  <a:lnTo>
                    <a:pt x="309" y="18"/>
                  </a:lnTo>
                  <a:lnTo>
                    <a:pt x="380" y="40"/>
                  </a:lnTo>
                  <a:lnTo>
                    <a:pt x="480" y="0"/>
                  </a:lnTo>
                  <a:lnTo>
                    <a:pt x="480" y="55"/>
                  </a:lnTo>
                  <a:lnTo>
                    <a:pt x="430" y="55"/>
                  </a:lnTo>
                  <a:lnTo>
                    <a:pt x="452" y="118"/>
                  </a:lnTo>
                  <a:lnTo>
                    <a:pt x="437" y="205"/>
                  </a:lnTo>
                  <a:lnTo>
                    <a:pt x="445" y="248"/>
                  </a:lnTo>
                  <a:lnTo>
                    <a:pt x="409" y="270"/>
                  </a:lnTo>
                  <a:lnTo>
                    <a:pt x="445" y="335"/>
                  </a:lnTo>
                  <a:lnTo>
                    <a:pt x="404" y="354"/>
                  </a:lnTo>
                  <a:lnTo>
                    <a:pt x="375" y="352"/>
                  </a:lnTo>
                  <a:lnTo>
                    <a:pt x="337" y="352"/>
                  </a:lnTo>
                  <a:lnTo>
                    <a:pt x="288" y="362"/>
                  </a:lnTo>
                  <a:lnTo>
                    <a:pt x="234" y="347"/>
                  </a:lnTo>
                  <a:lnTo>
                    <a:pt x="198" y="326"/>
                  </a:lnTo>
                  <a:lnTo>
                    <a:pt x="158" y="341"/>
                  </a:lnTo>
                  <a:lnTo>
                    <a:pt x="101" y="301"/>
                  </a:lnTo>
                  <a:lnTo>
                    <a:pt x="51" y="265"/>
                  </a:lnTo>
                  <a:lnTo>
                    <a:pt x="22" y="219"/>
                  </a:lnTo>
                  <a:lnTo>
                    <a:pt x="0" y="205"/>
                  </a:lnTo>
                  <a:lnTo>
                    <a:pt x="4" y="180"/>
                  </a:lnTo>
                </a:path>
              </a:pathLst>
            </a:custGeom>
            <a:solidFill>
              <a:srgbClr val="00FF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42" name="Freeform 15">
              <a:extLst>
                <a:ext uri="{FF2B5EF4-FFF2-40B4-BE49-F238E27FC236}">
                  <a16:creationId xmlns:a16="http://schemas.microsoft.com/office/drawing/2014/main" id="{EDB73DD9-4FFD-4A45-A5C9-A8FE85B4878F}"/>
                </a:ext>
              </a:extLst>
            </p:cNvPr>
            <p:cNvSpPr>
              <a:spLocks/>
            </p:cNvSpPr>
            <p:nvPr/>
          </p:nvSpPr>
          <p:spPr bwMode="auto">
            <a:xfrm>
              <a:off x="3117" y="3567"/>
              <a:ext cx="425" cy="313"/>
            </a:xfrm>
            <a:custGeom>
              <a:avLst/>
              <a:gdLst>
                <a:gd name="T0" fmla="*/ 78 w 425"/>
                <a:gd name="T1" fmla="*/ 21 h 313"/>
                <a:gd name="T2" fmla="*/ 135 w 425"/>
                <a:gd name="T3" fmla="*/ 39 h 313"/>
                <a:gd name="T4" fmla="*/ 185 w 425"/>
                <a:gd name="T5" fmla="*/ 26 h 313"/>
                <a:gd name="T6" fmla="*/ 246 w 425"/>
                <a:gd name="T7" fmla="*/ 29 h 313"/>
                <a:gd name="T8" fmla="*/ 289 w 425"/>
                <a:gd name="T9" fmla="*/ 13 h 313"/>
                <a:gd name="T10" fmla="*/ 345 w 425"/>
                <a:gd name="T11" fmla="*/ 91 h 313"/>
                <a:gd name="T12" fmla="*/ 417 w 425"/>
                <a:gd name="T13" fmla="*/ 141 h 313"/>
                <a:gd name="T14" fmla="*/ 424 w 425"/>
                <a:gd name="T15" fmla="*/ 256 h 313"/>
                <a:gd name="T16" fmla="*/ 381 w 425"/>
                <a:gd name="T17" fmla="*/ 312 h 313"/>
                <a:gd name="T18" fmla="*/ 345 w 425"/>
                <a:gd name="T19" fmla="*/ 234 h 313"/>
                <a:gd name="T20" fmla="*/ 332 w 425"/>
                <a:gd name="T21" fmla="*/ 277 h 313"/>
                <a:gd name="T22" fmla="*/ 303 w 425"/>
                <a:gd name="T23" fmla="*/ 284 h 313"/>
                <a:gd name="T24" fmla="*/ 267 w 425"/>
                <a:gd name="T25" fmla="*/ 205 h 313"/>
                <a:gd name="T26" fmla="*/ 188 w 425"/>
                <a:gd name="T27" fmla="*/ 163 h 313"/>
                <a:gd name="T28" fmla="*/ 117 w 425"/>
                <a:gd name="T29" fmla="*/ 105 h 313"/>
                <a:gd name="T30" fmla="*/ 102 w 425"/>
                <a:gd name="T31" fmla="*/ 141 h 313"/>
                <a:gd name="T32" fmla="*/ 145 w 425"/>
                <a:gd name="T33" fmla="*/ 177 h 313"/>
                <a:gd name="T34" fmla="*/ 123 w 425"/>
                <a:gd name="T35" fmla="*/ 205 h 313"/>
                <a:gd name="T36" fmla="*/ 17 w 425"/>
                <a:gd name="T37" fmla="*/ 134 h 313"/>
                <a:gd name="T38" fmla="*/ 0 w 425"/>
                <a:gd name="T39" fmla="*/ 15 h 313"/>
                <a:gd name="T40" fmla="*/ 42 w 425"/>
                <a:gd name="T41" fmla="*/ 0 h 313"/>
                <a:gd name="T42" fmla="*/ 78 w 425"/>
                <a:gd name="T43" fmla="*/ 21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5" h="313">
                  <a:moveTo>
                    <a:pt x="78" y="21"/>
                  </a:moveTo>
                  <a:lnTo>
                    <a:pt x="135" y="39"/>
                  </a:lnTo>
                  <a:lnTo>
                    <a:pt x="185" y="26"/>
                  </a:lnTo>
                  <a:lnTo>
                    <a:pt x="246" y="29"/>
                  </a:lnTo>
                  <a:lnTo>
                    <a:pt x="289" y="13"/>
                  </a:lnTo>
                  <a:lnTo>
                    <a:pt x="345" y="91"/>
                  </a:lnTo>
                  <a:lnTo>
                    <a:pt x="417" y="141"/>
                  </a:lnTo>
                  <a:lnTo>
                    <a:pt x="424" y="256"/>
                  </a:lnTo>
                  <a:lnTo>
                    <a:pt x="381" y="312"/>
                  </a:lnTo>
                  <a:lnTo>
                    <a:pt x="345" y="234"/>
                  </a:lnTo>
                  <a:lnTo>
                    <a:pt x="332" y="277"/>
                  </a:lnTo>
                  <a:lnTo>
                    <a:pt x="303" y="284"/>
                  </a:lnTo>
                  <a:lnTo>
                    <a:pt x="267" y="205"/>
                  </a:lnTo>
                  <a:lnTo>
                    <a:pt x="188" y="163"/>
                  </a:lnTo>
                  <a:lnTo>
                    <a:pt x="117" y="105"/>
                  </a:lnTo>
                  <a:lnTo>
                    <a:pt x="102" y="141"/>
                  </a:lnTo>
                  <a:lnTo>
                    <a:pt x="145" y="177"/>
                  </a:lnTo>
                  <a:lnTo>
                    <a:pt x="123" y="205"/>
                  </a:lnTo>
                  <a:lnTo>
                    <a:pt x="17" y="134"/>
                  </a:lnTo>
                  <a:lnTo>
                    <a:pt x="0" y="15"/>
                  </a:lnTo>
                  <a:lnTo>
                    <a:pt x="42" y="0"/>
                  </a:lnTo>
                  <a:lnTo>
                    <a:pt x="78" y="21"/>
                  </a:lnTo>
                </a:path>
              </a:pathLst>
            </a:custGeom>
            <a:solidFill>
              <a:srgbClr val="00FF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43" name="Freeform 16">
              <a:extLst>
                <a:ext uri="{FF2B5EF4-FFF2-40B4-BE49-F238E27FC236}">
                  <a16:creationId xmlns:a16="http://schemas.microsoft.com/office/drawing/2014/main" id="{3CFE992F-E112-4E37-9E97-0C6A25DBC50F}"/>
                </a:ext>
              </a:extLst>
            </p:cNvPr>
            <p:cNvSpPr>
              <a:spLocks/>
            </p:cNvSpPr>
            <p:nvPr/>
          </p:nvSpPr>
          <p:spPr bwMode="auto">
            <a:xfrm>
              <a:off x="3532" y="3662"/>
              <a:ext cx="593" cy="269"/>
            </a:xfrm>
            <a:custGeom>
              <a:avLst/>
              <a:gdLst>
                <a:gd name="T0" fmla="*/ 0 w 593"/>
                <a:gd name="T1" fmla="*/ 44 h 269"/>
                <a:gd name="T2" fmla="*/ 81 w 593"/>
                <a:gd name="T3" fmla="*/ 131 h 269"/>
                <a:gd name="T4" fmla="*/ 95 w 593"/>
                <a:gd name="T5" fmla="*/ 60 h 269"/>
                <a:gd name="T6" fmla="*/ 153 w 593"/>
                <a:gd name="T7" fmla="*/ 118 h 269"/>
                <a:gd name="T8" fmla="*/ 217 w 593"/>
                <a:gd name="T9" fmla="*/ 110 h 269"/>
                <a:gd name="T10" fmla="*/ 331 w 593"/>
                <a:gd name="T11" fmla="*/ 10 h 269"/>
                <a:gd name="T12" fmla="*/ 414 w 593"/>
                <a:gd name="T13" fmla="*/ 0 h 269"/>
                <a:gd name="T14" fmla="*/ 494 w 593"/>
                <a:gd name="T15" fmla="*/ 8 h 269"/>
                <a:gd name="T16" fmla="*/ 553 w 593"/>
                <a:gd name="T17" fmla="*/ 40 h 269"/>
                <a:gd name="T18" fmla="*/ 592 w 593"/>
                <a:gd name="T19" fmla="*/ 97 h 269"/>
                <a:gd name="T20" fmla="*/ 575 w 593"/>
                <a:gd name="T21" fmla="*/ 111 h 269"/>
                <a:gd name="T22" fmla="*/ 568 w 593"/>
                <a:gd name="T23" fmla="*/ 161 h 269"/>
                <a:gd name="T24" fmla="*/ 494 w 593"/>
                <a:gd name="T25" fmla="*/ 193 h 269"/>
                <a:gd name="T26" fmla="*/ 475 w 593"/>
                <a:gd name="T27" fmla="*/ 161 h 269"/>
                <a:gd name="T28" fmla="*/ 479 w 593"/>
                <a:gd name="T29" fmla="*/ 123 h 269"/>
                <a:gd name="T30" fmla="*/ 469 w 593"/>
                <a:gd name="T31" fmla="*/ 72 h 269"/>
                <a:gd name="T32" fmla="*/ 410 w 593"/>
                <a:gd name="T33" fmla="*/ 51 h 269"/>
                <a:gd name="T34" fmla="*/ 361 w 593"/>
                <a:gd name="T35" fmla="*/ 75 h 269"/>
                <a:gd name="T36" fmla="*/ 336 w 593"/>
                <a:gd name="T37" fmla="*/ 119 h 269"/>
                <a:gd name="T38" fmla="*/ 275 w 593"/>
                <a:gd name="T39" fmla="*/ 145 h 269"/>
                <a:gd name="T40" fmla="*/ 260 w 593"/>
                <a:gd name="T41" fmla="*/ 161 h 269"/>
                <a:gd name="T42" fmla="*/ 317 w 593"/>
                <a:gd name="T43" fmla="*/ 239 h 269"/>
                <a:gd name="T44" fmla="*/ 268 w 593"/>
                <a:gd name="T45" fmla="*/ 268 h 269"/>
                <a:gd name="T46" fmla="*/ 246 w 593"/>
                <a:gd name="T47" fmla="*/ 229 h 269"/>
                <a:gd name="T48" fmla="*/ 221 w 593"/>
                <a:gd name="T49" fmla="*/ 239 h 269"/>
                <a:gd name="T50" fmla="*/ 203 w 593"/>
                <a:gd name="T51" fmla="*/ 196 h 269"/>
                <a:gd name="T52" fmla="*/ 156 w 593"/>
                <a:gd name="T53" fmla="*/ 207 h 269"/>
                <a:gd name="T54" fmla="*/ 121 w 593"/>
                <a:gd name="T55" fmla="*/ 180 h 269"/>
                <a:gd name="T56" fmla="*/ 52 w 593"/>
                <a:gd name="T57" fmla="*/ 167 h 269"/>
                <a:gd name="T58" fmla="*/ 2 w 593"/>
                <a:gd name="T59" fmla="*/ 182 h 269"/>
                <a:gd name="T60" fmla="*/ 5 w 593"/>
                <a:gd name="T61" fmla="*/ 154 h 269"/>
                <a:gd name="T62" fmla="*/ 0 w 593"/>
                <a:gd name="T63" fmla="*/ 44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93" h="269">
                  <a:moveTo>
                    <a:pt x="0" y="44"/>
                  </a:moveTo>
                  <a:lnTo>
                    <a:pt x="81" y="131"/>
                  </a:lnTo>
                  <a:lnTo>
                    <a:pt x="95" y="60"/>
                  </a:lnTo>
                  <a:lnTo>
                    <a:pt x="153" y="118"/>
                  </a:lnTo>
                  <a:lnTo>
                    <a:pt x="217" y="110"/>
                  </a:lnTo>
                  <a:lnTo>
                    <a:pt x="331" y="10"/>
                  </a:lnTo>
                  <a:lnTo>
                    <a:pt x="414" y="0"/>
                  </a:lnTo>
                  <a:lnTo>
                    <a:pt x="494" y="8"/>
                  </a:lnTo>
                  <a:lnTo>
                    <a:pt x="553" y="40"/>
                  </a:lnTo>
                  <a:lnTo>
                    <a:pt x="592" y="97"/>
                  </a:lnTo>
                  <a:lnTo>
                    <a:pt x="575" y="111"/>
                  </a:lnTo>
                  <a:lnTo>
                    <a:pt x="568" y="161"/>
                  </a:lnTo>
                  <a:lnTo>
                    <a:pt x="494" y="193"/>
                  </a:lnTo>
                  <a:lnTo>
                    <a:pt x="475" y="161"/>
                  </a:lnTo>
                  <a:lnTo>
                    <a:pt x="479" y="123"/>
                  </a:lnTo>
                  <a:lnTo>
                    <a:pt x="469" y="72"/>
                  </a:lnTo>
                  <a:lnTo>
                    <a:pt x="410" y="51"/>
                  </a:lnTo>
                  <a:lnTo>
                    <a:pt x="361" y="75"/>
                  </a:lnTo>
                  <a:lnTo>
                    <a:pt x="336" y="119"/>
                  </a:lnTo>
                  <a:lnTo>
                    <a:pt x="275" y="145"/>
                  </a:lnTo>
                  <a:lnTo>
                    <a:pt x="260" y="161"/>
                  </a:lnTo>
                  <a:lnTo>
                    <a:pt x="317" y="239"/>
                  </a:lnTo>
                  <a:lnTo>
                    <a:pt x="268" y="268"/>
                  </a:lnTo>
                  <a:lnTo>
                    <a:pt x="246" y="229"/>
                  </a:lnTo>
                  <a:lnTo>
                    <a:pt x="221" y="239"/>
                  </a:lnTo>
                  <a:lnTo>
                    <a:pt x="203" y="196"/>
                  </a:lnTo>
                  <a:lnTo>
                    <a:pt x="156" y="207"/>
                  </a:lnTo>
                  <a:lnTo>
                    <a:pt x="121" y="180"/>
                  </a:lnTo>
                  <a:lnTo>
                    <a:pt x="52" y="167"/>
                  </a:lnTo>
                  <a:lnTo>
                    <a:pt x="2" y="182"/>
                  </a:lnTo>
                  <a:lnTo>
                    <a:pt x="5" y="154"/>
                  </a:lnTo>
                  <a:lnTo>
                    <a:pt x="0" y="44"/>
                  </a:lnTo>
                </a:path>
              </a:pathLst>
            </a:custGeom>
            <a:solidFill>
              <a:srgbClr val="00FF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44" name="Freeform 17">
              <a:extLst>
                <a:ext uri="{FF2B5EF4-FFF2-40B4-BE49-F238E27FC236}">
                  <a16:creationId xmlns:a16="http://schemas.microsoft.com/office/drawing/2014/main" id="{E3C7BEDA-75E4-4225-BA4E-2DC84646301A}"/>
                </a:ext>
              </a:extLst>
            </p:cNvPr>
            <p:cNvSpPr>
              <a:spLocks/>
            </p:cNvSpPr>
            <p:nvPr/>
          </p:nvSpPr>
          <p:spPr bwMode="auto">
            <a:xfrm>
              <a:off x="2686" y="3304"/>
              <a:ext cx="285" cy="155"/>
            </a:xfrm>
            <a:custGeom>
              <a:avLst/>
              <a:gdLst>
                <a:gd name="T0" fmla="*/ 0 w 285"/>
                <a:gd name="T1" fmla="*/ 84 h 155"/>
                <a:gd name="T2" fmla="*/ 68 w 285"/>
                <a:gd name="T3" fmla="*/ 10 h 155"/>
                <a:gd name="T4" fmla="*/ 115 w 285"/>
                <a:gd name="T5" fmla="*/ 0 h 155"/>
                <a:gd name="T6" fmla="*/ 201 w 285"/>
                <a:gd name="T7" fmla="*/ 3 h 155"/>
                <a:gd name="T8" fmla="*/ 268 w 285"/>
                <a:gd name="T9" fmla="*/ 59 h 155"/>
                <a:gd name="T10" fmla="*/ 284 w 285"/>
                <a:gd name="T11" fmla="*/ 124 h 155"/>
                <a:gd name="T12" fmla="*/ 183 w 285"/>
                <a:gd name="T13" fmla="*/ 154 h 155"/>
                <a:gd name="T14" fmla="*/ 0 w 285"/>
                <a:gd name="T15" fmla="*/ 84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5" h="155">
                  <a:moveTo>
                    <a:pt x="0" y="84"/>
                  </a:moveTo>
                  <a:lnTo>
                    <a:pt x="68" y="10"/>
                  </a:lnTo>
                  <a:lnTo>
                    <a:pt x="115" y="0"/>
                  </a:lnTo>
                  <a:lnTo>
                    <a:pt x="201" y="3"/>
                  </a:lnTo>
                  <a:lnTo>
                    <a:pt x="268" y="59"/>
                  </a:lnTo>
                  <a:lnTo>
                    <a:pt x="284" y="124"/>
                  </a:lnTo>
                  <a:lnTo>
                    <a:pt x="183" y="154"/>
                  </a:lnTo>
                  <a:lnTo>
                    <a:pt x="0" y="84"/>
                  </a:lnTo>
                </a:path>
              </a:pathLst>
            </a:custGeom>
            <a:solidFill>
              <a:srgbClr val="00FF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sp>
        <p:nvSpPr>
          <p:cNvPr id="45" name="Rectangle 21">
            <a:extLst>
              <a:ext uri="{FF2B5EF4-FFF2-40B4-BE49-F238E27FC236}">
                <a16:creationId xmlns:a16="http://schemas.microsoft.com/office/drawing/2014/main" id="{E8975AC5-4A0E-4F82-943C-E64704E8E44C}"/>
              </a:ext>
            </a:extLst>
          </p:cNvPr>
          <p:cNvSpPr>
            <a:spLocks noChangeArrowheads="1"/>
          </p:cNvSpPr>
          <p:nvPr/>
        </p:nvSpPr>
        <p:spPr bwMode="auto">
          <a:xfrm>
            <a:off x="7324211" y="3627621"/>
            <a:ext cx="2832100" cy="5159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2800" b="1" dirty="0">
                <a:solidFill>
                  <a:schemeClr val="accent2"/>
                </a:solidFill>
              </a:rPr>
              <a:t>Greater</a:t>
            </a:r>
            <a:r>
              <a:rPr lang="en-US" altLang="en-US" sz="2800" b="1" dirty="0">
                <a:solidFill>
                  <a:schemeClr val="hlink"/>
                </a:solidFill>
              </a:rPr>
              <a:t> </a:t>
            </a:r>
            <a:r>
              <a:rPr lang="en-US" altLang="en-US" sz="2800" b="1" dirty="0">
                <a:solidFill>
                  <a:schemeClr val="accent2"/>
                </a:solidFill>
              </a:rPr>
              <a:t>Antilles</a:t>
            </a:r>
          </a:p>
        </p:txBody>
      </p:sp>
      <p:sp>
        <p:nvSpPr>
          <p:cNvPr id="46" name="Rectangle 22">
            <a:extLst>
              <a:ext uri="{FF2B5EF4-FFF2-40B4-BE49-F238E27FC236}">
                <a16:creationId xmlns:a16="http://schemas.microsoft.com/office/drawing/2014/main" id="{7C8C8E82-9223-4217-B8E1-B170E4E53A98}"/>
              </a:ext>
            </a:extLst>
          </p:cNvPr>
          <p:cNvSpPr>
            <a:spLocks noChangeArrowheads="1"/>
          </p:cNvSpPr>
          <p:nvPr/>
        </p:nvSpPr>
        <p:spPr bwMode="auto">
          <a:xfrm>
            <a:off x="8805351" y="4837296"/>
            <a:ext cx="2714625" cy="5159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2800" b="1" dirty="0"/>
              <a:t>Lesser</a:t>
            </a:r>
            <a:r>
              <a:rPr lang="en-US" altLang="en-US" sz="2800" b="1" dirty="0">
                <a:solidFill>
                  <a:srgbClr val="FCFEB9"/>
                </a:solidFill>
              </a:rPr>
              <a:t> </a:t>
            </a:r>
            <a:r>
              <a:rPr lang="en-US" altLang="en-US" sz="2800" b="1" dirty="0"/>
              <a:t>Antilles</a:t>
            </a:r>
            <a:endParaRPr lang="en-US" altLang="en-US" sz="2800" b="1" dirty="0">
              <a:solidFill>
                <a:srgbClr val="FCFEB9"/>
              </a:solidFill>
            </a:endParaRPr>
          </a:p>
        </p:txBody>
      </p:sp>
      <p:grpSp>
        <p:nvGrpSpPr>
          <p:cNvPr id="47" name="Group 24">
            <a:extLst>
              <a:ext uri="{FF2B5EF4-FFF2-40B4-BE49-F238E27FC236}">
                <a16:creationId xmlns:a16="http://schemas.microsoft.com/office/drawing/2014/main" id="{142806F9-8D88-4767-8F37-FB3054E94660}"/>
              </a:ext>
            </a:extLst>
          </p:cNvPr>
          <p:cNvGrpSpPr>
            <a:grpSpLocks/>
          </p:cNvGrpSpPr>
          <p:nvPr/>
        </p:nvGrpSpPr>
        <p:grpSpPr bwMode="auto">
          <a:xfrm>
            <a:off x="10284898" y="5235762"/>
            <a:ext cx="1035050" cy="695325"/>
            <a:chOff x="4676" y="3213"/>
            <a:chExt cx="652" cy="438"/>
          </a:xfrm>
        </p:grpSpPr>
        <p:sp>
          <p:nvSpPr>
            <p:cNvPr id="48" name="Freeform 25">
              <a:extLst>
                <a:ext uri="{FF2B5EF4-FFF2-40B4-BE49-F238E27FC236}">
                  <a16:creationId xmlns:a16="http://schemas.microsoft.com/office/drawing/2014/main" id="{0FF3ADAF-EA78-4AFA-A10F-8A762474C91E}"/>
                </a:ext>
              </a:extLst>
            </p:cNvPr>
            <p:cNvSpPr>
              <a:spLocks/>
            </p:cNvSpPr>
            <p:nvPr/>
          </p:nvSpPr>
          <p:spPr bwMode="auto">
            <a:xfrm>
              <a:off x="4896" y="3213"/>
              <a:ext cx="78" cy="162"/>
            </a:xfrm>
            <a:custGeom>
              <a:avLst/>
              <a:gdLst>
                <a:gd name="T0" fmla="*/ 66 w 85"/>
                <a:gd name="T1" fmla="*/ 172 h 191"/>
                <a:gd name="T2" fmla="*/ 84 w 85"/>
                <a:gd name="T3" fmla="*/ 124 h 191"/>
                <a:gd name="T4" fmla="*/ 84 w 85"/>
                <a:gd name="T5" fmla="*/ 88 h 191"/>
                <a:gd name="T6" fmla="*/ 62 w 85"/>
                <a:gd name="T7" fmla="*/ 46 h 191"/>
                <a:gd name="T8" fmla="*/ 42 w 85"/>
                <a:gd name="T9" fmla="*/ 22 h 191"/>
                <a:gd name="T10" fmla="*/ 20 w 85"/>
                <a:gd name="T11" fmla="*/ 0 h 191"/>
                <a:gd name="T12" fmla="*/ 6 w 85"/>
                <a:gd name="T13" fmla="*/ 28 h 191"/>
                <a:gd name="T14" fmla="*/ 0 w 85"/>
                <a:gd name="T15" fmla="*/ 78 h 191"/>
                <a:gd name="T16" fmla="*/ 12 w 85"/>
                <a:gd name="T17" fmla="*/ 156 h 191"/>
                <a:gd name="T18" fmla="*/ 38 w 85"/>
                <a:gd name="T19" fmla="*/ 190 h 191"/>
                <a:gd name="T20" fmla="*/ 66 w 85"/>
                <a:gd name="T21" fmla="*/ 172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191">
                  <a:moveTo>
                    <a:pt x="66" y="172"/>
                  </a:moveTo>
                  <a:lnTo>
                    <a:pt x="84" y="124"/>
                  </a:lnTo>
                  <a:lnTo>
                    <a:pt x="84" y="88"/>
                  </a:lnTo>
                  <a:lnTo>
                    <a:pt x="62" y="46"/>
                  </a:lnTo>
                  <a:lnTo>
                    <a:pt x="42" y="22"/>
                  </a:lnTo>
                  <a:lnTo>
                    <a:pt x="20" y="0"/>
                  </a:lnTo>
                  <a:lnTo>
                    <a:pt x="6" y="28"/>
                  </a:lnTo>
                  <a:lnTo>
                    <a:pt x="0" y="78"/>
                  </a:lnTo>
                  <a:lnTo>
                    <a:pt x="12" y="156"/>
                  </a:lnTo>
                  <a:lnTo>
                    <a:pt x="38" y="190"/>
                  </a:lnTo>
                  <a:lnTo>
                    <a:pt x="66" y="172"/>
                  </a:lnTo>
                </a:path>
              </a:pathLst>
            </a:custGeom>
            <a:solidFill>
              <a:srgbClr val="FF99CC"/>
            </a:solidFill>
            <a:ln w="254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49" name="Freeform 26">
              <a:extLst>
                <a:ext uri="{FF2B5EF4-FFF2-40B4-BE49-F238E27FC236}">
                  <a16:creationId xmlns:a16="http://schemas.microsoft.com/office/drawing/2014/main" id="{EDCD1AC1-42D1-49AE-8BFB-C0CB46CED15C}"/>
                </a:ext>
              </a:extLst>
            </p:cNvPr>
            <p:cNvSpPr>
              <a:spLocks/>
            </p:cNvSpPr>
            <p:nvPr/>
          </p:nvSpPr>
          <p:spPr bwMode="auto">
            <a:xfrm>
              <a:off x="4676" y="3417"/>
              <a:ext cx="78" cy="162"/>
            </a:xfrm>
            <a:custGeom>
              <a:avLst/>
              <a:gdLst>
                <a:gd name="T0" fmla="*/ 66 w 85"/>
                <a:gd name="T1" fmla="*/ 172 h 191"/>
                <a:gd name="T2" fmla="*/ 84 w 85"/>
                <a:gd name="T3" fmla="*/ 124 h 191"/>
                <a:gd name="T4" fmla="*/ 84 w 85"/>
                <a:gd name="T5" fmla="*/ 88 h 191"/>
                <a:gd name="T6" fmla="*/ 62 w 85"/>
                <a:gd name="T7" fmla="*/ 46 h 191"/>
                <a:gd name="T8" fmla="*/ 42 w 85"/>
                <a:gd name="T9" fmla="*/ 22 h 191"/>
                <a:gd name="T10" fmla="*/ 20 w 85"/>
                <a:gd name="T11" fmla="*/ 0 h 191"/>
                <a:gd name="T12" fmla="*/ 6 w 85"/>
                <a:gd name="T13" fmla="*/ 28 h 191"/>
                <a:gd name="T14" fmla="*/ 0 w 85"/>
                <a:gd name="T15" fmla="*/ 78 h 191"/>
                <a:gd name="T16" fmla="*/ 12 w 85"/>
                <a:gd name="T17" fmla="*/ 156 h 191"/>
                <a:gd name="T18" fmla="*/ 38 w 85"/>
                <a:gd name="T19" fmla="*/ 190 h 191"/>
                <a:gd name="T20" fmla="*/ 66 w 85"/>
                <a:gd name="T21" fmla="*/ 172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191">
                  <a:moveTo>
                    <a:pt x="66" y="172"/>
                  </a:moveTo>
                  <a:lnTo>
                    <a:pt x="84" y="124"/>
                  </a:lnTo>
                  <a:lnTo>
                    <a:pt x="84" y="88"/>
                  </a:lnTo>
                  <a:lnTo>
                    <a:pt x="62" y="46"/>
                  </a:lnTo>
                  <a:lnTo>
                    <a:pt x="42" y="22"/>
                  </a:lnTo>
                  <a:lnTo>
                    <a:pt x="20" y="0"/>
                  </a:lnTo>
                  <a:lnTo>
                    <a:pt x="6" y="28"/>
                  </a:lnTo>
                  <a:lnTo>
                    <a:pt x="0" y="78"/>
                  </a:lnTo>
                  <a:lnTo>
                    <a:pt x="12" y="156"/>
                  </a:lnTo>
                  <a:lnTo>
                    <a:pt x="38" y="190"/>
                  </a:lnTo>
                  <a:lnTo>
                    <a:pt x="66" y="172"/>
                  </a:lnTo>
                </a:path>
              </a:pathLst>
            </a:custGeom>
            <a:solidFill>
              <a:srgbClr val="FF99CC"/>
            </a:solidFill>
            <a:ln w="254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50" name="Freeform 27">
              <a:extLst>
                <a:ext uri="{FF2B5EF4-FFF2-40B4-BE49-F238E27FC236}">
                  <a16:creationId xmlns:a16="http://schemas.microsoft.com/office/drawing/2014/main" id="{27DB4B99-32FB-4232-A7B4-1822A39B802A}"/>
                </a:ext>
              </a:extLst>
            </p:cNvPr>
            <p:cNvSpPr>
              <a:spLocks/>
            </p:cNvSpPr>
            <p:nvPr/>
          </p:nvSpPr>
          <p:spPr bwMode="auto">
            <a:xfrm>
              <a:off x="5088" y="3360"/>
              <a:ext cx="48" cy="99"/>
            </a:xfrm>
            <a:custGeom>
              <a:avLst/>
              <a:gdLst>
                <a:gd name="T0" fmla="*/ 66 w 85"/>
                <a:gd name="T1" fmla="*/ 172 h 191"/>
                <a:gd name="T2" fmla="*/ 84 w 85"/>
                <a:gd name="T3" fmla="*/ 124 h 191"/>
                <a:gd name="T4" fmla="*/ 84 w 85"/>
                <a:gd name="T5" fmla="*/ 88 h 191"/>
                <a:gd name="T6" fmla="*/ 62 w 85"/>
                <a:gd name="T7" fmla="*/ 46 h 191"/>
                <a:gd name="T8" fmla="*/ 42 w 85"/>
                <a:gd name="T9" fmla="*/ 22 h 191"/>
                <a:gd name="T10" fmla="*/ 20 w 85"/>
                <a:gd name="T11" fmla="*/ 0 h 191"/>
                <a:gd name="T12" fmla="*/ 6 w 85"/>
                <a:gd name="T13" fmla="*/ 28 h 191"/>
                <a:gd name="T14" fmla="*/ 0 w 85"/>
                <a:gd name="T15" fmla="*/ 78 h 191"/>
                <a:gd name="T16" fmla="*/ 12 w 85"/>
                <a:gd name="T17" fmla="*/ 156 h 191"/>
                <a:gd name="T18" fmla="*/ 38 w 85"/>
                <a:gd name="T19" fmla="*/ 190 h 191"/>
                <a:gd name="T20" fmla="*/ 66 w 85"/>
                <a:gd name="T21" fmla="*/ 172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191">
                  <a:moveTo>
                    <a:pt x="66" y="172"/>
                  </a:moveTo>
                  <a:lnTo>
                    <a:pt x="84" y="124"/>
                  </a:lnTo>
                  <a:lnTo>
                    <a:pt x="84" y="88"/>
                  </a:lnTo>
                  <a:lnTo>
                    <a:pt x="62" y="46"/>
                  </a:lnTo>
                  <a:lnTo>
                    <a:pt x="42" y="22"/>
                  </a:lnTo>
                  <a:lnTo>
                    <a:pt x="20" y="0"/>
                  </a:lnTo>
                  <a:lnTo>
                    <a:pt x="6" y="28"/>
                  </a:lnTo>
                  <a:lnTo>
                    <a:pt x="0" y="78"/>
                  </a:lnTo>
                  <a:lnTo>
                    <a:pt x="12" y="156"/>
                  </a:lnTo>
                  <a:lnTo>
                    <a:pt x="38" y="190"/>
                  </a:lnTo>
                  <a:lnTo>
                    <a:pt x="66" y="172"/>
                  </a:lnTo>
                </a:path>
              </a:pathLst>
            </a:custGeom>
            <a:solidFill>
              <a:srgbClr val="FF99CC"/>
            </a:solidFill>
            <a:ln w="254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51" name="Freeform 28">
              <a:extLst>
                <a:ext uri="{FF2B5EF4-FFF2-40B4-BE49-F238E27FC236}">
                  <a16:creationId xmlns:a16="http://schemas.microsoft.com/office/drawing/2014/main" id="{2E66655D-DBF6-4FE0-BAF6-92F073B6122F}"/>
                </a:ext>
              </a:extLst>
            </p:cNvPr>
            <p:cNvSpPr>
              <a:spLocks/>
            </p:cNvSpPr>
            <p:nvPr/>
          </p:nvSpPr>
          <p:spPr bwMode="auto">
            <a:xfrm>
              <a:off x="5184" y="3456"/>
              <a:ext cx="48" cy="99"/>
            </a:xfrm>
            <a:custGeom>
              <a:avLst/>
              <a:gdLst>
                <a:gd name="T0" fmla="*/ 66 w 85"/>
                <a:gd name="T1" fmla="*/ 172 h 191"/>
                <a:gd name="T2" fmla="*/ 84 w 85"/>
                <a:gd name="T3" fmla="*/ 124 h 191"/>
                <a:gd name="T4" fmla="*/ 84 w 85"/>
                <a:gd name="T5" fmla="*/ 88 h 191"/>
                <a:gd name="T6" fmla="*/ 62 w 85"/>
                <a:gd name="T7" fmla="*/ 46 h 191"/>
                <a:gd name="T8" fmla="*/ 42 w 85"/>
                <a:gd name="T9" fmla="*/ 22 h 191"/>
                <a:gd name="T10" fmla="*/ 20 w 85"/>
                <a:gd name="T11" fmla="*/ 0 h 191"/>
                <a:gd name="T12" fmla="*/ 6 w 85"/>
                <a:gd name="T13" fmla="*/ 28 h 191"/>
                <a:gd name="T14" fmla="*/ 0 w 85"/>
                <a:gd name="T15" fmla="*/ 78 h 191"/>
                <a:gd name="T16" fmla="*/ 12 w 85"/>
                <a:gd name="T17" fmla="*/ 156 h 191"/>
                <a:gd name="T18" fmla="*/ 38 w 85"/>
                <a:gd name="T19" fmla="*/ 190 h 191"/>
                <a:gd name="T20" fmla="*/ 66 w 85"/>
                <a:gd name="T21" fmla="*/ 172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191">
                  <a:moveTo>
                    <a:pt x="66" y="172"/>
                  </a:moveTo>
                  <a:lnTo>
                    <a:pt x="84" y="124"/>
                  </a:lnTo>
                  <a:lnTo>
                    <a:pt x="84" y="88"/>
                  </a:lnTo>
                  <a:lnTo>
                    <a:pt x="62" y="46"/>
                  </a:lnTo>
                  <a:lnTo>
                    <a:pt x="42" y="22"/>
                  </a:lnTo>
                  <a:lnTo>
                    <a:pt x="20" y="0"/>
                  </a:lnTo>
                  <a:lnTo>
                    <a:pt x="6" y="28"/>
                  </a:lnTo>
                  <a:lnTo>
                    <a:pt x="0" y="78"/>
                  </a:lnTo>
                  <a:lnTo>
                    <a:pt x="12" y="156"/>
                  </a:lnTo>
                  <a:lnTo>
                    <a:pt x="38" y="190"/>
                  </a:lnTo>
                  <a:lnTo>
                    <a:pt x="66" y="172"/>
                  </a:lnTo>
                </a:path>
              </a:pathLst>
            </a:custGeom>
            <a:solidFill>
              <a:srgbClr val="FF99CC"/>
            </a:solidFill>
            <a:ln w="254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52" name="Freeform 29">
              <a:extLst>
                <a:ext uri="{FF2B5EF4-FFF2-40B4-BE49-F238E27FC236}">
                  <a16:creationId xmlns:a16="http://schemas.microsoft.com/office/drawing/2014/main" id="{895F966D-3E00-48A8-A5CD-CE6B06AB6C67}"/>
                </a:ext>
              </a:extLst>
            </p:cNvPr>
            <p:cNvSpPr>
              <a:spLocks/>
            </p:cNvSpPr>
            <p:nvPr/>
          </p:nvSpPr>
          <p:spPr bwMode="auto">
            <a:xfrm>
              <a:off x="5280" y="3552"/>
              <a:ext cx="48" cy="99"/>
            </a:xfrm>
            <a:custGeom>
              <a:avLst/>
              <a:gdLst>
                <a:gd name="T0" fmla="*/ 66 w 85"/>
                <a:gd name="T1" fmla="*/ 172 h 191"/>
                <a:gd name="T2" fmla="*/ 84 w 85"/>
                <a:gd name="T3" fmla="*/ 124 h 191"/>
                <a:gd name="T4" fmla="*/ 84 w 85"/>
                <a:gd name="T5" fmla="*/ 88 h 191"/>
                <a:gd name="T6" fmla="*/ 62 w 85"/>
                <a:gd name="T7" fmla="*/ 46 h 191"/>
                <a:gd name="T8" fmla="*/ 42 w 85"/>
                <a:gd name="T9" fmla="*/ 22 h 191"/>
                <a:gd name="T10" fmla="*/ 20 w 85"/>
                <a:gd name="T11" fmla="*/ 0 h 191"/>
                <a:gd name="T12" fmla="*/ 6 w 85"/>
                <a:gd name="T13" fmla="*/ 28 h 191"/>
                <a:gd name="T14" fmla="*/ 0 w 85"/>
                <a:gd name="T15" fmla="*/ 78 h 191"/>
                <a:gd name="T16" fmla="*/ 12 w 85"/>
                <a:gd name="T17" fmla="*/ 156 h 191"/>
                <a:gd name="T18" fmla="*/ 38 w 85"/>
                <a:gd name="T19" fmla="*/ 190 h 191"/>
                <a:gd name="T20" fmla="*/ 66 w 85"/>
                <a:gd name="T21" fmla="*/ 172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191">
                  <a:moveTo>
                    <a:pt x="66" y="172"/>
                  </a:moveTo>
                  <a:lnTo>
                    <a:pt x="84" y="124"/>
                  </a:lnTo>
                  <a:lnTo>
                    <a:pt x="84" y="88"/>
                  </a:lnTo>
                  <a:lnTo>
                    <a:pt x="62" y="46"/>
                  </a:lnTo>
                  <a:lnTo>
                    <a:pt x="42" y="22"/>
                  </a:lnTo>
                  <a:lnTo>
                    <a:pt x="20" y="0"/>
                  </a:lnTo>
                  <a:lnTo>
                    <a:pt x="6" y="28"/>
                  </a:lnTo>
                  <a:lnTo>
                    <a:pt x="0" y="78"/>
                  </a:lnTo>
                  <a:lnTo>
                    <a:pt x="12" y="156"/>
                  </a:lnTo>
                  <a:lnTo>
                    <a:pt x="38" y="190"/>
                  </a:lnTo>
                  <a:lnTo>
                    <a:pt x="66" y="172"/>
                  </a:lnTo>
                </a:path>
              </a:pathLst>
            </a:custGeom>
            <a:solidFill>
              <a:srgbClr val="FF99CC"/>
            </a:solidFill>
            <a:ln w="254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10258"/>
                                        </p:tgtEl>
                                        <p:attrNameLst>
                                          <p:attrName>style.visibility</p:attrName>
                                        </p:attrNameLst>
                                      </p:cBhvr>
                                      <p:to>
                                        <p:strVal val="visible"/>
                                      </p:to>
                                    </p:set>
                                    <p:anim calcmode="lin" valueType="num">
                                      <p:cBhvr additive="base">
                                        <p:cTn id="7" dur="500" fill="hold"/>
                                        <p:tgtEl>
                                          <p:spTgt spid="10258"/>
                                        </p:tgtEl>
                                        <p:attrNameLst>
                                          <p:attrName>ppt_x</p:attrName>
                                        </p:attrNameLst>
                                      </p:cBhvr>
                                      <p:tavLst>
                                        <p:tav tm="0">
                                          <p:val>
                                            <p:strVal val="0-#ppt_w/2"/>
                                          </p:val>
                                        </p:tav>
                                        <p:tav tm="100000">
                                          <p:val>
                                            <p:strVal val="#ppt_x"/>
                                          </p:val>
                                        </p:tav>
                                      </p:tavLst>
                                    </p:anim>
                                    <p:anim calcmode="lin" valueType="num">
                                      <p:cBhvr additive="base">
                                        <p:cTn id="8" dur="500" fill="hold"/>
                                        <p:tgtEl>
                                          <p:spTgt spid="1025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0259"/>
                                        </p:tgtEl>
                                        <p:attrNameLst>
                                          <p:attrName>style.visibility</p:attrName>
                                        </p:attrNameLst>
                                      </p:cBhvr>
                                      <p:to>
                                        <p:strVal val="visible"/>
                                      </p:to>
                                    </p:set>
                                    <p:anim calcmode="lin" valueType="num">
                                      <p:cBhvr additive="base">
                                        <p:cTn id="12" dur="500" fill="hold"/>
                                        <p:tgtEl>
                                          <p:spTgt spid="10259"/>
                                        </p:tgtEl>
                                        <p:attrNameLst>
                                          <p:attrName>ppt_x</p:attrName>
                                        </p:attrNameLst>
                                      </p:cBhvr>
                                      <p:tavLst>
                                        <p:tav tm="0">
                                          <p:val>
                                            <p:strVal val="0-#ppt_w/2"/>
                                          </p:val>
                                        </p:tav>
                                        <p:tav tm="100000">
                                          <p:val>
                                            <p:strVal val="#ppt_x"/>
                                          </p:val>
                                        </p:tav>
                                      </p:tavLst>
                                    </p:anim>
                                    <p:anim calcmode="lin" valueType="num">
                                      <p:cBhvr additive="base">
                                        <p:cTn id="13" dur="500" fill="hold"/>
                                        <p:tgtEl>
                                          <p:spTgt spid="10259"/>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0260"/>
                                        </p:tgtEl>
                                        <p:attrNameLst>
                                          <p:attrName>style.visibility</p:attrName>
                                        </p:attrNameLst>
                                      </p:cBhvr>
                                      <p:to>
                                        <p:strVal val="visible"/>
                                      </p:to>
                                    </p:set>
                                    <p:anim calcmode="lin" valueType="num">
                                      <p:cBhvr additive="base">
                                        <p:cTn id="17" dur="500" fill="hold"/>
                                        <p:tgtEl>
                                          <p:spTgt spid="10260"/>
                                        </p:tgtEl>
                                        <p:attrNameLst>
                                          <p:attrName>ppt_x</p:attrName>
                                        </p:attrNameLst>
                                      </p:cBhvr>
                                      <p:tavLst>
                                        <p:tav tm="0">
                                          <p:val>
                                            <p:strVal val="#ppt_x"/>
                                          </p:val>
                                        </p:tav>
                                        <p:tav tm="100000">
                                          <p:val>
                                            <p:strVal val="#ppt_x"/>
                                          </p:val>
                                        </p:tav>
                                      </p:tavLst>
                                    </p:anim>
                                    <p:anim calcmode="lin" valueType="num">
                                      <p:cBhvr additive="base">
                                        <p:cTn id="18" dur="500" fill="hold"/>
                                        <p:tgtEl>
                                          <p:spTgt spid="10260"/>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500"/>
                            </p:stCondLst>
                            <p:childTnLst>
                              <p:par>
                                <p:cTn id="20" presetID="15" presetClass="entr" presetSubtype="0" fill="hold" nodeType="afterEffect">
                                  <p:stCondLst>
                                    <p:cond delay="0"/>
                                  </p:stCondLst>
                                  <p:childTnLst>
                                    <p:set>
                                      <p:cBhvr>
                                        <p:cTn id="21" dur="1" fill="hold">
                                          <p:stCondLst>
                                            <p:cond delay="0"/>
                                          </p:stCondLst>
                                        </p:cTn>
                                        <p:tgtEl>
                                          <p:spTgt spid="10263"/>
                                        </p:tgtEl>
                                        <p:attrNameLst>
                                          <p:attrName>style.visibility</p:attrName>
                                        </p:attrNameLst>
                                      </p:cBhvr>
                                      <p:to>
                                        <p:strVal val="visible"/>
                                      </p:to>
                                    </p:set>
                                    <p:anim calcmode="lin" valueType="num">
                                      <p:cBhvr>
                                        <p:cTn id="22" dur="1000" fill="hold"/>
                                        <p:tgtEl>
                                          <p:spTgt spid="10263"/>
                                        </p:tgtEl>
                                        <p:attrNameLst>
                                          <p:attrName>ppt_w</p:attrName>
                                        </p:attrNameLst>
                                      </p:cBhvr>
                                      <p:tavLst>
                                        <p:tav tm="0">
                                          <p:val>
                                            <p:fltVal val="0"/>
                                          </p:val>
                                        </p:tav>
                                        <p:tav tm="100000">
                                          <p:val>
                                            <p:strVal val="#ppt_w"/>
                                          </p:val>
                                        </p:tav>
                                      </p:tavLst>
                                    </p:anim>
                                    <p:anim calcmode="lin" valueType="num">
                                      <p:cBhvr>
                                        <p:cTn id="23" dur="1000" fill="hold"/>
                                        <p:tgtEl>
                                          <p:spTgt spid="10263"/>
                                        </p:tgtEl>
                                        <p:attrNameLst>
                                          <p:attrName>ppt_h</p:attrName>
                                        </p:attrNameLst>
                                      </p:cBhvr>
                                      <p:tavLst>
                                        <p:tav tm="0">
                                          <p:val>
                                            <p:fltVal val="0"/>
                                          </p:val>
                                        </p:tav>
                                        <p:tav tm="100000">
                                          <p:val>
                                            <p:strVal val="#ppt_h"/>
                                          </p:val>
                                        </p:tav>
                                      </p:tavLst>
                                    </p:anim>
                                    <p:anim calcmode="lin" valueType="num">
                                      <p:cBhvr>
                                        <p:cTn id="24" dur="1000" fill="hold"/>
                                        <p:tgtEl>
                                          <p:spTgt spid="10263"/>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0263"/>
                                        </p:tgtEl>
                                        <p:attrNameLst>
                                          <p:attrName>ppt_y</p:attrName>
                                        </p:attrNameLst>
                                      </p:cBhvr>
                                      <p:tavLst>
                                        <p:tav tm="0" fmla="#ppt_y+(sin(-2*pi*(1-$))*-#ppt_x+cos(-2*pi*(1-$))*(1-#ppt_y))*(1-$)">
                                          <p:val>
                                            <p:fltVal val="0"/>
                                          </p:val>
                                        </p:tav>
                                        <p:tav tm="100000">
                                          <p:val>
                                            <p:fltVal val="1"/>
                                          </p:val>
                                        </p:tav>
                                      </p:tavLst>
                                    </p:anim>
                                  </p:childTnLst>
                                </p:cTn>
                              </p:par>
                            </p:childTnLst>
                          </p:cTn>
                        </p:par>
                        <p:par>
                          <p:cTn id="26" fill="hold" nodeType="afterGroup">
                            <p:stCondLst>
                              <p:cond delay="2500"/>
                            </p:stCondLst>
                            <p:childTnLst>
                              <p:par>
                                <p:cTn id="27" presetID="10" presetClass="entr" presetSubtype="0" fill="hold" nodeType="afterEffect">
                                  <p:stCondLst>
                                    <p:cond delay="0"/>
                                  </p:stCondLst>
                                  <p:childTnLst>
                                    <p:set>
                                      <p:cBhvr>
                                        <p:cTn id="28" dur="1" fill="hold">
                                          <p:stCondLst>
                                            <p:cond delay="0"/>
                                          </p:stCondLst>
                                        </p:cTn>
                                        <p:tgtEl>
                                          <p:spTgt spid="10244"/>
                                        </p:tgtEl>
                                        <p:attrNameLst>
                                          <p:attrName>style.visibility</p:attrName>
                                        </p:attrNameLst>
                                      </p:cBhvr>
                                      <p:to>
                                        <p:strVal val="visible"/>
                                      </p:to>
                                    </p:set>
                                    <p:animEffect transition="in" filter="fade">
                                      <p:cBhvr>
                                        <p:cTn id="29" dur="3000"/>
                                        <p:tgtEl>
                                          <p:spTgt spid="10244"/>
                                        </p:tgtEl>
                                      </p:cBhvr>
                                    </p:animEffect>
                                  </p:childTnLst>
                                </p:cTn>
                              </p:par>
                            </p:childTnLst>
                          </p:cTn>
                        </p:par>
                        <p:par>
                          <p:cTn id="30" fill="hold" nodeType="afterGroup">
                            <p:stCondLst>
                              <p:cond delay="5500"/>
                            </p:stCondLst>
                            <p:childTnLst>
                              <p:par>
                                <p:cTn id="31" presetID="10" presetClass="exit" presetSubtype="0" fill="hold" nodeType="afterEffect">
                                  <p:stCondLst>
                                    <p:cond delay="2000"/>
                                  </p:stCondLst>
                                  <p:childTnLst>
                                    <p:animEffect transition="out" filter="fade">
                                      <p:cBhvr>
                                        <p:cTn id="32" dur="3000"/>
                                        <p:tgtEl>
                                          <p:spTgt spid="10244"/>
                                        </p:tgtEl>
                                      </p:cBhvr>
                                    </p:animEffect>
                                    <p:set>
                                      <p:cBhvr>
                                        <p:cTn id="33" dur="1" fill="hold">
                                          <p:stCondLst>
                                            <p:cond delay="2999"/>
                                          </p:stCondLst>
                                        </p:cTn>
                                        <p:tgtEl>
                                          <p:spTgt spid="10244"/>
                                        </p:tgtEl>
                                        <p:attrNameLst>
                                          <p:attrName>style.visibility</p:attrName>
                                        </p:attrNameLst>
                                      </p:cBhvr>
                                      <p:to>
                                        <p:strVal val="hidden"/>
                                      </p:to>
                                    </p:set>
                                  </p:childTnLst>
                                </p:cTn>
                              </p:par>
                            </p:childTnLst>
                          </p:cTn>
                        </p:par>
                        <p:par>
                          <p:cTn id="34" fill="hold" nodeType="afterGroup">
                            <p:stCondLst>
                              <p:cond delay="10500"/>
                            </p:stCondLst>
                            <p:childTnLst>
                              <p:par>
                                <p:cTn id="35" presetID="10" presetClass="entr" presetSubtype="0" fill="hold" nodeType="afterEffect">
                                  <p:stCondLst>
                                    <p:cond delay="0"/>
                                  </p:stCondLst>
                                  <p:childTnLst>
                                    <p:set>
                                      <p:cBhvr>
                                        <p:cTn id="36" dur="1" fill="hold">
                                          <p:stCondLst>
                                            <p:cond delay="0"/>
                                          </p:stCondLst>
                                        </p:cTn>
                                        <p:tgtEl>
                                          <p:spTgt spid="10242"/>
                                        </p:tgtEl>
                                        <p:attrNameLst>
                                          <p:attrName>style.visibility</p:attrName>
                                        </p:attrNameLst>
                                      </p:cBhvr>
                                      <p:to>
                                        <p:strVal val="visible"/>
                                      </p:to>
                                    </p:set>
                                    <p:animEffect transition="in" filter="fade">
                                      <p:cBhvr>
                                        <p:cTn id="37" dur="3000"/>
                                        <p:tgtEl>
                                          <p:spTgt spid="10242"/>
                                        </p:tgtEl>
                                      </p:cBhvr>
                                    </p:animEffect>
                                  </p:childTnLst>
                                </p:cTn>
                              </p:par>
                            </p:childTnLst>
                          </p:cTn>
                        </p:par>
                        <p:par>
                          <p:cTn id="38" fill="hold">
                            <p:stCondLst>
                              <p:cond delay="13500"/>
                            </p:stCondLst>
                            <p:childTnLst>
                              <p:par>
                                <p:cTn id="39" presetID="2" presetClass="entr" presetSubtype="4" fill="hold" nodeType="afterEffect">
                                  <p:stCondLst>
                                    <p:cond delay="0"/>
                                  </p:stCondLst>
                                  <p:childTnLst>
                                    <p:set>
                                      <p:cBhvr>
                                        <p:cTn id="40" dur="1" fill="hold">
                                          <p:stCondLst>
                                            <p:cond delay="0"/>
                                          </p:stCondLst>
                                        </p:cTn>
                                        <p:tgtEl>
                                          <p:spTgt spid="37"/>
                                        </p:tgtEl>
                                        <p:attrNameLst>
                                          <p:attrName>style.visibility</p:attrName>
                                        </p:attrNameLst>
                                      </p:cBhvr>
                                      <p:to>
                                        <p:strVal val="visible"/>
                                      </p:to>
                                    </p:set>
                                    <p:anim calcmode="lin" valueType="num">
                                      <p:cBhvr additive="base">
                                        <p:cTn id="41" dur="500" fill="hold"/>
                                        <p:tgtEl>
                                          <p:spTgt spid="37"/>
                                        </p:tgtEl>
                                        <p:attrNameLst>
                                          <p:attrName>ppt_x</p:attrName>
                                        </p:attrNameLst>
                                      </p:cBhvr>
                                      <p:tavLst>
                                        <p:tav tm="0">
                                          <p:val>
                                            <p:strVal val="#ppt_x"/>
                                          </p:val>
                                        </p:tav>
                                        <p:tav tm="100000">
                                          <p:val>
                                            <p:strVal val="#ppt_x"/>
                                          </p:val>
                                        </p:tav>
                                      </p:tavLst>
                                    </p:anim>
                                    <p:anim calcmode="lin" valueType="num">
                                      <p:cBhvr additive="base">
                                        <p:cTn id="42" dur="500" fill="hold"/>
                                        <p:tgtEl>
                                          <p:spTgt spid="37"/>
                                        </p:tgtEl>
                                        <p:attrNameLst>
                                          <p:attrName>ppt_y</p:attrName>
                                        </p:attrNameLst>
                                      </p:cBhvr>
                                      <p:tavLst>
                                        <p:tav tm="0">
                                          <p:val>
                                            <p:strVal val="1+#ppt_h/2"/>
                                          </p:val>
                                        </p:tav>
                                        <p:tav tm="100000">
                                          <p:val>
                                            <p:strVal val="#ppt_y"/>
                                          </p:val>
                                        </p:tav>
                                      </p:tavLst>
                                    </p:anim>
                                  </p:childTnLst>
                                </p:cTn>
                              </p:par>
                            </p:childTnLst>
                          </p:cTn>
                        </p:par>
                        <p:par>
                          <p:cTn id="43" fill="hold">
                            <p:stCondLst>
                              <p:cond delay="14000"/>
                            </p:stCondLst>
                            <p:childTnLst>
                              <p:par>
                                <p:cTn id="44" presetID="2" presetClass="entr" presetSubtype="2" fill="hold" grpId="0" nodeType="afterEffect">
                                  <p:stCondLst>
                                    <p:cond delay="0"/>
                                  </p:stCondLst>
                                  <p:childTnLst>
                                    <p:set>
                                      <p:cBhvr>
                                        <p:cTn id="45" dur="1" fill="hold">
                                          <p:stCondLst>
                                            <p:cond delay="0"/>
                                          </p:stCondLst>
                                        </p:cTn>
                                        <p:tgtEl>
                                          <p:spTgt spid="45"/>
                                        </p:tgtEl>
                                        <p:attrNameLst>
                                          <p:attrName>style.visibility</p:attrName>
                                        </p:attrNameLst>
                                      </p:cBhvr>
                                      <p:to>
                                        <p:strVal val="visible"/>
                                      </p:to>
                                    </p:set>
                                    <p:anim calcmode="lin" valueType="num">
                                      <p:cBhvr additive="base">
                                        <p:cTn id="46" dur="500" fill="hold"/>
                                        <p:tgtEl>
                                          <p:spTgt spid="45"/>
                                        </p:tgtEl>
                                        <p:attrNameLst>
                                          <p:attrName>ppt_x</p:attrName>
                                        </p:attrNameLst>
                                      </p:cBhvr>
                                      <p:tavLst>
                                        <p:tav tm="0">
                                          <p:val>
                                            <p:strVal val="1+#ppt_w/2"/>
                                          </p:val>
                                        </p:tav>
                                        <p:tav tm="100000">
                                          <p:val>
                                            <p:strVal val="#ppt_x"/>
                                          </p:val>
                                        </p:tav>
                                      </p:tavLst>
                                    </p:anim>
                                    <p:anim calcmode="lin" valueType="num">
                                      <p:cBhvr additive="base">
                                        <p:cTn id="47" dur="500" fill="hold"/>
                                        <p:tgtEl>
                                          <p:spTgt spid="45"/>
                                        </p:tgtEl>
                                        <p:attrNameLst>
                                          <p:attrName>ppt_y</p:attrName>
                                        </p:attrNameLst>
                                      </p:cBhvr>
                                      <p:tavLst>
                                        <p:tav tm="0">
                                          <p:val>
                                            <p:strVal val="#ppt_y"/>
                                          </p:val>
                                        </p:tav>
                                        <p:tav tm="100000">
                                          <p:val>
                                            <p:strVal val="#ppt_y"/>
                                          </p:val>
                                        </p:tav>
                                      </p:tavLst>
                                    </p:anim>
                                  </p:childTnLst>
                                </p:cTn>
                              </p:par>
                            </p:childTnLst>
                          </p:cTn>
                        </p:par>
                        <p:par>
                          <p:cTn id="48" fill="hold">
                            <p:stCondLst>
                              <p:cond delay="14500"/>
                            </p:stCondLst>
                            <p:childTnLst>
                              <p:par>
                                <p:cTn id="49" presetID="2" presetClass="entr" presetSubtype="2" fill="hold" nodeType="afterEffect">
                                  <p:stCondLst>
                                    <p:cond delay="0"/>
                                  </p:stCondLst>
                                  <p:childTnLst>
                                    <p:set>
                                      <p:cBhvr>
                                        <p:cTn id="50" dur="1" fill="hold">
                                          <p:stCondLst>
                                            <p:cond delay="0"/>
                                          </p:stCondLst>
                                        </p:cTn>
                                        <p:tgtEl>
                                          <p:spTgt spid="32"/>
                                        </p:tgtEl>
                                        <p:attrNameLst>
                                          <p:attrName>style.visibility</p:attrName>
                                        </p:attrNameLst>
                                      </p:cBhvr>
                                      <p:to>
                                        <p:strVal val="visible"/>
                                      </p:to>
                                    </p:set>
                                    <p:anim calcmode="lin" valueType="num">
                                      <p:cBhvr additive="base">
                                        <p:cTn id="51" dur="500" fill="hold"/>
                                        <p:tgtEl>
                                          <p:spTgt spid="32"/>
                                        </p:tgtEl>
                                        <p:attrNameLst>
                                          <p:attrName>ppt_x</p:attrName>
                                        </p:attrNameLst>
                                      </p:cBhvr>
                                      <p:tavLst>
                                        <p:tav tm="0">
                                          <p:val>
                                            <p:strVal val="1+#ppt_w/2"/>
                                          </p:val>
                                        </p:tav>
                                        <p:tav tm="100000">
                                          <p:val>
                                            <p:strVal val="#ppt_x"/>
                                          </p:val>
                                        </p:tav>
                                      </p:tavLst>
                                    </p:anim>
                                    <p:anim calcmode="lin" valueType="num">
                                      <p:cBhvr additive="base">
                                        <p:cTn id="52" dur="500" fill="hold"/>
                                        <p:tgtEl>
                                          <p:spTgt spid="32"/>
                                        </p:tgtEl>
                                        <p:attrNameLst>
                                          <p:attrName>ppt_y</p:attrName>
                                        </p:attrNameLst>
                                      </p:cBhvr>
                                      <p:tavLst>
                                        <p:tav tm="0">
                                          <p:val>
                                            <p:strVal val="#ppt_y"/>
                                          </p:val>
                                        </p:tav>
                                        <p:tav tm="100000">
                                          <p:val>
                                            <p:strVal val="#ppt_y"/>
                                          </p:val>
                                        </p:tav>
                                      </p:tavLst>
                                    </p:anim>
                                  </p:childTnLst>
                                </p:cTn>
                              </p:par>
                            </p:childTnLst>
                          </p:cTn>
                        </p:par>
                        <p:par>
                          <p:cTn id="53" fill="hold">
                            <p:stCondLst>
                              <p:cond delay="15000"/>
                            </p:stCondLst>
                            <p:childTnLst>
                              <p:par>
                                <p:cTn id="54" presetID="2" presetClass="entr" presetSubtype="6" fill="hold" grpId="0" nodeType="afterEffect">
                                  <p:stCondLst>
                                    <p:cond delay="0"/>
                                  </p:stCondLst>
                                  <p:childTnLst>
                                    <p:set>
                                      <p:cBhvr>
                                        <p:cTn id="55" dur="1" fill="hold">
                                          <p:stCondLst>
                                            <p:cond delay="0"/>
                                          </p:stCondLst>
                                        </p:cTn>
                                        <p:tgtEl>
                                          <p:spTgt spid="46"/>
                                        </p:tgtEl>
                                        <p:attrNameLst>
                                          <p:attrName>style.visibility</p:attrName>
                                        </p:attrNameLst>
                                      </p:cBhvr>
                                      <p:to>
                                        <p:strVal val="visible"/>
                                      </p:to>
                                    </p:set>
                                    <p:anim calcmode="lin" valueType="num">
                                      <p:cBhvr additive="base">
                                        <p:cTn id="56" dur="500" fill="hold"/>
                                        <p:tgtEl>
                                          <p:spTgt spid="46"/>
                                        </p:tgtEl>
                                        <p:attrNameLst>
                                          <p:attrName>ppt_x</p:attrName>
                                        </p:attrNameLst>
                                      </p:cBhvr>
                                      <p:tavLst>
                                        <p:tav tm="0">
                                          <p:val>
                                            <p:strVal val="1+#ppt_w/2"/>
                                          </p:val>
                                        </p:tav>
                                        <p:tav tm="100000">
                                          <p:val>
                                            <p:strVal val="#ppt_x"/>
                                          </p:val>
                                        </p:tav>
                                      </p:tavLst>
                                    </p:anim>
                                    <p:anim calcmode="lin" valueType="num">
                                      <p:cBhvr additive="base">
                                        <p:cTn id="57" dur="500" fill="hold"/>
                                        <p:tgtEl>
                                          <p:spTgt spid="46"/>
                                        </p:tgtEl>
                                        <p:attrNameLst>
                                          <p:attrName>ppt_y</p:attrName>
                                        </p:attrNameLst>
                                      </p:cBhvr>
                                      <p:tavLst>
                                        <p:tav tm="0">
                                          <p:val>
                                            <p:strVal val="1+#ppt_h/2"/>
                                          </p:val>
                                        </p:tav>
                                        <p:tav tm="100000">
                                          <p:val>
                                            <p:strVal val="#ppt_y"/>
                                          </p:val>
                                        </p:tav>
                                      </p:tavLst>
                                    </p:anim>
                                  </p:childTnLst>
                                </p:cTn>
                              </p:par>
                            </p:childTnLst>
                          </p:cTn>
                        </p:par>
                        <p:par>
                          <p:cTn id="58" fill="hold">
                            <p:stCondLst>
                              <p:cond delay="15500"/>
                            </p:stCondLst>
                            <p:childTnLst>
                              <p:par>
                                <p:cTn id="59" presetID="2" presetClass="entr" presetSubtype="6" fill="hold" nodeType="afterEffect">
                                  <p:stCondLst>
                                    <p:cond delay="0"/>
                                  </p:stCondLst>
                                  <p:childTnLst>
                                    <p:set>
                                      <p:cBhvr>
                                        <p:cTn id="60" dur="1" fill="hold">
                                          <p:stCondLst>
                                            <p:cond delay="0"/>
                                          </p:stCondLst>
                                        </p:cTn>
                                        <p:tgtEl>
                                          <p:spTgt spid="47"/>
                                        </p:tgtEl>
                                        <p:attrNameLst>
                                          <p:attrName>style.visibility</p:attrName>
                                        </p:attrNameLst>
                                      </p:cBhvr>
                                      <p:to>
                                        <p:strVal val="visible"/>
                                      </p:to>
                                    </p:set>
                                    <p:anim calcmode="lin" valueType="num">
                                      <p:cBhvr additive="base">
                                        <p:cTn id="61" dur="500" fill="hold"/>
                                        <p:tgtEl>
                                          <p:spTgt spid="47"/>
                                        </p:tgtEl>
                                        <p:attrNameLst>
                                          <p:attrName>ppt_x</p:attrName>
                                        </p:attrNameLst>
                                      </p:cBhvr>
                                      <p:tavLst>
                                        <p:tav tm="0">
                                          <p:val>
                                            <p:strVal val="1+#ppt_w/2"/>
                                          </p:val>
                                        </p:tav>
                                        <p:tav tm="100000">
                                          <p:val>
                                            <p:strVal val="#ppt_x"/>
                                          </p:val>
                                        </p:tav>
                                      </p:tavLst>
                                    </p:anim>
                                    <p:anim calcmode="lin" valueType="num">
                                      <p:cBhvr additive="base">
                                        <p:cTn id="62"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9" grpId="0"/>
      <p:bldP spid="10260" grpId="0"/>
      <p:bldP spid="45" grpId="0"/>
      <p:bldP spid="4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A6101C45-C44D-4084-A422-09131196F718}"/>
              </a:ext>
            </a:extLst>
          </p:cNvPr>
          <p:cNvSpPr>
            <a:spLocks noGrp="1" noChangeArrowheads="1"/>
          </p:cNvSpPr>
          <p:nvPr>
            <p:ph type="title"/>
          </p:nvPr>
        </p:nvSpPr>
        <p:spPr>
          <a:xfrm>
            <a:off x="393405" y="0"/>
            <a:ext cx="5539563" cy="914400"/>
          </a:xfrm>
        </p:spPr>
        <p:txBody>
          <a:bodyPr rtlCol="0">
            <a:normAutofit/>
          </a:bodyPr>
          <a:lstStyle/>
          <a:p>
            <a:pPr fontAlgn="auto">
              <a:spcAft>
                <a:spcPts val="0"/>
              </a:spcAft>
              <a:defRPr/>
            </a:pPr>
            <a:r>
              <a:rPr lang="en-US" altLang="en-US" sz="3200" b="1"/>
              <a:t>INDIAN CULTURE HEARTHS</a:t>
            </a:r>
          </a:p>
        </p:txBody>
      </p:sp>
      <p:sp>
        <p:nvSpPr>
          <p:cNvPr id="37891" name="Rectangle 3">
            <a:extLst>
              <a:ext uri="{FF2B5EF4-FFF2-40B4-BE49-F238E27FC236}">
                <a16:creationId xmlns:a16="http://schemas.microsoft.com/office/drawing/2014/main" id="{076D49DA-8395-4A28-8AE9-C9186A05431F}"/>
              </a:ext>
            </a:extLst>
          </p:cNvPr>
          <p:cNvSpPr>
            <a:spLocks noGrp="1" noChangeArrowheads="1"/>
          </p:cNvSpPr>
          <p:nvPr>
            <p:ph idx="1"/>
          </p:nvPr>
        </p:nvSpPr>
        <p:spPr>
          <a:xfrm>
            <a:off x="1010093" y="1143000"/>
            <a:ext cx="8819707" cy="1295400"/>
          </a:xfrm>
        </p:spPr>
        <p:txBody>
          <a:bodyPr/>
          <a:lstStyle/>
          <a:p>
            <a:r>
              <a:rPr lang="en-US" altLang="en-US" b="1" u="sng" dirty="0">
                <a:solidFill>
                  <a:srgbClr val="006600"/>
                </a:solidFill>
              </a:rPr>
              <a:t>SOURCE AREAS</a:t>
            </a:r>
            <a:r>
              <a:rPr lang="en-US" altLang="en-US" dirty="0"/>
              <a:t> from which radiated ideas, innovations, and ideologies that changed the world beyond.</a:t>
            </a:r>
          </a:p>
          <a:p>
            <a:endParaRPr lang="en-US" altLang="en-US" dirty="0"/>
          </a:p>
        </p:txBody>
      </p:sp>
      <p:sp>
        <p:nvSpPr>
          <p:cNvPr id="12" name="Slide Number Placeholder 5">
            <a:extLst>
              <a:ext uri="{FF2B5EF4-FFF2-40B4-BE49-F238E27FC236}">
                <a16:creationId xmlns:a16="http://schemas.microsoft.com/office/drawing/2014/main" id="{B8E51388-EF76-4A7F-B200-E5FB49CCC7C6}"/>
              </a:ext>
            </a:extLst>
          </p:cNvPr>
          <p:cNvSpPr>
            <a:spLocks noGrp="1"/>
          </p:cNvSpPr>
          <p:nvPr>
            <p:ph type="sldNum" sz="quarter" idx="12"/>
          </p:nvPr>
        </p:nvSpPr>
        <p:spPr/>
        <p:txBody>
          <a:bodyPr/>
          <a:lstStyle/>
          <a:p>
            <a:pPr>
              <a:defRPr/>
            </a:pPr>
            <a:fld id="{914DC876-10C4-4E45-A394-FACACD354B7C}" type="slidenum">
              <a:rPr lang="en-US" altLang="en-US"/>
              <a:pPr>
                <a:defRPr/>
              </a:pPr>
              <a:t>11</a:t>
            </a:fld>
            <a:endParaRPr lang="en-US" altLang="en-US"/>
          </a:p>
        </p:txBody>
      </p:sp>
      <p:grpSp>
        <p:nvGrpSpPr>
          <p:cNvPr id="37894" name="Group 4">
            <a:extLst>
              <a:ext uri="{FF2B5EF4-FFF2-40B4-BE49-F238E27FC236}">
                <a16:creationId xmlns:a16="http://schemas.microsoft.com/office/drawing/2014/main" id="{37D1ADF4-840E-441C-A84A-83A029211611}"/>
              </a:ext>
            </a:extLst>
          </p:cNvPr>
          <p:cNvGrpSpPr>
            <a:grpSpLocks/>
          </p:cNvGrpSpPr>
          <p:nvPr/>
        </p:nvGrpSpPr>
        <p:grpSpPr bwMode="auto">
          <a:xfrm>
            <a:off x="1981200" y="2667000"/>
            <a:ext cx="8229600" cy="3733800"/>
            <a:chOff x="0" y="1680"/>
            <a:chExt cx="5646" cy="2640"/>
          </a:xfrm>
        </p:grpSpPr>
        <p:sp>
          <p:nvSpPr>
            <p:cNvPr id="37895" name="Rectangle 5">
              <a:extLst>
                <a:ext uri="{FF2B5EF4-FFF2-40B4-BE49-F238E27FC236}">
                  <a16:creationId xmlns:a16="http://schemas.microsoft.com/office/drawing/2014/main" id="{0B49883D-F9D6-4DF4-81EC-785E73E0D0EB}"/>
                </a:ext>
              </a:extLst>
            </p:cNvPr>
            <p:cNvSpPr>
              <a:spLocks noChangeArrowheads="1"/>
            </p:cNvSpPr>
            <p:nvPr/>
          </p:nvSpPr>
          <p:spPr bwMode="auto">
            <a:xfrm>
              <a:off x="3600" y="1680"/>
              <a:ext cx="1866" cy="122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3600" b="1" i="1" u="sng">
                  <a:solidFill>
                    <a:srgbClr val="006600"/>
                  </a:solidFill>
                </a:rPr>
                <a:t>MA Hearths</a:t>
              </a:r>
              <a:endParaRPr lang="en-US" altLang="en-US" sz="3600" b="1"/>
            </a:p>
            <a:p>
              <a:pPr eaLnBrk="1" hangingPunct="1"/>
              <a:r>
                <a:rPr lang="en-US" altLang="en-US" sz="3600" b="1"/>
                <a:t>Aztecs</a:t>
              </a:r>
            </a:p>
            <a:p>
              <a:pPr eaLnBrk="1" hangingPunct="1"/>
              <a:r>
                <a:rPr lang="en-US" altLang="en-US" sz="3600" b="1"/>
                <a:t>Mayans</a:t>
              </a:r>
            </a:p>
          </p:txBody>
        </p:sp>
        <p:pic>
          <p:nvPicPr>
            <p:cNvPr id="37896" name="Picture 6" descr="MAYANTEM">
              <a:extLst>
                <a:ext uri="{FF2B5EF4-FFF2-40B4-BE49-F238E27FC236}">
                  <a16:creationId xmlns:a16="http://schemas.microsoft.com/office/drawing/2014/main" id="{F273C0B8-1C61-4DA2-BECF-26997B358ED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408" y="3168"/>
              <a:ext cx="2238" cy="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7" name="Picture 7" descr="Centam culture hearths">
              <a:extLst>
                <a:ext uri="{FF2B5EF4-FFF2-40B4-BE49-F238E27FC236}">
                  <a16:creationId xmlns:a16="http://schemas.microsoft.com/office/drawing/2014/main" id="{703AEA45-113C-4A14-AB51-0AAC0BC6D77A}"/>
                </a:ext>
              </a:extLst>
            </p:cNvPr>
            <p:cNvPicPr>
              <a:picLocks noChangeAspect="1" noChangeArrowheads="1"/>
            </p:cNvPicPr>
            <p:nvPr/>
          </p:nvPicPr>
          <p:blipFill>
            <a:blip r:embed="rId3">
              <a:lum bright="-54000" contrast="72000"/>
              <a:extLst>
                <a:ext uri="{28A0092B-C50C-407E-A947-70E740481C1C}">
                  <a14:useLocalDpi xmlns:a14="http://schemas.microsoft.com/office/drawing/2010/main"/>
                </a:ext>
              </a:extLst>
            </a:blip>
            <a:srcRect/>
            <a:stretch>
              <a:fillRect/>
            </a:stretch>
          </p:blipFill>
          <p:spPr bwMode="auto">
            <a:xfrm>
              <a:off x="0" y="1688"/>
              <a:ext cx="3360" cy="2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8" name="Line 8">
              <a:extLst>
                <a:ext uri="{FF2B5EF4-FFF2-40B4-BE49-F238E27FC236}">
                  <a16:creationId xmlns:a16="http://schemas.microsoft.com/office/drawing/2014/main" id="{F9184DBB-514B-4EC3-ABFD-F2706BB0D6AB}"/>
                </a:ext>
              </a:extLst>
            </p:cNvPr>
            <p:cNvSpPr>
              <a:spLocks noChangeShapeType="1"/>
            </p:cNvSpPr>
            <p:nvPr/>
          </p:nvSpPr>
          <p:spPr bwMode="auto">
            <a:xfrm flipH="1">
              <a:off x="480" y="2208"/>
              <a:ext cx="3120" cy="0"/>
            </a:xfrm>
            <a:prstGeom prst="line">
              <a:avLst/>
            </a:prstGeom>
            <a:noFill/>
            <a:ln w="57150">
              <a:solidFill>
                <a:srgbClr val="FA021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37899" name="Line 9">
              <a:extLst>
                <a:ext uri="{FF2B5EF4-FFF2-40B4-BE49-F238E27FC236}">
                  <a16:creationId xmlns:a16="http://schemas.microsoft.com/office/drawing/2014/main" id="{FDFCFD19-3463-4706-ABDE-1A760749D92C}"/>
                </a:ext>
              </a:extLst>
            </p:cNvPr>
            <p:cNvSpPr>
              <a:spLocks noChangeShapeType="1"/>
            </p:cNvSpPr>
            <p:nvPr/>
          </p:nvSpPr>
          <p:spPr bwMode="auto">
            <a:xfrm flipH="1">
              <a:off x="336" y="2208"/>
              <a:ext cx="144" cy="480"/>
            </a:xfrm>
            <a:prstGeom prst="line">
              <a:avLst/>
            </a:prstGeom>
            <a:noFill/>
            <a:ln w="57150">
              <a:solidFill>
                <a:srgbClr val="FA021A"/>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37900" name="Line 10">
              <a:extLst>
                <a:ext uri="{FF2B5EF4-FFF2-40B4-BE49-F238E27FC236}">
                  <a16:creationId xmlns:a16="http://schemas.microsoft.com/office/drawing/2014/main" id="{1C28EC9A-9D3F-4C7E-8396-DC7C4F05EFE6}"/>
                </a:ext>
              </a:extLst>
            </p:cNvPr>
            <p:cNvSpPr>
              <a:spLocks noChangeShapeType="1"/>
            </p:cNvSpPr>
            <p:nvPr/>
          </p:nvSpPr>
          <p:spPr bwMode="auto">
            <a:xfrm flipH="1">
              <a:off x="1296" y="2640"/>
              <a:ext cx="2304" cy="384"/>
            </a:xfrm>
            <a:prstGeom prst="line">
              <a:avLst/>
            </a:prstGeom>
            <a:noFill/>
            <a:ln w="57150">
              <a:solidFill>
                <a:srgbClr val="FA021A"/>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a:extLst>
              <a:ext uri="{FF2B5EF4-FFF2-40B4-BE49-F238E27FC236}">
                <a16:creationId xmlns:a16="http://schemas.microsoft.com/office/drawing/2014/main" id="{9FB87DCC-4414-448D-945E-459B1A60B2EF}"/>
              </a:ext>
            </a:extLst>
          </p:cNvPr>
          <p:cNvSpPr>
            <a:spLocks noGrp="1"/>
          </p:cNvSpPr>
          <p:nvPr>
            <p:ph type="sldNum" sz="quarter" idx="12"/>
          </p:nvPr>
        </p:nvSpPr>
        <p:spPr>
          <a:xfrm>
            <a:off x="8621232" y="6428213"/>
            <a:ext cx="2743200" cy="365125"/>
          </a:xfrm>
        </p:spPr>
        <p:txBody>
          <a:bodyPr/>
          <a:lstStyle/>
          <a:p>
            <a:fld id="{7B0E502F-FDB6-4138-811A-5C8462FF2C65}" type="slidenum">
              <a:rPr lang="en-US" altLang="en-US"/>
              <a:pPr/>
              <a:t>12</a:t>
            </a:fld>
            <a:endParaRPr lang="en-US" altLang="en-US" dirty="0"/>
          </a:p>
        </p:txBody>
      </p:sp>
      <p:sp>
        <p:nvSpPr>
          <p:cNvPr id="11266" name="Rectangle 2">
            <a:extLst>
              <a:ext uri="{FF2B5EF4-FFF2-40B4-BE49-F238E27FC236}">
                <a16:creationId xmlns:a16="http://schemas.microsoft.com/office/drawing/2014/main" id="{AD7CBCE8-992E-49B4-9BDD-D634199CFF95}"/>
              </a:ext>
            </a:extLst>
          </p:cNvPr>
          <p:cNvSpPr>
            <a:spLocks noChangeArrowheads="1"/>
          </p:cNvSpPr>
          <p:nvPr/>
        </p:nvSpPr>
        <p:spPr bwMode="auto">
          <a:xfrm>
            <a:off x="1524000" y="-1"/>
            <a:ext cx="77724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000">
                <a:solidFill>
                  <a:schemeClr val="tx2"/>
                </a:solidFill>
                <a:latin typeface="Arial Black" panose="020B0A04020102020204" pitchFamily="34" charset="0"/>
              </a:defRPr>
            </a:lvl1pPr>
            <a:lvl2pPr>
              <a:defRPr sz="4000">
                <a:solidFill>
                  <a:schemeClr val="tx2"/>
                </a:solidFill>
                <a:latin typeface="Arial Black" panose="020B0A04020102020204" pitchFamily="34" charset="0"/>
              </a:defRPr>
            </a:lvl2pPr>
            <a:lvl3pPr>
              <a:defRPr sz="4000">
                <a:solidFill>
                  <a:schemeClr val="tx2"/>
                </a:solidFill>
                <a:latin typeface="Arial Black" panose="020B0A04020102020204" pitchFamily="34" charset="0"/>
              </a:defRPr>
            </a:lvl3pPr>
            <a:lvl4pPr>
              <a:defRPr sz="4000">
                <a:solidFill>
                  <a:schemeClr val="tx2"/>
                </a:solidFill>
                <a:latin typeface="Arial Black" panose="020B0A04020102020204" pitchFamily="34" charset="0"/>
              </a:defRPr>
            </a:lvl4pPr>
            <a:lvl5pPr>
              <a:defRPr sz="4000">
                <a:solidFill>
                  <a:schemeClr val="tx2"/>
                </a:solidFill>
                <a:latin typeface="Arial Black" panose="020B0A04020102020204" pitchFamily="34" charset="0"/>
              </a:defRPr>
            </a:lvl5pPr>
            <a:lvl6pPr marL="457200" fontAlgn="base">
              <a:spcBef>
                <a:spcPct val="0"/>
              </a:spcBef>
              <a:spcAft>
                <a:spcPct val="0"/>
              </a:spcAft>
              <a:defRPr sz="4000">
                <a:solidFill>
                  <a:schemeClr val="tx2"/>
                </a:solidFill>
                <a:latin typeface="Arial Black" panose="020B0A04020102020204" pitchFamily="34" charset="0"/>
              </a:defRPr>
            </a:lvl6pPr>
            <a:lvl7pPr marL="914400" fontAlgn="base">
              <a:spcBef>
                <a:spcPct val="0"/>
              </a:spcBef>
              <a:spcAft>
                <a:spcPct val="0"/>
              </a:spcAft>
              <a:defRPr sz="4000">
                <a:solidFill>
                  <a:schemeClr val="tx2"/>
                </a:solidFill>
                <a:latin typeface="Arial Black" panose="020B0A04020102020204" pitchFamily="34" charset="0"/>
              </a:defRPr>
            </a:lvl7pPr>
            <a:lvl8pPr marL="1371600" fontAlgn="base">
              <a:spcBef>
                <a:spcPct val="0"/>
              </a:spcBef>
              <a:spcAft>
                <a:spcPct val="0"/>
              </a:spcAft>
              <a:defRPr sz="4000">
                <a:solidFill>
                  <a:schemeClr val="tx2"/>
                </a:solidFill>
                <a:latin typeface="Arial Black" panose="020B0A04020102020204" pitchFamily="34" charset="0"/>
              </a:defRPr>
            </a:lvl8pPr>
            <a:lvl9pPr marL="1828800" fontAlgn="base">
              <a:spcBef>
                <a:spcPct val="0"/>
              </a:spcBef>
              <a:spcAft>
                <a:spcPct val="0"/>
              </a:spcAft>
              <a:defRPr sz="4000">
                <a:solidFill>
                  <a:schemeClr val="tx2"/>
                </a:solidFill>
                <a:latin typeface="Arial Black" panose="020B0A04020102020204" pitchFamily="34" charset="0"/>
              </a:defRPr>
            </a:lvl9pPr>
          </a:lstStyle>
          <a:p>
            <a:pPr eaLnBrk="1" hangingPunct="1"/>
            <a:r>
              <a:rPr lang="en-US" altLang="en-US" sz="3200" b="1" dirty="0"/>
              <a:t>PHYSICAL </a:t>
            </a:r>
            <a:br>
              <a:rPr lang="en-US" altLang="en-US" sz="3200" b="1" dirty="0"/>
            </a:br>
            <a:r>
              <a:rPr lang="en-US" altLang="en-US" sz="3200" b="1" dirty="0"/>
              <a:t>GEOGRAPHY</a:t>
            </a:r>
            <a:endParaRPr lang="en-US" altLang="en-US" sz="3200" dirty="0"/>
          </a:p>
        </p:txBody>
      </p:sp>
      <p:sp>
        <p:nvSpPr>
          <p:cNvPr id="11267" name="Rectangle 3">
            <a:extLst>
              <a:ext uri="{FF2B5EF4-FFF2-40B4-BE49-F238E27FC236}">
                <a16:creationId xmlns:a16="http://schemas.microsoft.com/office/drawing/2014/main" id="{5107C60A-98C3-4DFC-A298-DB882FE55770}"/>
              </a:ext>
            </a:extLst>
          </p:cNvPr>
          <p:cNvSpPr>
            <a:spLocks noChangeArrowheads="1"/>
          </p:cNvSpPr>
          <p:nvPr/>
        </p:nvSpPr>
        <p:spPr bwMode="auto">
          <a:xfrm>
            <a:off x="337457" y="1447800"/>
            <a:ext cx="10330543"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10000"/>
              </a:spcBef>
            </a:pPr>
            <a:r>
              <a:rPr lang="en-US" altLang="en-US" b="1" dirty="0"/>
              <a:t>LAND BRIDGE – Somewhat funnel shaped</a:t>
            </a:r>
          </a:p>
          <a:p>
            <a:pPr eaLnBrk="1" hangingPunct="1">
              <a:lnSpc>
                <a:spcPct val="90000"/>
              </a:lnSpc>
              <a:spcBef>
                <a:spcPct val="10000"/>
              </a:spcBef>
            </a:pPr>
            <a:r>
              <a:rPr lang="en-US" altLang="en-US" b="1" dirty="0"/>
              <a:t>ARCHIPELAGO – Chain or arc of islands</a:t>
            </a:r>
          </a:p>
          <a:p>
            <a:pPr lvl="1" eaLnBrk="1" hangingPunct="1">
              <a:lnSpc>
                <a:spcPct val="90000"/>
              </a:lnSpc>
              <a:spcBef>
                <a:spcPct val="10000"/>
              </a:spcBef>
            </a:pPr>
            <a:r>
              <a:rPr lang="en-US" altLang="en-US" b="1" dirty="0"/>
              <a:t>GREATER ANTILLES – 4 larger islands</a:t>
            </a:r>
          </a:p>
          <a:p>
            <a:pPr lvl="1" eaLnBrk="1" hangingPunct="1">
              <a:lnSpc>
                <a:spcPct val="90000"/>
              </a:lnSpc>
              <a:spcBef>
                <a:spcPct val="10000"/>
              </a:spcBef>
            </a:pPr>
            <a:r>
              <a:rPr lang="en-US" altLang="en-US" b="1" dirty="0"/>
              <a:t>LESSER ANTILLES – many smaller islands</a:t>
            </a:r>
          </a:p>
          <a:p>
            <a:pPr eaLnBrk="1" hangingPunct="1">
              <a:lnSpc>
                <a:spcPct val="90000"/>
              </a:lnSpc>
              <a:spcBef>
                <a:spcPct val="10000"/>
              </a:spcBef>
            </a:pPr>
            <a:r>
              <a:rPr lang="en-US" altLang="en-US" b="1" dirty="0">
                <a:latin typeface="Black Shadow" panose="02000A03000000000000" pitchFamily="2" charset="0"/>
              </a:rPr>
              <a:t>NATURAL HAZARDS</a:t>
            </a:r>
            <a:endParaRPr lang="en-US" altLang="en-US" dirty="0">
              <a:latin typeface="Black Shadow" panose="02000A03000000000000" pitchFamily="2" charset="0"/>
            </a:endParaRPr>
          </a:p>
          <a:p>
            <a:pPr lvl="1" eaLnBrk="1" hangingPunct="1">
              <a:lnSpc>
                <a:spcPct val="90000"/>
              </a:lnSpc>
              <a:spcBef>
                <a:spcPct val="10000"/>
              </a:spcBef>
            </a:pPr>
            <a:r>
              <a:rPr lang="en-US" altLang="en-US" b="1" dirty="0">
                <a:latin typeface="Bloodthirsty" panose="02000500000000000000" pitchFamily="2" charset="0"/>
              </a:rPr>
              <a:t>EARTHQUAKES</a:t>
            </a:r>
          </a:p>
          <a:p>
            <a:pPr lvl="1" eaLnBrk="1" hangingPunct="1">
              <a:lnSpc>
                <a:spcPct val="90000"/>
              </a:lnSpc>
              <a:spcBef>
                <a:spcPct val="10000"/>
              </a:spcBef>
            </a:pPr>
            <a:r>
              <a:rPr lang="en-US" altLang="en-US" b="1" dirty="0">
                <a:latin typeface="Bloodthirsty" panose="02000500000000000000" pitchFamily="2" charset="0"/>
              </a:rPr>
              <a:t>VOLCANOES</a:t>
            </a:r>
          </a:p>
          <a:p>
            <a:pPr lvl="1" eaLnBrk="1" hangingPunct="1">
              <a:lnSpc>
                <a:spcPct val="90000"/>
              </a:lnSpc>
              <a:spcBef>
                <a:spcPct val="10000"/>
              </a:spcBef>
            </a:pPr>
            <a:r>
              <a:rPr lang="en-US" altLang="en-US" b="1" dirty="0">
                <a:latin typeface="Bloodthirsty" panose="02000500000000000000" pitchFamily="2" charset="0"/>
              </a:rPr>
              <a:t>HURRICANES</a:t>
            </a:r>
          </a:p>
          <a:p>
            <a:pPr lvl="1" eaLnBrk="1" hangingPunct="1">
              <a:lnSpc>
                <a:spcPct val="90000"/>
              </a:lnSpc>
              <a:spcBef>
                <a:spcPct val="10000"/>
              </a:spcBef>
            </a:pPr>
            <a:r>
              <a:rPr lang="en-US" altLang="en-US" b="1" dirty="0">
                <a:solidFill>
                  <a:srgbClr val="FA021A"/>
                </a:solidFill>
                <a:cs typeface="Arial" panose="020B0604020202020204" pitchFamily="34" charset="0"/>
              </a:rPr>
              <a:t>Realm ranks among the world’s most hazardous areas.</a:t>
            </a:r>
            <a:r>
              <a:rPr lang="en-US" altLang="en-US" dirty="0"/>
              <a:t> </a:t>
            </a:r>
          </a:p>
        </p:txBody>
      </p:sp>
      <p:sp>
        <p:nvSpPr>
          <p:cNvPr id="11269" name="Text Box 5">
            <a:extLst>
              <a:ext uri="{FF2B5EF4-FFF2-40B4-BE49-F238E27FC236}">
                <a16:creationId xmlns:a16="http://schemas.microsoft.com/office/drawing/2014/main" id="{10F135A5-388A-42AA-8DC5-C7EDB612428F}"/>
              </a:ext>
            </a:extLst>
          </p:cNvPr>
          <p:cNvSpPr txBox="1">
            <a:spLocks noChangeArrowheads="1"/>
          </p:cNvSpPr>
          <p:nvPr/>
        </p:nvSpPr>
        <p:spPr bwMode="auto">
          <a:xfrm>
            <a:off x="7448107" y="3852533"/>
            <a:ext cx="1295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sz="2400" b="1" dirty="0">
                <a:latin typeface="Arial Narrow" panose="020B0606020202030204" pitchFamily="34" charset="0"/>
              </a:rPr>
              <a:t>I wonder why?</a:t>
            </a:r>
          </a:p>
        </p:txBody>
      </p:sp>
      <p:pic>
        <p:nvPicPr>
          <p:cNvPr id="3" name="Picture 2">
            <a:extLst>
              <a:ext uri="{FF2B5EF4-FFF2-40B4-BE49-F238E27FC236}">
                <a16:creationId xmlns:a16="http://schemas.microsoft.com/office/drawing/2014/main" id="{3B5DBB62-C98B-4F8B-B4B9-8A747734082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61849" y="2152776"/>
            <a:ext cx="2243826" cy="2804783"/>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8FBEF771-BE63-40C8-B158-6289D4F32210}"/>
              </a:ext>
            </a:extLst>
          </p:cNvPr>
          <p:cNvSpPr>
            <a:spLocks noGrp="1" noChangeArrowheads="1"/>
          </p:cNvSpPr>
          <p:nvPr>
            <p:ph type="title"/>
          </p:nvPr>
        </p:nvSpPr>
        <p:spPr>
          <a:xfrm>
            <a:off x="1524000" y="0"/>
            <a:ext cx="8382000" cy="403307"/>
          </a:xfrm>
        </p:spPr>
        <p:txBody>
          <a:bodyPr rtlCol="0">
            <a:noAutofit/>
          </a:bodyPr>
          <a:lstStyle/>
          <a:p>
            <a:pPr fontAlgn="auto">
              <a:spcAft>
                <a:spcPts val="0"/>
              </a:spcAft>
              <a:defRPr/>
            </a:pPr>
            <a:r>
              <a:rPr lang="en-US" altLang="en-US" sz="2800" dirty="0">
                <a:latin typeface="Bloodthirsty" panose="02000500000000000000" pitchFamily="2" charset="0"/>
              </a:rPr>
              <a:t>Middle America: Hazardous</a:t>
            </a:r>
          </a:p>
        </p:txBody>
      </p:sp>
      <p:sp>
        <p:nvSpPr>
          <p:cNvPr id="18435" name="Rectangle 3">
            <a:extLst>
              <a:ext uri="{FF2B5EF4-FFF2-40B4-BE49-F238E27FC236}">
                <a16:creationId xmlns:a16="http://schemas.microsoft.com/office/drawing/2014/main" id="{38007D87-E9C2-4A3A-A066-6A54902AF69D}"/>
              </a:ext>
            </a:extLst>
          </p:cNvPr>
          <p:cNvSpPr>
            <a:spLocks noGrp="1" noChangeArrowheads="1"/>
          </p:cNvSpPr>
          <p:nvPr>
            <p:ph idx="1"/>
          </p:nvPr>
        </p:nvSpPr>
        <p:spPr>
          <a:xfrm>
            <a:off x="655320" y="574040"/>
            <a:ext cx="9250680" cy="5334000"/>
          </a:xfrm>
        </p:spPr>
        <p:txBody>
          <a:bodyPr/>
          <a:lstStyle/>
          <a:p>
            <a:r>
              <a:rPr lang="en-US" altLang="en-US" b="1" dirty="0"/>
              <a:t>One of the most hazardous areas in the world to live.</a:t>
            </a:r>
          </a:p>
          <a:p>
            <a:pPr lvl="1"/>
            <a:r>
              <a:rPr lang="en-US" altLang="en-US" b="1" dirty="0"/>
              <a:t>West Coast subduction zone</a:t>
            </a:r>
          </a:p>
          <a:p>
            <a:pPr lvl="2"/>
            <a:r>
              <a:rPr lang="en-US" altLang="en-US" sz="2800" dirty="0"/>
              <a:t>Active volcanoes</a:t>
            </a:r>
          </a:p>
          <a:p>
            <a:pPr lvl="2"/>
            <a:r>
              <a:rPr lang="en-US" altLang="en-US" sz="2800" dirty="0"/>
              <a:t>Earthquake prone</a:t>
            </a:r>
          </a:p>
          <a:p>
            <a:pPr lvl="2"/>
            <a:r>
              <a:rPr lang="en-US" altLang="en-US" sz="2800" dirty="0"/>
              <a:t>Tsunamis – coastal flooding</a:t>
            </a:r>
          </a:p>
          <a:p>
            <a:pPr lvl="1"/>
            <a:r>
              <a:rPr lang="en-US" altLang="en-US" b="1" dirty="0"/>
              <a:t>Caribbean Hurricane Prone</a:t>
            </a:r>
          </a:p>
          <a:p>
            <a:pPr lvl="2"/>
            <a:r>
              <a:rPr lang="en-US" altLang="en-US" sz="2800" dirty="0"/>
              <a:t>Wind damage</a:t>
            </a:r>
          </a:p>
          <a:p>
            <a:pPr lvl="2"/>
            <a:r>
              <a:rPr lang="en-US" altLang="en-US" sz="2800" dirty="0"/>
              <a:t>Flooding damage</a:t>
            </a:r>
          </a:p>
        </p:txBody>
      </p:sp>
      <p:sp>
        <p:nvSpPr>
          <p:cNvPr id="7" name="Slide Number Placeholder 5">
            <a:extLst>
              <a:ext uri="{FF2B5EF4-FFF2-40B4-BE49-F238E27FC236}">
                <a16:creationId xmlns:a16="http://schemas.microsoft.com/office/drawing/2014/main" id="{2A0D2373-787A-498E-A02E-8131129817AE}"/>
              </a:ext>
            </a:extLst>
          </p:cNvPr>
          <p:cNvSpPr>
            <a:spLocks noGrp="1"/>
          </p:cNvSpPr>
          <p:nvPr>
            <p:ph type="sldNum" sz="quarter" idx="12"/>
          </p:nvPr>
        </p:nvSpPr>
        <p:spPr/>
        <p:txBody>
          <a:bodyPr/>
          <a:lstStyle/>
          <a:p>
            <a:pPr>
              <a:defRPr/>
            </a:pPr>
            <a:fld id="{4D882425-B32D-4844-9719-F2AD4AF2D7DE}" type="slidenum">
              <a:rPr lang="en-US" altLang="en-US"/>
              <a:pPr>
                <a:defRPr/>
              </a:pPr>
              <a:t>13</a:t>
            </a:fld>
            <a:endParaRPr lang="en-US" altLang="en-US"/>
          </a:p>
        </p:txBody>
      </p:sp>
      <p:pic>
        <p:nvPicPr>
          <p:cNvPr id="18438" name="Picture 4" descr="hurricane formation">
            <a:extLst>
              <a:ext uri="{FF2B5EF4-FFF2-40B4-BE49-F238E27FC236}">
                <a16:creationId xmlns:a16="http://schemas.microsoft.com/office/drawing/2014/main" id="{908C950B-6447-4ECE-8453-36384F95DF5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61328" y="1373483"/>
            <a:ext cx="5166512" cy="4910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5" descr="subduction_anim">
            <a:extLst>
              <a:ext uri="{FF2B5EF4-FFF2-40B4-BE49-F238E27FC236}">
                <a16:creationId xmlns:a16="http://schemas.microsoft.com/office/drawing/2014/main" id="{21E055FC-852B-4F53-8DE9-C5D9D3188F87}"/>
              </a:ext>
            </a:extLst>
          </p:cNvPr>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1452879" y="4070798"/>
            <a:ext cx="4216401" cy="284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A79C3FF-F618-49CC-AB35-E667A8BB4C4C}"/>
              </a:ext>
            </a:extLst>
          </p:cNvPr>
          <p:cNvPicPr>
            <a:picLocks noGrp="1" noChangeAspect="1"/>
          </p:cNvPicPr>
          <p:nvPr>
            <p:ph idx="1"/>
          </p:nvPr>
        </p:nvPicPr>
        <p:blipFill>
          <a:blip r:embed="rId2"/>
          <a:stretch>
            <a:fillRect/>
          </a:stretch>
        </p:blipFill>
        <p:spPr>
          <a:xfrm>
            <a:off x="0" y="0"/>
            <a:ext cx="9267246" cy="6858000"/>
          </a:xfrm>
          <a:prstGeom prst="rect">
            <a:avLst/>
          </a:prstGeom>
        </p:spPr>
      </p:pic>
      <p:sp>
        <p:nvSpPr>
          <p:cNvPr id="18434" name="Rectangle 2">
            <a:extLst>
              <a:ext uri="{FF2B5EF4-FFF2-40B4-BE49-F238E27FC236}">
                <a16:creationId xmlns:a16="http://schemas.microsoft.com/office/drawing/2014/main" id="{936D265A-5280-4385-80C2-41FFBAA5D9ED}"/>
              </a:ext>
            </a:extLst>
          </p:cNvPr>
          <p:cNvSpPr>
            <a:spLocks noGrp="1" noChangeArrowheads="1"/>
          </p:cNvSpPr>
          <p:nvPr>
            <p:ph type="title"/>
          </p:nvPr>
        </p:nvSpPr>
        <p:spPr>
          <a:xfrm>
            <a:off x="9267246" y="0"/>
            <a:ext cx="2924754" cy="3199440"/>
          </a:xfrm>
        </p:spPr>
        <p:txBody>
          <a:bodyPr rtlCol="0">
            <a:normAutofit/>
          </a:bodyPr>
          <a:lstStyle/>
          <a:p>
            <a:pPr fontAlgn="auto">
              <a:spcAft>
                <a:spcPts val="0"/>
              </a:spcAft>
              <a:defRPr/>
            </a:pPr>
            <a:r>
              <a:rPr lang="en-US" altLang="en-US" sz="3600" b="1" dirty="0"/>
              <a:t>WORLD HURRICANE TRACKS</a:t>
            </a:r>
            <a:br>
              <a:rPr lang="en-US" altLang="en-US" sz="3600" b="1" dirty="0"/>
            </a:br>
            <a:r>
              <a:rPr lang="en-US" altLang="en-US" sz="2400" b="1" dirty="0"/>
              <a:t>They don’t just occur in the Atlantic, Gulf of Mexico, &amp; Caribbean </a:t>
            </a:r>
            <a:endParaRPr lang="en-US" altLang="en-US" sz="3600" b="1" dirty="0"/>
          </a:p>
        </p:txBody>
      </p:sp>
      <p:sp>
        <p:nvSpPr>
          <p:cNvPr id="6" name="Slide Number Placeholder 5">
            <a:extLst>
              <a:ext uri="{FF2B5EF4-FFF2-40B4-BE49-F238E27FC236}">
                <a16:creationId xmlns:a16="http://schemas.microsoft.com/office/drawing/2014/main" id="{F390E7FB-265A-4FFB-A45B-11F84119D200}"/>
              </a:ext>
            </a:extLst>
          </p:cNvPr>
          <p:cNvSpPr>
            <a:spLocks noGrp="1"/>
          </p:cNvSpPr>
          <p:nvPr>
            <p:ph type="sldNum" sz="quarter" idx="12"/>
          </p:nvPr>
        </p:nvSpPr>
        <p:spPr/>
        <p:txBody>
          <a:bodyPr/>
          <a:lstStyle/>
          <a:p>
            <a:pPr>
              <a:defRPr/>
            </a:pPr>
            <a:fld id="{214D2FCB-C37D-4D03-A68D-63E51861C617}" type="slidenum">
              <a:rPr lang="en-US" altLang="en-US"/>
              <a:pPr>
                <a:defRPr/>
              </a:pPr>
              <a:t>14</a:t>
            </a:fld>
            <a:endParaRPr lang="en-US" altLang="en-US"/>
          </a:p>
        </p:txBody>
      </p:sp>
      <p:sp>
        <p:nvSpPr>
          <p:cNvPr id="18436" name="Oval 4">
            <a:extLst>
              <a:ext uri="{FF2B5EF4-FFF2-40B4-BE49-F238E27FC236}">
                <a16:creationId xmlns:a16="http://schemas.microsoft.com/office/drawing/2014/main" id="{A613CF52-5764-4D08-B412-985F45426540}"/>
              </a:ext>
            </a:extLst>
          </p:cNvPr>
          <p:cNvSpPr>
            <a:spLocks noChangeArrowheads="1"/>
          </p:cNvSpPr>
          <p:nvPr/>
        </p:nvSpPr>
        <p:spPr bwMode="auto">
          <a:xfrm>
            <a:off x="2029046" y="2285040"/>
            <a:ext cx="2057400" cy="914400"/>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8436"/>
                                        </p:tgtEl>
                                        <p:attrNameLst>
                                          <p:attrName>style.visibility</p:attrName>
                                        </p:attrNameLst>
                                      </p:cBhvr>
                                      <p:to>
                                        <p:strVal val="visible"/>
                                      </p:to>
                                    </p:set>
                                    <p:anim calcmode="lin" valueType="num">
                                      <p:cBhvr>
                                        <p:cTn id="7" dur="1000" fill="hold"/>
                                        <p:tgtEl>
                                          <p:spTgt spid="18436"/>
                                        </p:tgtEl>
                                        <p:attrNameLst>
                                          <p:attrName>ppt_w</p:attrName>
                                        </p:attrNameLst>
                                      </p:cBhvr>
                                      <p:tavLst>
                                        <p:tav tm="0">
                                          <p:val>
                                            <p:fltVal val="0"/>
                                          </p:val>
                                        </p:tav>
                                        <p:tav tm="100000">
                                          <p:val>
                                            <p:strVal val="#ppt_w"/>
                                          </p:val>
                                        </p:tav>
                                      </p:tavLst>
                                    </p:anim>
                                    <p:anim calcmode="lin" valueType="num">
                                      <p:cBhvr>
                                        <p:cTn id="8" dur="1000" fill="hold"/>
                                        <p:tgtEl>
                                          <p:spTgt spid="18436"/>
                                        </p:tgtEl>
                                        <p:attrNameLst>
                                          <p:attrName>ppt_h</p:attrName>
                                        </p:attrNameLst>
                                      </p:cBhvr>
                                      <p:tavLst>
                                        <p:tav tm="0">
                                          <p:val>
                                            <p:fltVal val="0"/>
                                          </p:val>
                                        </p:tav>
                                        <p:tav tm="100000">
                                          <p:val>
                                            <p:strVal val="#ppt_h"/>
                                          </p:val>
                                        </p:tav>
                                      </p:tavLst>
                                    </p:anim>
                                    <p:anim calcmode="lin" valueType="num">
                                      <p:cBhvr>
                                        <p:cTn id="9" dur="1000" fill="hold"/>
                                        <p:tgtEl>
                                          <p:spTgt spid="1843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843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CC46AA8A-1030-42D0-9AF8-9B2E60888423}"/>
              </a:ext>
            </a:extLst>
          </p:cNvPr>
          <p:cNvPicPr>
            <a:picLocks noGrp="1" noChangeAspect="1"/>
          </p:cNvPicPr>
          <p:nvPr>
            <p:ph idx="1"/>
          </p:nvPr>
        </p:nvPicPr>
        <p:blipFill>
          <a:blip r:embed="rId2"/>
          <a:stretch>
            <a:fillRect/>
          </a:stretch>
        </p:blipFill>
        <p:spPr>
          <a:xfrm>
            <a:off x="0" y="-95694"/>
            <a:ext cx="6114296" cy="4965405"/>
          </a:xfrm>
          <a:prstGeom prst="rect">
            <a:avLst/>
          </a:prstGeom>
        </p:spPr>
      </p:pic>
      <p:sp>
        <p:nvSpPr>
          <p:cNvPr id="5" name="Slide Number Placeholder 4">
            <a:extLst>
              <a:ext uri="{FF2B5EF4-FFF2-40B4-BE49-F238E27FC236}">
                <a16:creationId xmlns:a16="http://schemas.microsoft.com/office/drawing/2014/main" id="{CB2B9D65-374E-4A08-9F68-4B4C7C7EF415}"/>
              </a:ext>
            </a:extLst>
          </p:cNvPr>
          <p:cNvSpPr>
            <a:spLocks noGrp="1"/>
          </p:cNvSpPr>
          <p:nvPr>
            <p:ph type="sldNum" sz="quarter" idx="12"/>
          </p:nvPr>
        </p:nvSpPr>
        <p:spPr/>
        <p:txBody>
          <a:bodyPr/>
          <a:lstStyle/>
          <a:p>
            <a:fld id="{4BF0CE44-D646-4EBF-95B0-C7A9C99A3CDB}" type="slidenum">
              <a:rPr lang="en-US" altLang="en-US" smtClean="0"/>
              <a:pPr/>
              <a:t>15</a:t>
            </a:fld>
            <a:endParaRPr lang="en-US" altLang="en-US" dirty="0"/>
          </a:p>
        </p:txBody>
      </p:sp>
      <p:pic>
        <p:nvPicPr>
          <p:cNvPr id="7" name="Picture 6">
            <a:extLst>
              <a:ext uri="{FF2B5EF4-FFF2-40B4-BE49-F238E27FC236}">
                <a16:creationId xmlns:a16="http://schemas.microsoft.com/office/drawing/2014/main" id="{179D021E-F4FA-479D-AEA2-A915BD067ED7}"/>
              </a:ext>
            </a:extLst>
          </p:cNvPr>
          <p:cNvPicPr>
            <a:picLocks noChangeAspect="1"/>
          </p:cNvPicPr>
          <p:nvPr/>
        </p:nvPicPr>
        <p:blipFill>
          <a:blip r:embed="rId3"/>
          <a:stretch>
            <a:fillRect/>
          </a:stretch>
        </p:blipFill>
        <p:spPr>
          <a:xfrm>
            <a:off x="6096001" y="2472280"/>
            <a:ext cx="6096000" cy="4291521"/>
          </a:xfrm>
          <a:prstGeom prst="rect">
            <a:avLst/>
          </a:prstGeom>
        </p:spPr>
      </p:pic>
      <p:sp>
        <p:nvSpPr>
          <p:cNvPr id="8" name="TextBox 7">
            <a:extLst>
              <a:ext uri="{FF2B5EF4-FFF2-40B4-BE49-F238E27FC236}">
                <a16:creationId xmlns:a16="http://schemas.microsoft.com/office/drawing/2014/main" id="{2087F7FC-FD0F-4C96-9BC0-E4E313D3F004}"/>
              </a:ext>
            </a:extLst>
          </p:cNvPr>
          <p:cNvSpPr txBox="1"/>
          <p:nvPr/>
        </p:nvSpPr>
        <p:spPr>
          <a:xfrm>
            <a:off x="6687879" y="520995"/>
            <a:ext cx="5220586" cy="707886"/>
          </a:xfrm>
          <a:prstGeom prst="rect">
            <a:avLst/>
          </a:prstGeom>
          <a:noFill/>
        </p:spPr>
        <p:txBody>
          <a:bodyPr wrap="square" rtlCol="0">
            <a:spAutoFit/>
          </a:bodyPr>
          <a:lstStyle/>
          <a:p>
            <a:r>
              <a:rPr lang="en-US" sz="4000" b="1" dirty="0"/>
              <a:t>Mechanics</a:t>
            </a:r>
            <a:endParaRPr lang="en-US" b="1" dirty="0"/>
          </a:p>
        </p:txBody>
      </p:sp>
      <p:sp>
        <p:nvSpPr>
          <p:cNvPr id="9" name="TextBox 8">
            <a:extLst>
              <a:ext uri="{FF2B5EF4-FFF2-40B4-BE49-F238E27FC236}">
                <a16:creationId xmlns:a16="http://schemas.microsoft.com/office/drawing/2014/main" id="{1F469D8B-089D-4C24-AA86-5B95CDD6599D}"/>
              </a:ext>
            </a:extLst>
          </p:cNvPr>
          <p:cNvSpPr txBox="1"/>
          <p:nvPr/>
        </p:nvSpPr>
        <p:spPr>
          <a:xfrm>
            <a:off x="1559443" y="5108870"/>
            <a:ext cx="2977116" cy="707886"/>
          </a:xfrm>
          <a:prstGeom prst="rect">
            <a:avLst/>
          </a:prstGeom>
          <a:noFill/>
        </p:spPr>
        <p:txBody>
          <a:bodyPr wrap="square" rtlCol="0">
            <a:spAutoFit/>
          </a:bodyPr>
          <a:lstStyle/>
          <a:p>
            <a:r>
              <a:rPr lang="en-US" sz="4000" b="1" dirty="0"/>
              <a:t>Categories</a:t>
            </a:r>
          </a:p>
        </p:txBody>
      </p:sp>
      <p:cxnSp>
        <p:nvCxnSpPr>
          <p:cNvPr id="11" name="Straight Arrow Connector 10">
            <a:extLst>
              <a:ext uri="{FF2B5EF4-FFF2-40B4-BE49-F238E27FC236}">
                <a16:creationId xmlns:a16="http://schemas.microsoft.com/office/drawing/2014/main" id="{F502DF12-5864-406C-82E2-C122846F6CBF}"/>
              </a:ext>
            </a:extLst>
          </p:cNvPr>
          <p:cNvCxnSpPr/>
          <p:nvPr/>
        </p:nvCxnSpPr>
        <p:spPr>
          <a:xfrm>
            <a:off x="1339702" y="5826642"/>
            <a:ext cx="4625163"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ADAC603-401A-4F7B-AF8B-903A457C8826}"/>
              </a:ext>
            </a:extLst>
          </p:cNvPr>
          <p:cNvCxnSpPr/>
          <p:nvPr/>
        </p:nvCxnSpPr>
        <p:spPr>
          <a:xfrm flipH="1">
            <a:off x="6114296" y="1228881"/>
            <a:ext cx="2870216"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60694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2074B682-01E9-429C-AD61-D09BED29B7DF}"/>
              </a:ext>
            </a:extLst>
          </p:cNvPr>
          <p:cNvPicPr>
            <a:picLocks noGrp="1" noChangeAspect="1"/>
          </p:cNvPicPr>
          <p:nvPr>
            <p:ph idx="1"/>
          </p:nvPr>
        </p:nvPicPr>
        <p:blipFill>
          <a:blip r:embed="rId2"/>
          <a:stretch>
            <a:fillRect/>
          </a:stretch>
        </p:blipFill>
        <p:spPr>
          <a:xfrm>
            <a:off x="0" y="0"/>
            <a:ext cx="7289557" cy="6858000"/>
          </a:xfrm>
          <a:prstGeom prst="rect">
            <a:avLst/>
          </a:prstGeom>
        </p:spPr>
      </p:pic>
      <p:sp>
        <p:nvSpPr>
          <p:cNvPr id="5" name="Slide Number Placeholder 4">
            <a:extLst>
              <a:ext uri="{FF2B5EF4-FFF2-40B4-BE49-F238E27FC236}">
                <a16:creationId xmlns:a16="http://schemas.microsoft.com/office/drawing/2014/main" id="{9C14DD16-C8ED-4586-8CC9-6E8BEEF67FA9}"/>
              </a:ext>
            </a:extLst>
          </p:cNvPr>
          <p:cNvSpPr>
            <a:spLocks noGrp="1"/>
          </p:cNvSpPr>
          <p:nvPr>
            <p:ph type="sldNum" sz="quarter" idx="12"/>
          </p:nvPr>
        </p:nvSpPr>
        <p:spPr/>
        <p:txBody>
          <a:bodyPr/>
          <a:lstStyle/>
          <a:p>
            <a:fld id="{4BF0CE44-D646-4EBF-95B0-C7A9C99A3CDB}" type="slidenum">
              <a:rPr lang="en-US" altLang="en-US" smtClean="0"/>
              <a:pPr/>
              <a:t>16</a:t>
            </a:fld>
            <a:endParaRPr lang="en-US" altLang="en-US" dirty="0"/>
          </a:p>
        </p:txBody>
      </p:sp>
      <p:sp>
        <p:nvSpPr>
          <p:cNvPr id="9" name="Block Arc 8">
            <a:extLst>
              <a:ext uri="{FF2B5EF4-FFF2-40B4-BE49-F238E27FC236}">
                <a16:creationId xmlns:a16="http://schemas.microsoft.com/office/drawing/2014/main" id="{CD80C834-3326-47AB-A8F4-1516A6844652}"/>
              </a:ext>
            </a:extLst>
          </p:cNvPr>
          <p:cNvSpPr/>
          <p:nvPr/>
        </p:nvSpPr>
        <p:spPr>
          <a:xfrm>
            <a:off x="7751134" y="733648"/>
            <a:ext cx="3902149" cy="925031"/>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a:extLst>
              <a:ext uri="{FF2B5EF4-FFF2-40B4-BE49-F238E27FC236}">
                <a16:creationId xmlns:a16="http://schemas.microsoft.com/office/drawing/2014/main" id="{D9509E5F-15DA-414C-991E-1FC2611DB182}"/>
              </a:ext>
            </a:extLst>
          </p:cNvPr>
          <p:cNvSpPr txBox="1"/>
          <p:nvPr/>
        </p:nvSpPr>
        <p:spPr>
          <a:xfrm>
            <a:off x="11142920" y="350874"/>
            <a:ext cx="744279" cy="369332"/>
          </a:xfrm>
          <a:prstGeom prst="rect">
            <a:avLst/>
          </a:prstGeom>
          <a:noFill/>
        </p:spPr>
        <p:txBody>
          <a:bodyPr wrap="square" rtlCol="0">
            <a:spAutoFit/>
          </a:bodyPr>
          <a:lstStyle/>
          <a:p>
            <a:r>
              <a:rPr lang="en-US" b="1" dirty="0"/>
              <a:t>Start</a:t>
            </a:r>
          </a:p>
        </p:txBody>
      </p:sp>
      <p:sp>
        <p:nvSpPr>
          <p:cNvPr id="11" name="TextBox 10">
            <a:extLst>
              <a:ext uri="{FF2B5EF4-FFF2-40B4-BE49-F238E27FC236}">
                <a16:creationId xmlns:a16="http://schemas.microsoft.com/office/drawing/2014/main" id="{F2DE30A5-DDBA-4808-B841-FAF3A4CB290F}"/>
              </a:ext>
            </a:extLst>
          </p:cNvPr>
          <p:cNvSpPr txBox="1"/>
          <p:nvPr/>
        </p:nvSpPr>
        <p:spPr>
          <a:xfrm>
            <a:off x="7579241" y="425302"/>
            <a:ext cx="1031359" cy="369332"/>
          </a:xfrm>
          <a:prstGeom prst="rect">
            <a:avLst/>
          </a:prstGeom>
          <a:noFill/>
        </p:spPr>
        <p:txBody>
          <a:bodyPr wrap="square" rtlCol="0">
            <a:spAutoFit/>
          </a:bodyPr>
          <a:lstStyle/>
          <a:p>
            <a:r>
              <a:rPr lang="en-US" b="1" dirty="0"/>
              <a:t>Finish</a:t>
            </a:r>
          </a:p>
        </p:txBody>
      </p:sp>
      <p:sp>
        <p:nvSpPr>
          <p:cNvPr id="12" name="TextBox 11">
            <a:extLst>
              <a:ext uri="{FF2B5EF4-FFF2-40B4-BE49-F238E27FC236}">
                <a16:creationId xmlns:a16="http://schemas.microsoft.com/office/drawing/2014/main" id="{520DC42B-1DFA-4F71-888E-7A1D9CC82207}"/>
              </a:ext>
            </a:extLst>
          </p:cNvPr>
          <p:cNvSpPr txBox="1"/>
          <p:nvPr/>
        </p:nvSpPr>
        <p:spPr>
          <a:xfrm>
            <a:off x="11249247" y="1404307"/>
            <a:ext cx="637952" cy="369332"/>
          </a:xfrm>
          <a:prstGeom prst="rect">
            <a:avLst/>
          </a:prstGeom>
          <a:noFill/>
        </p:spPr>
        <p:txBody>
          <a:bodyPr wrap="square" rtlCol="0">
            <a:spAutoFit/>
          </a:bodyPr>
          <a:lstStyle/>
          <a:p>
            <a:r>
              <a:rPr lang="en-US" b="1" dirty="0"/>
              <a:t>TD</a:t>
            </a:r>
          </a:p>
        </p:txBody>
      </p:sp>
      <p:sp>
        <p:nvSpPr>
          <p:cNvPr id="13" name="TextBox 12">
            <a:extLst>
              <a:ext uri="{FF2B5EF4-FFF2-40B4-BE49-F238E27FC236}">
                <a16:creationId xmlns:a16="http://schemas.microsoft.com/office/drawing/2014/main" id="{1C17FD9A-D1A0-44A8-9C48-06DAB496D9AE}"/>
              </a:ext>
            </a:extLst>
          </p:cNvPr>
          <p:cNvSpPr txBox="1"/>
          <p:nvPr/>
        </p:nvSpPr>
        <p:spPr>
          <a:xfrm>
            <a:off x="7579241" y="1464484"/>
            <a:ext cx="637952" cy="369332"/>
          </a:xfrm>
          <a:prstGeom prst="rect">
            <a:avLst/>
          </a:prstGeom>
          <a:noFill/>
        </p:spPr>
        <p:txBody>
          <a:bodyPr wrap="square" rtlCol="0">
            <a:spAutoFit/>
          </a:bodyPr>
          <a:lstStyle/>
          <a:p>
            <a:r>
              <a:rPr lang="en-US" b="1" dirty="0"/>
              <a:t>TS</a:t>
            </a:r>
          </a:p>
        </p:txBody>
      </p:sp>
      <p:sp>
        <p:nvSpPr>
          <p:cNvPr id="14" name="TextBox 13">
            <a:extLst>
              <a:ext uri="{FF2B5EF4-FFF2-40B4-BE49-F238E27FC236}">
                <a16:creationId xmlns:a16="http://schemas.microsoft.com/office/drawing/2014/main" id="{E9D67FC3-97FC-4F26-B65A-EEB37A2FCF6F}"/>
              </a:ext>
            </a:extLst>
          </p:cNvPr>
          <p:cNvSpPr txBox="1"/>
          <p:nvPr/>
        </p:nvSpPr>
        <p:spPr>
          <a:xfrm>
            <a:off x="7579241" y="2190307"/>
            <a:ext cx="4520610" cy="3970318"/>
          </a:xfrm>
          <a:prstGeom prst="rect">
            <a:avLst/>
          </a:prstGeom>
          <a:noFill/>
        </p:spPr>
        <p:txBody>
          <a:bodyPr wrap="square" rtlCol="0">
            <a:spAutoFit/>
          </a:bodyPr>
          <a:lstStyle/>
          <a:p>
            <a:r>
              <a:rPr lang="en-US" dirty="0"/>
              <a:t>1. Starts as a Tropical Depression (a low pressure system)</a:t>
            </a:r>
          </a:p>
          <a:p>
            <a:r>
              <a:rPr lang="en-US" dirty="0"/>
              <a:t>2. Passing over warn water (lowering pressure), the convectional updraft strengthens and the incoming winds circulate around the convectional updraft in the center.</a:t>
            </a:r>
          </a:p>
          <a:p>
            <a:r>
              <a:rPr lang="en-US" dirty="0"/>
              <a:t>3. The longer this cyclone travels over warm water, the stronger and more damaging it becomes</a:t>
            </a:r>
          </a:p>
          <a:p>
            <a:r>
              <a:rPr lang="en-US" dirty="0"/>
              <a:t>4.  If or when the system reaches land its strength begins to drop back and it becomes less intense and is reduced to a tropical storm that continues to weaken and peters out if it remains over land.</a:t>
            </a:r>
          </a:p>
        </p:txBody>
      </p:sp>
    </p:spTree>
    <p:extLst>
      <p:ext uri="{BB962C8B-B14F-4D97-AF65-F5344CB8AC3E}">
        <p14:creationId xmlns:p14="http://schemas.microsoft.com/office/powerpoint/2010/main" val="24525019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73C2B-39B9-46C7-9E63-EB305A6EB3FC}"/>
              </a:ext>
            </a:extLst>
          </p:cNvPr>
          <p:cNvSpPr>
            <a:spLocks noGrp="1"/>
          </p:cNvSpPr>
          <p:nvPr>
            <p:ph type="title"/>
          </p:nvPr>
        </p:nvSpPr>
        <p:spPr/>
        <p:txBody>
          <a:bodyPr/>
          <a:lstStyle/>
          <a:p>
            <a:endParaRPr lang="en-US" dirty="0"/>
          </a:p>
        </p:txBody>
      </p:sp>
      <p:pic>
        <p:nvPicPr>
          <p:cNvPr id="7" name="Content Placeholder 6">
            <a:extLst>
              <a:ext uri="{FF2B5EF4-FFF2-40B4-BE49-F238E27FC236}">
                <a16:creationId xmlns:a16="http://schemas.microsoft.com/office/drawing/2014/main" id="{9E1E4C13-1602-4580-8305-260A022ADE83}"/>
              </a:ext>
            </a:extLst>
          </p:cNvPr>
          <p:cNvPicPr>
            <a:picLocks noGrp="1" noChangeAspect="1"/>
          </p:cNvPicPr>
          <p:nvPr>
            <p:ph idx="1"/>
          </p:nvPr>
        </p:nvPicPr>
        <p:blipFill>
          <a:blip r:embed="rId2"/>
          <a:stretch>
            <a:fillRect/>
          </a:stretch>
        </p:blipFill>
        <p:spPr>
          <a:xfrm>
            <a:off x="0" y="0"/>
            <a:ext cx="10035152" cy="6858000"/>
          </a:xfrm>
          <a:prstGeom prst="rect">
            <a:avLst/>
          </a:prstGeom>
        </p:spPr>
      </p:pic>
      <p:sp>
        <p:nvSpPr>
          <p:cNvPr id="5" name="Slide Number Placeholder 4">
            <a:extLst>
              <a:ext uri="{FF2B5EF4-FFF2-40B4-BE49-F238E27FC236}">
                <a16:creationId xmlns:a16="http://schemas.microsoft.com/office/drawing/2014/main" id="{3F9F51C4-E671-4699-A57A-19CDC8DA33C0}"/>
              </a:ext>
            </a:extLst>
          </p:cNvPr>
          <p:cNvSpPr>
            <a:spLocks noGrp="1"/>
          </p:cNvSpPr>
          <p:nvPr>
            <p:ph type="sldNum" sz="quarter" idx="12"/>
          </p:nvPr>
        </p:nvSpPr>
        <p:spPr/>
        <p:txBody>
          <a:bodyPr/>
          <a:lstStyle/>
          <a:p>
            <a:fld id="{4BF0CE44-D646-4EBF-95B0-C7A9C99A3CDB}" type="slidenum">
              <a:rPr lang="en-US" altLang="en-US" smtClean="0"/>
              <a:pPr/>
              <a:t>17</a:t>
            </a:fld>
            <a:endParaRPr lang="en-US" altLang="en-US" dirty="0"/>
          </a:p>
        </p:txBody>
      </p:sp>
    </p:spTree>
    <p:extLst>
      <p:ext uri="{BB962C8B-B14F-4D97-AF65-F5344CB8AC3E}">
        <p14:creationId xmlns:p14="http://schemas.microsoft.com/office/powerpoint/2010/main" val="8957302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2">
            <a:extLst>
              <a:ext uri="{FF2B5EF4-FFF2-40B4-BE49-F238E27FC236}">
                <a16:creationId xmlns:a16="http://schemas.microsoft.com/office/drawing/2014/main" id="{1899F83F-7220-49DC-B1DF-F30D0B9B08A3}"/>
              </a:ext>
            </a:extLst>
          </p:cNvPr>
          <p:cNvSpPr>
            <a:spLocks noGrp="1"/>
          </p:cNvSpPr>
          <p:nvPr>
            <p:ph type="ftr" sz="quarter" idx="11"/>
          </p:nvPr>
        </p:nvSpPr>
        <p:spPr/>
        <p:txBody>
          <a:bodyPr/>
          <a:lstStyle/>
          <a:p>
            <a:r>
              <a:rPr lang="en-US" altLang="en-US" dirty="0"/>
              <a:t>Globalization &amp; Diversity: Rowntree, Lewis, Price, Wyckoff</a:t>
            </a:r>
          </a:p>
        </p:txBody>
      </p:sp>
      <p:sp>
        <p:nvSpPr>
          <p:cNvPr id="5" name="Slide Number Placeholder 3">
            <a:extLst>
              <a:ext uri="{FF2B5EF4-FFF2-40B4-BE49-F238E27FC236}">
                <a16:creationId xmlns:a16="http://schemas.microsoft.com/office/drawing/2014/main" id="{09E7E7FC-BBEE-4B12-B8F2-F04931777A03}"/>
              </a:ext>
            </a:extLst>
          </p:cNvPr>
          <p:cNvSpPr>
            <a:spLocks noGrp="1"/>
          </p:cNvSpPr>
          <p:nvPr>
            <p:ph type="sldNum" sz="quarter" idx="12"/>
          </p:nvPr>
        </p:nvSpPr>
        <p:spPr/>
        <p:txBody>
          <a:bodyPr/>
          <a:lstStyle/>
          <a:p>
            <a:fld id="{AAD6A815-1EFF-47C3-91A6-8B203FE16E84}" type="slidenum">
              <a:rPr lang="en-US" altLang="en-US"/>
              <a:pPr/>
              <a:t>18</a:t>
            </a:fld>
            <a:endParaRPr lang="en-US" altLang="en-US" dirty="0"/>
          </a:p>
        </p:txBody>
      </p:sp>
      <p:pic>
        <p:nvPicPr>
          <p:cNvPr id="12290" name="Picture 2" descr="180518">
            <a:extLst>
              <a:ext uri="{FF2B5EF4-FFF2-40B4-BE49-F238E27FC236}">
                <a16:creationId xmlns:a16="http://schemas.microsoft.com/office/drawing/2014/main" id="{FD5C4F33-BA25-43FF-8BC6-0D13E0061CD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0"/>
            <a:ext cx="9144000" cy="68580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291" name="Text Box 3">
            <a:extLst>
              <a:ext uri="{FF2B5EF4-FFF2-40B4-BE49-F238E27FC236}">
                <a16:creationId xmlns:a16="http://schemas.microsoft.com/office/drawing/2014/main" id="{DFF66CF3-DE36-4A89-957C-067240C267A8}"/>
              </a:ext>
            </a:extLst>
          </p:cNvPr>
          <p:cNvSpPr txBox="1">
            <a:spLocks noChangeArrowheads="1"/>
          </p:cNvSpPr>
          <p:nvPr/>
        </p:nvSpPr>
        <p:spPr bwMode="auto">
          <a:xfrm>
            <a:off x="4267200" y="0"/>
            <a:ext cx="6400800" cy="592138"/>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200" b="1" dirty="0">
                <a:latin typeface="Arial Narrow" panose="020B0606020202030204" pitchFamily="34" charset="0"/>
              </a:rPr>
              <a:t>MAINLAND – RIMLAND DISTINCTION</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7E76FCB8-173B-4D1C-A80B-AB1A0C9B1FCA}"/>
              </a:ext>
            </a:extLst>
          </p:cNvPr>
          <p:cNvSpPr>
            <a:spLocks noGrp="1" noChangeArrowheads="1"/>
          </p:cNvSpPr>
          <p:nvPr>
            <p:ph type="title"/>
          </p:nvPr>
        </p:nvSpPr>
        <p:spPr>
          <a:xfrm>
            <a:off x="1524000" y="0"/>
            <a:ext cx="8229600" cy="914400"/>
          </a:xfrm>
        </p:spPr>
        <p:txBody>
          <a:bodyPr/>
          <a:lstStyle/>
          <a:p>
            <a:r>
              <a:rPr lang="en-US" altLang="en-US" sz="3000" b="1" dirty="0"/>
              <a:t>MAINLAND/RIMLAND  FRAMEWORK</a:t>
            </a:r>
          </a:p>
        </p:txBody>
      </p:sp>
      <p:sp>
        <p:nvSpPr>
          <p:cNvPr id="13315" name="Rectangle 3">
            <a:extLst>
              <a:ext uri="{FF2B5EF4-FFF2-40B4-BE49-F238E27FC236}">
                <a16:creationId xmlns:a16="http://schemas.microsoft.com/office/drawing/2014/main" id="{7CB0F580-B0F8-4EE9-8FE2-D963C2F4C133}"/>
              </a:ext>
            </a:extLst>
          </p:cNvPr>
          <p:cNvSpPr>
            <a:spLocks noGrp="1" noChangeArrowheads="1"/>
          </p:cNvSpPr>
          <p:nvPr>
            <p:ph idx="1"/>
          </p:nvPr>
        </p:nvSpPr>
        <p:spPr>
          <a:xfrm>
            <a:off x="258724" y="869950"/>
            <a:ext cx="11522149" cy="5486400"/>
          </a:xfrm>
        </p:spPr>
        <p:txBody>
          <a:bodyPr>
            <a:normAutofit/>
          </a:bodyPr>
          <a:lstStyle/>
          <a:p>
            <a:pPr>
              <a:spcBef>
                <a:spcPct val="10000"/>
              </a:spcBef>
            </a:pPr>
            <a:r>
              <a:rPr lang="en-US" altLang="en-US" sz="3200" b="1" dirty="0"/>
              <a:t>MAINLAND -- </a:t>
            </a:r>
            <a:r>
              <a:rPr lang="en-US" altLang="en-US" sz="3200" b="1" dirty="0">
                <a:cs typeface="Arial" panose="020B0604020202020204" pitchFamily="34" charset="0"/>
              </a:rPr>
              <a:t>Leading Spanish activity was in Central and southern Mexico</a:t>
            </a:r>
            <a:r>
              <a:rPr lang="en-US" altLang="en-US" sz="3200" b="1" dirty="0"/>
              <a:t> </a:t>
            </a:r>
            <a:endParaRPr lang="en-US" altLang="en-US" sz="3200" dirty="0"/>
          </a:p>
          <a:p>
            <a:pPr lvl="1">
              <a:spcBef>
                <a:spcPct val="10000"/>
              </a:spcBef>
            </a:pPr>
            <a:r>
              <a:rPr lang="en-US" altLang="en-US" sz="2800" b="1" dirty="0">
                <a:solidFill>
                  <a:srgbClr val="CC0000"/>
                </a:solidFill>
              </a:rPr>
              <a:t>EURO-INDIAN INFLUENCE</a:t>
            </a:r>
            <a:r>
              <a:rPr lang="en-US" altLang="en-US" sz="2800" b="1" dirty="0"/>
              <a:t> -- Mestizo</a:t>
            </a:r>
          </a:p>
          <a:p>
            <a:pPr lvl="1">
              <a:spcBef>
                <a:spcPct val="10000"/>
              </a:spcBef>
            </a:pPr>
            <a:r>
              <a:rPr lang="en-US" altLang="en-US" sz="2800" b="1" dirty="0">
                <a:solidFill>
                  <a:srgbClr val="CC0000"/>
                </a:solidFill>
              </a:rPr>
              <a:t>GREATER ISOLATION</a:t>
            </a:r>
          </a:p>
          <a:p>
            <a:pPr lvl="1">
              <a:spcBef>
                <a:spcPct val="10000"/>
              </a:spcBef>
            </a:pPr>
            <a:r>
              <a:rPr lang="en-US" altLang="en-US" sz="2800" b="1" dirty="0">
                <a:solidFill>
                  <a:srgbClr val="CC0000"/>
                </a:solidFill>
              </a:rPr>
              <a:t>HACIENDA PREVAILED (Feudal Structure)</a:t>
            </a:r>
          </a:p>
          <a:p>
            <a:pPr lvl="1">
              <a:spcBef>
                <a:spcPct val="10000"/>
              </a:spcBef>
            </a:pPr>
            <a:endParaRPr lang="en-US" altLang="en-US" sz="2800" b="1" dirty="0">
              <a:solidFill>
                <a:srgbClr val="CC0000"/>
              </a:solidFill>
            </a:endParaRPr>
          </a:p>
          <a:p>
            <a:pPr>
              <a:spcBef>
                <a:spcPct val="10000"/>
              </a:spcBef>
            </a:pPr>
            <a:r>
              <a:rPr lang="en-US" altLang="en-US" sz="3200" b="1" dirty="0">
                <a:cs typeface="Arial" panose="020B0604020202020204" pitchFamily="34" charset="0"/>
              </a:rPr>
              <a:t>Spanish interests largely on Pacific side, whereas Caribbean area (Rimland) was where countries competed for sugar cane producing land. </a:t>
            </a:r>
            <a:r>
              <a:rPr lang="en-US" altLang="en-US" sz="3200" b="1" dirty="0">
                <a:latin typeface="Arial Narrow" panose="020B0606020202030204" pitchFamily="34" charset="0"/>
                <a:cs typeface="Arial" panose="020B0604020202020204" pitchFamily="34" charset="0"/>
              </a:rPr>
              <a:t>–</a:t>
            </a:r>
            <a:r>
              <a:rPr lang="en-US" altLang="en-US" sz="3200" b="1" dirty="0">
                <a:cs typeface="Arial" panose="020B0604020202020204" pitchFamily="34" charset="0"/>
              </a:rPr>
              <a:t> Spanish, French, Dutch, &amp; British</a:t>
            </a:r>
            <a:r>
              <a:rPr lang="en-US" altLang="en-US" sz="3200" b="1" dirty="0"/>
              <a:t> </a:t>
            </a:r>
          </a:p>
          <a:p>
            <a:pPr>
              <a:spcBef>
                <a:spcPct val="10000"/>
              </a:spcBef>
            </a:pPr>
            <a:endParaRPr lang="en-US" altLang="en-US" sz="3200" b="1" dirty="0"/>
          </a:p>
          <a:p>
            <a:pPr>
              <a:spcBef>
                <a:spcPct val="10000"/>
              </a:spcBef>
            </a:pPr>
            <a:r>
              <a:rPr lang="en-US" altLang="en-US" sz="3200" b="1" dirty="0">
                <a:cs typeface="Arial" panose="020B0604020202020204" pitchFamily="34" charset="0"/>
              </a:rPr>
              <a:t>Panama focus of attention for inter-oceanic contact</a:t>
            </a:r>
          </a:p>
        </p:txBody>
      </p:sp>
      <p:sp>
        <p:nvSpPr>
          <p:cNvPr id="5" name="Slide Number Placeholder 5">
            <a:extLst>
              <a:ext uri="{FF2B5EF4-FFF2-40B4-BE49-F238E27FC236}">
                <a16:creationId xmlns:a16="http://schemas.microsoft.com/office/drawing/2014/main" id="{41D8703B-315E-47DE-8FD9-610D4C35C4D0}"/>
              </a:ext>
            </a:extLst>
          </p:cNvPr>
          <p:cNvSpPr>
            <a:spLocks noGrp="1"/>
          </p:cNvSpPr>
          <p:nvPr>
            <p:ph type="sldNum" sz="quarter" idx="12"/>
          </p:nvPr>
        </p:nvSpPr>
        <p:spPr/>
        <p:txBody>
          <a:bodyPr/>
          <a:lstStyle/>
          <a:p>
            <a:fld id="{4A0549ED-DD66-48FE-84A1-37D087830E70}" type="slidenum">
              <a:rPr lang="en-US" altLang="en-US"/>
              <a:pPr/>
              <a:t>19</a:t>
            </a:fld>
            <a:endParaRPr lang="en-US" alt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05F53-AE41-4669-85F2-A3B0179000D8}"/>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1497AA50-AA30-44F5-A836-8869C04EBBC5}"/>
              </a:ext>
            </a:extLst>
          </p:cNvPr>
          <p:cNvSpPr>
            <a:spLocks noGrp="1"/>
          </p:cNvSpPr>
          <p:nvPr>
            <p:ph idx="1"/>
          </p:nvPr>
        </p:nvSpPr>
        <p:spPr/>
        <p:txBody>
          <a:bodyPr/>
          <a:lstStyle/>
          <a:p>
            <a:endParaRPr lang="en-US" dirty="0"/>
          </a:p>
        </p:txBody>
      </p:sp>
      <p:sp>
        <p:nvSpPr>
          <p:cNvPr id="4" name="Footer Placeholder 3">
            <a:extLst>
              <a:ext uri="{FF2B5EF4-FFF2-40B4-BE49-F238E27FC236}">
                <a16:creationId xmlns:a16="http://schemas.microsoft.com/office/drawing/2014/main" id="{5F2A2872-A7C7-4E95-BBDC-BB5642B4478A}"/>
              </a:ext>
            </a:extLst>
          </p:cNvPr>
          <p:cNvSpPr>
            <a:spLocks noGrp="1"/>
          </p:cNvSpPr>
          <p:nvPr>
            <p:ph type="ftr" sz="quarter" idx="11"/>
          </p:nvPr>
        </p:nvSpPr>
        <p:spPr/>
        <p:txBody>
          <a:bodyPr/>
          <a:lstStyle/>
          <a:p>
            <a:r>
              <a:rPr lang="en-US" altLang="en-US" dirty="0"/>
              <a:t>Globalization &amp; Diversity: Rowntree, Lewis, Price, Wyckoff</a:t>
            </a:r>
          </a:p>
        </p:txBody>
      </p:sp>
      <p:sp>
        <p:nvSpPr>
          <p:cNvPr id="5" name="Slide Number Placeholder 4">
            <a:extLst>
              <a:ext uri="{FF2B5EF4-FFF2-40B4-BE49-F238E27FC236}">
                <a16:creationId xmlns:a16="http://schemas.microsoft.com/office/drawing/2014/main" id="{2E756C3D-BBBE-455D-AC42-F565ECB238FD}"/>
              </a:ext>
            </a:extLst>
          </p:cNvPr>
          <p:cNvSpPr>
            <a:spLocks noGrp="1"/>
          </p:cNvSpPr>
          <p:nvPr>
            <p:ph type="sldNum" sz="quarter" idx="12"/>
          </p:nvPr>
        </p:nvSpPr>
        <p:spPr/>
        <p:txBody>
          <a:bodyPr/>
          <a:lstStyle/>
          <a:p>
            <a:fld id="{4BF0CE44-D646-4EBF-95B0-C7A9C99A3CDB}" type="slidenum">
              <a:rPr lang="en-US" altLang="en-US" smtClean="0"/>
              <a:pPr/>
              <a:t>2</a:t>
            </a:fld>
            <a:endParaRPr lang="en-US" altLang="en-US" dirty="0"/>
          </a:p>
        </p:txBody>
      </p:sp>
      <p:pic>
        <p:nvPicPr>
          <p:cNvPr id="6" name="Picture 5">
            <a:extLst>
              <a:ext uri="{FF2B5EF4-FFF2-40B4-BE49-F238E27FC236}">
                <a16:creationId xmlns:a16="http://schemas.microsoft.com/office/drawing/2014/main" id="{FF874DAC-A4B8-4A60-AC99-3F9A54412E14}"/>
              </a:ext>
            </a:extLst>
          </p:cNvPr>
          <p:cNvPicPr>
            <a:picLocks noChangeAspect="1"/>
          </p:cNvPicPr>
          <p:nvPr/>
        </p:nvPicPr>
        <p:blipFill>
          <a:blip r:embed="rId2"/>
          <a:stretch>
            <a:fillRect/>
          </a:stretch>
        </p:blipFill>
        <p:spPr>
          <a:xfrm>
            <a:off x="1524003" y="-1"/>
            <a:ext cx="8495879" cy="6721475"/>
          </a:xfrm>
          <a:prstGeom prst="rect">
            <a:avLst/>
          </a:prstGeom>
        </p:spPr>
      </p:pic>
    </p:spTree>
    <p:extLst>
      <p:ext uri="{BB962C8B-B14F-4D97-AF65-F5344CB8AC3E}">
        <p14:creationId xmlns:p14="http://schemas.microsoft.com/office/powerpoint/2010/main" val="14178143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4BE21-1C84-4C9A-9343-2873CCE3BD49}"/>
              </a:ext>
            </a:extLst>
          </p:cNvPr>
          <p:cNvSpPr>
            <a:spLocks noGrp="1"/>
          </p:cNvSpPr>
          <p:nvPr>
            <p:ph type="title"/>
          </p:nvPr>
        </p:nvSpPr>
        <p:spPr/>
        <p:txBody>
          <a:bodyPr/>
          <a:lstStyle/>
          <a:p>
            <a:r>
              <a:rPr lang="en-US" dirty="0"/>
              <a:t>Hacienda</a:t>
            </a:r>
          </a:p>
        </p:txBody>
      </p:sp>
      <p:pic>
        <p:nvPicPr>
          <p:cNvPr id="6" name="Content Placeholder 5">
            <a:extLst>
              <a:ext uri="{FF2B5EF4-FFF2-40B4-BE49-F238E27FC236}">
                <a16:creationId xmlns:a16="http://schemas.microsoft.com/office/drawing/2014/main" id="{997C9A25-3B93-4F81-92AA-0E06C2EE7608}"/>
              </a:ext>
            </a:extLst>
          </p:cNvPr>
          <p:cNvPicPr>
            <a:picLocks noGrp="1" noChangeAspect="1"/>
          </p:cNvPicPr>
          <p:nvPr>
            <p:ph idx="1"/>
          </p:nvPr>
        </p:nvPicPr>
        <p:blipFill>
          <a:blip r:embed="rId2"/>
          <a:stretch>
            <a:fillRect/>
          </a:stretch>
        </p:blipFill>
        <p:spPr>
          <a:xfrm>
            <a:off x="3415497" y="0"/>
            <a:ext cx="8776504" cy="6858000"/>
          </a:xfrm>
          <a:prstGeom prst="rect">
            <a:avLst/>
          </a:prstGeom>
        </p:spPr>
      </p:pic>
      <p:sp>
        <p:nvSpPr>
          <p:cNvPr id="5" name="Slide Number Placeholder 4">
            <a:extLst>
              <a:ext uri="{FF2B5EF4-FFF2-40B4-BE49-F238E27FC236}">
                <a16:creationId xmlns:a16="http://schemas.microsoft.com/office/drawing/2014/main" id="{926FEFF5-A9DF-4FC2-88EE-8978E5C00FF6}"/>
              </a:ext>
            </a:extLst>
          </p:cNvPr>
          <p:cNvSpPr>
            <a:spLocks noGrp="1"/>
          </p:cNvSpPr>
          <p:nvPr>
            <p:ph type="sldNum" sz="quarter" idx="12"/>
          </p:nvPr>
        </p:nvSpPr>
        <p:spPr/>
        <p:txBody>
          <a:bodyPr/>
          <a:lstStyle/>
          <a:p>
            <a:fld id="{4BF0CE44-D646-4EBF-95B0-C7A9C99A3CDB}" type="slidenum">
              <a:rPr lang="en-US" altLang="en-US" smtClean="0"/>
              <a:pPr/>
              <a:t>20</a:t>
            </a:fld>
            <a:endParaRPr lang="en-US" altLang="en-US" dirty="0"/>
          </a:p>
        </p:txBody>
      </p:sp>
    </p:spTree>
    <p:extLst>
      <p:ext uri="{BB962C8B-B14F-4D97-AF65-F5344CB8AC3E}">
        <p14:creationId xmlns:p14="http://schemas.microsoft.com/office/powerpoint/2010/main" val="18347597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86938AE0-1A8E-48BF-AB99-7C45D6276F19}"/>
              </a:ext>
            </a:extLst>
          </p:cNvPr>
          <p:cNvSpPr>
            <a:spLocks noGrp="1" noChangeArrowheads="1"/>
          </p:cNvSpPr>
          <p:nvPr>
            <p:ph type="title"/>
          </p:nvPr>
        </p:nvSpPr>
        <p:spPr>
          <a:xfrm>
            <a:off x="1524000" y="0"/>
            <a:ext cx="8305800" cy="762000"/>
          </a:xfrm>
        </p:spPr>
        <p:txBody>
          <a:bodyPr/>
          <a:lstStyle/>
          <a:p>
            <a:r>
              <a:rPr lang="en-US" altLang="en-US" sz="3800" b="1" dirty="0"/>
              <a:t>RIMLAND</a:t>
            </a:r>
          </a:p>
        </p:txBody>
      </p:sp>
      <p:sp>
        <p:nvSpPr>
          <p:cNvPr id="14339" name="Rectangle 3">
            <a:extLst>
              <a:ext uri="{FF2B5EF4-FFF2-40B4-BE49-F238E27FC236}">
                <a16:creationId xmlns:a16="http://schemas.microsoft.com/office/drawing/2014/main" id="{73998D59-A522-4714-B257-CC3AA336998E}"/>
              </a:ext>
            </a:extLst>
          </p:cNvPr>
          <p:cNvSpPr>
            <a:spLocks noGrp="1" noChangeArrowheads="1"/>
          </p:cNvSpPr>
          <p:nvPr>
            <p:ph idx="1"/>
          </p:nvPr>
        </p:nvSpPr>
        <p:spPr>
          <a:xfrm>
            <a:off x="297712" y="914400"/>
            <a:ext cx="11504428" cy="5943600"/>
          </a:xfrm>
        </p:spPr>
        <p:txBody>
          <a:bodyPr/>
          <a:lstStyle/>
          <a:p>
            <a:pPr>
              <a:lnSpc>
                <a:spcPct val="90000"/>
              </a:lnSpc>
            </a:pPr>
            <a:r>
              <a:rPr lang="en-US" altLang="en-US" b="1" dirty="0">
                <a:solidFill>
                  <a:srgbClr val="CC0000"/>
                </a:solidFill>
              </a:rPr>
              <a:t>EURO-AFRICAN INFLUENCE</a:t>
            </a:r>
            <a:r>
              <a:rPr lang="en-US" altLang="en-US" b="1" dirty="0"/>
              <a:t> -- </a:t>
            </a:r>
            <a:r>
              <a:rPr lang="en-US" altLang="en-US" b="1" dirty="0">
                <a:cs typeface="Arial" panose="020B0604020202020204" pitchFamily="34" charset="0"/>
              </a:rPr>
              <a:t>Amerindians died off and slaves were brought in</a:t>
            </a:r>
            <a:r>
              <a:rPr lang="en-US" altLang="en-US" b="1" dirty="0"/>
              <a:t> </a:t>
            </a:r>
          </a:p>
          <a:p>
            <a:pPr>
              <a:lnSpc>
                <a:spcPct val="90000"/>
              </a:lnSpc>
            </a:pPr>
            <a:r>
              <a:rPr lang="en-US" altLang="en-US" b="1" dirty="0">
                <a:solidFill>
                  <a:srgbClr val="CC0000"/>
                </a:solidFill>
              </a:rPr>
              <a:t>HIGH ACCESSIBILITY</a:t>
            </a:r>
          </a:p>
          <a:p>
            <a:pPr>
              <a:lnSpc>
                <a:spcPct val="90000"/>
              </a:lnSpc>
            </a:pPr>
            <a:r>
              <a:rPr lang="en-US" altLang="en-US" b="1" dirty="0">
                <a:solidFill>
                  <a:srgbClr val="CC0000"/>
                </a:solidFill>
              </a:rPr>
              <a:t>PLANTATION ECONOMY</a:t>
            </a:r>
            <a:r>
              <a:rPr lang="en-US" altLang="en-US" b="1" dirty="0"/>
              <a:t> </a:t>
            </a:r>
            <a:r>
              <a:rPr lang="en-US" altLang="en-US" b="1" dirty="0">
                <a:latin typeface="Arial Narrow" panose="020B0606020202030204" pitchFamily="34" charset="0"/>
                <a:cs typeface="Arial" panose="020B0604020202020204" pitchFamily="34" charset="0"/>
              </a:rPr>
              <a:t>–</a:t>
            </a:r>
            <a:r>
              <a:rPr lang="en-US" altLang="en-US" b="1" dirty="0">
                <a:cs typeface="Arial" panose="020B0604020202020204" pitchFamily="34" charset="0"/>
              </a:rPr>
              <a:t> an export crop </a:t>
            </a:r>
            <a:r>
              <a:rPr lang="en-US" altLang="en-US" b="1" dirty="0">
                <a:latin typeface="Arial Narrow" panose="020B0606020202030204" pitchFamily="34" charset="0"/>
                <a:cs typeface="Arial" panose="020B0604020202020204" pitchFamily="34" charset="0"/>
              </a:rPr>
              <a:t>“</a:t>
            </a:r>
            <a:r>
              <a:rPr lang="en-US" altLang="en-US" b="1" dirty="0">
                <a:cs typeface="Arial" panose="020B0604020202020204" pitchFamily="34" charset="0"/>
              </a:rPr>
              <a:t>factory</a:t>
            </a:r>
            <a:r>
              <a:rPr lang="en-US" altLang="en-US" b="1" dirty="0">
                <a:latin typeface="Arial Narrow" panose="020B0606020202030204" pitchFamily="34" charset="0"/>
                <a:cs typeface="Arial" panose="020B0604020202020204" pitchFamily="34" charset="0"/>
              </a:rPr>
              <a:t>”</a:t>
            </a:r>
            <a:r>
              <a:rPr lang="en-US" altLang="en-US" b="1" dirty="0"/>
              <a:t> </a:t>
            </a:r>
            <a:r>
              <a:rPr lang="en-US" altLang="en-US" b="1" dirty="0">
                <a:latin typeface="Arial Narrow" panose="020B0606020202030204" pitchFamily="34" charset="0"/>
              </a:rPr>
              <a:t>–</a:t>
            </a:r>
            <a:r>
              <a:rPr lang="en-US" altLang="en-US" b="1" dirty="0"/>
              <a:t> sugar cane &amp; bananas</a:t>
            </a:r>
          </a:p>
          <a:p>
            <a:pPr>
              <a:lnSpc>
                <a:spcPct val="90000"/>
              </a:lnSpc>
            </a:pPr>
            <a:r>
              <a:rPr lang="en-US" altLang="en-US" b="1" dirty="0"/>
              <a:t> </a:t>
            </a:r>
          </a:p>
          <a:p>
            <a:pPr>
              <a:lnSpc>
                <a:spcPct val="90000"/>
              </a:lnSpc>
            </a:pPr>
            <a:r>
              <a:rPr lang="en-US" altLang="en-US" b="1" dirty="0"/>
              <a:t>Attracted foreign investment after independence – </a:t>
            </a:r>
            <a:r>
              <a:rPr lang="en-US" altLang="en-US" b="1" dirty="0">
                <a:cs typeface="Arial" panose="020B0604020202020204" pitchFamily="34" charset="0"/>
              </a:rPr>
              <a:t>Plantations did not contribute to the self-sufficiency of the colony, country, area</a:t>
            </a:r>
            <a:r>
              <a:rPr lang="en-US" altLang="en-US" b="1" dirty="0"/>
              <a:t> </a:t>
            </a:r>
          </a:p>
          <a:p>
            <a:pPr>
              <a:lnSpc>
                <a:spcPct val="90000"/>
              </a:lnSpc>
            </a:pPr>
            <a:endParaRPr lang="en-US" altLang="en-US" b="1" dirty="0"/>
          </a:p>
          <a:p>
            <a:pPr>
              <a:lnSpc>
                <a:spcPct val="90000"/>
              </a:lnSpc>
            </a:pPr>
            <a:r>
              <a:rPr lang="en-US" altLang="en-US" b="1" dirty="0"/>
              <a:t>Much competition for colonies before early 19</a:t>
            </a:r>
            <a:r>
              <a:rPr lang="en-US" altLang="en-US" b="1" baseline="30000" dirty="0"/>
              <a:t>th</a:t>
            </a:r>
            <a:r>
              <a:rPr lang="en-US" altLang="en-US" b="1" dirty="0"/>
              <a:t> century – Spain, France, Britain, </a:t>
            </a:r>
            <a:r>
              <a:rPr lang="en-US" altLang="en-US" b="1" dirty="0" err="1"/>
              <a:t>etherlands</a:t>
            </a:r>
            <a:r>
              <a:rPr lang="en-US" altLang="en-US" b="1" dirty="0"/>
              <a:t> (Dutch)</a:t>
            </a:r>
            <a:endParaRPr lang="en-US" altLang="en-US" sz="2800" b="1" dirty="0"/>
          </a:p>
        </p:txBody>
      </p:sp>
      <p:sp>
        <p:nvSpPr>
          <p:cNvPr id="5" name="Slide Number Placeholder 5">
            <a:extLst>
              <a:ext uri="{FF2B5EF4-FFF2-40B4-BE49-F238E27FC236}">
                <a16:creationId xmlns:a16="http://schemas.microsoft.com/office/drawing/2014/main" id="{DF60E56E-D36A-4788-9679-55553E54578C}"/>
              </a:ext>
            </a:extLst>
          </p:cNvPr>
          <p:cNvSpPr>
            <a:spLocks noGrp="1"/>
          </p:cNvSpPr>
          <p:nvPr>
            <p:ph type="sldNum" sz="quarter" idx="12"/>
          </p:nvPr>
        </p:nvSpPr>
        <p:spPr/>
        <p:txBody>
          <a:bodyPr/>
          <a:lstStyle/>
          <a:p>
            <a:fld id="{52D4EE2D-4858-4B55-9CBE-5DD894F62963}" type="slidenum">
              <a:rPr lang="en-US" altLang="en-US"/>
              <a:pPr/>
              <a:t>21</a:t>
            </a:fld>
            <a:endParaRPr lang="en-US" alt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892FB-B486-4A9C-98CB-786AE04657FE}"/>
              </a:ext>
            </a:extLst>
          </p:cNvPr>
          <p:cNvSpPr>
            <a:spLocks noGrp="1"/>
          </p:cNvSpPr>
          <p:nvPr>
            <p:ph type="title"/>
          </p:nvPr>
        </p:nvSpPr>
        <p:spPr/>
        <p:txBody>
          <a:bodyPr/>
          <a:lstStyle/>
          <a:p>
            <a:r>
              <a:rPr lang="en-US" dirty="0"/>
              <a:t>Plantations</a:t>
            </a:r>
          </a:p>
        </p:txBody>
      </p:sp>
      <p:pic>
        <p:nvPicPr>
          <p:cNvPr id="6" name="Content Placeholder 5">
            <a:extLst>
              <a:ext uri="{FF2B5EF4-FFF2-40B4-BE49-F238E27FC236}">
                <a16:creationId xmlns:a16="http://schemas.microsoft.com/office/drawing/2014/main" id="{95B9B67C-C0B2-4EF7-A7A0-A65F3CCE7761}"/>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0" y="2506662"/>
            <a:ext cx="6859252" cy="4351338"/>
          </a:xfrm>
          <a:prstGeom prst="rect">
            <a:avLst/>
          </a:prstGeom>
        </p:spPr>
      </p:pic>
      <p:sp>
        <p:nvSpPr>
          <p:cNvPr id="4" name="Footer Placeholder 3">
            <a:extLst>
              <a:ext uri="{FF2B5EF4-FFF2-40B4-BE49-F238E27FC236}">
                <a16:creationId xmlns:a16="http://schemas.microsoft.com/office/drawing/2014/main" id="{E91D7A89-693F-48FE-93FA-6D6101CE179B}"/>
              </a:ext>
            </a:extLst>
          </p:cNvPr>
          <p:cNvSpPr>
            <a:spLocks noGrp="1"/>
          </p:cNvSpPr>
          <p:nvPr>
            <p:ph type="ftr" sz="quarter" idx="11"/>
          </p:nvPr>
        </p:nvSpPr>
        <p:spPr/>
        <p:txBody>
          <a:bodyPr/>
          <a:lstStyle/>
          <a:p>
            <a:r>
              <a:rPr lang="en-US" altLang="en-US"/>
              <a:t>Globalization &amp; Diversity: Rowntree, Lewis, Price, Wyckoff</a:t>
            </a:r>
            <a:endParaRPr lang="en-US" altLang="en-US" dirty="0"/>
          </a:p>
        </p:txBody>
      </p:sp>
      <p:sp>
        <p:nvSpPr>
          <p:cNvPr id="5" name="Slide Number Placeholder 4">
            <a:extLst>
              <a:ext uri="{FF2B5EF4-FFF2-40B4-BE49-F238E27FC236}">
                <a16:creationId xmlns:a16="http://schemas.microsoft.com/office/drawing/2014/main" id="{F29435CA-0C2D-4CE9-85D6-06695603A225}"/>
              </a:ext>
            </a:extLst>
          </p:cNvPr>
          <p:cNvSpPr>
            <a:spLocks noGrp="1"/>
          </p:cNvSpPr>
          <p:nvPr>
            <p:ph type="sldNum" sz="quarter" idx="12"/>
          </p:nvPr>
        </p:nvSpPr>
        <p:spPr/>
        <p:txBody>
          <a:bodyPr/>
          <a:lstStyle/>
          <a:p>
            <a:fld id="{4BF0CE44-D646-4EBF-95B0-C7A9C99A3CDB}" type="slidenum">
              <a:rPr lang="en-US" altLang="en-US" smtClean="0"/>
              <a:pPr/>
              <a:t>22</a:t>
            </a:fld>
            <a:endParaRPr lang="en-US" altLang="en-US" dirty="0"/>
          </a:p>
        </p:txBody>
      </p:sp>
      <p:pic>
        <p:nvPicPr>
          <p:cNvPr id="7" name="Picture 6">
            <a:extLst>
              <a:ext uri="{FF2B5EF4-FFF2-40B4-BE49-F238E27FC236}">
                <a16:creationId xmlns:a16="http://schemas.microsoft.com/office/drawing/2014/main" id="{B06E0283-D840-4DF5-A309-7EFCE8B1C9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43294" y="57575"/>
            <a:ext cx="5963182" cy="3965944"/>
          </a:xfrm>
          <a:prstGeom prst="rect">
            <a:avLst/>
          </a:prstGeom>
        </p:spPr>
      </p:pic>
    </p:spTree>
    <p:extLst>
      <p:ext uri="{BB962C8B-B14F-4D97-AF65-F5344CB8AC3E}">
        <p14:creationId xmlns:p14="http://schemas.microsoft.com/office/powerpoint/2010/main" val="10740723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2">
            <a:extLst>
              <a:ext uri="{FF2B5EF4-FFF2-40B4-BE49-F238E27FC236}">
                <a16:creationId xmlns:a16="http://schemas.microsoft.com/office/drawing/2014/main" id="{D7BF8342-5DA9-41D4-AB0E-B0C570EFAA52}"/>
              </a:ext>
            </a:extLst>
          </p:cNvPr>
          <p:cNvSpPr>
            <a:spLocks noGrp="1"/>
          </p:cNvSpPr>
          <p:nvPr>
            <p:ph type="ftr" sz="quarter" idx="11"/>
          </p:nvPr>
        </p:nvSpPr>
        <p:spPr/>
        <p:txBody>
          <a:bodyPr/>
          <a:lstStyle/>
          <a:p>
            <a:r>
              <a:rPr lang="en-US" altLang="en-US" dirty="0"/>
              <a:t>Globalization &amp; Diversity: Rowntree, Lewis, Price, Wyckoff</a:t>
            </a:r>
          </a:p>
        </p:txBody>
      </p:sp>
      <p:sp>
        <p:nvSpPr>
          <p:cNvPr id="7" name="Slide Number Placeholder 3">
            <a:extLst>
              <a:ext uri="{FF2B5EF4-FFF2-40B4-BE49-F238E27FC236}">
                <a16:creationId xmlns:a16="http://schemas.microsoft.com/office/drawing/2014/main" id="{8095064D-B48F-47F7-9500-0F9C9A7C7B66}"/>
              </a:ext>
            </a:extLst>
          </p:cNvPr>
          <p:cNvSpPr>
            <a:spLocks noGrp="1"/>
          </p:cNvSpPr>
          <p:nvPr>
            <p:ph type="sldNum" sz="quarter" idx="12"/>
          </p:nvPr>
        </p:nvSpPr>
        <p:spPr/>
        <p:txBody>
          <a:bodyPr/>
          <a:lstStyle/>
          <a:p>
            <a:fld id="{F3D6C8BE-995D-448E-A32C-1AFF2155E300}" type="slidenum">
              <a:rPr lang="en-US" altLang="en-US"/>
              <a:pPr/>
              <a:t>23</a:t>
            </a:fld>
            <a:endParaRPr lang="en-US" altLang="en-US" dirty="0"/>
          </a:p>
        </p:txBody>
      </p:sp>
      <p:sp>
        <p:nvSpPr>
          <p:cNvPr id="15362" name="Rectangle 2">
            <a:extLst>
              <a:ext uri="{FF2B5EF4-FFF2-40B4-BE49-F238E27FC236}">
                <a16:creationId xmlns:a16="http://schemas.microsoft.com/office/drawing/2014/main" id="{602DB959-982A-471C-BB41-7B55D38EF2B7}"/>
              </a:ext>
            </a:extLst>
          </p:cNvPr>
          <p:cNvSpPr>
            <a:spLocks noChangeArrowheads="1"/>
          </p:cNvSpPr>
          <p:nvPr/>
        </p:nvSpPr>
        <p:spPr bwMode="auto">
          <a:xfrm>
            <a:off x="1524000" y="3"/>
            <a:ext cx="7772400"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defRPr sz="4000">
                <a:solidFill>
                  <a:schemeClr val="tx2"/>
                </a:solidFill>
                <a:latin typeface="Arial Black" panose="020B0A04020102020204" pitchFamily="34" charset="0"/>
              </a:defRPr>
            </a:lvl1pPr>
            <a:lvl2pPr>
              <a:defRPr sz="4000">
                <a:solidFill>
                  <a:schemeClr val="tx2"/>
                </a:solidFill>
                <a:latin typeface="Arial Black" panose="020B0A04020102020204" pitchFamily="34" charset="0"/>
              </a:defRPr>
            </a:lvl2pPr>
            <a:lvl3pPr>
              <a:defRPr sz="4000">
                <a:solidFill>
                  <a:schemeClr val="tx2"/>
                </a:solidFill>
                <a:latin typeface="Arial Black" panose="020B0A04020102020204" pitchFamily="34" charset="0"/>
              </a:defRPr>
            </a:lvl3pPr>
            <a:lvl4pPr>
              <a:defRPr sz="4000">
                <a:solidFill>
                  <a:schemeClr val="tx2"/>
                </a:solidFill>
                <a:latin typeface="Arial Black" panose="020B0A04020102020204" pitchFamily="34" charset="0"/>
              </a:defRPr>
            </a:lvl4pPr>
            <a:lvl5pPr>
              <a:defRPr sz="4000">
                <a:solidFill>
                  <a:schemeClr val="tx2"/>
                </a:solidFill>
                <a:latin typeface="Arial Black" panose="020B0A04020102020204" pitchFamily="34" charset="0"/>
              </a:defRPr>
            </a:lvl5pPr>
            <a:lvl6pPr marL="457200" fontAlgn="base">
              <a:spcBef>
                <a:spcPct val="0"/>
              </a:spcBef>
              <a:spcAft>
                <a:spcPct val="0"/>
              </a:spcAft>
              <a:defRPr sz="4000">
                <a:solidFill>
                  <a:schemeClr val="tx2"/>
                </a:solidFill>
                <a:latin typeface="Arial Black" panose="020B0A04020102020204" pitchFamily="34" charset="0"/>
              </a:defRPr>
            </a:lvl6pPr>
            <a:lvl7pPr marL="914400" fontAlgn="base">
              <a:spcBef>
                <a:spcPct val="0"/>
              </a:spcBef>
              <a:spcAft>
                <a:spcPct val="0"/>
              </a:spcAft>
              <a:defRPr sz="4000">
                <a:solidFill>
                  <a:schemeClr val="tx2"/>
                </a:solidFill>
                <a:latin typeface="Arial Black" panose="020B0A04020102020204" pitchFamily="34" charset="0"/>
              </a:defRPr>
            </a:lvl7pPr>
            <a:lvl8pPr marL="1371600" fontAlgn="base">
              <a:spcBef>
                <a:spcPct val="0"/>
              </a:spcBef>
              <a:spcAft>
                <a:spcPct val="0"/>
              </a:spcAft>
              <a:defRPr sz="4000">
                <a:solidFill>
                  <a:schemeClr val="tx2"/>
                </a:solidFill>
                <a:latin typeface="Arial Black" panose="020B0A04020102020204" pitchFamily="34" charset="0"/>
              </a:defRPr>
            </a:lvl8pPr>
            <a:lvl9pPr marL="1828800" fontAlgn="base">
              <a:spcBef>
                <a:spcPct val="0"/>
              </a:spcBef>
              <a:spcAft>
                <a:spcPct val="0"/>
              </a:spcAft>
              <a:defRPr sz="4000">
                <a:solidFill>
                  <a:schemeClr val="tx2"/>
                </a:solidFill>
                <a:latin typeface="Arial Black" panose="020B0A04020102020204" pitchFamily="34" charset="0"/>
              </a:defRPr>
            </a:lvl9pPr>
          </a:lstStyle>
          <a:p>
            <a:pPr eaLnBrk="1" hangingPunct="1"/>
            <a:r>
              <a:rPr lang="en-US" altLang="en-US" sz="2800" b="1" dirty="0"/>
              <a:t>MAINLAND vs </a:t>
            </a:r>
            <a:br>
              <a:rPr lang="en-US" altLang="en-US" sz="2800" b="1" dirty="0"/>
            </a:br>
            <a:r>
              <a:rPr lang="en-US" altLang="en-US" sz="2800" b="1" dirty="0"/>
              <a:t>RIMLAND</a:t>
            </a:r>
          </a:p>
        </p:txBody>
      </p:sp>
      <p:sp>
        <p:nvSpPr>
          <p:cNvPr id="15363" name="Rectangle 3">
            <a:extLst>
              <a:ext uri="{FF2B5EF4-FFF2-40B4-BE49-F238E27FC236}">
                <a16:creationId xmlns:a16="http://schemas.microsoft.com/office/drawing/2014/main" id="{944C873C-F6AE-4F3F-B79C-8855C808AE91}"/>
              </a:ext>
            </a:extLst>
          </p:cNvPr>
          <p:cNvSpPr>
            <a:spLocks noChangeArrowheads="1"/>
          </p:cNvSpPr>
          <p:nvPr/>
        </p:nvSpPr>
        <p:spPr bwMode="auto">
          <a:xfrm>
            <a:off x="276447" y="1414130"/>
            <a:ext cx="11632018" cy="5443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eaLnBrk="1" hangingPunct="1">
              <a:lnSpc>
                <a:spcPct val="80000"/>
              </a:lnSpc>
              <a:spcBef>
                <a:spcPct val="0"/>
              </a:spcBef>
              <a:buFontTx/>
              <a:buNone/>
            </a:pPr>
            <a:r>
              <a:rPr lang="en-US" altLang="en-US" sz="2600" b="1" u="sng" dirty="0">
                <a:solidFill>
                  <a:srgbClr val="0033CC"/>
                </a:solidFill>
              </a:rPr>
              <a:t>Location</a:t>
            </a:r>
            <a:r>
              <a:rPr lang="en-US" altLang="en-US" sz="2600" b="1" dirty="0"/>
              <a:t>			greater isolation				</a:t>
            </a:r>
            <a:r>
              <a:rPr lang="en-US" altLang="en-US" sz="2600" b="1" dirty="0">
                <a:solidFill>
                  <a:srgbClr val="FA021A"/>
                </a:solidFill>
              </a:rPr>
              <a:t>greater accessibility</a:t>
            </a:r>
          </a:p>
          <a:p>
            <a:pPr eaLnBrk="1" hangingPunct="1">
              <a:lnSpc>
                <a:spcPct val="80000"/>
              </a:lnSpc>
              <a:spcBef>
                <a:spcPct val="0"/>
              </a:spcBef>
              <a:buFontTx/>
              <a:buNone/>
            </a:pPr>
            <a:endParaRPr lang="en-US" altLang="en-US" sz="2600" b="1" u="sng" dirty="0">
              <a:solidFill>
                <a:srgbClr val="FA021A"/>
              </a:solidFill>
            </a:endParaRPr>
          </a:p>
          <a:p>
            <a:pPr eaLnBrk="1" hangingPunct="1">
              <a:lnSpc>
                <a:spcPct val="80000"/>
              </a:lnSpc>
              <a:spcBef>
                <a:spcPct val="0"/>
              </a:spcBef>
              <a:buFontTx/>
              <a:buNone/>
            </a:pPr>
            <a:r>
              <a:rPr lang="en-US" altLang="en-US" sz="2600" b="1" u="sng" dirty="0">
                <a:solidFill>
                  <a:srgbClr val="0033CC"/>
                </a:solidFill>
              </a:rPr>
              <a:t>Climate</a:t>
            </a:r>
            <a:r>
              <a:rPr lang="en-US" altLang="en-US" sz="2600" b="1" dirty="0">
                <a:solidFill>
                  <a:schemeClr val="bg2"/>
                </a:solidFill>
              </a:rPr>
              <a:t>	</a:t>
            </a:r>
            <a:r>
              <a:rPr lang="en-US" altLang="en-US" sz="2600" b="1" dirty="0"/>
              <a:t>			altitudinal						</a:t>
            </a:r>
            <a:r>
              <a:rPr lang="en-US" altLang="en-US" sz="2600" b="1" dirty="0">
                <a:solidFill>
                  <a:srgbClr val="FA021A"/>
                </a:solidFill>
              </a:rPr>
              <a:t>tropical</a:t>
            </a:r>
          </a:p>
          <a:p>
            <a:pPr eaLnBrk="1" hangingPunct="1">
              <a:lnSpc>
                <a:spcPct val="80000"/>
              </a:lnSpc>
              <a:spcBef>
                <a:spcPct val="0"/>
              </a:spcBef>
              <a:buFontTx/>
              <a:buNone/>
            </a:pPr>
            <a:r>
              <a:rPr lang="en-US" altLang="en-US" sz="2600" b="1" dirty="0">
                <a:solidFill>
                  <a:schemeClr val="accent1"/>
                </a:solidFill>
              </a:rPr>
              <a:t>							</a:t>
            </a:r>
            <a:r>
              <a:rPr lang="en-US" altLang="en-US" sz="2600" b="1" dirty="0"/>
              <a:t>zonation	</a:t>
            </a:r>
          </a:p>
          <a:p>
            <a:pPr eaLnBrk="1" hangingPunct="1">
              <a:lnSpc>
                <a:spcPct val="80000"/>
              </a:lnSpc>
              <a:spcBef>
                <a:spcPct val="0"/>
              </a:spcBef>
              <a:buFontTx/>
              <a:buNone/>
            </a:pPr>
            <a:endParaRPr lang="en-US" altLang="en-US" sz="2600" b="1" dirty="0"/>
          </a:p>
          <a:p>
            <a:pPr eaLnBrk="1" hangingPunct="1">
              <a:lnSpc>
                <a:spcPct val="80000"/>
              </a:lnSpc>
              <a:spcBef>
                <a:spcPct val="0"/>
              </a:spcBef>
              <a:buFontTx/>
              <a:buNone/>
            </a:pPr>
            <a:r>
              <a:rPr lang="en-US" altLang="en-US" sz="2600" b="1" u="sng" dirty="0">
                <a:solidFill>
                  <a:srgbClr val="0033CC"/>
                </a:solidFill>
              </a:rPr>
              <a:t>Physiography</a:t>
            </a:r>
            <a:r>
              <a:rPr lang="en-US" altLang="en-US" sz="2600" b="1" dirty="0">
                <a:solidFill>
                  <a:srgbClr val="00CC00"/>
                </a:solidFill>
              </a:rPr>
              <a:t>		</a:t>
            </a:r>
            <a:r>
              <a:rPr lang="en-US" altLang="en-US" sz="2600" b="1" dirty="0"/>
              <a:t>mountains						</a:t>
            </a:r>
            <a:r>
              <a:rPr lang="en-US" altLang="en-US" sz="2600" b="1" dirty="0">
                <a:solidFill>
                  <a:srgbClr val="FA021A"/>
                </a:solidFill>
              </a:rPr>
              <a:t>islands &amp; coastlands</a:t>
            </a:r>
            <a:r>
              <a:rPr lang="en-US" altLang="en-US" sz="2600" b="1" dirty="0">
                <a:solidFill>
                  <a:schemeClr val="accent2"/>
                </a:solidFill>
              </a:rPr>
              <a:t>	</a:t>
            </a:r>
          </a:p>
          <a:p>
            <a:pPr eaLnBrk="1" hangingPunct="1">
              <a:lnSpc>
                <a:spcPct val="80000"/>
              </a:lnSpc>
              <a:spcBef>
                <a:spcPct val="0"/>
              </a:spcBef>
              <a:buFontTx/>
              <a:buNone/>
            </a:pPr>
            <a:endParaRPr lang="en-US" altLang="en-US" sz="2600" b="1" dirty="0"/>
          </a:p>
          <a:p>
            <a:pPr eaLnBrk="1" hangingPunct="1">
              <a:lnSpc>
                <a:spcPct val="80000"/>
              </a:lnSpc>
              <a:spcBef>
                <a:spcPct val="0"/>
              </a:spcBef>
              <a:buFontTx/>
              <a:buNone/>
            </a:pPr>
            <a:r>
              <a:rPr lang="en-US" altLang="en-US" sz="2600" b="1" u="sng" dirty="0">
                <a:solidFill>
                  <a:srgbClr val="0033CC"/>
                </a:solidFill>
              </a:rPr>
              <a:t>Culture</a:t>
            </a:r>
            <a:r>
              <a:rPr lang="en-US" altLang="en-US" sz="2600" b="1" dirty="0">
                <a:solidFill>
                  <a:schemeClr val="bg2"/>
                </a:solidFill>
              </a:rPr>
              <a:t>	</a:t>
            </a:r>
            <a:r>
              <a:rPr lang="en-US" altLang="en-US" sz="2600" b="1" dirty="0"/>
              <a:t>			Euro/Indian						</a:t>
            </a:r>
            <a:r>
              <a:rPr lang="en-US" altLang="en-US" sz="2600" b="1" dirty="0">
                <a:solidFill>
                  <a:srgbClr val="FA021A"/>
                </a:solidFill>
              </a:rPr>
              <a:t>African-European</a:t>
            </a:r>
          </a:p>
          <a:p>
            <a:pPr eaLnBrk="1" hangingPunct="1">
              <a:lnSpc>
                <a:spcPct val="80000"/>
              </a:lnSpc>
              <a:spcBef>
                <a:spcPct val="0"/>
              </a:spcBef>
              <a:buFontTx/>
              <a:buNone/>
            </a:pPr>
            <a:endParaRPr lang="en-US" altLang="en-US" sz="2600" b="1" dirty="0">
              <a:solidFill>
                <a:srgbClr val="FA021A"/>
              </a:solidFill>
            </a:endParaRPr>
          </a:p>
          <a:p>
            <a:pPr eaLnBrk="1" hangingPunct="1">
              <a:lnSpc>
                <a:spcPct val="80000"/>
              </a:lnSpc>
              <a:spcBef>
                <a:spcPct val="0"/>
              </a:spcBef>
              <a:buFontTx/>
              <a:buNone/>
            </a:pPr>
            <a:r>
              <a:rPr lang="en-US" altLang="en-US" sz="2600" b="1" u="sng" dirty="0">
                <a:solidFill>
                  <a:srgbClr val="0033CC"/>
                </a:solidFill>
              </a:rPr>
              <a:t>Race</a:t>
            </a:r>
            <a:r>
              <a:rPr lang="en-US" altLang="en-US" sz="2600" b="1" dirty="0"/>
              <a:t>	         			</a:t>
            </a:r>
            <a:r>
              <a:rPr lang="en-US" altLang="en-US" sz="2600" b="1" i="1" dirty="0"/>
              <a:t>Mestizo</a:t>
            </a:r>
            <a:r>
              <a:rPr lang="en-US" altLang="en-US" sz="2600" b="1" dirty="0"/>
              <a:t>							</a:t>
            </a:r>
            <a:r>
              <a:rPr lang="en-US" altLang="en-US" sz="2600" b="1" i="1" dirty="0">
                <a:solidFill>
                  <a:srgbClr val="FA021A"/>
                </a:solidFill>
              </a:rPr>
              <a:t>Mulatto</a:t>
            </a:r>
            <a:endParaRPr lang="en-US" altLang="en-US" sz="2600" b="1" dirty="0">
              <a:solidFill>
                <a:srgbClr val="FA021A"/>
              </a:solidFill>
            </a:endParaRPr>
          </a:p>
          <a:p>
            <a:pPr eaLnBrk="1" hangingPunct="1">
              <a:lnSpc>
                <a:spcPct val="80000"/>
              </a:lnSpc>
              <a:spcBef>
                <a:spcPct val="0"/>
              </a:spcBef>
              <a:buFontTx/>
              <a:buNone/>
            </a:pPr>
            <a:endParaRPr lang="en-US" altLang="en-US" sz="2600" b="1" dirty="0">
              <a:solidFill>
                <a:srgbClr val="FF9900"/>
              </a:solidFill>
            </a:endParaRPr>
          </a:p>
          <a:p>
            <a:pPr eaLnBrk="1" hangingPunct="1">
              <a:lnSpc>
                <a:spcPct val="80000"/>
              </a:lnSpc>
              <a:spcBef>
                <a:spcPct val="0"/>
              </a:spcBef>
              <a:buFontTx/>
              <a:buNone/>
            </a:pPr>
            <a:r>
              <a:rPr lang="en-US" altLang="en-US" sz="2600" b="1" u="sng" dirty="0">
                <a:solidFill>
                  <a:srgbClr val="0033CC"/>
                </a:solidFill>
              </a:rPr>
              <a:t>Landholding</a:t>
            </a:r>
            <a:r>
              <a:rPr lang="en-US" altLang="en-US" sz="2600" b="1" u="sng" dirty="0">
                <a:solidFill>
                  <a:schemeClr val="bg2"/>
                </a:solidFill>
              </a:rPr>
              <a:t> </a:t>
            </a:r>
          </a:p>
          <a:p>
            <a:pPr eaLnBrk="1" hangingPunct="1">
              <a:lnSpc>
                <a:spcPct val="80000"/>
              </a:lnSpc>
              <a:spcBef>
                <a:spcPct val="0"/>
              </a:spcBef>
              <a:buFontTx/>
              <a:buNone/>
            </a:pPr>
            <a:r>
              <a:rPr lang="en-US" altLang="en-US" sz="2600" b="1" u="sng" dirty="0">
                <a:solidFill>
                  <a:srgbClr val="0033CC"/>
                </a:solidFill>
              </a:rPr>
              <a:t>Patterns</a:t>
            </a:r>
            <a:r>
              <a:rPr lang="en-US" altLang="en-US" sz="2600" b="1" dirty="0"/>
              <a:t>				haciendas						</a:t>
            </a:r>
            <a:r>
              <a:rPr lang="en-US" altLang="en-US" sz="2600" b="1" dirty="0">
                <a:solidFill>
                  <a:srgbClr val="FA021A"/>
                </a:solidFill>
              </a:rPr>
              <a:t>plantations</a:t>
            </a:r>
          </a:p>
        </p:txBody>
      </p:sp>
      <p:sp>
        <p:nvSpPr>
          <p:cNvPr id="15364" name="Rectangle 4">
            <a:extLst>
              <a:ext uri="{FF2B5EF4-FFF2-40B4-BE49-F238E27FC236}">
                <a16:creationId xmlns:a16="http://schemas.microsoft.com/office/drawing/2014/main" id="{3D561455-9B70-4389-9FAB-F1A57760730F}"/>
              </a:ext>
            </a:extLst>
          </p:cNvPr>
          <p:cNvSpPr>
            <a:spLocks noChangeArrowheads="1"/>
          </p:cNvSpPr>
          <p:nvPr/>
        </p:nvSpPr>
        <p:spPr bwMode="auto">
          <a:xfrm>
            <a:off x="3584575" y="920585"/>
            <a:ext cx="1825625" cy="5159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r>
              <a:rPr lang="en-US" altLang="en-US" sz="2800" b="1" u="sng" dirty="0">
                <a:latin typeface="Arial Narrow" panose="020B0606020202030204" pitchFamily="34" charset="0"/>
              </a:rPr>
              <a:t>MAINLAND</a:t>
            </a:r>
          </a:p>
        </p:txBody>
      </p:sp>
      <p:sp>
        <p:nvSpPr>
          <p:cNvPr id="15365" name="Rectangle 5">
            <a:extLst>
              <a:ext uri="{FF2B5EF4-FFF2-40B4-BE49-F238E27FC236}">
                <a16:creationId xmlns:a16="http://schemas.microsoft.com/office/drawing/2014/main" id="{2F678944-29DC-4C3E-901B-024CB0CF585D}"/>
              </a:ext>
            </a:extLst>
          </p:cNvPr>
          <p:cNvSpPr>
            <a:spLocks noChangeArrowheads="1"/>
          </p:cNvSpPr>
          <p:nvPr/>
        </p:nvSpPr>
        <p:spPr bwMode="auto">
          <a:xfrm>
            <a:off x="8270359" y="920585"/>
            <a:ext cx="1587500" cy="5159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r>
              <a:rPr lang="en-US" altLang="en-US" sz="2800" b="1" u="sng" dirty="0">
                <a:solidFill>
                  <a:srgbClr val="FA021A"/>
                </a:solidFill>
                <a:latin typeface="Arial Narrow" panose="020B0606020202030204" pitchFamily="34" charset="0"/>
              </a:rPr>
              <a:t>RIMLAND</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51C186E0-764A-4752-9D57-742FBCA406BD}"/>
              </a:ext>
            </a:extLst>
          </p:cNvPr>
          <p:cNvSpPr>
            <a:spLocks noGrp="1"/>
          </p:cNvSpPr>
          <p:nvPr>
            <p:ph type="sldNum" sz="quarter" idx="12"/>
          </p:nvPr>
        </p:nvSpPr>
        <p:spPr/>
        <p:txBody>
          <a:bodyPr/>
          <a:lstStyle/>
          <a:p>
            <a:fld id="{36294D69-E073-4B12-8458-20B2A2B3CA17}" type="slidenum">
              <a:rPr lang="en-US" altLang="en-US"/>
              <a:pPr/>
              <a:t>24</a:t>
            </a:fld>
            <a:endParaRPr lang="en-US" altLang="en-US" dirty="0"/>
          </a:p>
        </p:txBody>
      </p:sp>
      <p:sp>
        <p:nvSpPr>
          <p:cNvPr id="16386" name="Rectangle 2">
            <a:extLst>
              <a:ext uri="{FF2B5EF4-FFF2-40B4-BE49-F238E27FC236}">
                <a16:creationId xmlns:a16="http://schemas.microsoft.com/office/drawing/2014/main" id="{A90E0F40-A7DB-47C7-ACCD-E9131329707E}"/>
              </a:ext>
            </a:extLst>
          </p:cNvPr>
          <p:cNvSpPr>
            <a:spLocks noChangeArrowheads="1"/>
          </p:cNvSpPr>
          <p:nvPr/>
        </p:nvSpPr>
        <p:spPr bwMode="auto">
          <a:xfrm>
            <a:off x="1524000" y="0"/>
            <a:ext cx="8534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000">
                <a:solidFill>
                  <a:schemeClr val="tx2"/>
                </a:solidFill>
                <a:latin typeface="Arial Black" panose="020B0A04020102020204" pitchFamily="34" charset="0"/>
              </a:defRPr>
            </a:lvl1pPr>
            <a:lvl2pPr>
              <a:defRPr sz="4000">
                <a:solidFill>
                  <a:schemeClr val="tx2"/>
                </a:solidFill>
                <a:latin typeface="Arial Black" panose="020B0A04020102020204" pitchFamily="34" charset="0"/>
              </a:defRPr>
            </a:lvl2pPr>
            <a:lvl3pPr>
              <a:defRPr sz="4000">
                <a:solidFill>
                  <a:schemeClr val="tx2"/>
                </a:solidFill>
                <a:latin typeface="Arial Black" panose="020B0A04020102020204" pitchFamily="34" charset="0"/>
              </a:defRPr>
            </a:lvl3pPr>
            <a:lvl4pPr>
              <a:defRPr sz="4000">
                <a:solidFill>
                  <a:schemeClr val="tx2"/>
                </a:solidFill>
                <a:latin typeface="Arial Black" panose="020B0A04020102020204" pitchFamily="34" charset="0"/>
              </a:defRPr>
            </a:lvl4pPr>
            <a:lvl5pPr>
              <a:defRPr sz="4000">
                <a:solidFill>
                  <a:schemeClr val="tx2"/>
                </a:solidFill>
                <a:latin typeface="Arial Black" panose="020B0A04020102020204" pitchFamily="34" charset="0"/>
              </a:defRPr>
            </a:lvl5pPr>
            <a:lvl6pPr marL="457200" fontAlgn="base">
              <a:spcBef>
                <a:spcPct val="0"/>
              </a:spcBef>
              <a:spcAft>
                <a:spcPct val="0"/>
              </a:spcAft>
              <a:defRPr sz="4000">
                <a:solidFill>
                  <a:schemeClr val="tx2"/>
                </a:solidFill>
                <a:latin typeface="Arial Black" panose="020B0A04020102020204" pitchFamily="34" charset="0"/>
              </a:defRPr>
            </a:lvl6pPr>
            <a:lvl7pPr marL="914400" fontAlgn="base">
              <a:spcBef>
                <a:spcPct val="0"/>
              </a:spcBef>
              <a:spcAft>
                <a:spcPct val="0"/>
              </a:spcAft>
              <a:defRPr sz="4000">
                <a:solidFill>
                  <a:schemeClr val="tx2"/>
                </a:solidFill>
                <a:latin typeface="Arial Black" panose="020B0A04020102020204" pitchFamily="34" charset="0"/>
              </a:defRPr>
            </a:lvl7pPr>
            <a:lvl8pPr marL="1371600" fontAlgn="base">
              <a:spcBef>
                <a:spcPct val="0"/>
              </a:spcBef>
              <a:spcAft>
                <a:spcPct val="0"/>
              </a:spcAft>
              <a:defRPr sz="4000">
                <a:solidFill>
                  <a:schemeClr val="tx2"/>
                </a:solidFill>
                <a:latin typeface="Arial Black" panose="020B0A04020102020204" pitchFamily="34" charset="0"/>
              </a:defRPr>
            </a:lvl8pPr>
            <a:lvl9pPr marL="1828800" fontAlgn="base">
              <a:spcBef>
                <a:spcPct val="0"/>
              </a:spcBef>
              <a:spcAft>
                <a:spcPct val="0"/>
              </a:spcAft>
              <a:defRPr sz="4000">
                <a:solidFill>
                  <a:schemeClr val="tx2"/>
                </a:solidFill>
                <a:latin typeface="Arial Black" panose="020B0A04020102020204" pitchFamily="34" charset="0"/>
              </a:defRPr>
            </a:lvl9pPr>
          </a:lstStyle>
          <a:p>
            <a:pPr eaLnBrk="1" hangingPunct="1"/>
            <a:r>
              <a:rPr lang="en-US" altLang="en-US" sz="3200" b="1" dirty="0"/>
              <a:t>HACIENDA vs PLANTATION</a:t>
            </a:r>
            <a:endParaRPr lang="en-US" altLang="en-US" sz="3200" dirty="0"/>
          </a:p>
        </p:txBody>
      </p:sp>
      <p:sp>
        <p:nvSpPr>
          <p:cNvPr id="16387" name="Rectangle 3">
            <a:extLst>
              <a:ext uri="{FF2B5EF4-FFF2-40B4-BE49-F238E27FC236}">
                <a16:creationId xmlns:a16="http://schemas.microsoft.com/office/drawing/2014/main" id="{F3A7E313-257E-4B76-9CAF-4A9DD90A2EA5}"/>
              </a:ext>
            </a:extLst>
          </p:cNvPr>
          <p:cNvSpPr>
            <a:spLocks noChangeArrowheads="1"/>
          </p:cNvSpPr>
          <p:nvPr/>
        </p:nvSpPr>
        <p:spPr bwMode="auto">
          <a:xfrm>
            <a:off x="292395" y="979968"/>
            <a:ext cx="7830879" cy="5819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pPr>
            <a:r>
              <a:rPr lang="en-US" altLang="en-US" b="1" u="sng" dirty="0"/>
              <a:t>HACIENDA</a:t>
            </a:r>
            <a:endParaRPr lang="en-US" altLang="en-US" b="1" dirty="0"/>
          </a:p>
          <a:p>
            <a:pPr lvl="1" eaLnBrk="1" hangingPunct="1">
              <a:lnSpc>
                <a:spcPct val="90000"/>
              </a:lnSpc>
            </a:pPr>
            <a:r>
              <a:rPr lang="en-US" altLang="en-US" sz="2600" b="1" dirty="0"/>
              <a:t>SPANISH INSTITUTION</a:t>
            </a:r>
          </a:p>
          <a:p>
            <a:pPr lvl="1" eaLnBrk="1" hangingPunct="1">
              <a:lnSpc>
                <a:spcPct val="90000"/>
              </a:lnSpc>
            </a:pPr>
            <a:r>
              <a:rPr lang="en-US" altLang="en-US" sz="2600" b="1" dirty="0"/>
              <a:t>NOT EFFICIENT BUT SOCIAL PRESTIGE</a:t>
            </a:r>
          </a:p>
          <a:p>
            <a:pPr lvl="1" eaLnBrk="1" hangingPunct="1">
              <a:lnSpc>
                <a:spcPct val="90000"/>
              </a:lnSpc>
            </a:pPr>
            <a:r>
              <a:rPr lang="en-US" altLang="en-US" sz="2600" b="1" dirty="0"/>
              <a:t>WORKERS LIVED ON THE LAND</a:t>
            </a:r>
          </a:p>
          <a:p>
            <a:pPr lvl="1" eaLnBrk="1" hangingPunct="1">
              <a:lnSpc>
                <a:spcPct val="90000"/>
              </a:lnSpc>
            </a:pPr>
            <a:r>
              <a:rPr lang="en-US" altLang="en-US" sz="2600" b="1" dirty="0"/>
              <a:t>SIMILAR TO EUROPEAN FEUDAL MANORS</a:t>
            </a:r>
          </a:p>
          <a:p>
            <a:pPr lvl="1" eaLnBrk="1" hangingPunct="1">
              <a:lnSpc>
                <a:spcPct val="90000"/>
              </a:lnSpc>
              <a:buFontTx/>
              <a:buNone/>
            </a:pPr>
            <a:endParaRPr lang="en-US" altLang="en-US" sz="2600" dirty="0"/>
          </a:p>
          <a:p>
            <a:pPr eaLnBrk="1" hangingPunct="1">
              <a:lnSpc>
                <a:spcPct val="90000"/>
              </a:lnSpc>
            </a:pPr>
            <a:r>
              <a:rPr lang="en-US" altLang="en-US" b="1" u="sng" dirty="0"/>
              <a:t>PLANTATION</a:t>
            </a:r>
            <a:endParaRPr lang="en-US" altLang="en-US" dirty="0"/>
          </a:p>
          <a:p>
            <a:pPr lvl="1" eaLnBrk="1" hangingPunct="1">
              <a:lnSpc>
                <a:spcPct val="90000"/>
              </a:lnSpc>
            </a:pPr>
            <a:r>
              <a:rPr lang="en-US" altLang="en-US" sz="2600" b="1" dirty="0"/>
              <a:t>NORTHERN EUROPEAN ORIGINS</a:t>
            </a:r>
          </a:p>
          <a:p>
            <a:pPr lvl="1" eaLnBrk="1" hangingPunct="1">
              <a:lnSpc>
                <a:spcPct val="90000"/>
              </a:lnSpc>
            </a:pPr>
            <a:r>
              <a:rPr lang="en-US" altLang="en-US" sz="2600" b="1" dirty="0"/>
              <a:t>EXPORT ORIENTED MONOCROPS</a:t>
            </a:r>
          </a:p>
          <a:p>
            <a:pPr lvl="1" eaLnBrk="1" hangingPunct="1">
              <a:lnSpc>
                <a:spcPct val="90000"/>
              </a:lnSpc>
            </a:pPr>
            <a:r>
              <a:rPr lang="en-US" altLang="en-US" sz="2600" b="1" dirty="0"/>
              <a:t>IMPORTED CAPITAL AND SKILLS</a:t>
            </a:r>
          </a:p>
          <a:p>
            <a:pPr lvl="1" eaLnBrk="1" hangingPunct="1">
              <a:lnSpc>
                <a:spcPct val="90000"/>
              </a:lnSpc>
            </a:pPr>
            <a:r>
              <a:rPr lang="en-US" altLang="en-US" sz="2600" b="1" dirty="0"/>
              <a:t>SEASONAL  LABOR</a:t>
            </a:r>
          </a:p>
          <a:p>
            <a:pPr lvl="1" eaLnBrk="1" hangingPunct="1">
              <a:lnSpc>
                <a:spcPct val="90000"/>
              </a:lnSpc>
            </a:pPr>
            <a:r>
              <a:rPr lang="en-US" altLang="en-US" sz="2600" b="1" dirty="0"/>
              <a:t>EFFICIENCY IS KEY</a:t>
            </a:r>
          </a:p>
        </p:txBody>
      </p:sp>
      <p:pic>
        <p:nvPicPr>
          <p:cNvPr id="2" name="Picture 1">
            <a:extLst>
              <a:ext uri="{FF2B5EF4-FFF2-40B4-BE49-F238E27FC236}">
                <a16:creationId xmlns:a16="http://schemas.microsoft.com/office/drawing/2014/main" id="{17F399D5-F6A7-4C25-9AD3-409AE626CC9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4400" r="99600">
                        <a14:foregroundMark x1="8400" y1="67500" x2="8400" y2="67500"/>
                        <a14:foregroundMark x1="6800" y1="60500" x2="6400" y2="60000"/>
                        <a14:foregroundMark x1="6000" y1="61500" x2="6000" y2="61500"/>
                        <a14:foregroundMark x1="4400" y1="61500" x2="4400" y2="61500"/>
                        <a14:foregroundMark x1="93200" y1="61500" x2="93200" y2="61500"/>
                        <a14:foregroundMark x1="99600" y1="45500" x2="99200" y2="45000"/>
                        <a14:foregroundMark x1="78400" y1="10500" x2="78400" y2="10500"/>
                      </a14:backgroundRemoval>
                    </a14:imgEffect>
                  </a14:imgLayer>
                </a14:imgProps>
              </a:ext>
            </a:extLst>
          </a:blip>
          <a:stretch>
            <a:fillRect/>
          </a:stretch>
        </p:blipFill>
        <p:spPr>
          <a:xfrm>
            <a:off x="6856229" y="5022465"/>
            <a:ext cx="2138916" cy="1711133"/>
          </a:xfrm>
          <a:prstGeom prst="rect">
            <a:avLst/>
          </a:prstGeom>
        </p:spPr>
      </p:pic>
      <p:pic>
        <p:nvPicPr>
          <p:cNvPr id="3" name="Picture 2">
            <a:extLst>
              <a:ext uri="{FF2B5EF4-FFF2-40B4-BE49-F238E27FC236}">
                <a16:creationId xmlns:a16="http://schemas.microsoft.com/office/drawing/2014/main" id="{DF69D057-3E17-47BA-970B-8A1AB36194BE}"/>
              </a:ext>
            </a:extLst>
          </p:cNvPr>
          <p:cNvPicPr>
            <a:picLocks noChangeAspect="1"/>
          </p:cNvPicPr>
          <p:nvPr/>
        </p:nvPicPr>
        <p:blipFill>
          <a:blip r:embed="rId4" cstate="screen">
            <a:extLst>
              <a:ext uri="{BEBA8EAE-BF5A-486C-A8C5-ECC9F3942E4B}">
                <a14:imgProps xmlns:a14="http://schemas.microsoft.com/office/drawing/2010/main">
                  <a14:imgLayer r:embed="rId5">
                    <a14:imgEffect>
                      <a14:backgroundRemoval t="3298" b="95642" l="5586" r="94278">
                        <a14:foregroundMark x1="18256" y1="31802" x2="18256" y2="31802"/>
                        <a14:foregroundMark x1="10899" y1="31684" x2="10899" y2="31684"/>
                        <a14:foregroundMark x1="10082" y1="36867" x2="11580" y2="39223"/>
                        <a14:foregroundMark x1="12670" y1="45230" x2="13488" y2="45936"/>
                        <a14:foregroundMark x1="19619" y1="50648" x2="19619" y2="50648"/>
                        <a14:foregroundMark x1="14441" y1="21437" x2="14441" y2="21437"/>
                        <a14:foregroundMark x1="5586" y1="47114" x2="5586" y2="47114"/>
                        <a14:foregroundMark x1="7766" y1="52061" x2="8174" y2="52297"/>
                        <a14:foregroundMark x1="12125" y1="52886" x2="13351" y2="53004"/>
                        <a14:foregroundMark x1="21662" y1="59246" x2="21662" y2="59246"/>
                        <a14:foregroundMark x1="28065" y1="55477" x2="28065" y2="55477"/>
                        <a14:foregroundMark x1="25204" y1="57833" x2="25204" y2="57833"/>
                        <a14:foregroundMark x1="34877" y1="59482" x2="35967" y2="59364"/>
                        <a14:foregroundMark x1="39237" y1="59246" x2="41553" y2="59246"/>
                        <a14:foregroundMark x1="65123" y1="57715" x2="65940" y2="57244"/>
                        <a14:foregroundMark x1="72888" y1="56302" x2="74523" y2="55241"/>
                        <a14:foregroundMark x1="81880" y1="54064" x2="81880" y2="54064"/>
                        <a14:foregroundMark x1="82153" y1="54417" x2="82698" y2="56419"/>
                        <a14:foregroundMark x1="82698" y1="56537" x2="83515" y2="55830"/>
                        <a14:foregroundMark x1="85695" y1="54888" x2="85695" y2="54888"/>
                        <a14:foregroundMark x1="87057" y1="54064" x2="88011" y2="53475"/>
                        <a14:foregroundMark x1="94278" y1="52886" x2="94278" y2="52886"/>
                        <a14:foregroundMark x1="33924" y1="88693" x2="33924" y2="88693"/>
                        <a14:foregroundMark x1="35559" y1="89870" x2="37193" y2="89753"/>
                        <a14:foregroundMark x1="43188" y1="90813" x2="47820" y2="90106"/>
                        <a14:foregroundMark x1="52589" y1="89870" x2="52589" y2="89870"/>
                        <a14:foregroundMark x1="16621" y1="9776" x2="16349" y2="9305"/>
                        <a14:foregroundMark x1="19619" y1="17668" x2="21117" y2="16843"/>
                        <a14:foregroundMark x1="13215" y1="7420" x2="13215" y2="7420"/>
                        <a14:foregroundMark x1="36512" y1="3298" x2="36512" y2="3298"/>
                        <a14:foregroundMark x1="21253" y1="90224" x2="21662" y2="90695"/>
                        <a14:foregroundMark x1="37738" y1="95642" x2="37738" y2="95171"/>
                      </a14:backgroundRemoval>
                    </a14:imgEffect>
                  </a14:imgLayer>
                </a14:imgProps>
              </a:ext>
              <a:ext uri="{28A0092B-C50C-407E-A947-70E740481C1C}">
                <a14:useLocalDpi xmlns:a14="http://schemas.microsoft.com/office/drawing/2010/main"/>
              </a:ext>
            </a:extLst>
          </a:blip>
          <a:stretch>
            <a:fillRect/>
          </a:stretch>
        </p:blipFill>
        <p:spPr>
          <a:xfrm>
            <a:off x="6575499" y="3631263"/>
            <a:ext cx="1709776" cy="1977656"/>
          </a:xfrm>
          <a:prstGeom prst="rect">
            <a:avLst/>
          </a:prstGeom>
        </p:spPr>
      </p:pic>
      <p:pic>
        <p:nvPicPr>
          <p:cNvPr id="8" name="Picture 7">
            <a:extLst>
              <a:ext uri="{FF2B5EF4-FFF2-40B4-BE49-F238E27FC236}">
                <a16:creationId xmlns:a16="http://schemas.microsoft.com/office/drawing/2014/main" id="{333F53D9-E4D4-4428-972C-72CC9B82ED27}"/>
              </a:ext>
            </a:extLst>
          </p:cNvPr>
          <p:cNvPicPr>
            <a:picLocks noChangeAspect="1"/>
          </p:cNvPicPr>
          <p:nvPr/>
        </p:nvPicPr>
        <p:blipFill>
          <a:blip r:embed="rId6" cstate="screen">
            <a:extLst>
              <a:ext uri="{BEBA8EAE-BF5A-486C-A8C5-ECC9F3942E4B}">
                <a14:imgProps xmlns:a14="http://schemas.microsoft.com/office/drawing/2010/main">
                  <a14:imgLayer r:embed="rId7">
                    <a14:imgEffect>
                      <a14:backgroundRemoval t="4028" b="94306" l="10000" r="90000">
                        <a14:foregroundMark x1="26406" y1="9583" x2="26406" y2="9583"/>
                        <a14:foregroundMark x1="20000" y1="40833" x2="20000" y2="40833"/>
                        <a14:foregroundMark x1="22969" y1="70833" x2="22969" y2="70833"/>
                        <a14:foregroundMark x1="13672" y1="77083" x2="13672" y2="77083"/>
                        <a14:foregroundMark x1="72969" y1="91250" x2="72969" y2="91250"/>
                        <a14:foregroundMark x1="59062" y1="83611" x2="59141" y2="83472"/>
                        <a14:foregroundMark x1="38516" y1="78889" x2="38516" y2="78889"/>
                        <a14:foregroundMark x1="66484" y1="8056" x2="66484" y2="8056"/>
                        <a14:foregroundMark x1="37969" y1="9861" x2="37969" y2="9861"/>
                        <a14:foregroundMark x1="48984" y1="90972" x2="48984" y2="90972"/>
                        <a14:foregroundMark x1="69688" y1="94444" x2="70000" y2="93333"/>
                        <a14:foregroundMark x1="40469" y1="4028" x2="40469" y2="4028"/>
                        <a14:foregroundMark x1="26172" y1="85833" x2="26563" y2="85417"/>
                        <a14:backgroundMark x1="34688" y1="16806" x2="34609" y2="16806"/>
                        <a14:backgroundMark x1="39141" y1="27917" x2="39141" y2="27917"/>
                        <a14:backgroundMark x1="61797" y1="29861" x2="61797" y2="29861"/>
                      </a14:backgroundRemoval>
                    </a14:imgEffect>
                  </a14:imgLayer>
                </a14:imgProps>
              </a:ext>
              <a:ext uri="{28A0092B-C50C-407E-A947-70E740481C1C}">
                <a14:useLocalDpi xmlns:a14="http://schemas.microsoft.com/office/drawing/2010/main"/>
              </a:ext>
            </a:extLst>
          </a:blip>
          <a:stretch>
            <a:fillRect/>
          </a:stretch>
        </p:blipFill>
        <p:spPr>
          <a:xfrm>
            <a:off x="8676168" y="3967714"/>
            <a:ext cx="3515832" cy="1977656"/>
          </a:xfrm>
          <a:prstGeom prst="rect">
            <a:avLst/>
          </a:prstGeom>
        </p:spPr>
      </p:pic>
      <p:pic>
        <p:nvPicPr>
          <p:cNvPr id="9" name="Picture 8">
            <a:extLst>
              <a:ext uri="{FF2B5EF4-FFF2-40B4-BE49-F238E27FC236}">
                <a16:creationId xmlns:a16="http://schemas.microsoft.com/office/drawing/2014/main" id="{24736BD6-2DAF-48A2-980C-90260C9034E1}"/>
              </a:ext>
            </a:extLst>
          </p:cNvPr>
          <p:cNvPicPr>
            <a:picLocks noChangeAspect="1"/>
          </p:cNvPicPr>
          <p:nvPr/>
        </p:nvPicPr>
        <p:blipFill>
          <a:blip r:embed="rId8" cstate="screen">
            <a:extLst>
              <a:ext uri="{BEBA8EAE-BF5A-486C-A8C5-ECC9F3942E4B}">
                <a14:imgProps xmlns:a14="http://schemas.microsoft.com/office/drawing/2010/main">
                  <a14:imgLayer r:embed="rId9">
                    <a14:imgEffect>
                      <a14:backgroundRemoval t="1943" b="98629" l="6947" r="97441">
                        <a14:foregroundMark x1="37477" y1="26400" x2="37477" y2="26514"/>
                        <a14:foregroundMark x1="31261" y1="29029" x2="31261" y2="29029"/>
                        <a14:foregroundMark x1="27605" y1="13143" x2="27605" y2="13371"/>
                        <a14:foregroundMark x1="23400" y1="4800" x2="23400" y2="4800"/>
                        <a14:foregroundMark x1="27788" y1="2743" x2="28885" y2="2171"/>
                        <a14:foregroundMark x1="92139" y1="23429" x2="92139" y2="23429"/>
                        <a14:foregroundMark x1="96527" y1="18171" x2="96527" y2="18171"/>
                        <a14:foregroundMark x1="97806" y1="13371" x2="97806" y2="13371"/>
                        <a14:foregroundMark x1="76782" y1="21600" x2="76782" y2="21600"/>
                        <a14:foregroundMark x1="27422" y1="47086" x2="27057" y2="47086"/>
                        <a14:foregroundMark x1="14260" y1="93029" x2="14260" y2="93029"/>
                        <a14:foregroundMark x1="6947" y1="93600" x2="7495" y2="94286"/>
                        <a14:foregroundMark x1="14991" y1="94400" x2="14442" y2="94629"/>
                        <a14:foregroundMark x1="67459" y1="96800" x2="67093" y2="96914"/>
                        <a14:foregroundMark x1="60512" y1="97714" x2="60512" y2="97714"/>
                        <a14:foregroundMark x1="62523" y1="98629" x2="63254" y2="98171"/>
                        <a14:foregroundMark x1="69287" y1="93486" x2="69287" y2="93486"/>
                        <a14:foregroundMark x1="69287" y1="78171" x2="69287" y2="78171"/>
                        <a14:foregroundMark x1="84461" y1="48229" x2="84461" y2="48229"/>
                        <a14:foregroundMark x1="58684" y1="24229" x2="58684" y2="24229"/>
                        <a14:backgroundMark x1="28154" y1="33600" x2="27788" y2="33600"/>
                        <a14:backgroundMark x1="30530" y1="33029" x2="30165" y2="33029"/>
                        <a14:backgroundMark x1="28519" y1="32114" x2="28336" y2="31886"/>
                        <a14:backgroundMark x1="24680" y1="30057" x2="24680" y2="30057"/>
                        <a14:backgroundMark x1="24314" y1="30514" x2="20658" y2="33029"/>
                        <a14:backgroundMark x1="28336" y1="31657" x2="28336" y2="31657"/>
                        <a14:backgroundMark x1="28336" y1="31657" x2="26691" y2="32114"/>
                        <a14:backgroundMark x1="26691" y1="32114" x2="26325" y2="32229"/>
                      </a14:backgroundRemoval>
                    </a14:imgEffect>
                  </a14:imgLayer>
                </a14:imgProps>
              </a:ext>
              <a:ext uri="{28A0092B-C50C-407E-A947-70E740481C1C}">
                <a14:useLocalDpi xmlns:a14="http://schemas.microsoft.com/office/drawing/2010/main"/>
              </a:ext>
            </a:extLst>
          </a:blip>
          <a:stretch>
            <a:fillRect/>
          </a:stretch>
        </p:blipFill>
        <p:spPr>
          <a:xfrm>
            <a:off x="7837555" y="312560"/>
            <a:ext cx="1134553" cy="1814870"/>
          </a:xfrm>
          <a:prstGeom prst="rect">
            <a:avLst/>
          </a:prstGeom>
        </p:spPr>
      </p:pic>
      <p:pic>
        <p:nvPicPr>
          <p:cNvPr id="10" name="Picture 9">
            <a:extLst>
              <a:ext uri="{FF2B5EF4-FFF2-40B4-BE49-F238E27FC236}">
                <a16:creationId xmlns:a16="http://schemas.microsoft.com/office/drawing/2014/main" id="{BC7B65AE-2345-4EB3-B1C5-931F7F3C49A2}"/>
              </a:ext>
            </a:extLst>
          </p:cNvPr>
          <p:cNvPicPr>
            <a:picLocks noChangeAspect="1"/>
          </p:cNvPicPr>
          <p:nvPr/>
        </p:nvPicPr>
        <p:blipFill>
          <a:blip r:embed="rId10" cstate="screen">
            <a:extLst>
              <a:ext uri="{BEBA8EAE-BF5A-486C-A8C5-ECC9F3942E4B}">
                <a14:imgProps xmlns:a14="http://schemas.microsoft.com/office/drawing/2010/main">
                  <a14:imgLayer r:embed="rId11">
                    <a14:imgEffect>
                      <a14:backgroundRemoval t="4590" b="96066" l="3930" r="92140">
                        <a14:foregroundMark x1="26638" y1="92131" x2="27948" y2="90820"/>
                        <a14:foregroundMark x1="56769" y1="96066" x2="56332" y2="95082"/>
                        <a14:foregroundMark x1="92140" y1="21967" x2="92140" y2="21967"/>
                        <a14:foregroundMark x1="66376" y1="6230" x2="66376" y2="6230"/>
                        <a14:foregroundMark x1="41485" y1="4918" x2="41485" y2="4918"/>
                        <a14:foregroundMark x1="4367" y1="15738" x2="3930" y2="15738"/>
                      </a14:backgroundRemoval>
                    </a14:imgEffect>
                  </a14:imgLayer>
                </a14:imgProps>
              </a:ext>
              <a:ext uri="{28A0092B-C50C-407E-A947-70E740481C1C}">
                <a14:useLocalDpi xmlns:a14="http://schemas.microsoft.com/office/drawing/2010/main"/>
              </a:ext>
            </a:extLst>
          </a:blip>
          <a:stretch>
            <a:fillRect/>
          </a:stretch>
        </p:blipFill>
        <p:spPr>
          <a:xfrm>
            <a:off x="8750184" y="1415556"/>
            <a:ext cx="1136034" cy="1513058"/>
          </a:xfrm>
          <a:prstGeom prst="rect">
            <a:avLst/>
          </a:prstGeom>
        </p:spPr>
      </p:pic>
      <p:pic>
        <p:nvPicPr>
          <p:cNvPr id="12" name="Picture 11">
            <a:extLst>
              <a:ext uri="{FF2B5EF4-FFF2-40B4-BE49-F238E27FC236}">
                <a16:creationId xmlns:a16="http://schemas.microsoft.com/office/drawing/2014/main" id="{2DF3DEFA-005E-4AAC-9416-314AD99AB8F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760688" y="312560"/>
            <a:ext cx="2138917" cy="2676118"/>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4917CED2-F1CE-4381-97E8-283A5E1FDF73}"/>
              </a:ext>
            </a:extLst>
          </p:cNvPr>
          <p:cNvSpPr>
            <a:spLocks noGrp="1" noChangeArrowheads="1"/>
          </p:cNvSpPr>
          <p:nvPr>
            <p:ph type="title"/>
          </p:nvPr>
        </p:nvSpPr>
        <p:spPr>
          <a:xfrm>
            <a:off x="1524000" y="0"/>
            <a:ext cx="8458200" cy="838200"/>
          </a:xfrm>
        </p:spPr>
        <p:txBody>
          <a:bodyPr>
            <a:normAutofit/>
          </a:bodyPr>
          <a:lstStyle/>
          <a:p>
            <a:r>
              <a:rPr lang="en-US" altLang="en-US" sz="3200" b="1" dirty="0"/>
              <a:t>AGRICULTURAL  INSTITUTIONS</a:t>
            </a:r>
          </a:p>
        </p:txBody>
      </p:sp>
      <p:sp>
        <p:nvSpPr>
          <p:cNvPr id="17411" name="Rectangle 3">
            <a:extLst>
              <a:ext uri="{FF2B5EF4-FFF2-40B4-BE49-F238E27FC236}">
                <a16:creationId xmlns:a16="http://schemas.microsoft.com/office/drawing/2014/main" id="{750A614F-DF94-4F32-A1BB-990AD018A975}"/>
              </a:ext>
            </a:extLst>
          </p:cNvPr>
          <p:cNvSpPr>
            <a:spLocks noGrp="1" noChangeArrowheads="1"/>
          </p:cNvSpPr>
          <p:nvPr>
            <p:ph sz="half" idx="1"/>
          </p:nvPr>
        </p:nvSpPr>
        <p:spPr>
          <a:xfrm>
            <a:off x="1088065" y="1066800"/>
            <a:ext cx="4038600" cy="5257800"/>
          </a:xfrm>
        </p:spPr>
        <p:txBody>
          <a:bodyPr/>
          <a:lstStyle/>
          <a:p>
            <a:pPr eaLnBrk="0" hangingPunct="0">
              <a:spcBef>
                <a:spcPct val="0"/>
              </a:spcBef>
              <a:buFontTx/>
              <a:buNone/>
            </a:pPr>
            <a:r>
              <a:rPr lang="en-US" altLang="en-US" sz="2800" b="1" u="sng" dirty="0">
                <a:solidFill>
                  <a:srgbClr val="00CC00"/>
                </a:solidFill>
                <a:effectLst>
                  <a:outerShdw blurRad="38100" dist="38100" dir="2700000" algn="tl">
                    <a:srgbClr val="000000"/>
                  </a:outerShdw>
                </a:effectLst>
              </a:rPr>
              <a:t>Plantation (Rimland)</a:t>
            </a:r>
            <a:endParaRPr lang="en-US" altLang="en-US" sz="2800" b="1" u="sng" dirty="0">
              <a:solidFill>
                <a:srgbClr val="00FF00"/>
              </a:solidFill>
              <a:effectLst>
                <a:outerShdw blurRad="38100" dist="38100" dir="2700000" algn="tl">
                  <a:srgbClr val="000000"/>
                </a:outerShdw>
              </a:effectLst>
            </a:endParaRPr>
          </a:p>
          <a:p>
            <a:r>
              <a:rPr lang="en-US" altLang="en-US" sz="2800" b="1" dirty="0">
                <a:effectLst>
                  <a:outerShdw blurRad="38100" dist="38100" dir="2700000" algn="tl">
                    <a:srgbClr val="000000"/>
                  </a:outerShdw>
                </a:effectLst>
              </a:rPr>
              <a:t>History of foreign owners</a:t>
            </a:r>
          </a:p>
          <a:p>
            <a:r>
              <a:rPr lang="en-US" altLang="en-US" sz="2800" b="1" dirty="0">
                <a:effectLst>
                  <a:outerShdw blurRad="38100" dist="38100" dir="2700000" algn="tl">
                    <a:srgbClr val="000000"/>
                  </a:outerShdw>
                </a:effectLst>
              </a:rPr>
              <a:t>Production for export</a:t>
            </a:r>
          </a:p>
          <a:p>
            <a:r>
              <a:rPr lang="en-US" altLang="en-US" sz="2800" b="1" dirty="0">
                <a:effectLst>
                  <a:outerShdw blurRad="38100" dist="38100" dir="2700000" algn="tl">
                    <a:srgbClr val="000000"/>
                  </a:outerShdw>
                </a:effectLst>
              </a:rPr>
              <a:t>Single cash crop</a:t>
            </a:r>
          </a:p>
          <a:p>
            <a:r>
              <a:rPr lang="en-US" altLang="en-US" sz="2800" b="1" dirty="0">
                <a:effectLst>
                  <a:outerShdw blurRad="38100" dist="38100" dir="2700000" algn="tl">
                    <a:srgbClr val="000000"/>
                  </a:outerShdw>
                </a:effectLst>
              </a:rPr>
              <a:t>Seasonal Employment</a:t>
            </a:r>
          </a:p>
          <a:p>
            <a:r>
              <a:rPr lang="en-US" altLang="en-US" sz="2800" b="1" dirty="0">
                <a:effectLst>
                  <a:outerShdw blurRad="38100" dist="38100" dir="2700000" algn="tl">
                    <a:srgbClr val="000000"/>
                  </a:outerShdw>
                </a:effectLst>
              </a:rPr>
              <a:t>Profit motive $$$</a:t>
            </a:r>
          </a:p>
          <a:p>
            <a:r>
              <a:rPr lang="en-US" altLang="en-US" sz="2800" b="1" dirty="0">
                <a:effectLst>
                  <a:outerShdw blurRad="38100" dist="38100" dir="2700000" algn="tl">
                    <a:srgbClr val="000000"/>
                  </a:outerShdw>
                </a:effectLst>
              </a:rPr>
              <a:t>Market Vulnerability</a:t>
            </a:r>
          </a:p>
          <a:p>
            <a:r>
              <a:rPr lang="en-US" altLang="en-US" sz="2800" b="1" dirty="0">
                <a:effectLst>
                  <a:outerShdw blurRad="38100" dist="38100" dir="2700000" algn="tl">
                    <a:srgbClr val="000000"/>
                  </a:outerShdw>
                </a:effectLst>
              </a:rPr>
              <a:t>“Banana” republics</a:t>
            </a:r>
          </a:p>
        </p:txBody>
      </p:sp>
      <p:sp>
        <p:nvSpPr>
          <p:cNvPr id="17412" name="Rectangle 4">
            <a:extLst>
              <a:ext uri="{FF2B5EF4-FFF2-40B4-BE49-F238E27FC236}">
                <a16:creationId xmlns:a16="http://schemas.microsoft.com/office/drawing/2014/main" id="{44E496A5-B175-428B-82E6-191BEE222F7C}"/>
              </a:ext>
            </a:extLst>
          </p:cNvPr>
          <p:cNvSpPr>
            <a:spLocks noGrp="1" noChangeArrowheads="1"/>
          </p:cNvSpPr>
          <p:nvPr>
            <p:ph sz="half" idx="2"/>
          </p:nvPr>
        </p:nvSpPr>
        <p:spPr>
          <a:xfrm>
            <a:off x="6980275" y="1135764"/>
            <a:ext cx="4038600" cy="5181600"/>
          </a:xfrm>
        </p:spPr>
        <p:txBody>
          <a:bodyPr/>
          <a:lstStyle/>
          <a:p>
            <a:pPr>
              <a:buFontTx/>
              <a:buNone/>
            </a:pPr>
            <a:r>
              <a:rPr lang="en-US" altLang="en-US" sz="2800" b="1" u="sng" dirty="0">
                <a:solidFill>
                  <a:srgbClr val="00CC00"/>
                </a:solidFill>
                <a:effectLst>
                  <a:outerShdw blurRad="38100" dist="38100" dir="2700000" algn="tl">
                    <a:srgbClr val="000000"/>
                  </a:outerShdw>
                </a:effectLst>
              </a:rPr>
              <a:t>Hacienda (Mainland) </a:t>
            </a:r>
          </a:p>
          <a:p>
            <a:r>
              <a:rPr lang="en-US" altLang="en-US" sz="2800" b="1" dirty="0">
                <a:effectLst>
                  <a:outerShdw blurRad="38100" dist="38100" dir="2700000" algn="tl">
                    <a:srgbClr val="000000"/>
                  </a:outerShdw>
                </a:effectLst>
              </a:rPr>
              <a:t>Domestic market</a:t>
            </a:r>
          </a:p>
          <a:p>
            <a:r>
              <a:rPr lang="en-US" altLang="en-US" sz="2800" b="1" dirty="0">
                <a:effectLst>
                  <a:outerShdw blurRad="38100" dist="38100" dir="2700000" algn="tl">
                    <a:srgbClr val="000000"/>
                  </a:outerShdw>
                </a:effectLst>
              </a:rPr>
              <a:t>Diversified Crops</a:t>
            </a:r>
          </a:p>
          <a:p>
            <a:r>
              <a:rPr lang="en-US" altLang="en-US" sz="2800" b="1" dirty="0">
                <a:effectLst>
                  <a:outerShdw blurRad="38100" dist="38100" dir="2700000" algn="tl">
                    <a:srgbClr val="000000"/>
                  </a:outerShdw>
                </a:effectLst>
              </a:rPr>
              <a:t>Year round jobs </a:t>
            </a:r>
          </a:p>
          <a:p>
            <a:r>
              <a:rPr lang="en-US" altLang="en-US" sz="2800" b="1" dirty="0">
                <a:effectLst>
                  <a:outerShdw blurRad="38100" dist="38100" dir="2700000" algn="tl">
                    <a:srgbClr val="000000"/>
                  </a:outerShdw>
                </a:effectLst>
              </a:rPr>
              <a:t>Pressure on large ones for land redistribution</a:t>
            </a:r>
          </a:p>
          <a:p>
            <a:r>
              <a:rPr lang="en-US" altLang="en-US" sz="2800" b="1" dirty="0">
                <a:effectLst>
                  <a:outerShdw blurRad="38100" dist="38100" dir="2700000" algn="tl">
                    <a:srgbClr val="000000"/>
                  </a:outerShdw>
                </a:effectLst>
              </a:rPr>
              <a:t>Small plot of land</a:t>
            </a:r>
          </a:p>
          <a:p>
            <a:r>
              <a:rPr lang="en-US" altLang="en-US" sz="2800" b="1" dirty="0">
                <a:effectLst>
                  <a:outerShdw blurRad="38100" dist="38100" dir="2700000" algn="tl">
                    <a:srgbClr val="000000"/>
                  </a:outerShdw>
                </a:effectLst>
              </a:rPr>
              <a:t>Self-sufficient</a:t>
            </a:r>
          </a:p>
          <a:p>
            <a:endParaRPr lang="en-US" altLang="en-US" sz="2800" b="1" u="sng" dirty="0">
              <a:solidFill>
                <a:srgbClr val="00CC00"/>
              </a:solidFill>
              <a:effectLst>
                <a:outerShdw blurRad="38100" dist="38100" dir="2700000" algn="tl">
                  <a:srgbClr val="000000"/>
                </a:outerShdw>
              </a:effectLst>
            </a:endParaRPr>
          </a:p>
        </p:txBody>
      </p:sp>
      <p:sp>
        <p:nvSpPr>
          <p:cNvPr id="6" name="Slide Number Placeholder 6">
            <a:extLst>
              <a:ext uri="{FF2B5EF4-FFF2-40B4-BE49-F238E27FC236}">
                <a16:creationId xmlns:a16="http://schemas.microsoft.com/office/drawing/2014/main" id="{5094906A-0BC1-4423-97DB-54082E053C2E}"/>
              </a:ext>
            </a:extLst>
          </p:cNvPr>
          <p:cNvSpPr>
            <a:spLocks noGrp="1"/>
          </p:cNvSpPr>
          <p:nvPr>
            <p:ph type="sldNum" sz="quarter" idx="12"/>
          </p:nvPr>
        </p:nvSpPr>
        <p:spPr/>
        <p:txBody>
          <a:bodyPr/>
          <a:lstStyle/>
          <a:p>
            <a:fld id="{3E815A08-E50E-4B63-A402-DF5BF6AD8F27}" type="slidenum">
              <a:rPr lang="en-US" altLang="en-US"/>
              <a:pPr/>
              <a:t>25</a:t>
            </a:fld>
            <a:endParaRPr lang="en-US" alt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DDDCF64D-F3AB-48C9-B492-CB4296E01544}"/>
              </a:ext>
            </a:extLst>
          </p:cNvPr>
          <p:cNvSpPr>
            <a:spLocks noGrp="1" noChangeArrowheads="1"/>
          </p:cNvSpPr>
          <p:nvPr>
            <p:ph type="title"/>
          </p:nvPr>
        </p:nvSpPr>
        <p:spPr>
          <a:xfrm>
            <a:off x="1524000" y="0"/>
            <a:ext cx="8305800" cy="609600"/>
          </a:xfrm>
        </p:spPr>
        <p:txBody>
          <a:bodyPr/>
          <a:lstStyle/>
          <a:p>
            <a:r>
              <a:rPr lang="en-US" altLang="en-US" sz="3600" b="1" dirty="0"/>
              <a:t>Paradise Undone</a:t>
            </a:r>
          </a:p>
        </p:txBody>
      </p:sp>
      <p:sp>
        <p:nvSpPr>
          <p:cNvPr id="18435" name="Rectangle 3">
            <a:extLst>
              <a:ext uri="{FF2B5EF4-FFF2-40B4-BE49-F238E27FC236}">
                <a16:creationId xmlns:a16="http://schemas.microsoft.com/office/drawing/2014/main" id="{E8062C22-C6A7-4B40-975B-BCA62CED9C2B}"/>
              </a:ext>
            </a:extLst>
          </p:cNvPr>
          <p:cNvSpPr>
            <a:spLocks noGrp="1" noChangeArrowheads="1"/>
          </p:cNvSpPr>
          <p:nvPr>
            <p:ph idx="1"/>
          </p:nvPr>
        </p:nvSpPr>
        <p:spPr>
          <a:xfrm>
            <a:off x="838200" y="914400"/>
            <a:ext cx="10515600" cy="5943600"/>
          </a:xfrm>
        </p:spPr>
        <p:txBody>
          <a:bodyPr/>
          <a:lstStyle/>
          <a:p>
            <a:pPr lvl="2">
              <a:lnSpc>
                <a:spcPct val="90000"/>
              </a:lnSpc>
            </a:pPr>
            <a:r>
              <a:rPr lang="en-US" altLang="en-US" sz="2800" b="1" dirty="0">
                <a:solidFill>
                  <a:srgbClr val="CC0000"/>
                </a:solidFill>
              </a:rPr>
              <a:t>Isolated proximity:</a:t>
            </a:r>
            <a:r>
              <a:rPr lang="en-US" altLang="en-US" dirty="0"/>
              <a:t> a concept used to explain Caribbean’s unusual and contradictory position in world</a:t>
            </a:r>
          </a:p>
          <a:p>
            <a:pPr lvl="3">
              <a:lnSpc>
                <a:spcPct val="90000"/>
              </a:lnSpc>
            </a:pPr>
            <a:r>
              <a:rPr lang="en-US" altLang="en-US" sz="2400" dirty="0"/>
              <a:t>Isolation sustains cultural diversity (but limits economic opportunity)</a:t>
            </a:r>
          </a:p>
          <a:p>
            <a:pPr lvl="3">
              <a:lnSpc>
                <a:spcPct val="90000"/>
              </a:lnSpc>
            </a:pPr>
            <a:r>
              <a:rPr lang="en-US" altLang="en-US" sz="2400" dirty="0"/>
              <a:t>Proximity to North America ensures transnational connection and economic dependence</a:t>
            </a:r>
          </a:p>
          <a:p>
            <a:pPr lvl="3">
              <a:lnSpc>
                <a:spcPct val="90000"/>
              </a:lnSpc>
            </a:pPr>
            <a:endParaRPr lang="en-US" altLang="en-US" sz="2400" dirty="0"/>
          </a:p>
          <a:p>
            <a:pPr lvl="3">
              <a:lnSpc>
                <a:spcPct val="90000"/>
              </a:lnSpc>
            </a:pPr>
            <a:endParaRPr lang="en-US" altLang="en-US" sz="2400" dirty="0"/>
          </a:p>
          <a:p>
            <a:pPr lvl="3">
              <a:lnSpc>
                <a:spcPct val="90000"/>
              </a:lnSpc>
            </a:pPr>
            <a:endParaRPr lang="en-US" altLang="en-US" sz="2400" dirty="0"/>
          </a:p>
          <a:p>
            <a:pPr>
              <a:lnSpc>
                <a:spcPct val="90000"/>
              </a:lnSpc>
            </a:pPr>
            <a:r>
              <a:rPr lang="en-US" altLang="en-US" dirty="0"/>
              <a:t> </a:t>
            </a:r>
            <a:r>
              <a:rPr lang="en-US" altLang="en-US" sz="2800" b="1" dirty="0"/>
              <a:t>Environmental Issues</a:t>
            </a:r>
          </a:p>
          <a:p>
            <a:pPr lvl="1">
              <a:lnSpc>
                <a:spcPct val="90000"/>
              </a:lnSpc>
            </a:pPr>
            <a:r>
              <a:rPr lang="en-US" altLang="en-US" sz="2400" b="1" dirty="0"/>
              <a:t>Agriculture’s Legacy of Deforestation</a:t>
            </a:r>
          </a:p>
          <a:p>
            <a:pPr lvl="2">
              <a:lnSpc>
                <a:spcPct val="90000"/>
              </a:lnSpc>
            </a:pPr>
            <a:r>
              <a:rPr lang="en-US" altLang="en-US" dirty="0"/>
              <a:t>Much rainforest cover removed after arrival of Europeans</a:t>
            </a:r>
          </a:p>
          <a:p>
            <a:pPr lvl="3">
              <a:lnSpc>
                <a:spcPct val="90000"/>
              </a:lnSpc>
            </a:pPr>
            <a:r>
              <a:rPr lang="en-US" altLang="en-US" sz="2400" dirty="0"/>
              <a:t>Removed to grow sugar cane and to produce fuel to refine sugar</a:t>
            </a:r>
          </a:p>
          <a:p>
            <a:pPr lvl="3">
              <a:lnSpc>
                <a:spcPct val="90000"/>
              </a:lnSpc>
            </a:pPr>
            <a:r>
              <a:rPr lang="en-US" altLang="en-US" sz="2400" dirty="0"/>
              <a:t>Often resulted in Erosion and ruined land</a:t>
            </a:r>
          </a:p>
          <a:p>
            <a:pPr lvl="2">
              <a:lnSpc>
                <a:spcPct val="90000"/>
              </a:lnSpc>
            </a:pPr>
            <a:r>
              <a:rPr lang="en-US" altLang="en-US" dirty="0"/>
              <a:t>Haiti’s forests almost gone; 30% left in Jamaica and Dominican Republic; less in Puerto Rico and Cuba</a:t>
            </a:r>
          </a:p>
        </p:txBody>
      </p:sp>
      <p:sp>
        <p:nvSpPr>
          <p:cNvPr id="5" name="Slide Number Placeholder 5">
            <a:extLst>
              <a:ext uri="{FF2B5EF4-FFF2-40B4-BE49-F238E27FC236}">
                <a16:creationId xmlns:a16="http://schemas.microsoft.com/office/drawing/2014/main" id="{C9D7D0E2-462E-46C8-A1C1-9F2801B58BEF}"/>
              </a:ext>
            </a:extLst>
          </p:cNvPr>
          <p:cNvSpPr>
            <a:spLocks noGrp="1"/>
          </p:cNvSpPr>
          <p:nvPr>
            <p:ph type="sldNum" sz="quarter" idx="12"/>
          </p:nvPr>
        </p:nvSpPr>
        <p:spPr/>
        <p:txBody>
          <a:bodyPr/>
          <a:lstStyle/>
          <a:p>
            <a:fld id="{D30CD00D-E1CF-42C0-895B-B5107D3895BD}" type="slidenum">
              <a:rPr lang="en-US" altLang="en-US"/>
              <a:pPr/>
              <a:t>26</a:t>
            </a:fld>
            <a:endParaRPr lang="en-US" altLang="en-US" dirty="0"/>
          </a:p>
        </p:txBody>
      </p:sp>
      <p:pic>
        <p:nvPicPr>
          <p:cNvPr id="2" name="Picture 1">
            <a:extLst>
              <a:ext uri="{FF2B5EF4-FFF2-40B4-BE49-F238E27FC236}">
                <a16:creationId xmlns:a16="http://schemas.microsoft.com/office/drawing/2014/main" id="{70D0DD09-D90D-41D0-8C52-BBBD4D4ED62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091" b="88933" l="4802" r="95407">
                        <a14:foregroundMark x1="5219" y1="81028" x2="5637" y2="80237"/>
                        <a14:foregroundMark x1="26722" y1="59684" x2="26722" y2="59684"/>
                        <a14:foregroundMark x1="91232" y1="28458" x2="91649" y2="29644"/>
                        <a14:foregroundMark x1="95407" y1="32411" x2="94363" y2="32806"/>
                      </a14:backgroundRemoval>
                    </a14:imgEffect>
                  </a14:imgLayer>
                </a14:imgProps>
              </a:ext>
            </a:extLst>
          </a:blip>
          <a:stretch>
            <a:fillRect/>
          </a:stretch>
        </p:blipFill>
        <p:spPr>
          <a:xfrm>
            <a:off x="6653655" y="2430463"/>
            <a:ext cx="4562475" cy="2409825"/>
          </a:xfrm>
          <a:prstGeom prst="rect">
            <a:avLst/>
          </a:prstGeom>
        </p:spPr>
      </p:pic>
      <p:sp>
        <p:nvSpPr>
          <p:cNvPr id="3" name="TextBox 2">
            <a:extLst>
              <a:ext uri="{FF2B5EF4-FFF2-40B4-BE49-F238E27FC236}">
                <a16:creationId xmlns:a16="http://schemas.microsoft.com/office/drawing/2014/main" id="{4AB9644B-CEC9-48EA-93C9-84D15B2409A4}"/>
              </a:ext>
            </a:extLst>
          </p:cNvPr>
          <p:cNvSpPr txBox="1"/>
          <p:nvPr/>
        </p:nvSpPr>
        <p:spPr>
          <a:xfrm>
            <a:off x="6515984" y="3317358"/>
            <a:ext cx="692889" cy="369332"/>
          </a:xfrm>
          <a:prstGeom prst="rect">
            <a:avLst/>
          </a:prstGeom>
          <a:noFill/>
        </p:spPr>
        <p:txBody>
          <a:bodyPr wrap="square" rtlCol="0">
            <a:spAutoFit/>
          </a:bodyPr>
          <a:lstStyle/>
          <a:p>
            <a:r>
              <a:rPr lang="en-US" dirty="0"/>
              <a:t>Haiti</a:t>
            </a:r>
          </a:p>
        </p:txBody>
      </p:sp>
      <p:sp>
        <p:nvSpPr>
          <p:cNvPr id="6" name="TextBox 5">
            <a:extLst>
              <a:ext uri="{FF2B5EF4-FFF2-40B4-BE49-F238E27FC236}">
                <a16:creationId xmlns:a16="http://schemas.microsoft.com/office/drawing/2014/main" id="{98DE50BF-3FDD-4CA7-BDAE-717BDFEFDE50}"/>
              </a:ext>
            </a:extLst>
          </p:cNvPr>
          <p:cNvSpPr txBox="1"/>
          <p:nvPr/>
        </p:nvSpPr>
        <p:spPr>
          <a:xfrm>
            <a:off x="9590567" y="3965944"/>
            <a:ext cx="2413591" cy="369332"/>
          </a:xfrm>
          <a:prstGeom prst="rect">
            <a:avLst/>
          </a:prstGeom>
          <a:noFill/>
        </p:spPr>
        <p:txBody>
          <a:bodyPr wrap="square" rtlCol="0">
            <a:spAutoFit/>
          </a:bodyPr>
          <a:lstStyle/>
          <a:p>
            <a:r>
              <a:rPr lang="en-US" dirty="0"/>
              <a:t>Dominican Republic</a:t>
            </a:r>
          </a:p>
        </p:txBody>
      </p:sp>
      <p:cxnSp>
        <p:nvCxnSpPr>
          <p:cNvPr id="8" name="Straight Connector 7">
            <a:extLst>
              <a:ext uri="{FF2B5EF4-FFF2-40B4-BE49-F238E27FC236}">
                <a16:creationId xmlns:a16="http://schemas.microsoft.com/office/drawing/2014/main" id="{17DF2B83-EFF8-4AA7-80FF-34A8102E79CD}"/>
              </a:ext>
            </a:extLst>
          </p:cNvPr>
          <p:cNvCxnSpPr>
            <a:cxnSpLocks/>
          </p:cNvCxnSpPr>
          <p:nvPr/>
        </p:nvCxnSpPr>
        <p:spPr>
          <a:xfrm>
            <a:off x="3668233" y="6488668"/>
            <a:ext cx="7547897" cy="124783"/>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02C1452-1B88-4567-A8B1-A8B9C5176FFF}"/>
              </a:ext>
            </a:extLst>
          </p:cNvPr>
          <p:cNvCxnSpPr/>
          <p:nvPr/>
        </p:nvCxnSpPr>
        <p:spPr>
          <a:xfrm flipH="1" flipV="1">
            <a:off x="11132288" y="4840288"/>
            <a:ext cx="83842" cy="1773163"/>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5B633AB-2ADD-44AF-ABE4-4F1D44E27263}"/>
              </a:ext>
            </a:extLst>
          </p:cNvPr>
          <p:cNvCxnSpPr/>
          <p:nvPr/>
        </p:nvCxnSpPr>
        <p:spPr>
          <a:xfrm flipH="1" flipV="1">
            <a:off x="9260958" y="4335276"/>
            <a:ext cx="1871330" cy="50501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7B8F95E7-F9EE-48A8-8E2F-19A5B029E5B6}"/>
              </a:ext>
            </a:extLst>
          </p:cNvPr>
          <p:cNvSpPr>
            <a:spLocks noGrp="1" noChangeArrowheads="1"/>
          </p:cNvSpPr>
          <p:nvPr>
            <p:ph type="title"/>
          </p:nvPr>
        </p:nvSpPr>
        <p:spPr>
          <a:xfrm>
            <a:off x="368595" y="136525"/>
            <a:ext cx="8382000" cy="508000"/>
          </a:xfrm>
        </p:spPr>
        <p:txBody>
          <a:bodyPr>
            <a:normAutofit fontScale="90000"/>
          </a:bodyPr>
          <a:lstStyle/>
          <a:p>
            <a:r>
              <a:rPr lang="en-US" altLang="en-US" dirty="0"/>
              <a:t>Erosion</a:t>
            </a:r>
          </a:p>
        </p:txBody>
      </p:sp>
      <p:pic>
        <p:nvPicPr>
          <p:cNvPr id="19459" name="Picture 3" descr="Stop 17_ Eroded hillside in El Salvador">
            <a:extLst>
              <a:ext uri="{FF2B5EF4-FFF2-40B4-BE49-F238E27FC236}">
                <a16:creationId xmlns:a16="http://schemas.microsoft.com/office/drawing/2014/main" id="{B62EB300-941B-4968-896E-412940A26D52}"/>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2362200" y="0"/>
            <a:ext cx="8599748" cy="685800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Footer Placeholder 4">
            <a:extLst>
              <a:ext uri="{FF2B5EF4-FFF2-40B4-BE49-F238E27FC236}">
                <a16:creationId xmlns:a16="http://schemas.microsoft.com/office/drawing/2014/main" id="{B2BE06D1-9E0F-4652-BEE3-3885B2891531}"/>
              </a:ext>
            </a:extLst>
          </p:cNvPr>
          <p:cNvSpPr>
            <a:spLocks noGrp="1"/>
          </p:cNvSpPr>
          <p:nvPr>
            <p:ph type="ftr" sz="quarter" idx="11"/>
          </p:nvPr>
        </p:nvSpPr>
        <p:spPr/>
        <p:txBody>
          <a:bodyPr/>
          <a:lstStyle/>
          <a:p>
            <a:r>
              <a:rPr lang="en-US" altLang="en-US" dirty="0"/>
              <a:t>Globalization &amp; Diversity: </a:t>
            </a:r>
            <a:r>
              <a:rPr lang="en-US" altLang="en-US" dirty="0" err="1"/>
              <a:t>Rwntree</a:t>
            </a:r>
            <a:r>
              <a:rPr lang="en-US" altLang="en-US" dirty="0"/>
              <a:t>, Lewis, Price, Wyckoff</a:t>
            </a:r>
          </a:p>
        </p:txBody>
      </p:sp>
      <p:sp>
        <p:nvSpPr>
          <p:cNvPr id="5" name="Slide Number Placeholder 5">
            <a:extLst>
              <a:ext uri="{FF2B5EF4-FFF2-40B4-BE49-F238E27FC236}">
                <a16:creationId xmlns:a16="http://schemas.microsoft.com/office/drawing/2014/main" id="{8CA82C76-B719-4F33-8F29-D9ED23B6D4AC}"/>
              </a:ext>
            </a:extLst>
          </p:cNvPr>
          <p:cNvSpPr>
            <a:spLocks noGrp="1"/>
          </p:cNvSpPr>
          <p:nvPr>
            <p:ph type="sldNum" sz="quarter" idx="12"/>
          </p:nvPr>
        </p:nvSpPr>
        <p:spPr/>
        <p:txBody>
          <a:bodyPr/>
          <a:lstStyle/>
          <a:p>
            <a:fld id="{EA2C7B0B-23F2-492C-8292-CCC33E50D6CB}" type="slidenum">
              <a:rPr lang="en-US" altLang="en-US"/>
              <a:pPr/>
              <a:t>27</a:t>
            </a:fld>
            <a:endParaRPr lang="en-US" altLang="en-US" dirty="0"/>
          </a:p>
        </p:txBody>
      </p:sp>
      <p:sp>
        <p:nvSpPr>
          <p:cNvPr id="2" name="TextBox 1">
            <a:extLst>
              <a:ext uri="{FF2B5EF4-FFF2-40B4-BE49-F238E27FC236}">
                <a16:creationId xmlns:a16="http://schemas.microsoft.com/office/drawing/2014/main" id="{2E8CADD9-F3DA-45B2-B8D7-839D8FB07B04}"/>
              </a:ext>
            </a:extLst>
          </p:cNvPr>
          <p:cNvSpPr txBox="1"/>
          <p:nvPr/>
        </p:nvSpPr>
        <p:spPr>
          <a:xfrm>
            <a:off x="116958" y="781050"/>
            <a:ext cx="1967023" cy="1323439"/>
          </a:xfrm>
          <a:prstGeom prst="rect">
            <a:avLst/>
          </a:prstGeom>
          <a:noFill/>
        </p:spPr>
        <p:txBody>
          <a:bodyPr wrap="square" rtlCol="0">
            <a:spAutoFit/>
          </a:bodyPr>
          <a:lstStyle/>
          <a:p>
            <a:r>
              <a:rPr lang="en-US" sz="2000" dirty="0"/>
              <a:t>Particularly bad in Haiti due to massive deforestation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FG05_04">
            <a:extLst>
              <a:ext uri="{FF2B5EF4-FFF2-40B4-BE49-F238E27FC236}">
                <a16:creationId xmlns:a16="http://schemas.microsoft.com/office/drawing/2014/main" id="{61C8F6EA-F8E8-4779-BED0-C8F24AC99223}"/>
              </a:ext>
            </a:extLst>
          </p:cNvPr>
          <p:cNvPicPr>
            <a:picLocks noGrp="1" noChangeAspect="1" noChangeArrowheads="1"/>
          </p:cNvPicPr>
          <p:nvPr>
            <p:ph/>
          </p:nvPr>
        </p:nvPicPr>
        <p:blipFill>
          <a:blip r:embed="rId2">
            <a:extLst>
              <a:ext uri="{28A0092B-C50C-407E-A947-70E740481C1C}">
                <a14:useLocalDpi xmlns:a14="http://schemas.microsoft.com/office/drawing/2010/main"/>
              </a:ext>
            </a:extLst>
          </a:blip>
          <a:srcRect/>
          <a:stretch>
            <a:fillRect/>
          </a:stretch>
        </p:blipFill>
        <p:spPr>
          <a:xfrm>
            <a:off x="815358" y="0"/>
            <a:ext cx="10015928" cy="685800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Footer Placeholder 3">
            <a:extLst>
              <a:ext uri="{FF2B5EF4-FFF2-40B4-BE49-F238E27FC236}">
                <a16:creationId xmlns:a16="http://schemas.microsoft.com/office/drawing/2014/main" id="{1655750C-91B6-4A5F-8B8F-544AD67D71DC}"/>
              </a:ext>
            </a:extLst>
          </p:cNvPr>
          <p:cNvSpPr>
            <a:spLocks noGrp="1"/>
          </p:cNvSpPr>
          <p:nvPr>
            <p:ph type="ftr" sz="quarter" idx="11"/>
          </p:nvPr>
        </p:nvSpPr>
        <p:spPr/>
        <p:txBody>
          <a:bodyPr/>
          <a:lstStyle/>
          <a:p>
            <a:r>
              <a:rPr lang="en-US" altLang="en-US" dirty="0"/>
              <a:t>Globalization &amp; Diversity: Rowntree, Lewis, Price, Wyckoff</a:t>
            </a:r>
          </a:p>
        </p:txBody>
      </p:sp>
      <p:sp>
        <p:nvSpPr>
          <p:cNvPr id="5" name="Slide Number Placeholder 4">
            <a:extLst>
              <a:ext uri="{FF2B5EF4-FFF2-40B4-BE49-F238E27FC236}">
                <a16:creationId xmlns:a16="http://schemas.microsoft.com/office/drawing/2014/main" id="{8A4DEF65-3E08-4893-8322-5FD5DDD4A952}"/>
              </a:ext>
            </a:extLst>
          </p:cNvPr>
          <p:cNvSpPr>
            <a:spLocks noGrp="1"/>
          </p:cNvSpPr>
          <p:nvPr>
            <p:ph type="sldNum" sz="quarter" idx="12"/>
          </p:nvPr>
        </p:nvSpPr>
        <p:spPr/>
        <p:txBody>
          <a:bodyPr/>
          <a:lstStyle/>
          <a:p>
            <a:fld id="{E9F80CEB-0E30-4490-8627-14D8359B293C}" type="slidenum">
              <a:rPr lang="en-US" altLang="en-US"/>
              <a:pPr/>
              <a:t>28</a:t>
            </a:fld>
            <a:endParaRPr lang="en-US" altLang="en-US" dirty="0"/>
          </a:p>
        </p:txBody>
      </p:sp>
      <p:sp>
        <p:nvSpPr>
          <p:cNvPr id="20483" name="Rectangle 3">
            <a:extLst>
              <a:ext uri="{FF2B5EF4-FFF2-40B4-BE49-F238E27FC236}">
                <a16:creationId xmlns:a16="http://schemas.microsoft.com/office/drawing/2014/main" id="{8973E441-DFDD-4EBF-9F6D-BB604452B1F4}"/>
              </a:ext>
            </a:extLst>
          </p:cNvPr>
          <p:cNvSpPr>
            <a:spLocks noChangeArrowheads="1"/>
          </p:cNvSpPr>
          <p:nvPr/>
        </p:nvSpPr>
        <p:spPr bwMode="auto">
          <a:xfrm>
            <a:off x="1524000" y="-21265"/>
            <a:ext cx="760911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r>
              <a:rPr lang="en-US" altLang="en-US" sz="2400" b="1" dirty="0">
                <a:solidFill>
                  <a:srgbClr val="008000"/>
                </a:solidFill>
                <a:latin typeface="Dotum" panose="020B0600000101010101" pitchFamily="34" charset="-127"/>
              </a:rPr>
              <a:t>Environmental</a:t>
            </a:r>
            <a:r>
              <a:rPr lang="en-US" altLang="en-US" sz="2800" b="1" dirty="0">
                <a:solidFill>
                  <a:srgbClr val="008000"/>
                </a:solidFill>
                <a:latin typeface="Dotum" panose="020B0600000101010101" pitchFamily="34" charset="-127"/>
              </a:rPr>
              <a:t> Issues in the Caribbean</a:t>
            </a:r>
            <a:endParaRPr lang="en-US" altLang="en-US" sz="2000" b="1" dirty="0">
              <a:solidFill>
                <a:srgbClr val="008000"/>
              </a:solidFill>
              <a:latin typeface="Dotum" panose="020B0600000101010101" pitchFamily="34" charset="-127"/>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A5918C8C-6FFA-4192-ACBE-06BFD3B583A2}"/>
              </a:ext>
            </a:extLst>
          </p:cNvPr>
          <p:cNvSpPr>
            <a:spLocks noGrp="1" noChangeArrowheads="1"/>
          </p:cNvSpPr>
          <p:nvPr>
            <p:ph type="title"/>
          </p:nvPr>
        </p:nvSpPr>
        <p:spPr>
          <a:xfrm>
            <a:off x="1524000" y="0"/>
            <a:ext cx="4419600" cy="914400"/>
          </a:xfrm>
        </p:spPr>
        <p:txBody>
          <a:bodyPr>
            <a:normAutofit fontScale="90000"/>
          </a:bodyPr>
          <a:lstStyle/>
          <a:p>
            <a:r>
              <a:rPr lang="en-US" altLang="en-US" sz="3200" b="1" dirty="0"/>
              <a:t>Environmental Issues (cont.)</a:t>
            </a:r>
          </a:p>
        </p:txBody>
      </p:sp>
      <p:sp>
        <p:nvSpPr>
          <p:cNvPr id="21507" name="Rectangle 3">
            <a:extLst>
              <a:ext uri="{FF2B5EF4-FFF2-40B4-BE49-F238E27FC236}">
                <a16:creationId xmlns:a16="http://schemas.microsoft.com/office/drawing/2014/main" id="{03B6764A-485A-4BEC-8DF8-C88D80706CAA}"/>
              </a:ext>
            </a:extLst>
          </p:cNvPr>
          <p:cNvSpPr>
            <a:spLocks noGrp="1" noChangeArrowheads="1"/>
          </p:cNvSpPr>
          <p:nvPr>
            <p:ph idx="1"/>
          </p:nvPr>
        </p:nvSpPr>
        <p:spPr>
          <a:xfrm>
            <a:off x="0" y="595312"/>
            <a:ext cx="12300858" cy="5943600"/>
          </a:xfrm>
        </p:spPr>
        <p:txBody>
          <a:bodyPr>
            <a:normAutofit lnSpcReduction="10000"/>
          </a:bodyPr>
          <a:lstStyle/>
          <a:p>
            <a:r>
              <a:rPr lang="en-US" altLang="en-US" sz="3600" b="1" dirty="0"/>
              <a:t>Managing the Rimland Forests</a:t>
            </a:r>
          </a:p>
          <a:p>
            <a:pPr lvl="1"/>
            <a:r>
              <a:rPr lang="en-US" altLang="en-US" sz="4000" b="1" dirty="0">
                <a:solidFill>
                  <a:srgbClr val="CC0000"/>
                </a:solidFill>
              </a:rPr>
              <a:t>Rimland:</a:t>
            </a:r>
            <a:r>
              <a:rPr lang="en-US" altLang="en-US" sz="3200" dirty="0"/>
              <a:t> coastal mainland, from Belize to S. America</a:t>
            </a:r>
          </a:p>
          <a:p>
            <a:pPr lvl="2"/>
            <a:r>
              <a:rPr lang="en-US" altLang="en-US" sz="3400" dirty="0"/>
              <a:t>This region less threatened, has more forests </a:t>
            </a:r>
          </a:p>
          <a:p>
            <a:pPr lvl="2"/>
            <a:r>
              <a:rPr lang="en-US" altLang="en-US" sz="3400" dirty="0"/>
              <a:t>Supports diverse wildlife</a:t>
            </a:r>
          </a:p>
          <a:p>
            <a:pPr lvl="2"/>
            <a:r>
              <a:rPr lang="en-US" altLang="en-US" sz="3400" dirty="0"/>
              <a:t>Protected by successful conservation efforts</a:t>
            </a:r>
          </a:p>
          <a:p>
            <a:pPr lvl="3"/>
            <a:r>
              <a:rPr lang="en-US" altLang="en-US" sz="2600" dirty="0"/>
              <a:t>Guyana conservation efforts less successful</a:t>
            </a:r>
          </a:p>
          <a:p>
            <a:r>
              <a:rPr lang="en-US" altLang="en-US" sz="3600" b="1" dirty="0"/>
              <a:t>Failures in Urban Infrastructure</a:t>
            </a:r>
          </a:p>
          <a:p>
            <a:pPr lvl="1"/>
            <a:r>
              <a:rPr lang="en-US" altLang="en-US" sz="3200" dirty="0"/>
              <a:t>Local environmental problems include water contamination and sewage disposal</a:t>
            </a:r>
          </a:p>
          <a:p>
            <a:pPr lvl="2"/>
            <a:r>
              <a:rPr lang="en-US" altLang="en-US" sz="3400" dirty="0"/>
              <a:t>Urban poor most vulnerable</a:t>
            </a:r>
          </a:p>
          <a:p>
            <a:pPr lvl="2"/>
            <a:r>
              <a:rPr lang="en-US" altLang="en-US" sz="3400" dirty="0"/>
              <a:t>Only 50% of Haiti’s population has access to clean water </a:t>
            </a:r>
          </a:p>
          <a:p>
            <a:pPr lvl="2"/>
            <a:r>
              <a:rPr lang="en-US" altLang="en-US" sz="3400" dirty="0"/>
              <a:t>A problem for </a:t>
            </a:r>
            <a:r>
              <a:rPr lang="en-US" altLang="en-US" sz="3400" b="1" dirty="0">
                <a:solidFill>
                  <a:srgbClr val="FF0000"/>
                </a:solidFill>
              </a:rPr>
              <a:t>public health (lives) and tourism ($)</a:t>
            </a:r>
          </a:p>
        </p:txBody>
      </p:sp>
      <p:sp>
        <p:nvSpPr>
          <p:cNvPr id="5" name="Slide Number Placeholder 5">
            <a:extLst>
              <a:ext uri="{FF2B5EF4-FFF2-40B4-BE49-F238E27FC236}">
                <a16:creationId xmlns:a16="http://schemas.microsoft.com/office/drawing/2014/main" id="{1203ABBA-C43B-4C27-AB66-1AE2F7590409}"/>
              </a:ext>
            </a:extLst>
          </p:cNvPr>
          <p:cNvSpPr>
            <a:spLocks noGrp="1"/>
          </p:cNvSpPr>
          <p:nvPr>
            <p:ph type="sldNum" sz="quarter" idx="12"/>
          </p:nvPr>
        </p:nvSpPr>
        <p:spPr/>
        <p:txBody>
          <a:bodyPr/>
          <a:lstStyle/>
          <a:p>
            <a:fld id="{2BEE1CF0-4A0B-423E-9785-D6DF747B2537}" type="slidenum">
              <a:rPr lang="en-US" altLang="en-US"/>
              <a:pPr/>
              <a:t>29</a:t>
            </a:fld>
            <a:endParaRPr lang="en-US" alt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91A83-10F7-457C-ADBD-C7351DC070FC}"/>
              </a:ext>
            </a:extLst>
          </p:cNvPr>
          <p:cNvSpPr>
            <a:spLocks noGrp="1"/>
          </p:cNvSpPr>
          <p:nvPr>
            <p:ph type="title"/>
          </p:nvPr>
        </p:nvSpPr>
        <p:spPr/>
        <p:txBody>
          <a:bodyPr/>
          <a:lstStyle/>
          <a:p>
            <a:endParaRPr lang="en-US"/>
          </a:p>
        </p:txBody>
      </p:sp>
      <p:sp>
        <p:nvSpPr>
          <p:cNvPr id="4" name="Footer Placeholder 3">
            <a:extLst>
              <a:ext uri="{FF2B5EF4-FFF2-40B4-BE49-F238E27FC236}">
                <a16:creationId xmlns:a16="http://schemas.microsoft.com/office/drawing/2014/main" id="{799FB41E-6FDC-4CDC-B4CE-ADC4A99479D0}"/>
              </a:ext>
            </a:extLst>
          </p:cNvPr>
          <p:cNvSpPr>
            <a:spLocks noGrp="1"/>
          </p:cNvSpPr>
          <p:nvPr>
            <p:ph type="ftr" sz="quarter" idx="11"/>
          </p:nvPr>
        </p:nvSpPr>
        <p:spPr/>
        <p:txBody>
          <a:bodyPr/>
          <a:lstStyle/>
          <a:p>
            <a:r>
              <a:rPr lang="en-US" altLang="en-US"/>
              <a:t>Globalization &amp; Diversity: Rowntree, Lewis, Price, Wyckoff</a:t>
            </a:r>
            <a:endParaRPr lang="en-US" altLang="en-US" dirty="0"/>
          </a:p>
        </p:txBody>
      </p:sp>
      <p:sp>
        <p:nvSpPr>
          <p:cNvPr id="5" name="Slide Number Placeholder 4">
            <a:extLst>
              <a:ext uri="{FF2B5EF4-FFF2-40B4-BE49-F238E27FC236}">
                <a16:creationId xmlns:a16="http://schemas.microsoft.com/office/drawing/2014/main" id="{F771D6DA-C0E4-4364-AA7E-0ABB5F058830}"/>
              </a:ext>
            </a:extLst>
          </p:cNvPr>
          <p:cNvSpPr>
            <a:spLocks noGrp="1"/>
          </p:cNvSpPr>
          <p:nvPr>
            <p:ph type="sldNum" sz="quarter" idx="12"/>
          </p:nvPr>
        </p:nvSpPr>
        <p:spPr/>
        <p:txBody>
          <a:bodyPr/>
          <a:lstStyle/>
          <a:p>
            <a:fld id="{4BF0CE44-D646-4EBF-95B0-C7A9C99A3CDB}" type="slidenum">
              <a:rPr lang="en-US" altLang="en-US" smtClean="0"/>
              <a:pPr/>
              <a:t>3</a:t>
            </a:fld>
            <a:endParaRPr lang="en-US" altLang="en-US" dirty="0"/>
          </a:p>
        </p:txBody>
      </p:sp>
      <p:pic>
        <p:nvPicPr>
          <p:cNvPr id="9" name="Content Placeholder 8">
            <a:extLst>
              <a:ext uri="{FF2B5EF4-FFF2-40B4-BE49-F238E27FC236}">
                <a16:creationId xmlns:a16="http://schemas.microsoft.com/office/drawing/2014/main" id="{757FAC7F-A973-4B51-808F-F18AC05D5CA0}"/>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697804" y="68262"/>
            <a:ext cx="10655996" cy="6721475"/>
          </a:xfrm>
          <a:prstGeom prst="rect">
            <a:avLst/>
          </a:prstGeom>
        </p:spPr>
      </p:pic>
    </p:spTree>
    <p:extLst>
      <p:ext uri="{BB962C8B-B14F-4D97-AF65-F5344CB8AC3E}">
        <p14:creationId xmlns:p14="http://schemas.microsoft.com/office/powerpoint/2010/main" val="38216086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DB130FC9-307C-43D9-8956-7B215167DEDE}"/>
              </a:ext>
            </a:extLst>
          </p:cNvPr>
          <p:cNvSpPr>
            <a:spLocks noGrp="1" noChangeArrowheads="1"/>
          </p:cNvSpPr>
          <p:nvPr>
            <p:ph type="title"/>
          </p:nvPr>
        </p:nvSpPr>
        <p:spPr>
          <a:xfrm>
            <a:off x="304800" y="114300"/>
            <a:ext cx="11887200" cy="1295400"/>
          </a:xfrm>
        </p:spPr>
        <p:txBody>
          <a:bodyPr>
            <a:normAutofit/>
          </a:bodyPr>
          <a:lstStyle/>
          <a:p>
            <a:r>
              <a:rPr lang="en-US" altLang="en-US" sz="3600" dirty="0"/>
              <a:t>Tropical forests are immeasurably valuable treasures of the whole earth!</a:t>
            </a:r>
          </a:p>
        </p:txBody>
      </p:sp>
      <p:sp>
        <p:nvSpPr>
          <p:cNvPr id="22531" name="Rectangle 3">
            <a:extLst>
              <a:ext uri="{FF2B5EF4-FFF2-40B4-BE49-F238E27FC236}">
                <a16:creationId xmlns:a16="http://schemas.microsoft.com/office/drawing/2014/main" id="{9C22CEA1-EA0A-48D7-ADF4-9594AD6F647E}"/>
              </a:ext>
            </a:extLst>
          </p:cNvPr>
          <p:cNvSpPr>
            <a:spLocks noGrp="1" noChangeArrowheads="1"/>
          </p:cNvSpPr>
          <p:nvPr>
            <p:ph idx="1"/>
          </p:nvPr>
        </p:nvSpPr>
        <p:spPr>
          <a:xfrm>
            <a:off x="1905000" y="2057400"/>
            <a:ext cx="3429000" cy="4038600"/>
          </a:xfrm>
        </p:spPr>
        <p:txBody>
          <a:bodyPr/>
          <a:lstStyle/>
          <a:p>
            <a:r>
              <a:rPr lang="en-US" altLang="en-US" dirty="0">
                <a:solidFill>
                  <a:srgbClr val="FF0000"/>
                </a:solidFill>
              </a:rPr>
              <a:t>Click on the picture to see the video</a:t>
            </a:r>
          </a:p>
        </p:txBody>
      </p:sp>
      <p:sp>
        <p:nvSpPr>
          <p:cNvPr id="6" name="Slide Number Placeholder 5">
            <a:extLst>
              <a:ext uri="{FF2B5EF4-FFF2-40B4-BE49-F238E27FC236}">
                <a16:creationId xmlns:a16="http://schemas.microsoft.com/office/drawing/2014/main" id="{E231E17A-CB7A-4F21-BC91-E7F5B532F8D9}"/>
              </a:ext>
            </a:extLst>
          </p:cNvPr>
          <p:cNvSpPr>
            <a:spLocks noGrp="1"/>
          </p:cNvSpPr>
          <p:nvPr>
            <p:ph type="sldNum" sz="quarter" idx="12"/>
          </p:nvPr>
        </p:nvSpPr>
        <p:spPr/>
        <p:txBody>
          <a:bodyPr/>
          <a:lstStyle/>
          <a:p>
            <a:fld id="{3B9A6BFF-3E4A-4D1C-BC7A-A46AAB27FE89}" type="slidenum">
              <a:rPr lang="en-US" altLang="en-US"/>
              <a:pPr/>
              <a:t>30</a:t>
            </a:fld>
            <a:endParaRPr lang="en-US" altLang="en-US" dirty="0"/>
          </a:p>
        </p:txBody>
      </p:sp>
      <p:pic>
        <p:nvPicPr>
          <p:cNvPr id="22532" name="Picture 4" descr="belize Eco-Tour+Belize howler monkey">
            <a:hlinkClick r:id="rId2" action="ppaction://hlinkfile"/>
            <a:extLst>
              <a:ext uri="{FF2B5EF4-FFF2-40B4-BE49-F238E27FC236}">
                <a16:creationId xmlns:a16="http://schemas.microsoft.com/office/drawing/2014/main" id="{175F8C63-6975-499E-8057-6EE1381545F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80314" y="1240972"/>
            <a:ext cx="3831771" cy="563224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61438BEA-11F3-4DED-9181-6E202CF43461}"/>
              </a:ext>
            </a:extLst>
          </p:cNvPr>
          <p:cNvSpPr>
            <a:spLocks noGrp="1" noChangeArrowheads="1"/>
          </p:cNvSpPr>
          <p:nvPr>
            <p:ph type="title"/>
          </p:nvPr>
        </p:nvSpPr>
        <p:spPr>
          <a:xfrm>
            <a:off x="1524000" y="0"/>
            <a:ext cx="8534400" cy="914400"/>
          </a:xfrm>
        </p:spPr>
        <p:txBody>
          <a:bodyPr/>
          <a:lstStyle/>
          <a:p>
            <a:r>
              <a:rPr lang="en-US" altLang="en-US" sz="2800" b="1" dirty="0"/>
              <a:t>Paradise Undone </a:t>
            </a:r>
            <a:br>
              <a:rPr lang="en-US" altLang="en-US" sz="2800" b="1" dirty="0"/>
            </a:br>
            <a:r>
              <a:rPr lang="en-US" altLang="en-US" sz="2800" b="1" dirty="0"/>
              <a:t>(cont.)</a:t>
            </a:r>
          </a:p>
        </p:txBody>
      </p:sp>
      <p:sp>
        <p:nvSpPr>
          <p:cNvPr id="23555" name="Rectangle 3">
            <a:extLst>
              <a:ext uri="{FF2B5EF4-FFF2-40B4-BE49-F238E27FC236}">
                <a16:creationId xmlns:a16="http://schemas.microsoft.com/office/drawing/2014/main" id="{66D7D146-F304-4696-B6F9-1F6F95B61B92}"/>
              </a:ext>
            </a:extLst>
          </p:cNvPr>
          <p:cNvSpPr>
            <a:spLocks noGrp="1" noChangeArrowheads="1"/>
          </p:cNvSpPr>
          <p:nvPr>
            <p:ph idx="1"/>
          </p:nvPr>
        </p:nvSpPr>
        <p:spPr>
          <a:xfrm>
            <a:off x="468086" y="1066800"/>
            <a:ext cx="11723914" cy="5105400"/>
          </a:xfrm>
        </p:spPr>
        <p:txBody>
          <a:bodyPr>
            <a:normAutofit/>
          </a:bodyPr>
          <a:lstStyle/>
          <a:p>
            <a:r>
              <a:rPr lang="en-US" altLang="en-US" sz="3200" b="1" dirty="0"/>
              <a:t>The Sea, Islands, and Rimland</a:t>
            </a:r>
          </a:p>
          <a:p>
            <a:pPr lvl="2"/>
            <a:r>
              <a:rPr lang="en-US" altLang="en-US" sz="2400" dirty="0"/>
              <a:t>The Caribbean Sea links the countries in this region</a:t>
            </a:r>
          </a:p>
          <a:p>
            <a:pPr lvl="1"/>
            <a:r>
              <a:rPr lang="en-US" altLang="en-US" sz="2800" b="1" dirty="0"/>
              <a:t>Greater Antilles</a:t>
            </a:r>
          </a:p>
          <a:p>
            <a:pPr lvl="2"/>
            <a:r>
              <a:rPr lang="en-US" altLang="en-US" sz="2400" dirty="0"/>
              <a:t>Four large islands of Cuba, Jamaica, Hispaniola (Haiti and the Dominican Republic), and Puerto Rico</a:t>
            </a:r>
          </a:p>
          <a:p>
            <a:pPr lvl="1"/>
            <a:r>
              <a:rPr lang="en-US" altLang="en-US" sz="2800" b="1" dirty="0"/>
              <a:t>Lesser Antilles</a:t>
            </a:r>
          </a:p>
          <a:p>
            <a:pPr lvl="2"/>
            <a:r>
              <a:rPr lang="en-US" altLang="en-US" sz="2400" dirty="0"/>
              <a:t>Double arc of small islands from Virgin Islands to Trinidad</a:t>
            </a:r>
          </a:p>
          <a:p>
            <a:pPr lvl="1"/>
            <a:r>
              <a:rPr lang="en-US" altLang="en-US" sz="2800" b="1" dirty="0"/>
              <a:t>Rimland States</a:t>
            </a:r>
          </a:p>
          <a:p>
            <a:pPr lvl="2"/>
            <a:r>
              <a:rPr lang="en-US" altLang="en-US" sz="2400" dirty="0"/>
              <a:t>Includes Belize and the Guianas on the South American coast</a:t>
            </a:r>
          </a:p>
          <a:p>
            <a:pPr lvl="2"/>
            <a:r>
              <a:rPr lang="en-US" altLang="en-US" sz="2400" dirty="0"/>
              <a:t>Still contain significant amounts of forest cover</a:t>
            </a:r>
          </a:p>
        </p:txBody>
      </p:sp>
      <p:sp>
        <p:nvSpPr>
          <p:cNvPr id="5" name="Slide Number Placeholder 5">
            <a:extLst>
              <a:ext uri="{FF2B5EF4-FFF2-40B4-BE49-F238E27FC236}">
                <a16:creationId xmlns:a16="http://schemas.microsoft.com/office/drawing/2014/main" id="{AAFFE90E-334E-4CF1-9AB6-6FE67461F213}"/>
              </a:ext>
            </a:extLst>
          </p:cNvPr>
          <p:cNvSpPr>
            <a:spLocks noGrp="1"/>
          </p:cNvSpPr>
          <p:nvPr>
            <p:ph type="sldNum" sz="quarter" idx="12"/>
          </p:nvPr>
        </p:nvSpPr>
        <p:spPr/>
        <p:txBody>
          <a:bodyPr/>
          <a:lstStyle/>
          <a:p>
            <a:fld id="{71E129A6-5F32-41D6-86FC-6AD955F5F3DB}" type="slidenum">
              <a:rPr lang="en-US" altLang="en-US"/>
              <a:pPr/>
              <a:t>31</a:t>
            </a:fld>
            <a:endParaRPr lang="en-US" alt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FG05_05">
            <a:extLst>
              <a:ext uri="{FF2B5EF4-FFF2-40B4-BE49-F238E27FC236}">
                <a16:creationId xmlns:a16="http://schemas.microsoft.com/office/drawing/2014/main" id="{54D21571-80A6-4CBE-A17D-A49B4138D11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94729"/>
            <a:ext cx="9459878" cy="6946430"/>
          </a:xfrm>
          <a:prstGeom prst="rect">
            <a:avLst/>
          </a:prstGeom>
          <a:noFill/>
          <a:extLst>
            <a:ext uri="{909E8E84-426E-40DD-AFC4-6F175D3DCCD1}">
              <a14:hiddenFill xmlns:a14="http://schemas.microsoft.com/office/drawing/2010/main">
                <a:solidFill>
                  <a:srgbClr val="FFFFFF"/>
                </a:solidFill>
              </a14:hiddenFill>
            </a:ext>
          </a:extLst>
        </p:spPr>
      </p:pic>
      <p:sp>
        <p:nvSpPr>
          <p:cNvPr id="24579" name="Rectangle 3">
            <a:extLst>
              <a:ext uri="{FF2B5EF4-FFF2-40B4-BE49-F238E27FC236}">
                <a16:creationId xmlns:a16="http://schemas.microsoft.com/office/drawing/2014/main" id="{72B21225-4623-4251-9A95-BBA533A01977}"/>
              </a:ext>
            </a:extLst>
          </p:cNvPr>
          <p:cNvSpPr>
            <a:spLocks noGrp="1" noChangeArrowheads="1"/>
          </p:cNvSpPr>
          <p:nvPr>
            <p:ph type="title"/>
          </p:nvPr>
        </p:nvSpPr>
        <p:spPr>
          <a:xfrm>
            <a:off x="1524000" y="0"/>
            <a:ext cx="8534400" cy="544286"/>
          </a:xfrm>
        </p:spPr>
        <p:txBody>
          <a:bodyPr>
            <a:normAutofit/>
          </a:bodyPr>
          <a:lstStyle/>
          <a:p>
            <a:r>
              <a:rPr lang="en-US" altLang="en-US" sz="2800" b="1" dirty="0"/>
              <a:t>Physical Geography of the Caribbean</a:t>
            </a:r>
            <a:endParaRPr lang="en-US" altLang="en-US" sz="2400" b="1" dirty="0"/>
          </a:p>
        </p:txBody>
      </p:sp>
      <p:sp>
        <p:nvSpPr>
          <p:cNvPr id="4" name="Footer Placeholder 3">
            <a:extLst>
              <a:ext uri="{FF2B5EF4-FFF2-40B4-BE49-F238E27FC236}">
                <a16:creationId xmlns:a16="http://schemas.microsoft.com/office/drawing/2014/main" id="{D9BC8BEF-709D-4DC5-A730-A32EDCCCC467}"/>
              </a:ext>
            </a:extLst>
          </p:cNvPr>
          <p:cNvSpPr>
            <a:spLocks noGrp="1"/>
          </p:cNvSpPr>
          <p:nvPr>
            <p:ph type="ftr" sz="quarter" idx="11"/>
          </p:nvPr>
        </p:nvSpPr>
        <p:spPr/>
        <p:txBody>
          <a:bodyPr/>
          <a:lstStyle/>
          <a:p>
            <a:r>
              <a:rPr lang="en-US" altLang="en-US" dirty="0"/>
              <a:t>Globalization &amp; Diversity: Rowntree, Lewis, Price, Wyckoff</a:t>
            </a:r>
          </a:p>
        </p:txBody>
      </p:sp>
      <p:sp>
        <p:nvSpPr>
          <p:cNvPr id="5" name="Slide Number Placeholder 4">
            <a:extLst>
              <a:ext uri="{FF2B5EF4-FFF2-40B4-BE49-F238E27FC236}">
                <a16:creationId xmlns:a16="http://schemas.microsoft.com/office/drawing/2014/main" id="{F2106EB9-B31A-40B0-900D-08789A461A9C}"/>
              </a:ext>
            </a:extLst>
          </p:cNvPr>
          <p:cNvSpPr>
            <a:spLocks noGrp="1"/>
          </p:cNvSpPr>
          <p:nvPr>
            <p:ph type="sldNum" sz="quarter" idx="12"/>
          </p:nvPr>
        </p:nvSpPr>
        <p:spPr/>
        <p:txBody>
          <a:bodyPr/>
          <a:lstStyle/>
          <a:p>
            <a:fld id="{CBBA04AC-D1D1-41D4-AB06-CD7D550F1CD3}" type="slidenum">
              <a:rPr lang="en-US" altLang="en-US"/>
              <a:pPr/>
              <a:t>32</a:t>
            </a:fld>
            <a:endParaRPr lang="en-US" altLang="en-US" dirty="0"/>
          </a:p>
        </p:txBody>
      </p:sp>
      <p:sp>
        <p:nvSpPr>
          <p:cNvPr id="2" name="TextBox 1">
            <a:extLst>
              <a:ext uri="{FF2B5EF4-FFF2-40B4-BE49-F238E27FC236}">
                <a16:creationId xmlns:a16="http://schemas.microsoft.com/office/drawing/2014/main" id="{2A28FBD0-1458-4860-A2F4-141BF0291DE9}"/>
              </a:ext>
            </a:extLst>
          </p:cNvPr>
          <p:cNvSpPr txBox="1"/>
          <p:nvPr/>
        </p:nvSpPr>
        <p:spPr>
          <a:xfrm>
            <a:off x="9434470" y="-1"/>
            <a:ext cx="2757529" cy="2308324"/>
          </a:xfrm>
          <a:prstGeom prst="rect">
            <a:avLst/>
          </a:prstGeom>
          <a:noFill/>
        </p:spPr>
        <p:txBody>
          <a:bodyPr wrap="square" rtlCol="0">
            <a:spAutoFit/>
          </a:bodyPr>
          <a:lstStyle/>
          <a:p>
            <a:r>
              <a:rPr lang="en-US" sz="2400" dirty="0"/>
              <a:t>Tectonic plate boundaries (red lines) mean the area is subject to earthquakes and volcanoes.</a:t>
            </a:r>
          </a:p>
        </p:txBody>
      </p:sp>
      <p:pic>
        <p:nvPicPr>
          <p:cNvPr id="14" name="Picture 13">
            <a:extLst>
              <a:ext uri="{FF2B5EF4-FFF2-40B4-BE49-F238E27FC236}">
                <a16:creationId xmlns:a16="http://schemas.microsoft.com/office/drawing/2014/main" id="{F8E15010-5D28-4E0F-AC47-32A5549CF92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434470" y="2998380"/>
            <a:ext cx="2757527" cy="2068145"/>
          </a:xfrm>
          <a:prstGeom prst="rect">
            <a:avLst/>
          </a:prstGeom>
        </p:spPr>
      </p:pic>
      <p:pic>
        <p:nvPicPr>
          <p:cNvPr id="6" name="Picture 5">
            <a:extLst>
              <a:ext uri="{FF2B5EF4-FFF2-40B4-BE49-F238E27FC236}">
                <a16:creationId xmlns:a16="http://schemas.microsoft.com/office/drawing/2014/main" id="{5D870057-99C1-432F-8F77-8B0EE0DB116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084627" y="3479514"/>
            <a:ext cx="3107373" cy="3378486"/>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660B64FB-5CD1-4394-B5B1-F1ED5F06CF1A}"/>
              </a:ext>
            </a:extLst>
          </p:cNvPr>
          <p:cNvSpPr>
            <a:spLocks noGrp="1" noChangeArrowheads="1"/>
          </p:cNvSpPr>
          <p:nvPr>
            <p:ph type="title"/>
          </p:nvPr>
        </p:nvSpPr>
        <p:spPr>
          <a:xfrm>
            <a:off x="1524000" y="0"/>
            <a:ext cx="8305800" cy="642257"/>
          </a:xfrm>
        </p:spPr>
        <p:txBody>
          <a:bodyPr/>
          <a:lstStyle/>
          <a:p>
            <a:r>
              <a:rPr lang="en-US" altLang="en-US" sz="2800" b="1" dirty="0"/>
              <a:t>Paradise Undone (cont.)</a:t>
            </a:r>
          </a:p>
        </p:txBody>
      </p:sp>
      <p:sp>
        <p:nvSpPr>
          <p:cNvPr id="25603" name="Rectangle 3">
            <a:extLst>
              <a:ext uri="{FF2B5EF4-FFF2-40B4-BE49-F238E27FC236}">
                <a16:creationId xmlns:a16="http://schemas.microsoft.com/office/drawing/2014/main" id="{6DA02627-A7B5-4CED-9643-9498464E42BC}"/>
              </a:ext>
            </a:extLst>
          </p:cNvPr>
          <p:cNvSpPr>
            <a:spLocks noGrp="1" noChangeArrowheads="1"/>
          </p:cNvSpPr>
          <p:nvPr>
            <p:ph idx="1"/>
          </p:nvPr>
        </p:nvSpPr>
        <p:spPr>
          <a:xfrm>
            <a:off x="-195943" y="642257"/>
            <a:ext cx="8893629" cy="5943601"/>
          </a:xfrm>
        </p:spPr>
        <p:txBody>
          <a:bodyPr>
            <a:normAutofit/>
          </a:bodyPr>
          <a:lstStyle/>
          <a:p>
            <a:r>
              <a:rPr lang="en-US" altLang="en-US" sz="3200" b="1" dirty="0"/>
              <a:t>Climate and Vegetation</a:t>
            </a:r>
          </a:p>
          <a:p>
            <a:pPr lvl="2"/>
            <a:r>
              <a:rPr lang="en-US" altLang="en-US" sz="2800" dirty="0"/>
              <a:t>Warm all year with abundant rainfall</a:t>
            </a:r>
          </a:p>
          <a:p>
            <a:pPr lvl="2"/>
            <a:r>
              <a:rPr lang="en-US" altLang="en-US" sz="2800" dirty="0"/>
              <a:t>Forests and naturally occurring grasslands in Cuba, Hispaniola, and Guyana</a:t>
            </a:r>
          </a:p>
          <a:p>
            <a:pPr lvl="2"/>
            <a:r>
              <a:rPr lang="en-US" altLang="en-US" sz="2800" dirty="0"/>
              <a:t>Seasonality determined more by rainfall, and less by temperature changes</a:t>
            </a:r>
            <a:endParaRPr lang="en-US" altLang="en-US" sz="2400" dirty="0"/>
          </a:p>
          <a:p>
            <a:pPr lvl="1"/>
            <a:r>
              <a:rPr lang="en-US" altLang="en-US" sz="2800" b="1" dirty="0"/>
              <a:t>Hurricanes</a:t>
            </a:r>
          </a:p>
          <a:p>
            <a:pPr lvl="2"/>
            <a:r>
              <a:rPr lang="en-US" altLang="en-US" sz="2400" dirty="0"/>
              <a:t>Storms w/heavy rains &amp; fierce winds (&gt; 75 miles per hour)</a:t>
            </a:r>
          </a:p>
          <a:p>
            <a:pPr lvl="3"/>
            <a:r>
              <a:rPr lang="en-US" altLang="en-US" sz="2800" dirty="0"/>
              <a:t>6 to 12 move through the region annually</a:t>
            </a:r>
          </a:p>
          <a:p>
            <a:pPr lvl="3"/>
            <a:r>
              <a:rPr lang="en-US" altLang="en-US" sz="2800" dirty="0"/>
              <a:t>Can have deadly consequences</a:t>
            </a:r>
          </a:p>
          <a:p>
            <a:pPr lvl="4"/>
            <a:r>
              <a:rPr lang="en-US" altLang="en-US" sz="2800" dirty="0"/>
              <a:t>Hurricane Mitch (1998) killed at least 10,000, was the most deadly tropical storm of the 20</a:t>
            </a:r>
            <a:r>
              <a:rPr lang="en-US" altLang="en-US" sz="2800" baseline="30000" dirty="0"/>
              <a:t>th</a:t>
            </a:r>
            <a:r>
              <a:rPr lang="en-US" altLang="en-US" sz="2800" dirty="0"/>
              <a:t> century</a:t>
            </a:r>
          </a:p>
        </p:txBody>
      </p:sp>
      <p:sp>
        <p:nvSpPr>
          <p:cNvPr id="5" name="Slide Number Placeholder 5">
            <a:extLst>
              <a:ext uri="{FF2B5EF4-FFF2-40B4-BE49-F238E27FC236}">
                <a16:creationId xmlns:a16="http://schemas.microsoft.com/office/drawing/2014/main" id="{6B9D09FE-873D-440E-BFEB-E62B79E3EAA9}"/>
              </a:ext>
            </a:extLst>
          </p:cNvPr>
          <p:cNvSpPr>
            <a:spLocks noGrp="1"/>
          </p:cNvSpPr>
          <p:nvPr>
            <p:ph type="sldNum" sz="quarter" idx="12"/>
          </p:nvPr>
        </p:nvSpPr>
        <p:spPr/>
        <p:txBody>
          <a:bodyPr/>
          <a:lstStyle/>
          <a:p>
            <a:fld id="{F5D6210B-8A0A-4434-8BAE-08EF6325A37C}" type="slidenum">
              <a:rPr lang="en-US" altLang="en-US"/>
              <a:pPr/>
              <a:t>33</a:t>
            </a:fld>
            <a:endParaRPr lang="en-US" altLang="en-US" dirty="0"/>
          </a:p>
        </p:txBody>
      </p:sp>
      <p:pic>
        <p:nvPicPr>
          <p:cNvPr id="7" name="Picture 6">
            <a:extLst>
              <a:ext uri="{FF2B5EF4-FFF2-40B4-BE49-F238E27FC236}">
                <a16:creationId xmlns:a16="http://schemas.microsoft.com/office/drawing/2014/main" id="{0BE2EC2C-64A3-411F-9F9C-6AD1F46F80C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553904" y="-24039"/>
            <a:ext cx="3638096" cy="3638096"/>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2739E1E9-0153-4FDF-A833-72D081636074}"/>
              </a:ext>
            </a:extLst>
          </p:cNvPr>
          <p:cNvSpPr>
            <a:spLocks noGrp="1" noChangeArrowheads="1"/>
          </p:cNvSpPr>
          <p:nvPr>
            <p:ph type="title"/>
          </p:nvPr>
        </p:nvSpPr>
        <p:spPr>
          <a:xfrm>
            <a:off x="0" y="-34926"/>
            <a:ext cx="2336800" cy="1640205"/>
          </a:xfrm>
        </p:spPr>
        <p:txBody>
          <a:bodyPr/>
          <a:lstStyle/>
          <a:p>
            <a:r>
              <a:rPr lang="en-US" altLang="en-US" sz="2400" dirty="0"/>
              <a:t>Climate Map of the Caribbean</a:t>
            </a:r>
            <a:r>
              <a:rPr lang="en-US" altLang="en-US" sz="2800" dirty="0"/>
              <a:t> </a:t>
            </a:r>
          </a:p>
        </p:txBody>
      </p:sp>
      <p:pic>
        <p:nvPicPr>
          <p:cNvPr id="26627" name="Picture 3" descr="FG05_08">
            <a:extLst>
              <a:ext uri="{FF2B5EF4-FFF2-40B4-BE49-F238E27FC236}">
                <a16:creationId xmlns:a16="http://schemas.microsoft.com/office/drawing/2014/main" id="{4110B4E6-E332-4314-831B-213108B49DBF}"/>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2419693" y="-116205"/>
            <a:ext cx="9772307" cy="68376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Slide Number Placeholder 5">
            <a:extLst>
              <a:ext uri="{FF2B5EF4-FFF2-40B4-BE49-F238E27FC236}">
                <a16:creationId xmlns:a16="http://schemas.microsoft.com/office/drawing/2014/main" id="{40A8876C-FD3B-458F-985D-A561631C432C}"/>
              </a:ext>
            </a:extLst>
          </p:cNvPr>
          <p:cNvSpPr>
            <a:spLocks noGrp="1"/>
          </p:cNvSpPr>
          <p:nvPr>
            <p:ph type="sldNum" sz="quarter" idx="12"/>
          </p:nvPr>
        </p:nvSpPr>
        <p:spPr/>
        <p:txBody>
          <a:bodyPr/>
          <a:lstStyle/>
          <a:p>
            <a:fld id="{FE944D95-7CE9-4D4D-9DCC-7ADE885B089A}" type="slidenum">
              <a:rPr lang="en-US" altLang="en-US"/>
              <a:pPr/>
              <a:t>34</a:t>
            </a:fld>
            <a:endParaRPr lang="en-US" alt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58DC057B-ED82-4511-BC8D-596F061E8854}"/>
              </a:ext>
            </a:extLst>
          </p:cNvPr>
          <p:cNvSpPr>
            <a:spLocks noGrp="1" noChangeArrowheads="1"/>
          </p:cNvSpPr>
          <p:nvPr>
            <p:ph type="title"/>
          </p:nvPr>
        </p:nvSpPr>
        <p:spPr>
          <a:xfrm>
            <a:off x="1676400" y="304800"/>
            <a:ext cx="8382000" cy="609600"/>
          </a:xfrm>
        </p:spPr>
        <p:txBody>
          <a:bodyPr/>
          <a:lstStyle/>
          <a:p>
            <a:r>
              <a:rPr lang="en-US" altLang="en-US" sz="3600" b="1" dirty="0"/>
              <a:t>Settlement:</a:t>
            </a:r>
          </a:p>
        </p:txBody>
      </p:sp>
      <p:sp>
        <p:nvSpPr>
          <p:cNvPr id="27651" name="Rectangle 3">
            <a:extLst>
              <a:ext uri="{FF2B5EF4-FFF2-40B4-BE49-F238E27FC236}">
                <a16:creationId xmlns:a16="http://schemas.microsoft.com/office/drawing/2014/main" id="{33CCC52D-4D53-4A1B-BFF4-6809D5CD738D}"/>
              </a:ext>
            </a:extLst>
          </p:cNvPr>
          <p:cNvSpPr>
            <a:spLocks noGrp="1" noChangeArrowheads="1"/>
          </p:cNvSpPr>
          <p:nvPr>
            <p:ph idx="1"/>
          </p:nvPr>
        </p:nvSpPr>
        <p:spPr>
          <a:xfrm>
            <a:off x="233680" y="990600"/>
            <a:ext cx="11846560" cy="5334000"/>
          </a:xfrm>
        </p:spPr>
        <p:txBody>
          <a:bodyPr>
            <a:normAutofit/>
          </a:bodyPr>
          <a:lstStyle/>
          <a:p>
            <a:pPr lvl="1">
              <a:lnSpc>
                <a:spcPct val="90000"/>
              </a:lnSpc>
            </a:pPr>
            <a:r>
              <a:rPr lang="en-US" altLang="en-US" sz="2800" dirty="0"/>
              <a:t>86% of the region’s population is concentrated on the four islands of the Greater Antilles</a:t>
            </a:r>
          </a:p>
          <a:p>
            <a:pPr lvl="3">
              <a:lnSpc>
                <a:spcPct val="90000"/>
              </a:lnSpc>
            </a:pPr>
            <a:r>
              <a:rPr lang="en-US" altLang="en-US" sz="2000" dirty="0"/>
              <a:t>Largest population in Cuba</a:t>
            </a:r>
          </a:p>
          <a:p>
            <a:pPr lvl="3">
              <a:lnSpc>
                <a:spcPct val="90000"/>
              </a:lnSpc>
            </a:pPr>
            <a:r>
              <a:rPr lang="en-US" altLang="en-US" sz="2000" dirty="0"/>
              <a:t>Highest population density in Puerto Rico</a:t>
            </a:r>
          </a:p>
          <a:p>
            <a:pPr lvl="3">
              <a:lnSpc>
                <a:spcPct val="90000"/>
              </a:lnSpc>
            </a:pPr>
            <a:r>
              <a:rPr lang="en-US" altLang="en-US" sz="2000" dirty="0"/>
              <a:t>Mainland territories are lightly populated</a:t>
            </a:r>
          </a:p>
          <a:p>
            <a:pPr>
              <a:lnSpc>
                <a:spcPct val="90000"/>
              </a:lnSpc>
            </a:pPr>
            <a:r>
              <a:rPr lang="en-US" altLang="en-US" sz="3200" b="1" dirty="0"/>
              <a:t>Demographic Trends</a:t>
            </a:r>
          </a:p>
          <a:p>
            <a:pPr lvl="2">
              <a:lnSpc>
                <a:spcPct val="90000"/>
              </a:lnSpc>
            </a:pPr>
            <a:r>
              <a:rPr lang="en-US" altLang="en-US" sz="2400" dirty="0"/>
              <a:t>Region is currently growing at a rate of 1.3%</a:t>
            </a:r>
          </a:p>
          <a:p>
            <a:pPr lvl="1">
              <a:lnSpc>
                <a:spcPct val="90000"/>
              </a:lnSpc>
            </a:pPr>
            <a:r>
              <a:rPr lang="en-US" altLang="en-US" sz="2800" b="1" dirty="0"/>
              <a:t>Fertility Decline</a:t>
            </a:r>
          </a:p>
          <a:p>
            <a:pPr lvl="2">
              <a:lnSpc>
                <a:spcPct val="90000"/>
              </a:lnSpc>
            </a:pPr>
            <a:r>
              <a:rPr lang="en-US" altLang="en-US" sz="2400" dirty="0"/>
              <a:t>Cuba and Barbados have lowest RNI (rate of natural increase)</a:t>
            </a:r>
          </a:p>
          <a:p>
            <a:pPr lvl="3">
              <a:lnSpc>
                <a:spcPct val="90000"/>
              </a:lnSpc>
            </a:pPr>
            <a:r>
              <a:rPr lang="en-US" altLang="en-US" sz="2000" dirty="0"/>
              <a:t>Education of women and out-migration responsible</a:t>
            </a:r>
          </a:p>
          <a:p>
            <a:pPr lvl="1">
              <a:lnSpc>
                <a:spcPct val="90000"/>
              </a:lnSpc>
            </a:pPr>
            <a:r>
              <a:rPr lang="en-US" altLang="en-US" sz="2800" b="1" dirty="0"/>
              <a:t>The Rise of HIV/AIDS</a:t>
            </a:r>
          </a:p>
          <a:p>
            <a:pPr lvl="2">
              <a:lnSpc>
                <a:spcPct val="90000"/>
              </a:lnSpc>
            </a:pPr>
            <a:r>
              <a:rPr lang="en-US" altLang="en-US" sz="2400" dirty="0"/>
              <a:t>Infection rate more than three times that of North America</a:t>
            </a:r>
          </a:p>
          <a:p>
            <a:pPr lvl="2">
              <a:lnSpc>
                <a:spcPct val="90000"/>
              </a:lnSpc>
            </a:pPr>
            <a:r>
              <a:rPr lang="en-US" altLang="en-US" sz="2400" dirty="0"/>
              <a:t>More than 2% of the Caribbean population between ages 15 and 49 has HIV/AIDS</a:t>
            </a:r>
          </a:p>
        </p:txBody>
      </p:sp>
      <p:sp>
        <p:nvSpPr>
          <p:cNvPr id="5" name="Slide Number Placeholder 5">
            <a:extLst>
              <a:ext uri="{FF2B5EF4-FFF2-40B4-BE49-F238E27FC236}">
                <a16:creationId xmlns:a16="http://schemas.microsoft.com/office/drawing/2014/main" id="{A29E52B8-10E5-467C-AC3B-6ECB215F82F5}"/>
              </a:ext>
            </a:extLst>
          </p:cNvPr>
          <p:cNvSpPr>
            <a:spLocks noGrp="1"/>
          </p:cNvSpPr>
          <p:nvPr>
            <p:ph type="sldNum" sz="quarter" idx="12"/>
          </p:nvPr>
        </p:nvSpPr>
        <p:spPr/>
        <p:txBody>
          <a:bodyPr/>
          <a:lstStyle/>
          <a:p>
            <a:fld id="{0FE13ED6-8A51-458D-BF50-2263E4A36A0A}" type="slidenum">
              <a:rPr lang="en-US" altLang="en-US"/>
              <a:pPr/>
              <a:t>35</a:t>
            </a:fld>
            <a:endParaRPr lang="en-US" alt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795BD-75A8-410E-BACF-A7A01B6A0E35}"/>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4751F215-2317-48A6-936D-4216A29E4409}"/>
              </a:ext>
            </a:extLst>
          </p:cNvPr>
          <p:cNvPicPr>
            <a:picLocks noGrp="1" noChangeAspect="1"/>
          </p:cNvPicPr>
          <p:nvPr>
            <p:ph idx="1"/>
          </p:nvPr>
        </p:nvPicPr>
        <p:blipFill>
          <a:blip r:embed="rId2"/>
          <a:stretch>
            <a:fillRect/>
          </a:stretch>
        </p:blipFill>
        <p:spPr>
          <a:xfrm>
            <a:off x="0" y="0"/>
            <a:ext cx="10277286" cy="6858000"/>
          </a:xfrm>
          <a:prstGeom prst="rect">
            <a:avLst/>
          </a:prstGeom>
        </p:spPr>
      </p:pic>
      <p:sp>
        <p:nvSpPr>
          <p:cNvPr id="5" name="Slide Number Placeholder 4">
            <a:extLst>
              <a:ext uri="{FF2B5EF4-FFF2-40B4-BE49-F238E27FC236}">
                <a16:creationId xmlns:a16="http://schemas.microsoft.com/office/drawing/2014/main" id="{D63ABFEF-4619-4C50-A70D-73877FFEF5C7}"/>
              </a:ext>
            </a:extLst>
          </p:cNvPr>
          <p:cNvSpPr>
            <a:spLocks noGrp="1"/>
          </p:cNvSpPr>
          <p:nvPr>
            <p:ph type="sldNum" sz="quarter" idx="12"/>
          </p:nvPr>
        </p:nvSpPr>
        <p:spPr/>
        <p:txBody>
          <a:bodyPr/>
          <a:lstStyle/>
          <a:p>
            <a:fld id="{4BF0CE44-D646-4EBF-95B0-C7A9C99A3CDB}" type="slidenum">
              <a:rPr lang="en-US" altLang="en-US" smtClean="0"/>
              <a:pPr/>
              <a:t>36</a:t>
            </a:fld>
            <a:endParaRPr lang="en-US" altLang="en-US" dirty="0"/>
          </a:p>
        </p:txBody>
      </p:sp>
    </p:spTree>
    <p:extLst>
      <p:ext uri="{BB962C8B-B14F-4D97-AF65-F5344CB8AC3E}">
        <p14:creationId xmlns:p14="http://schemas.microsoft.com/office/powerpoint/2010/main" val="6701388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5">
            <a:extLst>
              <a:ext uri="{FF2B5EF4-FFF2-40B4-BE49-F238E27FC236}">
                <a16:creationId xmlns:a16="http://schemas.microsoft.com/office/drawing/2014/main" id="{09EFB1A0-66A0-45CF-B529-8DFDC62DBBF7}"/>
              </a:ext>
            </a:extLst>
          </p:cNvPr>
          <p:cNvSpPr>
            <a:spLocks noGrp="1"/>
          </p:cNvSpPr>
          <p:nvPr>
            <p:ph type="ftr" sz="quarter" idx="11"/>
          </p:nvPr>
        </p:nvSpPr>
        <p:spPr/>
        <p:txBody>
          <a:bodyPr/>
          <a:lstStyle/>
          <a:p>
            <a:r>
              <a:rPr lang="en-US" altLang="en-US"/>
              <a:t>Globalization &amp; Diversity: Rowntree, Lewis, Price, Wyckoff</a:t>
            </a:r>
          </a:p>
        </p:txBody>
      </p:sp>
      <p:sp>
        <p:nvSpPr>
          <p:cNvPr id="8" name="Slide Number Placeholder 6">
            <a:extLst>
              <a:ext uri="{FF2B5EF4-FFF2-40B4-BE49-F238E27FC236}">
                <a16:creationId xmlns:a16="http://schemas.microsoft.com/office/drawing/2014/main" id="{66184AFE-63AF-410E-9E1B-5CE10BB7475E}"/>
              </a:ext>
            </a:extLst>
          </p:cNvPr>
          <p:cNvSpPr>
            <a:spLocks noGrp="1"/>
          </p:cNvSpPr>
          <p:nvPr>
            <p:ph type="sldNum" sz="quarter" idx="12"/>
          </p:nvPr>
        </p:nvSpPr>
        <p:spPr/>
        <p:txBody>
          <a:bodyPr/>
          <a:lstStyle/>
          <a:p>
            <a:fld id="{A801BB4A-7968-4A74-B5BB-54AE40B55315}" type="slidenum">
              <a:rPr lang="en-US" altLang="en-US"/>
              <a:pPr/>
              <a:t>37</a:t>
            </a:fld>
            <a:endParaRPr lang="en-US" altLang="en-US"/>
          </a:p>
        </p:txBody>
      </p:sp>
      <p:sp>
        <p:nvSpPr>
          <p:cNvPr id="24578" name="Rectangle 2">
            <a:extLst>
              <a:ext uri="{FF2B5EF4-FFF2-40B4-BE49-F238E27FC236}">
                <a16:creationId xmlns:a16="http://schemas.microsoft.com/office/drawing/2014/main" id="{F7282ACC-2F6B-4D52-AB40-35663C8B02E4}"/>
              </a:ext>
            </a:extLst>
          </p:cNvPr>
          <p:cNvSpPr>
            <a:spLocks noGrp="1" noChangeArrowheads="1"/>
          </p:cNvSpPr>
          <p:nvPr>
            <p:ph type="title"/>
          </p:nvPr>
        </p:nvSpPr>
        <p:spPr>
          <a:xfrm>
            <a:off x="1524000" y="11907"/>
            <a:ext cx="7772400" cy="1143000"/>
          </a:xfrm>
        </p:spPr>
        <p:txBody>
          <a:bodyPr>
            <a:normAutofit/>
          </a:bodyPr>
          <a:lstStyle/>
          <a:p>
            <a:r>
              <a:rPr lang="en-US" altLang="en-US" dirty="0"/>
              <a:t>Altitudinal Zonation &amp; Climate</a:t>
            </a:r>
          </a:p>
        </p:txBody>
      </p:sp>
      <p:sp>
        <p:nvSpPr>
          <p:cNvPr id="24579" name="Rectangle 3">
            <a:extLst>
              <a:ext uri="{FF2B5EF4-FFF2-40B4-BE49-F238E27FC236}">
                <a16:creationId xmlns:a16="http://schemas.microsoft.com/office/drawing/2014/main" id="{15A9DD1D-BB17-43AB-B3BE-DC317628BF9F}"/>
              </a:ext>
            </a:extLst>
          </p:cNvPr>
          <p:cNvSpPr>
            <a:spLocks noGrp="1" noChangeArrowheads="1"/>
          </p:cNvSpPr>
          <p:nvPr>
            <p:ph type="body" sz="half" idx="1"/>
          </p:nvPr>
        </p:nvSpPr>
        <p:spPr>
          <a:xfrm>
            <a:off x="1143000" y="813595"/>
            <a:ext cx="9108440" cy="990600"/>
          </a:xfrm>
        </p:spPr>
        <p:txBody>
          <a:bodyPr/>
          <a:lstStyle/>
          <a:p>
            <a:pPr>
              <a:buFontTx/>
              <a:buNone/>
            </a:pPr>
            <a:r>
              <a:rPr lang="en-US" altLang="en-US" b="1" dirty="0">
                <a:solidFill>
                  <a:srgbClr val="FA021A"/>
                </a:solidFill>
              </a:rPr>
              <a:t>Windward side will be wet and leeward side will be dry</a:t>
            </a:r>
          </a:p>
        </p:txBody>
      </p:sp>
      <p:pic>
        <p:nvPicPr>
          <p:cNvPr id="24580" name="Picture 4" descr="altitudinal zonation">
            <a:extLst>
              <a:ext uri="{FF2B5EF4-FFF2-40B4-BE49-F238E27FC236}">
                <a16:creationId xmlns:a16="http://schemas.microsoft.com/office/drawing/2014/main" id="{C0449FFC-AF05-4565-A765-8F1248AE0FED}"/>
              </a:ext>
            </a:extLst>
          </p:cNvPr>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1976" y="1491725"/>
            <a:ext cx="10923976" cy="53662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81" name="Text Box 5">
            <a:extLst>
              <a:ext uri="{FF2B5EF4-FFF2-40B4-BE49-F238E27FC236}">
                <a16:creationId xmlns:a16="http://schemas.microsoft.com/office/drawing/2014/main" id="{9ED3A7A9-5AC2-4836-82C3-217847F21B96}"/>
              </a:ext>
            </a:extLst>
          </p:cNvPr>
          <p:cNvSpPr txBox="1">
            <a:spLocks noChangeArrowheads="1"/>
          </p:cNvSpPr>
          <p:nvPr/>
        </p:nvSpPr>
        <p:spPr bwMode="auto">
          <a:xfrm>
            <a:off x="1676400" y="5595939"/>
            <a:ext cx="151766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2400" b="1">
                <a:solidFill>
                  <a:srgbClr val="FF0000"/>
                </a:solidFill>
              </a:rPr>
              <a:t>Windward</a:t>
            </a:r>
          </a:p>
        </p:txBody>
      </p:sp>
      <p:sp>
        <p:nvSpPr>
          <p:cNvPr id="24582" name="Text Box 6">
            <a:extLst>
              <a:ext uri="{FF2B5EF4-FFF2-40B4-BE49-F238E27FC236}">
                <a16:creationId xmlns:a16="http://schemas.microsoft.com/office/drawing/2014/main" id="{108850BA-61BA-4557-B292-047EAA216E5C}"/>
              </a:ext>
            </a:extLst>
          </p:cNvPr>
          <p:cNvSpPr txBox="1">
            <a:spLocks noChangeArrowheads="1"/>
          </p:cNvSpPr>
          <p:nvPr/>
        </p:nvSpPr>
        <p:spPr bwMode="auto">
          <a:xfrm>
            <a:off x="8234045" y="3959226"/>
            <a:ext cx="127252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2400" b="1" dirty="0">
                <a:solidFill>
                  <a:srgbClr val="FF0000"/>
                </a:solidFill>
              </a:rPr>
              <a:t>Leeward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4581"/>
                                        </p:tgtEl>
                                        <p:attrNameLst>
                                          <p:attrName>style.visibility</p:attrName>
                                        </p:attrNameLst>
                                      </p:cBhvr>
                                      <p:to>
                                        <p:strVal val="visible"/>
                                      </p:to>
                                    </p:set>
                                    <p:anim calcmode="lin" valueType="num">
                                      <p:cBhvr additive="base">
                                        <p:cTn id="7" dur="500" fill="hold"/>
                                        <p:tgtEl>
                                          <p:spTgt spid="24581"/>
                                        </p:tgtEl>
                                        <p:attrNameLst>
                                          <p:attrName>ppt_x</p:attrName>
                                        </p:attrNameLst>
                                      </p:cBhvr>
                                      <p:tavLst>
                                        <p:tav tm="0">
                                          <p:val>
                                            <p:strVal val="0-#ppt_w/2"/>
                                          </p:val>
                                        </p:tav>
                                        <p:tav tm="100000">
                                          <p:val>
                                            <p:strVal val="#ppt_x"/>
                                          </p:val>
                                        </p:tav>
                                      </p:tavLst>
                                    </p:anim>
                                    <p:anim calcmode="lin" valueType="num">
                                      <p:cBhvr additive="base">
                                        <p:cTn id="8" dur="500" fill="hold"/>
                                        <p:tgtEl>
                                          <p:spTgt spid="2458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xit" presetSubtype="3" fill="hold" grpId="1" nodeType="afterEffect">
                                  <p:stCondLst>
                                    <p:cond delay="1500"/>
                                  </p:stCondLst>
                                  <p:childTnLst>
                                    <p:anim calcmode="lin" valueType="num">
                                      <p:cBhvr additive="base">
                                        <p:cTn id="11" dur="3000"/>
                                        <p:tgtEl>
                                          <p:spTgt spid="24581"/>
                                        </p:tgtEl>
                                        <p:attrNameLst>
                                          <p:attrName>ppt_x</p:attrName>
                                        </p:attrNameLst>
                                      </p:cBhvr>
                                      <p:tavLst>
                                        <p:tav tm="0">
                                          <p:val>
                                            <p:strVal val="ppt_x"/>
                                          </p:val>
                                        </p:tav>
                                        <p:tav tm="100000">
                                          <p:val>
                                            <p:strVal val="1+ppt_w/2"/>
                                          </p:val>
                                        </p:tav>
                                      </p:tavLst>
                                    </p:anim>
                                    <p:anim calcmode="lin" valueType="num">
                                      <p:cBhvr additive="base">
                                        <p:cTn id="12" dur="3000"/>
                                        <p:tgtEl>
                                          <p:spTgt spid="24581"/>
                                        </p:tgtEl>
                                        <p:attrNameLst>
                                          <p:attrName>ppt_y</p:attrName>
                                        </p:attrNameLst>
                                      </p:cBhvr>
                                      <p:tavLst>
                                        <p:tav tm="0">
                                          <p:val>
                                            <p:strVal val="ppt_y"/>
                                          </p:val>
                                        </p:tav>
                                        <p:tav tm="100000">
                                          <p:val>
                                            <p:strVal val="0-ppt_h/2"/>
                                          </p:val>
                                        </p:tav>
                                      </p:tavLst>
                                    </p:anim>
                                    <p:set>
                                      <p:cBhvr>
                                        <p:cTn id="13" dur="1" fill="hold">
                                          <p:stCondLst>
                                            <p:cond delay="2999"/>
                                          </p:stCondLst>
                                        </p:cTn>
                                        <p:tgtEl>
                                          <p:spTgt spid="24581"/>
                                        </p:tgtEl>
                                        <p:attrNameLst>
                                          <p:attrName>style.visibility</p:attrName>
                                        </p:attrNameLst>
                                      </p:cBhvr>
                                      <p:to>
                                        <p:strVal val="hidden"/>
                                      </p:to>
                                    </p:set>
                                  </p:childTnLst>
                                </p:cTn>
                              </p:par>
                            </p:childTnLst>
                          </p:cTn>
                        </p:par>
                        <p:par>
                          <p:cTn id="14" fill="hold" nodeType="afterGroup">
                            <p:stCondLst>
                              <p:cond delay="5000"/>
                            </p:stCondLst>
                            <p:childTnLst>
                              <p:par>
                                <p:cTn id="15" presetID="1" presetClass="entr" presetSubtype="0" fill="hold" nodeType="afterEffect">
                                  <p:stCondLst>
                                    <p:cond delay="0"/>
                                  </p:stCondLst>
                                  <p:childTnLst>
                                    <p:set>
                                      <p:cBhvr>
                                        <p:cTn id="16" dur="1" fill="hold">
                                          <p:stCondLst>
                                            <p:cond delay="0"/>
                                          </p:stCondLst>
                                        </p:cTn>
                                        <p:tgtEl>
                                          <p:spTgt spid="24582">
                                            <p:txEl>
                                              <p:pRg st="0" end="0"/>
                                            </p:txEl>
                                          </p:spTgt>
                                        </p:tgtEl>
                                        <p:attrNameLst>
                                          <p:attrName>style.visibility</p:attrName>
                                        </p:attrNameLst>
                                      </p:cBhvr>
                                      <p:to>
                                        <p:strVal val="visible"/>
                                      </p:to>
                                    </p:set>
                                  </p:childTnLst>
                                </p:cTn>
                              </p:par>
                            </p:childTnLst>
                          </p:cTn>
                        </p:par>
                        <p:par>
                          <p:cTn id="17" fill="hold" nodeType="afterGroup">
                            <p:stCondLst>
                              <p:cond delay="5000"/>
                            </p:stCondLst>
                            <p:childTnLst>
                              <p:par>
                                <p:cTn id="18" presetID="2" presetClass="exit" presetSubtype="6" fill="hold" nodeType="afterEffect">
                                  <p:stCondLst>
                                    <p:cond delay="1500"/>
                                  </p:stCondLst>
                                  <p:childTnLst>
                                    <p:anim calcmode="lin" valueType="num">
                                      <p:cBhvr additive="base">
                                        <p:cTn id="19" dur="3000"/>
                                        <p:tgtEl>
                                          <p:spTgt spid="24582">
                                            <p:txEl>
                                              <p:pRg st="0" end="0"/>
                                            </p:txEl>
                                          </p:spTgt>
                                        </p:tgtEl>
                                        <p:attrNameLst>
                                          <p:attrName>ppt_x</p:attrName>
                                        </p:attrNameLst>
                                      </p:cBhvr>
                                      <p:tavLst>
                                        <p:tav tm="0">
                                          <p:val>
                                            <p:strVal val="ppt_x"/>
                                          </p:val>
                                        </p:tav>
                                        <p:tav tm="100000">
                                          <p:val>
                                            <p:strVal val="1+ppt_w/2"/>
                                          </p:val>
                                        </p:tav>
                                      </p:tavLst>
                                    </p:anim>
                                    <p:anim calcmode="lin" valueType="num">
                                      <p:cBhvr additive="base">
                                        <p:cTn id="20" dur="3000"/>
                                        <p:tgtEl>
                                          <p:spTgt spid="24582">
                                            <p:txEl>
                                              <p:pRg st="0" end="0"/>
                                            </p:txEl>
                                          </p:spTgt>
                                        </p:tgtEl>
                                        <p:attrNameLst>
                                          <p:attrName>ppt_y</p:attrName>
                                        </p:attrNameLst>
                                      </p:cBhvr>
                                      <p:tavLst>
                                        <p:tav tm="0">
                                          <p:val>
                                            <p:strVal val="ppt_y"/>
                                          </p:val>
                                        </p:tav>
                                        <p:tav tm="100000">
                                          <p:val>
                                            <p:strVal val="1+ppt_h/2"/>
                                          </p:val>
                                        </p:tav>
                                      </p:tavLst>
                                    </p:anim>
                                    <p:set>
                                      <p:cBhvr>
                                        <p:cTn id="21" dur="1" fill="hold">
                                          <p:stCondLst>
                                            <p:cond delay="2999"/>
                                          </p:stCondLst>
                                        </p:cTn>
                                        <p:tgtEl>
                                          <p:spTgt spid="24582">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1" grpId="0"/>
      <p:bldP spid="24581"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6">
            <a:extLst>
              <a:ext uri="{FF2B5EF4-FFF2-40B4-BE49-F238E27FC236}">
                <a16:creationId xmlns:a16="http://schemas.microsoft.com/office/drawing/2014/main" id="{14447532-6AA2-4B5B-8B32-DC21B55230B0}"/>
              </a:ext>
            </a:extLst>
          </p:cNvPr>
          <p:cNvSpPr>
            <a:spLocks noGrp="1"/>
          </p:cNvSpPr>
          <p:nvPr>
            <p:ph type="sldNum" sz="quarter" idx="12"/>
          </p:nvPr>
        </p:nvSpPr>
        <p:spPr/>
        <p:txBody>
          <a:bodyPr/>
          <a:lstStyle/>
          <a:p>
            <a:fld id="{FB4886F1-2BBB-421C-864E-312DAB0E0192}" type="slidenum">
              <a:rPr lang="en-US" altLang="en-US"/>
              <a:pPr/>
              <a:t>38</a:t>
            </a:fld>
            <a:endParaRPr lang="en-US" altLang="en-US"/>
          </a:p>
        </p:txBody>
      </p:sp>
      <p:sp>
        <p:nvSpPr>
          <p:cNvPr id="25602" name="Rectangle 2">
            <a:extLst>
              <a:ext uri="{FF2B5EF4-FFF2-40B4-BE49-F238E27FC236}">
                <a16:creationId xmlns:a16="http://schemas.microsoft.com/office/drawing/2014/main" id="{44D587FB-DE2A-4499-B8F2-C7E008B3FA03}"/>
              </a:ext>
            </a:extLst>
          </p:cNvPr>
          <p:cNvSpPr>
            <a:spLocks noGrp="1" noChangeArrowheads="1"/>
          </p:cNvSpPr>
          <p:nvPr>
            <p:ph type="title"/>
          </p:nvPr>
        </p:nvSpPr>
        <p:spPr>
          <a:xfrm>
            <a:off x="1307804" y="0"/>
            <a:ext cx="10762275" cy="457200"/>
          </a:xfrm>
        </p:spPr>
        <p:txBody>
          <a:bodyPr>
            <a:normAutofit fontScale="90000"/>
          </a:bodyPr>
          <a:lstStyle/>
          <a:p>
            <a:r>
              <a:rPr lang="en-US" altLang="en-US" sz="2800" b="1" dirty="0">
                <a:latin typeface="Arial" panose="020B0604020202020204" pitchFamily="34" charset="0"/>
              </a:rPr>
              <a:t>ALTITUDINAL </a:t>
            </a:r>
            <a:r>
              <a:rPr lang="en-US" altLang="en-US" sz="2800" b="1" dirty="0">
                <a:latin typeface="Arial" panose="020B0604020202020204" pitchFamily="34" charset="0"/>
                <a:cs typeface="Arial" panose="020B0604020202020204" pitchFamily="34" charset="0"/>
              </a:rPr>
              <a:t>ZONATION </a:t>
            </a:r>
            <a:r>
              <a:rPr lang="en-US" altLang="en-US" sz="2800" b="1" dirty="0">
                <a:solidFill>
                  <a:srgbClr val="282900"/>
                </a:solidFill>
                <a:latin typeface="Arial" panose="020B0604020202020204" pitchFamily="34" charset="0"/>
                <a:cs typeface="Arial" panose="020B0604020202020204" pitchFamily="34" charset="0"/>
              </a:rPr>
              <a:t>AND AGRICULTURE</a:t>
            </a:r>
            <a:endParaRPr lang="en-US" altLang="en-US" sz="2800" b="1" dirty="0">
              <a:latin typeface="Arial" panose="020B0604020202020204" pitchFamily="34" charset="0"/>
              <a:cs typeface="Arial" panose="020B0604020202020204" pitchFamily="34" charset="0"/>
            </a:endParaRPr>
          </a:p>
        </p:txBody>
      </p:sp>
      <p:pic>
        <p:nvPicPr>
          <p:cNvPr id="4" name="Content Placeholder 3">
            <a:extLst>
              <a:ext uri="{FF2B5EF4-FFF2-40B4-BE49-F238E27FC236}">
                <a16:creationId xmlns:a16="http://schemas.microsoft.com/office/drawing/2014/main" id="{E8A78230-3694-43DA-A85A-AEA7B83C5143}"/>
              </a:ext>
            </a:extLst>
          </p:cNvPr>
          <p:cNvPicPr>
            <a:picLocks noGrp="1" noChangeAspect="1"/>
          </p:cNvPicPr>
          <p:nvPr>
            <p:ph sz="half" idx="2"/>
          </p:nvPr>
        </p:nvPicPr>
        <p:blipFill>
          <a:blip r:embed="rId2"/>
          <a:stretch>
            <a:fillRect/>
          </a:stretch>
        </p:blipFill>
        <p:spPr>
          <a:xfrm>
            <a:off x="818707" y="559010"/>
            <a:ext cx="10239153" cy="629899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D696229-4D0F-4754-A653-CCADB435391F}"/>
              </a:ext>
            </a:extLst>
          </p:cNvPr>
          <p:cNvSpPr>
            <a:spLocks noGrp="1"/>
          </p:cNvSpPr>
          <p:nvPr>
            <p:ph type="title"/>
          </p:nvPr>
        </p:nvSpPr>
        <p:spPr/>
        <p:txBody>
          <a:bodyPr/>
          <a:lstStyle/>
          <a:p>
            <a:r>
              <a:rPr lang="en-US" dirty="0"/>
              <a:t>Altitudinal Zonation</a:t>
            </a:r>
          </a:p>
        </p:txBody>
      </p:sp>
      <p:sp>
        <p:nvSpPr>
          <p:cNvPr id="8" name="Content Placeholder 7">
            <a:extLst>
              <a:ext uri="{FF2B5EF4-FFF2-40B4-BE49-F238E27FC236}">
                <a16:creationId xmlns:a16="http://schemas.microsoft.com/office/drawing/2014/main" id="{146B90E5-8B3D-48CA-8576-404A09F11E0B}"/>
              </a:ext>
            </a:extLst>
          </p:cNvPr>
          <p:cNvSpPr>
            <a:spLocks noGrp="1"/>
          </p:cNvSpPr>
          <p:nvPr>
            <p:ph idx="1"/>
          </p:nvPr>
        </p:nvSpPr>
        <p:spPr/>
        <p:txBody>
          <a:bodyPr/>
          <a:lstStyle/>
          <a:p>
            <a:r>
              <a:rPr lang="en-US" dirty="0"/>
              <a:t>Elevation zones </a:t>
            </a:r>
            <a:r>
              <a:rPr lang="en-US" b="1" dirty="0">
                <a:solidFill>
                  <a:srgbClr val="FF0000"/>
                </a:solidFill>
              </a:rPr>
              <a:t>may vary depending on </a:t>
            </a:r>
            <a:r>
              <a:rPr lang="en-US" dirty="0"/>
              <a:t>a particular location’s distance from the equator </a:t>
            </a:r>
            <a:r>
              <a:rPr lang="en-US" b="1" dirty="0">
                <a:solidFill>
                  <a:srgbClr val="FF0000"/>
                </a:solidFill>
              </a:rPr>
              <a:t>(latitude).</a:t>
            </a:r>
          </a:p>
          <a:p>
            <a:endParaRPr lang="en-US" dirty="0"/>
          </a:p>
          <a:p>
            <a:pPr marL="457200" lvl="1" indent="0">
              <a:buNone/>
            </a:pPr>
            <a:r>
              <a:rPr lang="en-US" sz="2800" dirty="0"/>
              <a:t>1.	Tierra caliente (hot land): Sea level to 2,500 feet</a:t>
            </a:r>
          </a:p>
          <a:p>
            <a:pPr marL="457200" lvl="1" indent="0">
              <a:buNone/>
            </a:pPr>
            <a:r>
              <a:rPr lang="en-US" sz="2800" dirty="0"/>
              <a:t>2.	Tierra </a:t>
            </a:r>
            <a:r>
              <a:rPr lang="en-US" sz="2800" dirty="0" err="1"/>
              <a:t>templada</a:t>
            </a:r>
            <a:r>
              <a:rPr lang="en-US" sz="2800" dirty="0"/>
              <a:t> (temperate land): 2,500 to 6,000 feet</a:t>
            </a:r>
          </a:p>
          <a:p>
            <a:pPr marL="457200" lvl="1" indent="0">
              <a:buNone/>
            </a:pPr>
            <a:r>
              <a:rPr lang="en-US" sz="2800" dirty="0"/>
              <a:t>3.	Tierra </a:t>
            </a:r>
            <a:r>
              <a:rPr lang="en-US" sz="2800" dirty="0" err="1"/>
              <a:t>fria</a:t>
            </a:r>
            <a:r>
              <a:rPr lang="en-US" sz="2800" dirty="0"/>
              <a:t> (cold land): 6,000 to 12,000 feet</a:t>
            </a:r>
          </a:p>
          <a:p>
            <a:pPr marL="457200" lvl="1" indent="0">
              <a:buNone/>
            </a:pPr>
            <a:r>
              <a:rPr lang="en-US" sz="2800" dirty="0"/>
              <a:t>4.	Tierra </a:t>
            </a:r>
            <a:r>
              <a:rPr lang="en-US" sz="2800" dirty="0" err="1"/>
              <a:t>helada</a:t>
            </a:r>
            <a:r>
              <a:rPr lang="en-US" sz="2800" dirty="0"/>
              <a:t> (frozen land): 12,000 to 15,000 feet</a:t>
            </a:r>
          </a:p>
          <a:p>
            <a:pPr marL="457200" lvl="1" indent="0">
              <a:buNone/>
            </a:pPr>
            <a:r>
              <a:rPr lang="en-US" sz="2800" dirty="0"/>
              <a:t>5.	Tierra </a:t>
            </a:r>
            <a:r>
              <a:rPr lang="en-US" sz="2800" dirty="0" err="1"/>
              <a:t>nevada</a:t>
            </a:r>
            <a:r>
              <a:rPr lang="en-US" sz="2800" dirty="0"/>
              <a:t> (snowy land): Above 15,000 feet</a:t>
            </a:r>
          </a:p>
          <a:p>
            <a:endParaRPr lang="en-US" dirty="0"/>
          </a:p>
        </p:txBody>
      </p:sp>
      <p:sp>
        <p:nvSpPr>
          <p:cNvPr id="5" name="Footer Placeholder 4">
            <a:extLst>
              <a:ext uri="{FF2B5EF4-FFF2-40B4-BE49-F238E27FC236}">
                <a16:creationId xmlns:a16="http://schemas.microsoft.com/office/drawing/2014/main" id="{348AE29F-7164-4281-BD8E-3C7FE1CCB6E7}"/>
              </a:ext>
            </a:extLst>
          </p:cNvPr>
          <p:cNvSpPr>
            <a:spLocks noGrp="1"/>
          </p:cNvSpPr>
          <p:nvPr>
            <p:ph type="ftr" sz="quarter" idx="11"/>
          </p:nvPr>
        </p:nvSpPr>
        <p:spPr/>
        <p:txBody>
          <a:bodyPr/>
          <a:lstStyle/>
          <a:p>
            <a:r>
              <a:rPr lang="en-US" altLang="en-US"/>
              <a:t>Globalization &amp; Diversity: Rowntree, Lewis, Price, Wyckoff</a:t>
            </a:r>
            <a:endParaRPr lang="en-US" altLang="en-US" dirty="0"/>
          </a:p>
        </p:txBody>
      </p:sp>
      <p:sp>
        <p:nvSpPr>
          <p:cNvPr id="6" name="Slide Number Placeholder 5">
            <a:extLst>
              <a:ext uri="{FF2B5EF4-FFF2-40B4-BE49-F238E27FC236}">
                <a16:creationId xmlns:a16="http://schemas.microsoft.com/office/drawing/2014/main" id="{1C625440-4D36-49A7-BB05-23D1AE006D2B}"/>
              </a:ext>
            </a:extLst>
          </p:cNvPr>
          <p:cNvSpPr>
            <a:spLocks noGrp="1"/>
          </p:cNvSpPr>
          <p:nvPr>
            <p:ph type="sldNum" sz="quarter" idx="12"/>
          </p:nvPr>
        </p:nvSpPr>
        <p:spPr/>
        <p:txBody>
          <a:bodyPr/>
          <a:lstStyle/>
          <a:p>
            <a:fld id="{C424B11D-0145-4A2A-9B9B-6EFE2C29140D}" type="slidenum">
              <a:rPr lang="en-US" altLang="en-US" smtClean="0"/>
              <a:pPr/>
              <a:t>39</a:t>
            </a:fld>
            <a:endParaRPr lang="en-US" altLang="en-US" dirty="0"/>
          </a:p>
        </p:txBody>
      </p:sp>
    </p:spTree>
    <p:extLst>
      <p:ext uri="{BB962C8B-B14F-4D97-AF65-F5344CB8AC3E}">
        <p14:creationId xmlns:p14="http://schemas.microsoft.com/office/powerpoint/2010/main" val="40520743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C2DE9-0D18-4A94-8F1F-8C8AD061B558}"/>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51448D16-BF73-4269-A0AD-2E3D2EFD6048}"/>
              </a:ext>
            </a:extLst>
          </p:cNvPr>
          <p:cNvPicPr>
            <a:picLocks noGrp="1" noChangeAspect="1"/>
          </p:cNvPicPr>
          <p:nvPr>
            <p:ph idx="1"/>
          </p:nvPr>
        </p:nvPicPr>
        <p:blipFill>
          <a:blip r:embed="rId2"/>
          <a:stretch>
            <a:fillRect/>
          </a:stretch>
        </p:blipFill>
        <p:spPr>
          <a:xfrm>
            <a:off x="232717" y="1"/>
            <a:ext cx="11706400" cy="6858000"/>
          </a:xfrm>
          <a:prstGeom prst="rect">
            <a:avLst/>
          </a:prstGeom>
        </p:spPr>
      </p:pic>
      <p:sp>
        <p:nvSpPr>
          <p:cNvPr id="5" name="Slide Number Placeholder 4">
            <a:extLst>
              <a:ext uri="{FF2B5EF4-FFF2-40B4-BE49-F238E27FC236}">
                <a16:creationId xmlns:a16="http://schemas.microsoft.com/office/drawing/2014/main" id="{7CA993FA-7BD3-449B-AD6D-517200F22872}"/>
              </a:ext>
            </a:extLst>
          </p:cNvPr>
          <p:cNvSpPr>
            <a:spLocks noGrp="1"/>
          </p:cNvSpPr>
          <p:nvPr>
            <p:ph type="sldNum" sz="quarter" idx="12"/>
          </p:nvPr>
        </p:nvSpPr>
        <p:spPr/>
        <p:txBody>
          <a:bodyPr/>
          <a:lstStyle/>
          <a:p>
            <a:fld id="{4BF0CE44-D646-4EBF-95B0-C7A9C99A3CDB}" type="slidenum">
              <a:rPr lang="en-US" altLang="en-US" smtClean="0"/>
              <a:pPr/>
              <a:t>4</a:t>
            </a:fld>
            <a:endParaRPr lang="en-US" altLang="en-US" dirty="0"/>
          </a:p>
        </p:txBody>
      </p:sp>
    </p:spTree>
    <p:extLst>
      <p:ext uri="{BB962C8B-B14F-4D97-AF65-F5344CB8AC3E}">
        <p14:creationId xmlns:p14="http://schemas.microsoft.com/office/powerpoint/2010/main" val="20418518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F6A52DEB-A6C5-4DCD-B92E-F3E0E54C1971}"/>
              </a:ext>
            </a:extLst>
          </p:cNvPr>
          <p:cNvSpPr>
            <a:spLocks noGrp="1" noChangeArrowheads="1"/>
          </p:cNvSpPr>
          <p:nvPr>
            <p:ph type="title"/>
          </p:nvPr>
        </p:nvSpPr>
        <p:spPr>
          <a:xfrm>
            <a:off x="116958" y="0"/>
            <a:ext cx="10170042" cy="797442"/>
          </a:xfrm>
        </p:spPr>
        <p:txBody>
          <a:bodyPr/>
          <a:lstStyle/>
          <a:p>
            <a:r>
              <a:rPr lang="en-US" altLang="en-US" dirty="0"/>
              <a:t>Effects of Central America’s Mountains</a:t>
            </a:r>
          </a:p>
        </p:txBody>
      </p:sp>
      <p:graphicFrame>
        <p:nvGraphicFramePr>
          <p:cNvPr id="34819" name="Group 3">
            <a:extLst>
              <a:ext uri="{FF2B5EF4-FFF2-40B4-BE49-F238E27FC236}">
                <a16:creationId xmlns:a16="http://schemas.microsoft.com/office/drawing/2014/main" id="{90A8B707-52BD-467E-A15F-52E5708E6832}"/>
              </a:ext>
            </a:extLst>
          </p:cNvPr>
          <p:cNvGraphicFramePr>
            <a:graphicFrameLocks noGrp="1"/>
          </p:cNvGraphicFramePr>
          <p:nvPr>
            <p:ph type="tbl" idx="1"/>
            <p:extLst>
              <p:ext uri="{D42A27DB-BD31-4B8C-83A1-F6EECF244321}">
                <p14:modId xmlns:p14="http://schemas.microsoft.com/office/powerpoint/2010/main" val="3114698093"/>
              </p:ext>
            </p:extLst>
          </p:nvPr>
        </p:nvGraphicFramePr>
        <p:xfrm>
          <a:off x="116957" y="691117"/>
          <a:ext cx="9920177" cy="6014483"/>
        </p:xfrm>
        <a:graphic>
          <a:graphicData uri="http://schemas.openxmlformats.org/drawingml/2006/table">
            <a:tbl>
              <a:tblPr/>
              <a:tblGrid>
                <a:gridCol w="3243741">
                  <a:extLst>
                    <a:ext uri="{9D8B030D-6E8A-4147-A177-3AD203B41FA5}">
                      <a16:colId xmlns:a16="http://schemas.microsoft.com/office/drawing/2014/main" val="3790222057"/>
                    </a:ext>
                  </a:extLst>
                </a:gridCol>
                <a:gridCol w="3241772">
                  <a:extLst>
                    <a:ext uri="{9D8B030D-6E8A-4147-A177-3AD203B41FA5}">
                      <a16:colId xmlns:a16="http://schemas.microsoft.com/office/drawing/2014/main" val="2581836704"/>
                    </a:ext>
                  </a:extLst>
                </a:gridCol>
                <a:gridCol w="3434664">
                  <a:extLst>
                    <a:ext uri="{9D8B030D-6E8A-4147-A177-3AD203B41FA5}">
                      <a16:colId xmlns:a16="http://schemas.microsoft.com/office/drawing/2014/main" val="404530383"/>
                    </a:ext>
                  </a:extLst>
                </a:gridCol>
              </a:tblGrid>
              <a:tr h="10866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rgbClr val="000000"/>
                          </a:solidFill>
                          <a:effectLst/>
                          <a:latin typeface="Arial" panose="020B0604020202020204" pitchFamily="34" charset="0"/>
                        </a:rPr>
                        <a:t>Country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rgbClr val="000000"/>
                          </a:solidFill>
                          <a:effectLst/>
                          <a:latin typeface="Arial" panose="020B0604020202020204" pitchFamily="34" charset="0"/>
                        </a:rPr>
                        <a:t>Population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rgbClr val="000000"/>
                          </a:solidFill>
                          <a:effectLst/>
                          <a:latin typeface="Arial" panose="020B0604020202020204" pitchFamily="34" charset="0"/>
                        </a:rPr>
                        <a:t>Physiologic density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432307510"/>
                  </a:ext>
                </a:extLst>
              </a:tr>
              <a:tr h="710696">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latin typeface="Arial" panose="020B0604020202020204" pitchFamily="34" charset="0"/>
                        </a:rPr>
                        <a:t>Guatemala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a:ln>
                            <a:noFill/>
                          </a:ln>
                          <a:solidFill>
                            <a:schemeClr val="tx1"/>
                          </a:solidFill>
                          <a:effectLst/>
                          <a:latin typeface="Arial" panose="020B0604020202020204" pitchFamily="34" charset="0"/>
                        </a:rPr>
                        <a:t>12.3 million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latin typeface="Arial" panose="020B0604020202020204" pitchFamily="34" charset="0"/>
                        </a:rPr>
                        <a:t>696.6 per sq. mi.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421121389"/>
                  </a:ext>
                </a:extLst>
              </a:tr>
              <a:tr h="66175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latin typeface="Arial" panose="020B0604020202020204" pitchFamily="34" charset="0"/>
                        </a:rPr>
                        <a:t>Honduras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latin typeface="Arial" panose="020B0604020202020204" pitchFamily="34" charset="0"/>
                        </a:rPr>
                        <a:t>6.2 million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latin typeface="Arial" panose="020B0604020202020204" pitchFamily="34" charset="0"/>
                        </a:rPr>
                        <a:t>539.1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342850006"/>
                  </a:ext>
                </a:extLst>
              </a:tr>
              <a:tr h="710696">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latin typeface="Arial" panose="020B0604020202020204" pitchFamily="34" charset="0"/>
                        </a:rPr>
                        <a:t>El Salvador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latin typeface="Arial" panose="020B0604020202020204" pitchFamily="34" charset="0"/>
                        </a:rPr>
                        <a:t>6.1 million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rgbClr val="E61B06"/>
                          </a:solidFill>
                          <a:effectLst/>
                          <a:latin typeface="Arial" panose="020B0604020202020204" pitchFamily="34" charset="0"/>
                        </a:rPr>
                        <a:t>1155.2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solidFill>
                  </a:tcPr>
                </a:tc>
                <a:extLst>
                  <a:ext uri="{0D108BD9-81ED-4DB2-BD59-A6C34878D82A}">
                    <a16:rowId xmlns:a16="http://schemas.microsoft.com/office/drawing/2014/main" val="3007299734"/>
                  </a:ext>
                </a:extLst>
              </a:tr>
              <a:tr h="710696">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latin typeface="Arial" panose="020B0604020202020204" pitchFamily="34" charset="0"/>
                        </a:rPr>
                        <a:t>Nicaragua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latin typeface="Arial" panose="020B0604020202020204" pitchFamily="34" charset="0"/>
                        </a:rPr>
                        <a:t>4.8 million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a:ln>
                            <a:noFill/>
                          </a:ln>
                          <a:solidFill>
                            <a:srgbClr val="FFFF00"/>
                          </a:solidFill>
                          <a:effectLst/>
                          <a:latin typeface="Arial" panose="020B0604020202020204" pitchFamily="34" charset="0"/>
                        </a:rPr>
                        <a:t>157.2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81263499"/>
                  </a:ext>
                </a:extLst>
              </a:tr>
              <a:tr h="71265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latin typeface="Arial" panose="020B0604020202020204" pitchFamily="34" charset="0"/>
                        </a:rPr>
                        <a:t>Costa Rica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latin typeface="Arial" panose="020B0604020202020204" pitchFamily="34" charset="0"/>
                        </a:rPr>
                        <a:t>3.5 million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latin typeface="Arial" panose="020B0604020202020204" pitchFamily="34" charset="0"/>
                        </a:rPr>
                        <a:t>316.8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86339226"/>
                  </a:ext>
                </a:extLst>
              </a:tr>
              <a:tr h="710696">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latin typeface="Arial" panose="020B0604020202020204" pitchFamily="34" charset="0"/>
                        </a:rPr>
                        <a:t>Panama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latin typeface="Arial" panose="020B0604020202020204" pitchFamily="34" charset="0"/>
                        </a:rPr>
                        <a:t>2.8 million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latin typeface="Arial" panose="020B0604020202020204" pitchFamily="34" charset="0"/>
                        </a:rPr>
                        <a:t>331.1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95812813"/>
                  </a:ext>
                </a:extLst>
              </a:tr>
              <a:tr h="710696">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a:ln>
                            <a:noFill/>
                          </a:ln>
                          <a:solidFill>
                            <a:schemeClr val="tx1"/>
                          </a:solidFill>
                          <a:effectLst/>
                          <a:latin typeface="Arial" panose="020B0604020202020204" pitchFamily="34" charset="0"/>
                        </a:rPr>
                        <a:t>Belize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latin typeface="Arial" panose="020B0604020202020204" pitchFamily="34" charset="0"/>
                        </a:rPr>
                        <a:t>240,000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a:ln>
                            <a:noFill/>
                          </a:ln>
                          <a:solidFill>
                            <a:schemeClr val="tx1"/>
                          </a:solidFill>
                          <a:effectLst/>
                          <a:latin typeface="Arial" panose="020B0604020202020204" pitchFamily="34" charset="0"/>
                        </a:rPr>
                        <a:t>451.2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873731231"/>
                  </a:ext>
                </a:extLst>
              </a:tr>
            </a:tbl>
          </a:graphicData>
        </a:graphic>
      </p:graphicFrame>
      <p:sp>
        <p:nvSpPr>
          <p:cNvPr id="42" name="Slide Number Placeholder 5">
            <a:extLst>
              <a:ext uri="{FF2B5EF4-FFF2-40B4-BE49-F238E27FC236}">
                <a16:creationId xmlns:a16="http://schemas.microsoft.com/office/drawing/2014/main" id="{FB5BA9B5-496A-4290-9821-589F9E73B2A0}"/>
              </a:ext>
            </a:extLst>
          </p:cNvPr>
          <p:cNvSpPr>
            <a:spLocks noGrp="1"/>
          </p:cNvSpPr>
          <p:nvPr>
            <p:ph type="sldNum" sz="quarter" idx="12"/>
          </p:nvPr>
        </p:nvSpPr>
        <p:spPr/>
        <p:txBody>
          <a:bodyPr/>
          <a:lstStyle/>
          <a:p>
            <a:pPr>
              <a:defRPr/>
            </a:pPr>
            <a:fld id="{212CF20F-6244-430D-AFD3-1BB3C5FF295C}" type="slidenum">
              <a:rPr lang="en-US" altLang="en-US"/>
              <a:pPr>
                <a:defRPr/>
              </a:pPr>
              <a:t>40</a:t>
            </a:fld>
            <a:endParaRPr lang="en-US" alt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DD94CB8B-5E66-4251-87A0-1FC2B4F62896}"/>
              </a:ext>
            </a:extLst>
          </p:cNvPr>
          <p:cNvSpPr>
            <a:spLocks noGrp="1" noChangeArrowheads="1"/>
          </p:cNvSpPr>
          <p:nvPr>
            <p:ph type="title"/>
          </p:nvPr>
        </p:nvSpPr>
        <p:spPr>
          <a:xfrm>
            <a:off x="1524000" y="0"/>
            <a:ext cx="7772400" cy="838200"/>
          </a:xfrm>
        </p:spPr>
        <p:txBody>
          <a:bodyPr/>
          <a:lstStyle/>
          <a:p>
            <a:r>
              <a:rPr lang="en-US" altLang="en-US" sz="2400" dirty="0"/>
              <a:t>Population of the </a:t>
            </a:r>
            <a:br>
              <a:rPr lang="en-US" altLang="en-US" sz="2400" dirty="0"/>
            </a:br>
            <a:r>
              <a:rPr lang="en-US" altLang="en-US" sz="2400" dirty="0"/>
              <a:t>Caribbean </a:t>
            </a:r>
            <a:r>
              <a:rPr lang="en-US" altLang="en-US" sz="1600" dirty="0"/>
              <a:t>(Fig. 5.9)</a:t>
            </a:r>
            <a:endParaRPr lang="en-US" altLang="en-US" sz="2400" dirty="0"/>
          </a:p>
        </p:txBody>
      </p:sp>
      <p:sp>
        <p:nvSpPr>
          <p:cNvPr id="4" name="Footer Placeholder 3">
            <a:extLst>
              <a:ext uri="{FF2B5EF4-FFF2-40B4-BE49-F238E27FC236}">
                <a16:creationId xmlns:a16="http://schemas.microsoft.com/office/drawing/2014/main" id="{649EF022-3137-4283-B92E-8E6E81FD18A7}"/>
              </a:ext>
            </a:extLst>
          </p:cNvPr>
          <p:cNvSpPr>
            <a:spLocks noGrp="1"/>
          </p:cNvSpPr>
          <p:nvPr>
            <p:ph type="ftr" sz="quarter" idx="11"/>
          </p:nvPr>
        </p:nvSpPr>
        <p:spPr/>
        <p:txBody>
          <a:bodyPr/>
          <a:lstStyle/>
          <a:p>
            <a:r>
              <a:rPr lang="en-US" altLang="en-US" dirty="0"/>
              <a:t>Globalization &amp; Diversity: Rowntree, Lewis, Price, Wyckoff</a:t>
            </a:r>
          </a:p>
        </p:txBody>
      </p:sp>
      <p:sp>
        <p:nvSpPr>
          <p:cNvPr id="5" name="Slide Number Placeholder 4">
            <a:extLst>
              <a:ext uri="{FF2B5EF4-FFF2-40B4-BE49-F238E27FC236}">
                <a16:creationId xmlns:a16="http://schemas.microsoft.com/office/drawing/2014/main" id="{3D27EA79-1CBD-4CB9-88EA-73F9D51ED5B2}"/>
              </a:ext>
            </a:extLst>
          </p:cNvPr>
          <p:cNvSpPr>
            <a:spLocks noGrp="1"/>
          </p:cNvSpPr>
          <p:nvPr>
            <p:ph type="sldNum" sz="quarter" idx="12"/>
          </p:nvPr>
        </p:nvSpPr>
        <p:spPr/>
        <p:txBody>
          <a:bodyPr/>
          <a:lstStyle/>
          <a:p>
            <a:fld id="{A1212BE0-FDEE-43D5-BF75-29AFBDA61E5F}" type="slidenum">
              <a:rPr lang="en-US" altLang="en-US"/>
              <a:pPr/>
              <a:t>41</a:t>
            </a:fld>
            <a:endParaRPr lang="en-US" altLang="en-US" dirty="0"/>
          </a:p>
        </p:txBody>
      </p:sp>
      <p:pic>
        <p:nvPicPr>
          <p:cNvPr id="28675" name="Picture 3" descr="FG05_11">
            <a:extLst>
              <a:ext uri="{FF2B5EF4-FFF2-40B4-BE49-F238E27FC236}">
                <a16:creationId xmlns:a16="http://schemas.microsoft.com/office/drawing/2014/main" id="{7716696C-1AE1-4CE8-8329-365ACD4150A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 y="0"/>
            <a:ext cx="9528779"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CEEBB-34BE-45BA-AC39-C73CEEC9C474}"/>
              </a:ext>
            </a:extLst>
          </p:cNvPr>
          <p:cNvSpPr>
            <a:spLocks noGrp="1"/>
          </p:cNvSpPr>
          <p:nvPr>
            <p:ph type="title"/>
          </p:nvPr>
        </p:nvSpPr>
        <p:spPr/>
        <p:txBody>
          <a:bodyPr/>
          <a:lstStyle/>
          <a:p>
            <a:endParaRPr lang="en-US" dirty="0"/>
          </a:p>
        </p:txBody>
      </p:sp>
      <p:sp>
        <p:nvSpPr>
          <p:cNvPr id="3" name="Footer Placeholder 2">
            <a:extLst>
              <a:ext uri="{FF2B5EF4-FFF2-40B4-BE49-F238E27FC236}">
                <a16:creationId xmlns:a16="http://schemas.microsoft.com/office/drawing/2014/main" id="{428383C5-9CD5-4A08-AF08-A85191F8BFCB}"/>
              </a:ext>
            </a:extLst>
          </p:cNvPr>
          <p:cNvSpPr>
            <a:spLocks noGrp="1"/>
          </p:cNvSpPr>
          <p:nvPr>
            <p:ph type="ftr" sz="quarter" idx="11"/>
          </p:nvPr>
        </p:nvSpPr>
        <p:spPr/>
        <p:txBody>
          <a:bodyPr/>
          <a:lstStyle/>
          <a:p>
            <a:r>
              <a:rPr lang="en-US" altLang="en-US" dirty="0"/>
              <a:t>Globalization &amp; Diversity: Rowntree, Lewis, Price, Wyckoff</a:t>
            </a:r>
          </a:p>
        </p:txBody>
      </p:sp>
      <p:sp>
        <p:nvSpPr>
          <p:cNvPr id="4" name="Slide Number Placeholder 3">
            <a:extLst>
              <a:ext uri="{FF2B5EF4-FFF2-40B4-BE49-F238E27FC236}">
                <a16:creationId xmlns:a16="http://schemas.microsoft.com/office/drawing/2014/main" id="{EAF0ECB5-0EA3-47AD-9659-9E0F1087D3F5}"/>
              </a:ext>
            </a:extLst>
          </p:cNvPr>
          <p:cNvSpPr>
            <a:spLocks noGrp="1"/>
          </p:cNvSpPr>
          <p:nvPr>
            <p:ph type="sldNum" sz="quarter" idx="12"/>
          </p:nvPr>
        </p:nvSpPr>
        <p:spPr/>
        <p:txBody>
          <a:bodyPr/>
          <a:lstStyle/>
          <a:p>
            <a:fld id="{C18A9F6F-C181-4DF9-80C2-12DC719EFCF9}" type="slidenum">
              <a:rPr lang="en-US" altLang="en-US" smtClean="0"/>
              <a:pPr/>
              <a:t>42</a:t>
            </a:fld>
            <a:endParaRPr lang="en-US" altLang="en-US" dirty="0"/>
          </a:p>
        </p:txBody>
      </p:sp>
      <p:pic>
        <p:nvPicPr>
          <p:cNvPr id="5" name="Picture 4">
            <a:extLst>
              <a:ext uri="{FF2B5EF4-FFF2-40B4-BE49-F238E27FC236}">
                <a16:creationId xmlns:a16="http://schemas.microsoft.com/office/drawing/2014/main" id="{8716932B-9CD7-4D41-ACC0-6AB0ABC9959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47007" y="0"/>
            <a:ext cx="9697986" cy="6858000"/>
          </a:xfrm>
          <a:prstGeom prst="rect">
            <a:avLst/>
          </a:prstGeom>
        </p:spPr>
      </p:pic>
      <p:sp>
        <p:nvSpPr>
          <p:cNvPr id="6" name="Oval 5">
            <a:extLst>
              <a:ext uri="{FF2B5EF4-FFF2-40B4-BE49-F238E27FC236}">
                <a16:creationId xmlns:a16="http://schemas.microsoft.com/office/drawing/2014/main" id="{111C1D6A-3721-4BE9-8415-371529F96F2A}"/>
              </a:ext>
            </a:extLst>
          </p:cNvPr>
          <p:cNvSpPr/>
          <p:nvPr/>
        </p:nvSpPr>
        <p:spPr>
          <a:xfrm>
            <a:off x="7371558" y="4818017"/>
            <a:ext cx="467360" cy="1016000"/>
          </a:xfrm>
          <a:prstGeom prst="ellipse">
            <a:avLst/>
          </a:prstGeom>
          <a:no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63B0BDD8-3674-4E6A-8011-BEAE2EE3694D}"/>
              </a:ext>
            </a:extLst>
          </p:cNvPr>
          <p:cNvSpPr txBox="1"/>
          <p:nvPr/>
        </p:nvSpPr>
        <p:spPr>
          <a:xfrm>
            <a:off x="7271657" y="4158343"/>
            <a:ext cx="3755572" cy="400110"/>
          </a:xfrm>
          <a:prstGeom prst="rect">
            <a:avLst/>
          </a:prstGeom>
          <a:noFill/>
        </p:spPr>
        <p:txBody>
          <a:bodyPr wrap="square" rtlCol="0">
            <a:spAutoFit/>
          </a:bodyPr>
          <a:lstStyle/>
          <a:p>
            <a:r>
              <a:rPr lang="en-US" sz="2000" b="1" dirty="0"/>
              <a:t>Why so dense here?</a:t>
            </a:r>
          </a:p>
        </p:txBody>
      </p:sp>
    </p:spTree>
    <p:extLst>
      <p:ext uri="{BB962C8B-B14F-4D97-AF65-F5344CB8AC3E}">
        <p14:creationId xmlns:p14="http://schemas.microsoft.com/office/powerpoint/2010/main" val="3138298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4B5D3-530D-44DD-B858-918458A5E064}"/>
              </a:ext>
            </a:extLst>
          </p:cNvPr>
          <p:cNvSpPr>
            <a:spLocks noGrp="1"/>
          </p:cNvSpPr>
          <p:nvPr>
            <p:ph type="title"/>
          </p:nvPr>
        </p:nvSpPr>
        <p:spPr/>
        <p:txBody>
          <a:bodyPr/>
          <a:lstStyle/>
          <a:p>
            <a:endParaRPr lang="en-US" dirty="0"/>
          </a:p>
        </p:txBody>
      </p:sp>
      <p:sp>
        <p:nvSpPr>
          <p:cNvPr id="3" name="Footer Placeholder 2">
            <a:extLst>
              <a:ext uri="{FF2B5EF4-FFF2-40B4-BE49-F238E27FC236}">
                <a16:creationId xmlns:a16="http://schemas.microsoft.com/office/drawing/2014/main" id="{EEFE7D99-ADD7-427F-9827-9BA795C44B4E}"/>
              </a:ext>
            </a:extLst>
          </p:cNvPr>
          <p:cNvSpPr>
            <a:spLocks noGrp="1"/>
          </p:cNvSpPr>
          <p:nvPr>
            <p:ph type="ftr" sz="quarter" idx="11"/>
          </p:nvPr>
        </p:nvSpPr>
        <p:spPr/>
        <p:txBody>
          <a:bodyPr/>
          <a:lstStyle/>
          <a:p>
            <a:r>
              <a:rPr lang="en-US" altLang="en-US" dirty="0"/>
              <a:t>Globalization &amp; Diversity: Rowntree, Lewis, Price, Wyckoff</a:t>
            </a:r>
          </a:p>
        </p:txBody>
      </p:sp>
      <p:sp>
        <p:nvSpPr>
          <p:cNvPr id="4" name="Slide Number Placeholder 3">
            <a:extLst>
              <a:ext uri="{FF2B5EF4-FFF2-40B4-BE49-F238E27FC236}">
                <a16:creationId xmlns:a16="http://schemas.microsoft.com/office/drawing/2014/main" id="{B03E0142-7A7A-41A9-9401-B7E5419EC07D}"/>
              </a:ext>
            </a:extLst>
          </p:cNvPr>
          <p:cNvSpPr>
            <a:spLocks noGrp="1"/>
          </p:cNvSpPr>
          <p:nvPr>
            <p:ph type="sldNum" sz="quarter" idx="12"/>
          </p:nvPr>
        </p:nvSpPr>
        <p:spPr/>
        <p:txBody>
          <a:bodyPr/>
          <a:lstStyle/>
          <a:p>
            <a:fld id="{C18A9F6F-C181-4DF9-80C2-12DC719EFCF9}" type="slidenum">
              <a:rPr lang="en-US" altLang="en-US" smtClean="0"/>
              <a:pPr/>
              <a:t>43</a:t>
            </a:fld>
            <a:endParaRPr lang="en-US" altLang="en-US" dirty="0"/>
          </a:p>
        </p:txBody>
      </p:sp>
      <p:pic>
        <p:nvPicPr>
          <p:cNvPr id="5" name="Picture 4">
            <a:extLst>
              <a:ext uri="{FF2B5EF4-FFF2-40B4-BE49-F238E27FC236}">
                <a16:creationId xmlns:a16="http://schemas.microsoft.com/office/drawing/2014/main" id="{95BC80B9-18A8-423E-937C-8594DD5017F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5140" y="0"/>
            <a:ext cx="10141720" cy="6858000"/>
          </a:xfrm>
          <a:prstGeom prst="rect">
            <a:avLst/>
          </a:prstGeom>
        </p:spPr>
      </p:pic>
    </p:spTree>
    <p:extLst>
      <p:ext uri="{BB962C8B-B14F-4D97-AF65-F5344CB8AC3E}">
        <p14:creationId xmlns:p14="http://schemas.microsoft.com/office/powerpoint/2010/main" val="32252322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2081655A-F78C-492D-9A5C-898EA2C1E833}"/>
              </a:ext>
            </a:extLst>
          </p:cNvPr>
          <p:cNvSpPr>
            <a:spLocks noGrp="1" noChangeArrowheads="1"/>
          </p:cNvSpPr>
          <p:nvPr>
            <p:ph type="title"/>
          </p:nvPr>
        </p:nvSpPr>
        <p:spPr>
          <a:xfrm>
            <a:off x="1524000" y="0"/>
            <a:ext cx="8382000" cy="838200"/>
          </a:xfrm>
        </p:spPr>
        <p:txBody>
          <a:bodyPr>
            <a:normAutofit fontScale="90000"/>
          </a:bodyPr>
          <a:lstStyle/>
          <a:p>
            <a:r>
              <a:rPr lang="en-US" altLang="en-US" sz="2800" b="1" dirty="0"/>
              <a:t>Population and </a:t>
            </a:r>
            <a:br>
              <a:rPr lang="en-US" altLang="en-US" sz="2800" b="1" dirty="0"/>
            </a:br>
            <a:r>
              <a:rPr lang="en-US" altLang="en-US" sz="2800" b="1" dirty="0"/>
              <a:t>Settlement (cont.)</a:t>
            </a:r>
          </a:p>
        </p:txBody>
      </p:sp>
      <p:sp>
        <p:nvSpPr>
          <p:cNvPr id="29699" name="Rectangle 3">
            <a:extLst>
              <a:ext uri="{FF2B5EF4-FFF2-40B4-BE49-F238E27FC236}">
                <a16:creationId xmlns:a16="http://schemas.microsoft.com/office/drawing/2014/main" id="{DF5E7AFD-CB14-4B93-8235-F011351C0D60}"/>
              </a:ext>
            </a:extLst>
          </p:cNvPr>
          <p:cNvSpPr>
            <a:spLocks noGrp="1" noChangeArrowheads="1"/>
          </p:cNvSpPr>
          <p:nvPr>
            <p:ph idx="1"/>
          </p:nvPr>
        </p:nvSpPr>
        <p:spPr>
          <a:xfrm>
            <a:off x="1752600" y="914400"/>
            <a:ext cx="8915400" cy="5441950"/>
          </a:xfrm>
        </p:spPr>
        <p:txBody>
          <a:bodyPr>
            <a:normAutofit/>
          </a:bodyPr>
          <a:lstStyle/>
          <a:p>
            <a:pPr lvl="1"/>
            <a:r>
              <a:rPr lang="en-US" altLang="en-US" sz="4000" b="1" dirty="0"/>
              <a:t>Emigration</a:t>
            </a:r>
          </a:p>
          <a:p>
            <a:pPr lvl="2"/>
            <a:r>
              <a:rPr lang="en-US" altLang="en-US" sz="3600" b="1" dirty="0">
                <a:solidFill>
                  <a:srgbClr val="CC0000"/>
                </a:solidFill>
              </a:rPr>
              <a:t>Caribbean diaspora:</a:t>
            </a:r>
            <a:r>
              <a:rPr lang="en-US" altLang="en-US" sz="3600" dirty="0"/>
              <a:t> the economic flight of Caribbean peoples across the globe</a:t>
            </a:r>
          </a:p>
          <a:p>
            <a:pPr lvl="3"/>
            <a:r>
              <a:rPr lang="en-US" altLang="en-US" sz="3600" dirty="0"/>
              <a:t>Barbadians to England; </a:t>
            </a:r>
          </a:p>
          <a:p>
            <a:pPr lvl="3"/>
            <a:r>
              <a:rPr lang="en-US" altLang="en-US" sz="3600" dirty="0"/>
              <a:t>Surinamese to Netherlands; </a:t>
            </a:r>
          </a:p>
          <a:p>
            <a:pPr lvl="3"/>
            <a:r>
              <a:rPr lang="en-US" altLang="en-US" sz="3600" dirty="0"/>
              <a:t>Puerto Ricans, Cubans, and Jamaicans to U.S. (colonial link)</a:t>
            </a:r>
          </a:p>
        </p:txBody>
      </p:sp>
      <p:sp>
        <p:nvSpPr>
          <p:cNvPr id="4" name="Footer Placeholder 4">
            <a:extLst>
              <a:ext uri="{FF2B5EF4-FFF2-40B4-BE49-F238E27FC236}">
                <a16:creationId xmlns:a16="http://schemas.microsoft.com/office/drawing/2014/main" id="{0D60E1EF-8A25-4F7A-B1FE-C2AF4C1648C9}"/>
              </a:ext>
            </a:extLst>
          </p:cNvPr>
          <p:cNvSpPr>
            <a:spLocks noGrp="1"/>
          </p:cNvSpPr>
          <p:nvPr>
            <p:ph type="ftr" sz="quarter" idx="11"/>
          </p:nvPr>
        </p:nvSpPr>
        <p:spPr/>
        <p:txBody>
          <a:bodyPr/>
          <a:lstStyle/>
          <a:p>
            <a:r>
              <a:rPr lang="en-US" altLang="en-US" dirty="0"/>
              <a:t>Globalization &amp; Diversity: Rowntree, Lewis, Price, Wyckoff</a:t>
            </a:r>
          </a:p>
        </p:txBody>
      </p:sp>
      <p:sp>
        <p:nvSpPr>
          <p:cNvPr id="5" name="Slide Number Placeholder 5">
            <a:extLst>
              <a:ext uri="{FF2B5EF4-FFF2-40B4-BE49-F238E27FC236}">
                <a16:creationId xmlns:a16="http://schemas.microsoft.com/office/drawing/2014/main" id="{A178F45E-A504-4470-BE87-7F9B8B0D0A2B}"/>
              </a:ext>
            </a:extLst>
          </p:cNvPr>
          <p:cNvSpPr>
            <a:spLocks noGrp="1"/>
          </p:cNvSpPr>
          <p:nvPr>
            <p:ph type="sldNum" sz="quarter" idx="12"/>
          </p:nvPr>
        </p:nvSpPr>
        <p:spPr/>
        <p:txBody>
          <a:bodyPr/>
          <a:lstStyle/>
          <a:p>
            <a:fld id="{F6D4DE01-DA70-4F4B-BA9E-2DB608758109}" type="slidenum">
              <a:rPr lang="en-US" altLang="en-US"/>
              <a:pPr/>
              <a:t>44</a:t>
            </a:fld>
            <a:endParaRPr lang="en-US" alt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a:extLst>
              <a:ext uri="{FF2B5EF4-FFF2-40B4-BE49-F238E27FC236}">
                <a16:creationId xmlns:a16="http://schemas.microsoft.com/office/drawing/2014/main" id="{50E948D1-C9E0-48C4-A06B-5456784208CF}"/>
              </a:ext>
            </a:extLst>
          </p:cNvPr>
          <p:cNvSpPr>
            <a:spLocks noGrp="1" noChangeArrowheads="1"/>
          </p:cNvSpPr>
          <p:nvPr>
            <p:ph type="title"/>
          </p:nvPr>
        </p:nvSpPr>
        <p:spPr>
          <a:xfrm>
            <a:off x="108857" y="57150"/>
            <a:ext cx="6400800" cy="914400"/>
          </a:xfrm>
        </p:spPr>
        <p:txBody>
          <a:bodyPr/>
          <a:lstStyle/>
          <a:p>
            <a:r>
              <a:rPr lang="en-US" altLang="en-US" sz="2800" b="1" dirty="0">
                <a:solidFill>
                  <a:schemeClr val="tx1"/>
                </a:solidFill>
              </a:rPr>
              <a:t>Caribbean </a:t>
            </a:r>
            <a:br>
              <a:rPr lang="en-US" altLang="en-US" sz="2800" b="1" dirty="0">
                <a:solidFill>
                  <a:schemeClr val="tx1"/>
                </a:solidFill>
              </a:rPr>
            </a:br>
            <a:r>
              <a:rPr lang="en-US" altLang="en-US" sz="2800" b="1" dirty="0">
                <a:solidFill>
                  <a:schemeClr val="tx1"/>
                </a:solidFill>
              </a:rPr>
              <a:t>Diaspora</a:t>
            </a:r>
          </a:p>
        </p:txBody>
      </p:sp>
      <p:pic>
        <p:nvPicPr>
          <p:cNvPr id="30724" name="Picture 4" descr="magnet_ani_l">
            <a:extLst>
              <a:ext uri="{FF2B5EF4-FFF2-40B4-BE49-F238E27FC236}">
                <a16:creationId xmlns:a16="http://schemas.microsoft.com/office/drawing/2014/main" id="{FBD07727-F3F2-4CC8-ADCB-56A0F3444FE8}"/>
              </a:ext>
            </a:extLst>
          </p:cNvPr>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3048000" y="914400"/>
            <a:ext cx="952500" cy="9525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25" name="Picture 5" descr="magnet_ani_r">
            <a:extLst>
              <a:ext uri="{FF2B5EF4-FFF2-40B4-BE49-F238E27FC236}">
                <a16:creationId xmlns:a16="http://schemas.microsoft.com/office/drawing/2014/main" id="{1C28D3E9-9483-46F2-9957-96D38DEB4391}"/>
              </a:ext>
            </a:extLst>
          </p:cNvPr>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9067800" y="1409700"/>
            <a:ext cx="990600" cy="990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Footer Placeholder 5">
            <a:extLst>
              <a:ext uri="{FF2B5EF4-FFF2-40B4-BE49-F238E27FC236}">
                <a16:creationId xmlns:a16="http://schemas.microsoft.com/office/drawing/2014/main" id="{0A9354AC-37FD-48D3-AC0C-C5A2D918F197}"/>
              </a:ext>
            </a:extLst>
          </p:cNvPr>
          <p:cNvSpPr>
            <a:spLocks noGrp="1"/>
          </p:cNvSpPr>
          <p:nvPr>
            <p:ph type="ftr" sz="quarter" idx="11"/>
          </p:nvPr>
        </p:nvSpPr>
        <p:spPr/>
        <p:txBody>
          <a:bodyPr/>
          <a:lstStyle/>
          <a:p>
            <a:r>
              <a:rPr lang="en-US" altLang="en-US" dirty="0"/>
              <a:t>Globalization &amp; Diversity: Rowntree, Lewis, Price, Wyckoff</a:t>
            </a:r>
          </a:p>
        </p:txBody>
      </p:sp>
      <p:sp>
        <p:nvSpPr>
          <p:cNvPr id="7" name="Slide Number Placeholder 6">
            <a:extLst>
              <a:ext uri="{FF2B5EF4-FFF2-40B4-BE49-F238E27FC236}">
                <a16:creationId xmlns:a16="http://schemas.microsoft.com/office/drawing/2014/main" id="{4725735D-F1F3-47AD-87F8-3927CB5DC42F}"/>
              </a:ext>
            </a:extLst>
          </p:cNvPr>
          <p:cNvSpPr>
            <a:spLocks noGrp="1"/>
          </p:cNvSpPr>
          <p:nvPr>
            <p:ph type="sldNum" sz="quarter" idx="12"/>
          </p:nvPr>
        </p:nvSpPr>
        <p:spPr/>
        <p:txBody>
          <a:bodyPr/>
          <a:lstStyle/>
          <a:p>
            <a:fld id="{7CE78444-7349-414C-B82D-740A5AD02ACE}" type="slidenum">
              <a:rPr lang="en-US" altLang="en-US"/>
              <a:pPr/>
              <a:t>45</a:t>
            </a:fld>
            <a:endParaRPr lang="en-US" altLang="en-US" dirty="0"/>
          </a:p>
        </p:txBody>
      </p:sp>
      <p:pic>
        <p:nvPicPr>
          <p:cNvPr id="30722" name="Picture 2" descr="FG05_13">
            <a:extLst>
              <a:ext uri="{FF2B5EF4-FFF2-40B4-BE49-F238E27FC236}">
                <a16:creationId xmlns:a16="http://schemas.microsoft.com/office/drawing/2014/main" id="{DE32A874-B0AD-4EE9-8455-DF65062A9FC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828800" y="-76200"/>
            <a:ext cx="9604652" cy="6934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B6E64-2465-436A-9696-EF53DD9BD365}"/>
              </a:ext>
            </a:extLst>
          </p:cNvPr>
          <p:cNvSpPr>
            <a:spLocks noGrp="1"/>
          </p:cNvSpPr>
          <p:nvPr>
            <p:ph type="title"/>
          </p:nvPr>
        </p:nvSpPr>
        <p:spPr/>
        <p:txBody>
          <a:bodyPr/>
          <a:lstStyle/>
          <a:p>
            <a:endParaRPr lang="en-US" dirty="0"/>
          </a:p>
        </p:txBody>
      </p:sp>
      <p:pic>
        <p:nvPicPr>
          <p:cNvPr id="7" name="Content Placeholder 6">
            <a:extLst>
              <a:ext uri="{FF2B5EF4-FFF2-40B4-BE49-F238E27FC236}">
                <a16:creationId xmlns:a16="http://schemas.microsoft.com/office/drawing/2014/main" id="{74AFF824-198C-47E9-84AC-358B3E51BDC1}"/>
              </a:ext>
            </a:extLst>
          </p:cNvPr>
          <p:cNvPicPr>
            <a:picLocks noGrp="1" noChangeAspect="1"/>
          </p:cNvPicPr>
          <p:nvPr>
            <p:ph sz="half" idx="1"/>
          </p:nvPr>
        </p:nvPicPr>
        <p:blipFill>
          <a:blip r:embed="rId2"/>
          <a:stretch>
            <a:fillRect/>
          </a:stretch>
        </p:blipFill>
        <p:spPr>
          <a:xfrm>
            <a:off x="761999" y="0"/>
            <a:ext cx="8961967" cy="6721475"/>
          </a:xfrm>
          <a:prstGeom prst="rect">
            <a:avLst/>
          </a:prstGeom>
        </p:spPr>
      </p:pic>
      <p:sp>
        <p:nvSpPr>
          <p:cNvPr id="4" name="Content Placeholder 3">
            <a:extLst>
              <a:ext uri="{FF2B5EF4-FFF2-40B4-BE49-F238E27FC236}">
                <a16:creationId xmlns:a16="http://schemas.microsoft.com/office/drawing/2014/main" id="{F95AFEEB-5AC4-4D81-8174-867D9DBCC3B6}"/>
              </a:ext>
            </a:extLst>
          </p:cNvPr>
          <p:cNvSpPr>
            <a:spLocks noGrp="1"/>
          </p:cNvSpPr>
          <p:nvPr>
            <p:ph sz="half" idx="2"/>
          </p:nvPr>
        </p:nvSpPr>
        <p:spPr/>
        <p:txBody>
          <a:bodyPr/>
          <a:lstStyle/>
          <a:p>
            <a:endParaRPr lang="en-US" dirty="0"/>
          </a:p>
        </p:txBody>
      </p:sp>
      <p:sp>
        <p:nvSpPr>
          <p:cNvPr id="5" name="Footer Placeholder 4">
            <a:extLst>
              <a:ext uri="{FF2B5EF4-FFF2-40B4-BE49-F238E27FC236}">
                <a16:creationId xmlns:a16="http://schemas.microsoft.com/office/drawing/2014/main" id="{AE8F73B7-49D2-407C-B714-D6EEC98C0BFA}"/>
              </a:ext>
            </a:extLst>
          </p:cNvPr>
          <p:cNvSpPr>
            <a:spLocks noGrp="1"/>
          </p:cNvSpPr>
          <p:nvPr>
            <p:ph type="ftr" sz="quarter" idx="11"/>
          </p:nvPr>
        </p:nvSpPr>
        <p:spPr/>
        <p:txBody>
          <a:bodyPr/>
          <a:lstStyle/>
          <a:p>
            <a:r>
              <a:rPr lang="en-US" altLang="en-US" dirty="0"/>
              <a:t>Globalization &amp; Diversity: Rowntree, Lewis, Price, Wyckoff</a:t>
            </a:r>
          </a:p>
        </p:txBody>
      </p:sp>
      <p:sp>
        <p:nvSpPr>
          <p:cNvPr id="6" name="Slide Number Placeholder 5">
            <a:extLst>
              <a:ext uri="{FF2B5EF4-FFF2-40B4-BE49-F238E27FC236}">
                <a16:creationId xmlns:a16="http://schemas.microsoft.com/office/drawing/2014/main" id="{259FA12B-0201-4CBF-8D82-29902B504747}"/>
              </a:ext>
            </a:extLst>
          </p:cNvPr>
          <p:cNvSpPr>
            <a:spLocks noGrp="1"/>
          </p:cNvSpPr>
          <p:nvPr>
            <p:ph type="sldNum" sz="quarter" idx="12"/>
          </p:nvPr>
        </p:nvSpPr>
        <p:spPr/>
        <p:txBody>
          <a:bodyPr/>
          <a:lstStyle/>
          <a:p>
            <a:fld id="{294EB581-D115-49BD-983D-F6CFCE5AF3E2}" type="slidenum">
              <a:rPr lang="en-US" altLang="en-US" smtClean="0"/>
              <a:pPr/>
              <a:t>46</a:t>
            </a:fld>
            <a:endParaRPr lang="en-US" altLang="en-US" dirty="0"/>
          </a:p>
        </p:txBody>
      </p:sp>
    </p:spTree>
    <p:extLst>
      <p:ext uri="{BB962C8B-B14F-4D97-AF65-F5344CB8AC3E}">
        <p14:creationId xmlns:p14="http://schemas.microsoft.com/office/powerpoint/2010/main" val="2638082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83563BDF-7B35-4A2B-81A0-E5F181565CA3}"/>
              </a:ext>
            </a:extLst>
          </p:cNvPr>
          <p:cNvSpPr>
            <a:spLocks noGrp="1" noChangeArrowheads="1"/>
          </p:cNvSpPr>
          <p:nvPr>
            <p:ph type="title"/>
          </p:nvPr>
        </p:nvSpPr>
        <p:spPr>
          <a:xfrm>
            <a:off x="1524000" y="228600"/>
            <a:ext cx="8382000" cy="355600"/>
          </a:xfrm>
        </p:spPr>
        <p:txBody>
          <a:bodyPr>
            <a:normAutofit fontScale="90000"/>
          </a:bodyPr>
          <a:lstStyle/>
          <a:p>
            <a:r>
              <a:rPr lang="en-US" altLang="en-US" sz="3200" dirty="0"/>
              <a:t>Settlement (cont.)</a:t>
            </a:r>
          </a:p>
        </p:txBody>
      </p:sp>
      <p:sp>
        <p:nvSpPr>
          <p:cNvPr id="31747" name="Rectangle 3">
            <a:extLst>
              <a:ext uri="{FF2B5EF4-FFF2-40B4-BE49-F238E27FC236}">
                <a16:creationId xmlns:a16="http://schemas.microsoft.com/office/drawing/2014/main" id="{C6A30843-6297-495D-8C5A-D7D615CCB113}"/>
              </a:ext>
            </a:extLst>
          </p:cNvPr>
          <p:cNvSpPr>
            <a:spLocks noGrp="1" noChangeArrowheads="1"/>
          </p:cNvSpPr>
          <p:nvPr>
            <p:ph idx="1"/>
          </p:nvPr>
        </p:nvSpPr>
        <p:spPr>
          <a:xfrm>
            <a:off x="1524000" y="914400"/>
            <a:ext cx="9144000" cy="5943600"/>
          </a:xfrm>
        </p:spPr>
        <p:txBody>
          <a:bodyPr/>
          <a:lstStyle/>
          <a:p>
            <a:r>
              <a:rPr lang="en-US" altLang="en-US" sz="3200" b="1" dirty="0"/>
              <a:t>The Rural-Urban Continuum</a:t>
            </a:r>
          </a:p>
          <a:p>
            <a:pPr lvl="1"/>
            <a:r>
              <a:rPr lang="en-US" altLang="en-US" sz="2800" dirty="0"/>
              <a:t>Plantation &amp; subsistence farming shaped patterns</a:t>
            </a:r>
          </a:p>
          <a:p>
            <a:pPr lvl="2"/>
            <a:r>
              <a:rPr lang="en-US" altLang="en-US" sz="2400" dirty="0"/>
              <a:t>Farmlands owned by elite; small plots for subsistence agriculture</a:t>
            </a:r>
          </a:p>
          <a:p>
            <a:pPr lvl="2"/>
            <a:r>
              <a:rPr lang="en-US" altLang="en-US" sz="2400" dirty="0"/>
              <a:t>No effort to develop major urban centers</a:t>
            </a:r>
          </a:p>
          <a:p>
            <a:pPr lvl="1"/>
            <a:r>
              <a:rPr lang="en-US" altLang="en-US" sz="2800" b="1" dirty="0"/>
              <a:t>Middle American Cities</a:t>
            </a:r>
          </a:p>
          <a:p>
            <a:pPr lvl="2"/>
            <a:r>
              <a:rPr lang="en-US" altLang="en-US" sz="2400" dirty="0"/>
              <a:t>Rural-to-urban migration since 1960s</a:t>
            </a:r>
          </a:p>
          <a:p>
            <a:pPr lvl="3"/>
            <a:r>
              <a:rPr lang="en-US" altLang="en-US" sz="2800" dirty="0"/>
              <a:t>Causes: mechanization of agriculture, offshore industrialization, and rapid population growth</a:t>
            </a:r>
          </a:p>
          <a:p>
            <a:pPr lvl="4"/>
            <a:r>
              <a:rPr lang="en-US" altLang="en-US" sz="2800" dirty="0"/>
              <a:t>60% of region today is classified as urban</a:t>
            </a:r>
          </a:p>
          <a:p>
            <a:pPr lvl="4"/>
            <a:r>
              <a:rPr lang="en-US" altLang="en-US" sz="2800" dirty="0"/>
              <a:t>Cuba most urban (75%); Haiti the least (35%)</a:t>
            </a:r>
          </a:p>
          <a:p>
            <a:pPr lvl="3"/>
            <a:r>
              <a:rPr lang="en-US" altLang="en-US" sz="2800" dirty="0"/>
              <a:t>Cities reflect colonial influences</a:t>
            </a:r>
          </a:p>
          <a:p>
            <a:pPr lvl="4">
              <a:buFontTx/>
              <a:buNone/>
            </a:pPr>
            <a:endParaRPr lang="en-US" altLang="en-US" sz="2400" dirty="0"/>
          </a:p>
        </p:txBody>
      </p:sp>
      <p:sp>
        <p:nvSpPr>
          <p:cNvPr id="5" name="Slide Number Placeholder 5">
            <a:extLst>
              <a:ext uri="{FF2B5EF4-FFF2-40B4-BE49-F238E27FC236}">
                <a16:creationId xmlns:a16="http://schemas.microsoft.com/office/drawing/2014/main" id="{0902855B-1D7B-4094-AAA2-B2C3135685C1}"/>
              </a:ext>
            </a:extLst>
          </p:cNvPr>
          <p:cNvSpPr>
            <a:spLocks noGrp="1"/>
          </p:cNvSpPr>
          <p:nvPr>
            <p:ph type="sldNum" sz="quarter" idx="12"/>
          </p:nvPr>
        </p:nvSpPr>
        <p:spPr/>
        <p:txBody>
          <a:bodyPr/>
          <a:lstStyle/>
          <a:p>
            <a:fld id="{3C1257FC-3AD9-422D-923C-EA4B5FE37A5C}" type="slidenum">
              <a:rPr lang="en-US" altLang="en-US"/>
              <a:pPr/>
              <a:t>47</a:t>
            </a:fld>
            <a:endParaRPr lang="en-US" alt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47A78-E449-46BA-8C3A-BCCEAA349349}"/>
              </a:ext>
            </a:extLst>
          </p:cNvPr>
          <p:cNvSpPr>
            <a:spLocks noGrp="1"/>
          </p:cNvSpPr>
          <p:nvPr>
            <p:ph type="title"/>
          </p:nvPr>
        </p:nvSpPr>
        <p:spPr>
          <a:xfrm>
            <a:off x="838200" y="-97212"/>
            <a:ext cx="10515600" cy="662291"/>
          </a:xfrm>
        </p:spPr>
        <p:txBody>
          <a:bodyPr>
            <a:normAutofit fontScale="90000"/>
          </a:bodyPr>
          <a:lstStyle/>
          <a:p>
            <a:r>
              <a:rPr lang="en-US" dirty="0"/>
              <a:t>A trait passed down from the Roman Empire</a:t>
            </a:r>
          </a:p>
        </p:txBody>
      </p:sp>
      <p:pic>
        <p:nvPicPr>
          <p:cNvPr id="6" name="Content Placeholder 5">
            <a:extLst>
              <a:ext uri="{FF2B5EF4-FFF2-40B4-BE49-F238E27FC236}">
                <a16:creationId xmlns:a16="http://schemas.microsoft.com/office/drawing/2014/main" id="{7F149C63-D393-440C-A714-58CBD2C63DAD}"/>
              </a:ext>
            </a:extLst>
          </p:cNvPr>
          <p:cNvPicPr>
            <a:picLocks noGrp="1" noChangeAspect="1"/>
          </p:cNvPicPr>
          <p:nvPr>
            <p:ph idx="1"/>
          </p:nvPr>
        </p:nvPicPr>
        <p:blipFill>
          <a:blip r:embed="rId2"/>
          <a:stretch>
            <a:fillRect/>
          </a:stretch>
        </p:blipFill>
        <p:spPr>
          <a:xfrm>
            <a:off x="0" y="450917"/>
            <a:ext cx="12192000" cy="6323521"/>
          </a:xfrm>
          <a:prstGeom prst="rect">
            <a:avLst/>
          </a:prstGeom>
        </p:spPr>
      </p:pic>
      <p:sp>
        <p:nvSpPr>
          <p:cNvPr id="5" name="Slide Number Placeholder 4">
            <a:extLst>
              <a:ext uri="{FF2B5EF4-FFF2-40B4-BE49-F238E27FC236}">
                <a16:creationId xmlns:a16="http://schemas.microsoft.com/office/drawing/2014/main" id="{EF4DDAE2-5215-43CA-BEB2-788095484DD0}"/>
              </a:ext>
            </a:extLst>
          </p:cNvPr>
          <p:cNvSpPr>
            <a:spLocks noGrp="1"/>
          </p:cNvSpPr>
          <p:nvPr>
            <p:ph type="sldNum" sz="quarter" idx="12"/>
          </p:nvPr>
        </p:nvSpPr>
        <p:spPr/>
        <p:txBody>
          <a:bodyPr/>
          <a:lstStyle/>
          <a:p>
            <a:fld id="{4BF0CE44-D646-4EBF-95B0-C7A9C99A3CDB}" type="slidenum">
              <a:rPr lang="en-US" altLang="en-US" smtClean="0"/>
              <a:pPr/>
              <a:t>48</a:t>
            </a:fld>
            <a:endParaRPr lang="en-US" altLang="en-US" dirty="0"/>
          </a:p>
        </p:txBody>
      </p:sp>
    </p:spTree>
    <p:extLst>
      <p:ext uri="{BB962C8B-B14F-4D97-AF65-F5344CB8AC3E}">
        <p14:creationId xmlns:p14="http://schemas.microsoft.com/office/powerpoint/2010/main" val="16612194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ABE4B-9671-4520-9784-BAFCBB68DE9A}"/>
              </a:ext>
            </a:extLst>
          </p:cNvPr>
          <p:cNvSpPr>
            <a:spLocks noGrp="1"/>
          </p:cNvSpPr>
          <p:nvPr>
            <p:ph type="title"/>
          </p:nvPr>
        </p:nvSpPr>
        <p:spPr>
          <a:xfrm>
            <a:off x="6507480" y="1066800"/>
            <a:ext cx="3916680" cy="5374640"/>
          </a:xfrm>
        </p:spPr>
        <p:txBody>
          <a:bodyPr/>
          <a:lstStyle/>
          <a:p>
            <a:r>
              <a:rPr lang="en-US" dirty="0"/>
              <a:t>This is a model – real cities will deviate due to terrain and whether the city is on the coast or interior.</a:t>
            </a:r>
          </a:p>
        </p:txBody>
      </p:sp>
      <p:pic>
        <p:nvPicPr>
          <p:cNvPr id="9" name="Content Placeholder 8">
            <a:extLst>
              <a:ext uri="{FF2B5EF4-FFF2-40B4-BE49-F238E27FC236}">
                <a16:creationId xmlns:a16="http://schemas.microsoft.com/office/drawing/2014/main" id="{C6FDAD97-F5E3-4977-8FBA-913DF3AC5D2E}"/>
              </a:ext>
            </a:extLst>
          </p:cNvPr>
          <p:cNvPicPr>
            <a:picLocks noGrp="1" noChangeAspect="1"/>
          </p:cNvPicPr>
          <p:nvPr>
            <p:ph idx="1"/>
          </p:nvPr>
        </p:nvPicPr>
        <p:blipFill>
          <a:blip r:embed="rId2"/>
          <a:stretch>
            <a:fillRect/>
          </a:stretch>
        </p:blipFill>
        <p:spPr>
          <a:xfrm>
            <a:off x="1432560" y="0"/>
            <a:ext cx="5074920" cy="6858000"/>
          </a:xfrm>
          <a:prstGeom prst="rect">
            <a:avLst/>
          </a:prstGeom>
        </p:spPr>
      </p:pic>
      <p:sp>
        <p:nvSpPr>
          <p:cNvPr id="5" name="Slide Number Placeholder 4">
            <a:extLst>
              <a:ext uri="{FF2B5EF4-FFF2-40B4-BE49-F238E27FC236}">
                <a16:creationId xmlns:a16="http://schemas.microsoft.com/office/drawing/2014/main" id="{754A1F9B-2B34-4BB3-B0F7-C899038B0D5A}"/>
              </a:ext>
            </a:extLst>
          </p:cNvPr>
          <p:cNvSpPr>
            <a:spLocks noGrp="1"/>
          </p:cNvSpPr>
          <p:nvPr>
            <p:ph type="sldNum" sz="quarter" idx="12"/>
          </p:nvPr>
        </p:nvSpPr>
        <p:spPr/>
        <p:txBody>
          <a:bodyPr/>
          <a:lstStyle/>
          <a:p>
            <a:fld id="{4BF0CE44-D646-4EBF-95B0-C7A9C99A3CDB}" type="slidenum">
              <a:rPr lang="en-US" altLang="en-US" smtClean="0"/>
              <a:pPr/>
              <a:t>49</a:t>
            </a:fld>
            <a:endParaRPr lang="en-US" altLang="en-US" dirty="0"/>
          </a:p>
        </p:txBody>
      </p:sp>
    </p:spTree>
    <p:extLst>
      <p:ext uri="{BB962C8B-B14F-4D97-AF65-F5344CB8AC3E}">
        <p14:creationId xmlns:p14="http://schemas.microsoft.com/office/powerpoint/2010/main" val="16124436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54CFC-8180-42CE-A649-39EF78A57668}"/>
              </a:ext>
            </a:extLst>
          </p:cNvPr>
          <p:cNvSpPr>
            <a:spLocks noGrp="1"/>
          </p:cNvSpPr>
          <p:nvPr>
            <p:ph type="title"/>
          </p:nvPr>
        </p:nvSpPr>
        <p:spPr/>
        <p:txBody>
          <a:bodyPr/>
          <a:lstStyle/>
          <a:p>
            <a:endParaRPr lang="en-US" dirty="0"/>
          </a:p>
        </p:txBody>
      </p:sp>
      <p:pic>
        <p:nvPicPr>
          <p:cNvPr id="6" name="Content Placeholder 5">
            <a:extLst>
              <a:ext uri="{FF2B5EF4-FFF2-40B4-BE49-F238E27FC236}">
                <a16:creationId xmlns:a16="http://schemas.microsoft.com/office/drawing/2014/main" id="{B5708553-89C9-4542-A73D-1CD287C41D6E}"/>
              </a:ext>
            </a:extLst>
          </p:cNvPr>
          <p:cNvPicPr>
            <a:picLocks noGrp="1" noChangeAspect="1"/>
          </p:cNvPicPr>
          <p:nvPr>
            <p:ph idx="1"/>
          </p:nvPr>
        </p:nvPicPr>
        <p:blipFill>
          <a:blip r:embed="rId2"/>
          <a:stretch>
            <a:fillRect/>
          </a:stretch>
        </p:blipFill>
        <p:spPr>
          <a:xfrm>
            <a:off x="0" y="0"/>
            <a:ext cx="10801518" cy="6936883"/>
          </a:xfrm>
          <a:prstGeom prst="rect">
            <a:avLst/>
          </a:prstGeom>
        </p:spPr>
      </p:pic>
      <p:sp>
        <p:nvSpPr>
          <p:cNvPr id="5" name="Slide Number Placeholder 4">
            <a:extLst>
              <a:ext uri="{FF2B5EF4-FFF2-40B4-BE49-F238E27FC236}">
                <a16:creationId xmlns:a16="http://schemas.microsoft.com/office/drawing/2014/main" id="{D6230C2C-F026-4FBE-B779-8EBB072C9BA9}"/>
              </a:ext>
            </a:extLst>
          </p:cNvPr>
          <p:cNvSpPr>
            <a:spLocks noGrp="1"/>
          </p:cNvSpPr>
          <p:nvPr>
            <p:ph type="sldNum" sz="quarter" idx="12"/>
          </p:nvPr>
        </p:nvSpPr>
        <p:spPr/>
        <p:txBody>
          <a:bodyPr/>
          <a:lstStyle/>
          <a:p>
            <a:fld id="{4BF0CE44-D646-4EBF-95B0-C7A9C99A3CDB}" type="slidenum">
              <a:rPr lang="en-US" altLang="en-US" smtClean="0"/>
              <a:pPr/>
              <a:t>5</a:t>
            </a:fld>
            <a:endParaRPr lang="en-US" altLang="en-US" dirty="0"/>
          </a:p>
        </p:txBody>
      </p:sp>
    </p:spTree>
    <p:extLst>
      <p:ext uri="{BB962C8B-B14F-4D97-AF65-F5344CB8AC3E}">
        <p14:creationId xmlns:p14="http://schemas.microsoft.com/office/powerpoint/2010/main" val="97033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8641A37F-89AB-483E-8881-92F389F05314}"/>
              </a:ext>
            </a:extLst>
          </p:cNvPr>
          <p:cNvSpPr>
            <a:spLocks noGrp="1" noChangeArrowheads="1"/>
          </p:cNvSpPr>
          <p:nvPr>
            <p:ph type="title"/>
          </p:nvPr>
        </p:nvSpPr>
        <p:spPr>
          <a:xfrm>
            <a:off x="1524000" y="0"/>
            <a:ext cx="8382000" cy="914400"/>
          </a:xfrm>
        </p:spPr>
        <p:txBody>
          <a:bodyPr/>
          <a:lstStyle/>
          <a:p>
            <a:r>
              <a:rPr lang="en-US" altLang="en-US" sz="2800" b="1" dirty="0"/>
              <a:t>The Rural-Urban </a:t>
            </a:r>
            <a:br>
              <a:rPr lang="en-US" altLang="en-US" sz="2800" b="1" dirty="0"/>
            </a:br>
            <a:r>
              <a:rPr lang="en-US" altLang="en-US" sz="2800" b="1" dirty="0"/>
              <a:t>Continuum (cont.)</a:t>
            </a:r>
          </a:p>
        </p:txBody>
      </p:sp>
      <p:sp>
        <p:nvSpPr>
          <p:cNvPr id="32771" name="Rectangle 3">
            <a:extLst>
              <a:ext uri="{FF2B5EF4-FFF2-40B4-BE49-F238E27FC236}">
                <a16:creationId xmlns:a16="http://schemas.microsoft.com/office/drawing/2014/main" id="{14EFE913-122E-49BE-A8E0-9EB435F341CB}"/>
              </a:ext>
            </a:extLst>
          </p:cNvPr>
          <p:cNvSpPr>
            <a:spLocks noGrp="1" noChangeArrowheads="1"/>
          </p:cNvSpPr>
          <p:nvPr>
            <p:ph idx="1"/>
          </p:nvPr>
        </p:nvSpPr>
        <p:spPr>
          <a:xfrm>
            <a:off x="1043684" y="914399"/>
            <a:ext cx="8458200" cy="5671335"/>
          </a:xfrm>
        </p:spPr>
        <p:txBody>
          <a:bodyPr>
            <a:normAutofit/>
          </a:bodyPr>
          <a:lstStyle/>
          <a:p>
            <a:pPr lvl="1"/>
            <a:r>
              <a:rPr lang="en-US" altLang="en-US" sz="2800" b="1" dirty="0"/>
              <a:t>Housing</a:t>
            </a:r>
          </a:p>
          <a:p>
            <a:pPr lvl="2"/>
            <a:r>
              <a:rPr lang="en-US" altLang="en-US" sz="3200" dirty="0"/>
              <a:t>Decrease in urban jobs played a major role in the surge in urbanization</a:t>
            </a:r>
          </a:p>
          <a:p>
            <a:pPr lvl="2"/>
            <a:r>
              <a:rPr lang="en-US" altLang="en-US" sz="3200" dirty="0"/>
              <a:t>As urbanization occurred, thousands poured into the cities</a:t>
            </a:r>
          </a:p>
          <a:p>
            <a:pPr lvl="3"/>
            <a:r>
              <a:rPr lang="en-US" altLang="en-US" sz="3200" dirty="0"/>
              <a:t>Erected shantytowns; filled informal sector</a:t>
            </a:r>
          </a:p>
          <a:p>
            <a:pPr lvl="4"/>
            <a:r>
              <a:rPr lang="en-US" altLang="en-US" sz="3200" dirty="0"/>
              <a:t>Electricity pirated from power lines</a:t>
            </a:r>
          </a:p>
          <a:p>
            <a:pPr lvl="2"/>
            <a:r>
              <a:rPr lang="en-US" altLang="en-US" sz="3200" dirty="0"/>
              <a:t>In Cuba, government-built apartment blocks reflect socialism</a:t>
            </a:r>
          </a:p>
          <a:p>
            <a:pPr lvl="3"/>
            <a:r>
              <a:rPr lang="en-US" altLang="en-US" sz="3200" dirty="0"/>
              <a:t>Housing landscape homogeneity</a:t>
            </a:r>
            <a:endParaRPr lang="en-US" altLang="en-US" sz="2800" dirty="0"/>
          </a:p>
        </p:txBody>
      </p:sp>
      <p:sp>
        <p:nvSpPr>
          <p:cNvPr id="5" name="Slide Number Placeholder 5">
            <a:extLst>
              <a:ext uri="{FF2B5EF4-FFF2-40B4-BE49-F238E27FC236}">
                <a16:creationId xmlns:a16="http://schemas.microsoft.com/office/drawing/2014/main" id="{C26D8F63-B918-4A44-B211-394FF59D41DF}"/>
              </a:ext>
            </a:extLst>
          </p:cNvPr>
          <p:cNvSpPr>
            <a:spLocks noGrp="1"/>
          </p:cNvSpPr>
          <p:nvPr>
            <p:ph type="sldNum" sz="quarter" idx="12"/>
          </p:nvPr>
        </p:nvSpPr>
        <p:spPr/>
        <p:txBody>
          <a:bodyPr/>
          <a:lstStyle/>
          <a:p>
            <a:fld id="{451D5FC1-65DF-4960-BBD1-EA841A905D18}" type="slidenum">
              <a:rPr lang="en-US" altLang="en-US"/>
              <a:pPr/>
              <a:t>50</a:t>
            </a:fld>
            <a:endParaRPr lang="en-US" altLang="en-US"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FAFB2006-7D62-4BF6-9998-4914059B1845}"/>
              </a:ext>
            </a:extLst>
          </p:cNvPr>
          <p:cNvSpPr>
            <a:spLocks noGrp="1" noChangeArrowheads="1"/>
          </p:cNvSpPr>
          <p:nvPr>
            <p:ph type="title"/>
          </p:nvPr>
        </p:nvSpPr>
        <p:spPr>
          <a:xfrm>
            <a:off x="1524000" y="0"/>
            <a:ext cx="8763000" cy="914400"/>
          </a:xfrm>
        </p:spPr>
        <p:txBody>
          <a:bodyPr/>
          <a:lstStyle/>
          <a:p>
            <a:r>
              <a:rPr lang="en-US" altLang="en-US" sz="2800" dirty="0"/>
              <a:t>A Neo-Africa in </a:t>
            </a:r>
            <a:br>
              <a:rPr lang="en-US" altLang="en-US" sz="2800" dirty="0"/>
            </a:br>
            <a:r>
              <a:rPr lang="en-US" altLang="en-US" sz="2800" dirty="0"/>
              <a:t>the Americas</a:t>
            </a:r>
          </a:p>
        </p:txBody>
      </p:sp>
      <p:sp>
        <p:nvSpPr>
          <p:cNvPr id="33795" name="Rectangle 3">
            <a:extLst>
              <a:ext uri="{FF2B5EF4-FFF2-40B4-BE49-F238E27FC236}">
                <a16:creationId xmlns:a16="http://schemas.microsoft.com/office/drawing/2014/main" id="{F8711F8C-D262-4DE5-84C5-6186A1F6DC05}"/>
              </a:ext>
            </a:extLst>
          </p:cNvPr>
          <p:cNvSpPr>
            <a:spLocks noGrp="1" noChangeArrowheads="1"/>
          </p:cNvSpPr>
          <p:nvPr>
            <p:ph idx="1"/>
          </p:nvPr>
        </p:nvSpPr>
        <p:spPr>
          <a:xfrm>
            <a:off x="1524000" y="914400"/>
            <a:ext cx="9144000" cy="5410200"/>
          </a:xfrm>
        </p:spPr>
        <p:txBody>
          <a:bodyPr/>
          <a:lstStyle/>
          <a:p>
            <a:pPr lvl="2">
              <a:lnSpc>
                <a:spcPct val="90000"/>
              </a:lnSpc>
            </a:pPr>
            <a:r>
              <a:rPr lang="en-US" altLang="en-US" dirty="0"/>
              <a:t>Region is comprised of millions of descendants of ethnically distinct individuals (Africa, Asia, Europe)</a:t>
            </a:r>
          </a:p>
          <a:p>
            <a:pPr lvl="2">
              <a:lnSpc>
                <a:spcPct val="90000"/>
              </a:lnSpc>
            </a:pPr>
            <a:r>
              <a:rPr lang="en-US" altLang="en-US" dirty="0"/>
              <a:t>Creolization – process in which African and European cultures are blended in the Caribbean</a:t>
            </a:r>
          </a:p>
          <a:p>
            <a:pPr>
              <a:lnSpc>
                <a:spcPct val="90000"/>
              </a:lnSpc>
            </a:pPr>
            <a:r>
              <a:rPr lang="en-US" altLang="en-US" sz="2800" dirty="0"/>
              <a:t>The Cultural Imprint of Colonialism</a:t>
            </a:r>
          </a:p>
          <a:p>
            <a:pPr lvl="2">
              <a:lnSpc>
                <a:spcPct val="90000"/>
              </a:lnSpc>
            </a:pPr>
            <a:r>
              <a:rPr lang="en-US" altLang="en-US" dirty="0"/>
              <a:t>Plantation system destroyed indigenous systems and people and replaced them with different social systems and cultures through slavery</a:t>
            </a:r>
          </a:p>
          <a:p>
            <a:pPr lvl="1">
              <a:lnSpc>
                <a:spcPct val="90000"/>
              </a:lnSpc>
            </a:pPr>
            <a:r>
              <a:rPr lang="en-US" altLang="en-US" sz="2400" dirty="0"/>
              <a:t>Plantation America</a:t>
            </a:r>
          </a:p>
          <a:p>
            <a:pPr lvl="2">
              <a:lnSpc>
                <a:spcPct val="90000"/>
              </a:lnSpc>
            </a:pPr>
            <a:r>
              <a:rPr lang="en-US" altLang="en-US" dirty="0"/>
              <a:t>Designates cultural region extending midway up coast of Brazil through the Guianas &amp; the Caribbean to S.E. U.S.</a:t>
            </a:r>
          </a:p>
          <a:p>
            <a:pPr lvl="2">
              <a:lnSpc>
                <a:spcPct val="90000"/>
              </a:lnSpc>
            </a:pPr>
            <a:r>
              <a:rPr lang="en-US" altLang="en-US" dirty="0"/>
              <a:t>Characteristics include European elite ruling class dependent on African labor force</a:t>
            </a:r>
          </a:p>
          <a:p>
            <a:pPr lvl="3">
              <a:lnSpc>
                <a:spcPct val="90000"/>
              </a:lnSpc>
            </a:pPr>
            <a:r>
              <a:rPr lang="en-US" altLang="en-US" dirty="0">
                <a:solidFill>
                  <a:srgbClr val="CC0000"/>
                </a:solidFill>
              </a:rPr>
              <a:t>Mono-crop production:</a:t>
            </a:r>
            <a:r>
              <a:rPr lang="en-US" altLang="en-US" dirty="0"/>
              <a:t> a single commodity, such as sugar</a:t>
            </a:r>
          </a:p>
        </p:txBody>
      </p:sp>
      <p:sp>
        <p:nvSpPr>
          <p:cNvPr id="4" name="Footer Placeholder 4">
            <a:extLst>
              <a:ext uri="{FF2B5EF4-FFF2-40B4-BE49-F238E27FC236}">
                <a16:creationId xmlns:a16="http://schemas.microsoft.com/office/drawing/2014/main" id="{FD89DBCE-9DC5-4B73-8E5D-B4BA17126D93}"/>
              </a:ext>
            </a:extLst>
          </p:cNvPr>
          <p:cNvSpPr>
            <a:spLocks noGrp="1"/>
          </p:cNvSpPr>
          <p:nvPr>
            <p:ph type="ftr" sz="quarter" idx="11"/>
          </p:nvPr>
        </p:nvSpPr>
        <p:spPr/>
        <p:txBody>
          <a:bodyPr/>
          <a:lstStyle/>
          <a:p>
            <a:r>
              <a:rPr lang="en-US" altLang="en-US" dirty="0"/>
              <a:t>Globalization &amp; Diversity: Rowntree, Lewis, Price, Wyckoff</a:t>
            </a:r>
          </a:p>
        </p:txBody>
      </p:sp>
      <p:sp>
        <p:nvSpPr>
          <p:cNvPr id="5" name="Slide Number Placeholder 5">
            <a:extLst>
              <a:ext uri="{FF2B5EF4-FFF2-40B4-BE49-F238E27FC236}">
                <a16:creationId xmlns:a16="http://schemas.microsoft.com/office/drawing/2014/main" id="{A8AA7BDE-5E63-4C53-B3DE-A9D968A532D0}"/>
              </a:ext>
            </a:extLst>
          </p:cNvPr>
          <p:cNvSpPr>
            <a:spLocks noGrp="1"/>
          </p:cNvSpPr>
          <p:nvPr>
            <p:ph type="sldNum" sz="quarter" idx="12"/>
          </p:nvPr>
        </p:nvSpPr>
        <p:spPr/>
        <p:txBody>
          <a:bodyPr/>
          <a:lstStyle/>
          <a:p>
            <a:fld id="{66D5A463-C7E4-4C92-9432-7CCCB4F52F1C}" type="slidenum">
              <a:rPr lang="en-US" altLang="en-US"/>
              <a:pPr/>
              <a:t>51</a:t>
            </a:fld>
            <a:endParaRPr lang="en-US" alt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2538EA5F-1A74-4DAD-8316-2AE6B96A0D99}"/>
              </a:ext>
            </a:extLst>
          </p:cNvPr>
          <p:cNvSpPr>
            <a:spLocks noGrp="1" noChangeArrowheads="1"/>
          </p:cNvSpPr>
          <p:nvPr>
            <p:ph type="title"/>
          </p:nvPr>
        </p:nvSpPr>
        <p:spPr>
          <a:xfrm>
            <a:off x="1524000" y="152400"/>
            <a:ext cx="8382000" cy="609600"/>
          </a:xfrm>
        </p:spPr>
        <p:txBody>
          <a:bodyPr/>
          <a:lstStyle/>
          <a:p>
            <a:r>
              <a:rPr lang="en-US" altLang="en-US" sz="3600" dirty="0"/>
              <a:t>Cultural Diversity</a:t>
            </a:r>
          </a:p>
        </p:txBody>
      </p:sp>
      <p:sp>
        <p:nvSpPr>
          <p:cNvPr id="34819" name="Rectangle 3">
            <a:extLst>
              <a:ext uri="{FF2B5EF4-FFF2-40B4-BE49-F238E27FC236}">
                <a16:creationId xmlns:a16="http://schemas.microsoft.com/office/drawing/2014/main" id="{EBAAB4F1-977A-44CD-B0A2-C61E2F01DEE6}"/>
              </a:ext>
            </a:extLst>
          </p:cNvPr>
          <p:cNvSpPr>
            <a:spLocks noGrp="1" noChangeArrowheads="1"/>
          </p:cNvSpPr>
          <p:nvPr>
            <p:ph idx="1"/>
          </p:nvPr>
        </p:nvSpPr>
        <p:spPr>
          <a:xfrm>
            <a:off x="616449" y="914400"/>
            <a:ext cx="11681717" cy="5943600"/>
          </a:xfrm>
        </p:spPr>
        <p:txBody>
          <a:bodyPr>
            <a:normAutofit/>
          </a:bodyPr>
          <a:lstStyle/>
          <a:p>
            <a:r>
              <a:rPr lang="en-US" altLang="en-US" sz="3600" b="1" dirty="0"/>
              <a:t>The Cultural Imprint of Colonialism (cont.)</a:t>
            </a:r>
          </a:p>
          <a:p>
            <a:pPr lvl="1"/>
            <a:r>
              <a:rPr lang="en-US" altLang="en-US" sz="3200" b="1" dirty="0"/>
              <a:t>Asian Immigration</a:t>
            </a:r>
          </a:p>
          <a:p>
            <a:pPr lvl="2"/>
            <a:r>
              <a:rPr lang="en-US" altLang="en-US" sz="2800" dirty="0"/>
              <a:t>Result of colonial govts. freeing slaves by mid 19</a:t>
            </a:r>
            <a:r>
              <a:rPr lang="en-US" altLang="en-US" sz="2800" baseline="30000" dirty="0"/>
              <a:t>th</a:t>
            </a:r>
            <a:r>
              <a:rPr lang="en-US" altLang="en-US" sz="2800" dirty="0"/>
              <a:t> cent.</a:t>
            </a:r>
          </a:p>
          <a:p>
            <a:pPr lvl="3"/>
            <a:r>
              <a:rPr lang="en-US" altLang="en-US" sz="2400" b="1" dirty="0">
                <a:solidFill>
                  <a:srgbClr val="CC0000"/>
                </a:solidFill>
              </a:rPr>
              <a:t>Indentured labor:</a:t>
            </a:r>
            <a:r>
              <a:rPr lang="en-US" altLang="en-US" sz="2400" dirty="0"/>
              <a:t> workers contracted for a set period of time</a:t>
            </a:r>
          </a:p>
          <a:p>
            <a:pPr lvl="2"/>
            <a:r>
              <a:rPr lang="en-US" altLang="en-US" sz="2800" dirty="0"/>
              <a:t>Largest Asian populations in Suriname, Guyana, Trinidad, and Tobago</a:t>
            </a:r>
          </a:p>
          <a:p>
            <a:pPr lvl="3"/>
            <a:r>
              <a:rPr lang="en-US" altLang="en-US" sz="2400" dirty="0"/>
              <a:t>&gt; 1/3 of Surinamese population is South Asian (from India)</a:t>
            </a:r>
          </a:p>
          <a:p>
            <a:r>
              <a:rPr lang="en-US" altLang="en-US" sz="3600" dirty="0"/>
              <a:t>Creating a Neo-Africa</a:t>
            </a:r>
          </a:p>
          <a:p>
            <a:pPr lvl="2"/>
            <a:r>
              <a:rPr lang="en-US" altLang="en-US" sz="2800" dirty="0"/>
              <a:t>Beginning in the 16</a:t>
            </a:r>
            <a:r>
              <a:rPr lang="en-US" altLang="en-US" sz="2800" baseline="30000" dirty="0"/>
              <a:t>th</a:t>
            </a:r>
            <a:r>
              <a:rPr lang="en-US" altLang="en-US" sz="2800" dirty="0"/>
              <a:t> century, African diaspora – forced removal of Africans from their native area</a:t>
            </a:r>
          </a:p>
          <a:p>
            <a:pPr lvl="3"/>
            <a:r>
              <a:rPr lang="en-US" altLang="en-US" sz="2400" dirty="0"/>
              <a:t>At least 10 mil. were brought to Americas, &amp; 2 mil. died </a:t>
            </a:r>
            <a:r>
              <a:rPr lang="en-US" altLang="en-US" sz="2400" dirty="0" err="1"/>
              <a:t>en</a:t>
            </a:r>
            <a:r>
              <a:rPr lang="en-US" altLang="en-US" sz="2400" dirty="0"/>
              <a:t> route</a:t>
            </a:r>
          </a:p>
          <a:p>
            <a:pPr lvl="3"/>
            <a:r>
              <a:rPr lang="en-US" altLang="en-US" sz="2400" dirty="0"/>
              <a:t>Influx of enslaved Africans, plus elimination of most indigenous peoples</a:t>
            </a:r>
            <a:endParaRPr lang="en-US" altLang="en-US" sz="2000" dirty="0"/>
          </a:p>
        </p:txBody>
      </p:sp>
      <p:sp>
        <p:nvSpPr>
          <p:cNvPr id="4" name="Footer Placeholder 4">
            <a:extLst>
              <a:ext uri="{FF2B5EF4-FFF2-40B4-BE49-F238E27FC236}">
                <a16:creationId xmlns:a16="http://schemas.microsoft.com/office/drawing/2014/main" id="{94B5946C-0AB9-442D-A673-0F701E8B4771}"/>
              </a:ext>
            </a:extLst>
          </p:cNvPr>
          <p:cNvSpPr>
            <a:spLocks noGrp="1"/>
          </p:cNvSpPr>
          <p:nvPr>
            <p:ph type="ftr" sz="quarter" idx="11"/>
          </p:nvPr>
        </p:nvSpPr>
        <p:spPr/>
        <p:txBody>
          <a:bodyPr/>
          <a:lstStyle/>
          <a:p>
            <a:r>
              <a:rPr lang="en-US" altLang="en-US"/>
              <a:t>Globalization &amp; Diversity: Rowntree, Lewis, Price, Wyckoff</a:t>
            </a:r>
          </a:p>
        </p:txBody>
      </p:sp>
      <p:sp>
        <p:nvSpPr>
          <p:cNvPr id="5" name="Slide Number Placeholder 5">
            <a:extLst>
              <a:ext uri="{FF2B5EF4-FFF2-40B4-BE49-F238E27FC236}">
                <a16:creationId xmlns:a16="http://schemas.microsoft.com/office/drawing/2014/main" id="{04BAA994-5FF0-4EF4-8BCB-24B06AA1E07E}"/>
              </a:ext>
            </a:extLst>
          </p:cNvPr>
          <p:cNvSpPr>
            <a:spLocks noGrp="1"/>
          </p:cNvSpPr>
          <p:nvPr>
            <p:ph type="sldNum" sz="quarter" idx="12"/>
          </p:nvPr>
        </p:nvSpPr>
        <p:spPr/>
        <p:txBody>
          <a:bodyPr/>
          <a:lstStyle/>
          <a:p>
            <a:fld id="{ECA6DC74-2DAB-474A-8BBF-8FBE0F54835C}" type="slidenum">
              <a:rPr lang="en-US" altLang="en-US"/>
              <a:pPr/>
              <a:t>52</a:t>
            </a:fld>
            <a:endParaRPr lang="en-US" altLang="en-US"/>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DF6F25-6CFF-4E32-84C0-64AEBF475B92}"/>
              </a:ext>
            </a:extLst>
          </p:cNvPr>
          <p:cNvSpPr>
            <a:spLocks noGrp="1"/>
          </p:cNvSpPr>
          <p:nvPr>
            <p:ph type="title"/>
          </p:nvPr>
        </p:nvSpPr>
        <p:spPr/>
        <p:txBody>
          <a:bodyPr/>
          <a:lstStyle/>
          <a:p>
            <a:endParaRPr lang="en-US" dirty="0"/>
          </a:p>
        </p:txBody>
      </p:sp>
      <p:sp>
        <p:nvSpPr>
          <p:cNvPr id="4" name="Footer Placeholder 3">
            <a:extLst>
              <a:ext uri="{FF2B5EF4-FFF2-40B4-BE49-F238E27FC236}">
                <a16:creationId xmlns:a16="http://schemas.microsoft.com/office/drawing/2014/main" id="{8991E350-0222-4B7E-AC42-85E682420BD5}"/>
              </a:ext>
            </a:extLst>
          </p:cNvPr>
          <p:cNvSpPr>
            <a:spLocks noGrp="1"/>
          </p:cNvSpPr>
          <p:nvPr>
            <p:ph type="ftr" sz="quarter" idx="11"/>
          </p:nvPr>
        </p:nvSpPr>
        <p:spPr/>
        <p:txBody>
          <a:bodyPr/>
          <a:lstStyle/>
          <a:p>
            <a:r>
              <a:rPr lang="en-US" altLang="en-US"/>
              <a:t>Globalization &amp; Diversity: Rowntree, Lewis, Price, Wyckoff</a:t>
            </a:r>
          </a:p>
        </p:txBody>
      </p:sp>
      <p:sp>
        <p:nvSpPr>
          <p:cNvPr id="5" name="Slide Number Placeholder 4">
            <a:extLst>
              <a:ext uri="{FF2B5EF4-FFF2-40B4-BE49-F238E27FC236}">
                <a16:creationId xmlns:a16="http://schemas.microsoft.com/office/drawing/2014/main" id="{B78C7B04-13F2-4FE6-BB40-4AB479F50BB9}"/>
              </a:ext>
            </a:extLst>
          </p:cNvPr>
          <p:cNvSpPr>
            <a:spLocks noGrp="1"/>
          </p:cNvSpPr>
          <p:nvPr>
            <p:ph type="sldNum" sz="quarter" idx="12"/>
          </p:nvPr>
        </p:nvSpPr>
        <p:spPr/>
        <p:txBody>
          <a:bodyPr/>
          <a:lstStyle/>
          <a:p>
            <a:fld id="{D52ACA7E-E854-4DD1-BC1A-E86D9FE81E3F}" type="slidenum">
              <a:rPr lang="en-US" altLang="en-US"/>
              <a:pPr/>
              <a:t>53</a:t>
            </a:fld>
            <a:endParaRPr lang="en-US" altLang="en-US"/>
          </a:p>
        </p:txBody>
      </p:sp>
      <p:pic>
        <p:nvPicPr>
          <p:cNvPr id="35842" name="Picture 2" descr="FG05_19">
            <a:extLst>
              <a:ext uri="{FF2B5EF4-FFF2-40B4-BE49-F238E27FC236}">
                <a16:creationId xmlns:a16="http://schemas.microsoft.com/office/drawing/2014/main" id="{C96D071F-4814-479F-9ADD-686483CB702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5587" y="0"/>
            <a:ext cx="9806613" cy="68580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E89D758B-7D36-4889-95C0-FB228CA3C43F}"/>
              </a:ext>
            </a:extLst>
          </p:cNvPr>
          <p:cNvSpPr>
            <a:spLocks noGrp="1" noChangeArrowheads="1"/>
          </p:cNvSpPr>
          <p:nvPr>
            <p:ph type="title"/>
          </p:nvPr>
        </p:nvSpPr>
        <p:spPr>
          <a:xfrm>
            <a:off x="1524000" y="0"/>
            <a:ext cx="8458200" cy="762000"/>
          </a:xfrm>
        </p:spPr>
        <p:txBody>
          <a:bodyPr/>
          <a:lstStyle/>
          <a:p>
            <a:r>
              <a:rPr lang="en-US" altLang="en-US" sz="3200"/>
              <a:t>Cultural Diversity</a:t>
            </a:r>
          </a:p>
        </p:txBody>
      </p:sp>
      <p:sp>
        <p:nvSpPr>
          <p:cNvPr id="36867" name="Rectangle 3">
            <a:extLst>
              <a:ext uri="{FF2B5EF4-FFF2-40B4-BE49-F238E27FC236}">
                <a16:creationId xmlns:a16="http://schemas.microsoft.com/office/drawing/2014/main" id="{F97BAE84-24CF-49E9-9D4B-309B624D6726}"/>
              </a:ext>
            </a:extLst>
          </p:cNvPr>
          <p:cNvSpPr>
            <a:spLocks noGrp="1" noChangeArrowheads="1"/>
          </p:cNvSpPr>
          <p:nvPr>
            <p:ph idx="1"/>
          </p:nvPr>
        </p:nvSpPr>
        <p:spPr>
          <a:xfrm>
            <a:off x="119008" y="595972"/>
            <a:ext cx="7370853" cy="6262028"/>
          </a:xfrm>
        </p:spPr>
        <p:txBody>
          <a:bodyPr/>
          <a:lstStyle/>
          <a:p>
            <a:r>
              <a:rPr lang="en-US" altLang="en-US" sz="3600" b="1" dirty="0"/>
              <a:t>Creating a Neo-Africa</a:t>
            </a:r>
          </a:p>
          <a:p>
            <a:pPr lvl="1"/>
            <a:r>
              <a:rPr lang="en-US" altLang="en-US" sz="3200" b="1" dirty="0"/>
              <a:t>Maroon Societies</a:t>
            </a:r>
          </a:p>
          <a:p>
            <a:pPr lvl="2"/>
            <a:r>
              <a:rPr lang="en-US" altLang="en-US" sz="2800" dirty="0"/>
              <a:t>Communities of runaway slaves (“Maroons”)</a:t>
            </a:r>
          </a:p>
          <a:p>
            <a:pPr lvl="3"/>
            <a:r>
              <a:rPr lang="en-US" altLang="en-US" sz="2400" dirty="0"/>
              <a:t>Many short-lived, but others survived and helped African traditions and farming practices to survive</a:t>
            </a:r>
          </a:p>
          <a:p>
            <a:pPr lvl="3"/>
            <a:r>
              <a:rPr lang="en-US" altLang="en-US" sz="2400" dirty="0"/>
              <a:t>In isolated areas, like Bush Negroes of Suriname</a:t>
            </a:r>
          </a:p>
          <a:p>
            <a:pPr lvl="1"/>
            <a:r>
              <a:rPr lang="en-US" altLang="en-US" sz="3200" b="1" dirty="0"/>
              <a:t>African Religions</a:t>
            </a:r>
          </a:p>
          <a:p>
            <a:pPr lvl="2"/>
            <a:r>
              <a:rPr lang="en-US" altLang="en-US" sz="2800" dirty="0"/>
              <a:t>Most strongly associated with northeastern Brazil and the Caribbean</a:t>
            </a:r>
          </a:p>
          <a:p>
            <a:pPr lvl="2"/>
            <a:r>
              <a:rPr lang="en-US" altLang="en-US" sz="2800" dirty="0"/>
              <a:t>Voodoo most widely practiced (syncretic) </a:t>
            </a:r>
          </a:p>
          <a:p>
            <a:pPr lvl="1"/>
            <a:r>
              <a:rPr lang="en-US" altLang="en-US" sz="3200" dirty="0"/>
              <a:t>Interbreeding = Garifuna </a:t>
            </a:r>
          </a:p>
        </p:txBody>
      </p:sp>
      <p:sp>
        <p:nvSpPr>
          <p:cNvPr id="5" name="Slide Number Placeholder 5">
            <a:extLst>
              <a:ext uri="{FF2B5EF4-FFF2-40B4-BE49-F238E27FC236}">
                <a16:creationId xmlns:a16="http://schemas.microsoft.com/office/drawing/2014/main" id="{8BD32F00-09EA-4447-B02E-D36F1E3DDD18}"/>
              </a:ext>
            </a:extLst>
          </p:cNvPr>
          <p:cNvSpPr>
            <a:spLocks noGrp="1"/>
          </p:cNvSpPr>
          <p:nvPr>
            <p:ph type="sldNum" sz="quarter" idx="12"/>
          </p:nvPr>
        </p:nvSpPr>
        <p:spPr/>
        <p:txBody>
          <a:bodyPr/>
          <a:lstStyle/>
          <a:p>
            <a:fld id="{053F3DB8-46D7-49CC-9BB8-E569B441ADD5}" type="slidenum">
              <a:rPr lang="en-US" altLang="en-US"/>
              <a:pPr/>
              <a:t>54</a:t>
            </a:fld>
            <a:endParaRPr lang="en-US" altLang="en-US"/>
          </a:p>
        </p:txBody>
      </p:sp>
      <p:pic>
        <p:nvPicPr>
          <p:cNvPr id="2" name="Picture 1">
            <a:extLst>
              <a:ext uri="{FF2B5EF4-FFF2-40B4-BE49-F238E27FC236}">
                <a16:creationId xmlns:a16="http://schemas.microsoft.com/office/drawing/2014/main" id="{76771B81-54F6-4103-8A44-6B7ECD71418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94112" y="1620749"/>
            <a:ext cx="5097888" cy="3429000"/>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CA44217F-7CE7-42CA-BEBF-E73119FC4F25}"/>
              </a:ext>
            </a:extLst>
          </p:cNvPr>
          <p:cNvSpPr>
            <a:spLocks noGrp="1" noChangeArrowheads="1"/>
          </p:cNvSpPr>
          <p:nvPr>
            <p:ph type="title"/>
          </p:nvPr>
        </p:nvSpPr>
        <p:spPr>
          <a:xfrm>
            <a:off x="1524000" y="228600"/>
            <a:ext cx="8382000" cy="508000"/>
          </a:xfrm>
        </p:spPr>
        <p:txBody>
          <a:bodyPr>
            <a:normAutofit fontScale="90000"/>
          </a:bodyPr>
          <a:lstStyle/>
          <a:p>
            <a:r>
              <a:rPr lang="en-US" altLang="en-US" sz="3200"/>
              <a:t>Cultural Diversity</a:t>
            </a:r>
          </a:p>
        </p:txBody>
      </p:sp>
      <p:sp>
        <p:nvSpPr>
          <p:cNvPr id="37891" name="Rectangle 3">
            <a:extLst>
              <a:ext uri="{FF2B5EF4-FFF2-40B4-BE49-F238E27FC236}">
                <a16:creationId xmlns:a16="http://schemas.microsoft.com/office/drawing/2014/main" id="{A58FAB76-0A31-4829-B716-E32807304D22}"/>
              </a:ext>
            </a:extLst>
          </p:cNvPr>
          <p:cNvSpPr>
            <a:spLocks noGrp="1" noChangeArrowheads="1"/>
          </p:cNvSpPr>
          <p:nvPr>
            <p:ph idx="1"/>
          </p:nvPr>
        </p:nvSpPr>
        <p:spPr>
          <a:xfrm>
            <a:off x="92467" y="838200"/>
            <a:ext cx="10575533" cy="5562600"/>
          </a:xfrm>
        </p:spPr>
        <p:txBody>
          <a:bodyPr/>
          <a:lstStyle/>
          <a:p>
            <a:pPr>
              <a:lnSpc>
                <a:spcPct val="90000"/>
              </a:lnSpc>
            </a:pPr>
            <a:r>
              <a:rPr lang="en-US" altLang="en-US" sz="2800" b="1" dirty="0"/>
              <a:t>Creolization and Caribbean Identity</a:t>
            </a:r>
          </a:p>
          <a:p>
            <a:pPr lvl="2">
              <a:lnSpc>
                <a:spcPct val="90000"/>
              </a:lnSpc>
            </a:pPr>
            <a:r>
              <a:rPr lang="en-US" altLang="en-US" sz="2400" dirty="0"/>
              <a:t>Creolization: blending of African, European, Amerindian cultural elements into a unique system</a:t>
            </a:r>
          </a:p>
          <a:p>
            <a:pPr lvl="1">
              <a:lnSpc>
                <a:spcPct val="90000"/>
              </a:lnSpc>
            </a:pPr>
            <a:r>
              <a:rPr lang="en-US" altLang="en-US" sz="2800" b="1" dirty="0"/>
              <a:t>Language</a:t>
            </a:r>
          </a:p>
          <a:p>
            <a:pPr lvl="2">
              <a:lnSpc>
                <a:spcPct val="90000"/>
              </a:lnSpc>
            </a:pPr>
            <a:r>
              <a:rPr lang="en-US" altLang="en-US" sz="2400" dirty="0"/>
              <a:t>Spanish (24 mil.), French (8 mil.), English (6 mil.), Dutch (500,000)</a:t>
            </a:r>
          </a:p>
          <a:p>
            <a:pPr lvl="2">
              <a:lnSpc>
                <a:spcPct val="90000"/>
              </a:lnSpc>
            </a:pPr>
            <a:r>
              <a:rPr lang="en-US" altLang="en-US" sz="2400" dirty="0"/>
              <a:t>In some places, new languages have emerged</a:t>
            </a:r>
          </a:p>
          <a:p>
            <a:pPr lvl="3">
              <a:lnSpc>
                <a:spcPct val="90000"/>
              </a:lnSpc>
            </a:pPr>
            <a:r>
              <a:rPr lang="en-US" altLang="en-US" sz="2000" dirty="0"/>
              <a:t>Patois (French Creole) spoken in Haiti</a:t>
            </a:r>
          </a:p>
          <a:p>
            <a:pPr lvl="3">
              <a:lnSpc>
                <a:spcPct val="90000"/>
              </a:lnSpc>
            </a:pPr>
            <a:r>
              <a:rPr lang="en-US" altLang="en-US" sz="2000" dirty="0"/>
              <a:t>Creole languages are an expression of nationalism</a:t>
            </a:r>
          </a:p>
          <a:p>
            <a:pPr lvl="1">
              <a:lnSpc>
                <a:spcPct val="90000"/>
              </a:lnSpc>
            </a:pPr>
            <a:r>
              <a:rPr lang="en-US" altLang="en-US" sz="2800" b="1" dirty="0"/>
              <a:t>Music</a:t>
            </a:r>
          </a:p>
          <a:p>
            <a:pPr lvl="2">
              <a:lnSpc>
                <a:spcPct val="90000"/>
              </a:lnSpc>
            </a:pPr>
            <a:r>
              <a:rPr lang="en-US" altLang="en-US" sz="2400" dirty="0"/>
              <a:t>Several forms emerged in the region</a:t>
            </a:r>
          </a:p>
          <a:p>
            <a:pPr lvl="3">
              <a:lnSpc>
                <a:spcPct val="90000"/>
              </a:lnSpc>
            </a:pPr>
            <a:r>
              <a:rPr lang="en-US" altLang="en-US" sz="2000" dirty="0"/>
              <a:t>Reggae, calypso, merengue, rumba, zouk, Afro-Caribbean, others</a:t>
            </a:r>
          </a:p>
          <a:p>
            <a:pPr lvl="3">
              <a:lnSpc>
                <a:spcPct val="90000"/>
              </a:lnSpc>
            </a:pPr>
            <a:r>
              <a:rPr lang="en-US" altLang="en-US" sz="2000" dirty="0"/>
              <a:t>Steel drums</a:t>
            </a:r>
          </a:p>
          <a:p>
            <a:pPr lvl="3">
              <a:lnSpc>
                <a:spcPct val="90000"/>
              </a:lnSpc>
            </a:pPr>
            <a:r>
              <a:rPr lang="en-US" altLang="en-US" sz="2000" dirty="0"/>
              <a:t>Music of Bob Marley reflects Jamaica’s political situation</a:t>
            </a:r>
            <a:endParaRPr lang="en-US" altLang="en-US" dirty="0"/>
          </a:p>
        </p:txBody>
      </p:sp>
      <p:sp>
        <p:nvSpPr>
          <p:cNvPr id="4" name="Footer Placeholder 4">
            <a:extLst>
              <a:ext uri="{FF2B5EF4-FFF2-40B4-BE49-F238E27FC236}">
                <a16:creationId xmlns:a16="http://schemas.microsoft.com/office/drawing/2014/main" id="{2B9D9542-E920-4A0A-8474-120E5D70D83B}"/>
              </a:ext>
            </a:extLst>
          </p:cNvPr>
          <p:cNvSpPr>
            <a:spLocks noGrp="1"/>
          </p:cNvSpPr>
          <p:nvPr>
            <p:ph type="ftr" sz="quarter" idx="11"/>
          </p:nvPr>
        </p:nvSpPr>
        <p:spPr/>
        <p:txBody>
          <a:bodyPr/>
          <a:lstStyle/>
          <a:p>
            <a:r>
              <a:rPr lang="en-US" altLang="en-US"/>
              <a:t>Globalization &amp; Diversity: Rowntree, Lewis, Price, Wyckoff</a:t>
            </a:r>
          </a:p>
        </p:txBody>
      </p:sp>
      <p:sp>
        <p:nvSpPr>
          <p:cNvPr id="5" name="Slide Number Placeholder 5">
            <a:extLst>
              <a:ext uri="{FF2B5EF4-FFF2-40B4-BE49-F238E27FC236}">
                <a16:creationId xmlns:a16="http://schemas.microsoft.com/office/drawing/2014/main" id="{A9A71994-16F9-417A-B061-704DC58F6E4F}"/>
              </a:ext>
            </a:extLst>
          </p:cNvPr>
          <p:cNvSpPr>
            <a:spLocks noGrp="1"/>
          </p:cNvSpPr>
          <p:nvPr>
            <p:ph type="sldNum" sz="quarter" idx="12"/>
          </p:nvPr>
        </p:nvSpPr>
        <p:spPr/>
        <p:txBody>
          <a:bodyPr/>
          <a:lstStyle/>
          <a:p>
            <a:fld id="{D90EE7C2-1EA7-4B8F-A59D-56F290741095}" type="slidenum">
              <a:rPr lang="en-US" altLang="en-US"/>
              <a:pPr/>
              <a:t>55</a:t>
            </a:fld>
            <a:endParaRPr lang="en-US" altLang="en-U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EC24806A-201D-49A2-A0F7-DC81CBDDC052}"/>
              </a:ext>
            </a:extLst>
          </p:cNvPr>
          <p:cNvSpPr>
            <a:spLocks noGrp="1" noChangeArrowheads="1"/>
          </p:cNvSpPr>
          <p:nvPr>
            <p:ph type="title"/>
          </p:nvPr>
        </p:nvSpPr>
        <p:spPr>
          <a:xfrm>
            <a:off x="1524000" y="152400"/>
            <a:ext cx="8458200" cy="685800"/>
          </a:xfrm>
        </p:spPr>
        <p:txBody>
          <a:bodyPr>
            <a:normAutofit fontScale="90000"/>
          </a:bodyPr>
          <a:lstStyle/>
          <a:p>
            <a:r>
              <a:rPr lang="en-US" altLang="en-US" sz="2800" dirty="0"/>
              <a:t>Caribbean Language </a:t>
            </a:r>
            <a:br>
              <a:rPr lang="en-US" altLang="en-US" sz="2800" dirty="0"/>
            </a:br>
            <a:r>
              <a:rPr lang="en-US" altLang="en-US" sz="2800" dirty="0"/>
              <a:t>Map</a:t>
            </a:r>
          </a:p>
        </p:txBody>
      </p:sp>
      <p:pic>
        <p:nvPicPr>
          <p:cNvPr id="38915" name="Picture 3" descr="FG05_23">
            <a:extLst>
              <a:ext uri="{FF2B5EF4-FFF2-40B4-BE49-F238E27FC236}">
                <a16:creationId xmlns:a16="http://schemas.microsoft.com/office/drawing/2014/main" id="{7B75EA8A-0CDD-47C9-850C-0A6652CB6449}"/>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222738" y="0"/>
            <a:ext cx="9759462"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Slide Number Placeholder 5">
            <a:extLst>
              <a:ext uri="{FF2B5EF4-FFF2-40B4-BE49-F238E27FC236}">
                <a16:creationId xmlns:a16="http://schemas.microsoft.com/office/drawing/2014/main" id="{2CCE2DE9-75AF-484E-A395-1951359017E8}"/>
              </a:ext>
            </a:extLst>
          </p:cNvPr>
          <p:cNvSpPr>
            <a:spLocks noGrp="1"/>
          </p:cNvSpPr>
          <p:nvPr>
            <p:ph type="sldNum" sz="quarter" idx="12"/>
          </p:nvPr>
        </p:nvSpPr>
        <p:spPr/>
        <p:txBody>
          <a:bodyPr/>
          <a:lstStyle/>
          <a:p>
            <a:fld id="{6F73F17D-02A2-4AD1-8CBC-4A742DFEF35B}" type="slidenum">
              <a:rPr lang="en-US" altLang="en-US"/>
              <a:pPr/>
              <a:t>56</a:t>
            </a:fld>
            <a:endParaRPr lang="en-US" altLang="en-US"/>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2AC6B570-08E3-4391-9C51-3B3ABDBB5197}"/>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678112" y="33194"/>
            <a:ext cx="10390283" cy="6721478"/>
          </a:xfrm>
          <a:prstGeom prst="rect">
            <a:avLst/>
          </a:prstGeom>
        </p:spPr>
      </p:pic>
      <p:sp>
        <p:nvSpPr>
          <p:cNvPr id="2" name="Title 1">
            <a:extLst>
              <a:ext uri="{FF2B5EF4-FFF2-40B4-BE49-F238E27FC236}">
                <a16:creationId xmlns:a16="http://schemas.microsoft.com/office/drawing/2014/main" id="{5F75C6F9-6B7E-4261-8E6F-09C69C003135}"/>
              </a:ext>
            </a:extLst>
          </p:cNvPr>
          <p:cNvSpPr>
            <a:spLocks noGrp="1"/>
          </p:cNvSpPr>
          <p:nvPr>
            <p:ph type="title"/>
          </p:nvPr>
        </p:nvSpPr>
        <p:spPr>
          <a:xfrm>
            <a:off x="5982984" y="33194"/>
            <a:ext cx="5904216" cy="431516"/>
          </a:xfrm>
        </p:spPr>
        <p:txBody>
          <a:bodyPr/>
          <a:lstStyle/>
          <a:p>
            <a:r>
              <a:rPr lang="en-US" sz="1800" b="1" dirty="0"/>
              <a:t>Official language is Spanish except in Belize it is English</a:t>
            </a:r>
          </a:p>
        </p:txBody>
      </p:sp>
      <p:sp>
        <p:nvSpPr>
          <p:cNvPr id="4" name="Footer Placeholder 3">
            <a:extLst>
              <a:ext uri="{FF2B5EF4-FFF2-40B4-BE49-F238E27FC236}">
                <a16:creationId xmlns:a16="http://schemas.microsoft.com/office/drawing/2014/main" id="{F5E678D4-3DB4-46C2-8B23-94D0BAAAB337}"/>
              </a:ext>
            </a:extLst>
          </p:cNvPr>
          <p:cNvSpPr>
            <a:spLocks noGrp="1"/>
          </p:cNvSpPr>
          <p:nvPr>
            <p:ph type="ftr" sz="quarter" idx="11"/>
          </p:nvPr>
        </p:nvSpPr>
        <p:spPr/>
        <p:txBody>
          <a:bodyPr/>
          <a:lstStyle/>
          <a:p>
            <a:r>
              <a:rPr lang="en-US" altLang="en-US"/>
              <a:t>Globalization &amp; Diversity: Rowntree, Lewis, Price, Wyckoff</a:t>
            </a:r>
          </a:p>
        </p:txBody>
      </p:sp>
      <p:sp>
        <p:nvSpPr>
          <p:cNvPr id="5" name="Slide Number Placeholder 4">
            <a:extLst>
              <a:ext uri="{FF2B5EF4-FFF2-40B4-BE49-F238E27FC236}">
                <a16:creationId xmlns:a16="http://schemas.microsoft.com/office/drawing/2014/main" id="{10C42A82-DFB1-4140-915A-9A023BA5BAF6}"/>
              </a:ext>
            </a:extLst>
          </p:cNvPr>
          <p:cNvSpPr>
            <a:spLocks noGrp="1"/>
          </p:cNvSpPr>
          <p:nvPr>
            <p:ph type="sldNum" sz="quarter" idx="12"/>
          </p:nvPr>
        </p:nvSpPr>
        <p:spPr/>
        <p:txBody>
          <a:bodyPr/>
          <a:lstStyle/>
          <a:p>
            <a:fld id="{4BF0CE44-D646-4EBF-95B0-C7A9C99A3CDB}" type="slidenum">
              <a:rPr lang="en-US" altLang="en-US" smtClean="0"/>
              <a:pPr/>
              <a:t>57</a:t>
            </a:fld>
            <a:endParaRPr lang="en-US" altLang="en-US"/>
          </a:p>
        </p:txBody>
      </p:sp>
    </p:spTree>
    <p:extLst>
      <p:ext uri="{BB962C8B-B14F-4D97-AF65-F5344CB8AC3E}">
        <p14:creationId xmlns:p14="http://schemas.microsoft.com/office/powerpoint/2010/main" val="22434550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3E19EEFC-DB9B-4287-86C6-2C1DE7504A38}"/>
              </a:ext>
            </a:extLst>
          </p:cNvPr>
          <p:cNvSpPr>
            <a:spLocks noGrp="1" noChangeArrowheads="1"/>
          </p:cNvSpPr>
          <p:nvPr>
            <p:ph type="title"/>
          </p:nvPr>
        </p:nvSpPr>
        <p:spPr>
          <a:xfrm>
            <a:off x="1524000" y="0"/>
            <a:ext cx="8382000" cy="904240"/>
          </a:xfrm>
        </p:spPr>
        <p:txBody>
          <a:bodyPr/>
          <a:lstStyle/>
          <a:p>
            <a:r>
              <a:rPr lang="en-US" altLang="en-US" sz="2000" dirty="0"/>
              <a:t>Colonialism, Independence, </a:t>
            </a:r>
            <a:br>
              <a:rPr lang="en-US" altLang="en-US" sz="2000" dirty="0"/>
            </a:br>
            <a:r>
              <a:rPr lang="en-US" altLang="en-US" sz="2000" dirty="0"/>
              <a:t>&amp; Neocolonialism</a:t>
            </a:r>
          </a:p>
        </p:txBody>
      </p:sp>
      <p:sp>
        <p:nvSpPr>
          <p:cNvPr id="39939" name="Rectangle 3">
            <a:extLst>
              <a:ext uri="{FF2B5EF4-FFF2-40B4-BE49-F238E27FC236}">
                <a16:creationId xmlns:a16="http://schemas.microsoft.com/office/drawing/2014/main" id="{B577BD80-6B2B-4BE7-A7B2-058C75657F1E}"/>
              </a:ext>
            </a:extLst>
          </p:cNvPr>
          <p:cNvSpPr>
            <a:spLocks noGrp="1" noChangeArrowheads="1"/>
          </p:cNvSpPr>
          <p:nvPr>
            <p:ph idx="1"/>
          </p:nvPr>
        </p:nvSpPr>
        <p:spPr>
          <a:xfrm>
            <a:off x="1524000" y="935062"/>
            <a:ext cx="9144000" cy="5953760"/>
          </a:xfrm>
        </p:spPr>
        <p:txBody>
          <a:bodyPr/>
          <a:lstStyle/>
          <a:p>
            <a:pPr lvl="2"/>
            <a:r>
              <a:rPr lang="en-US" altLang="en-US" sz="2400" b="1" dirty="0">
                <a:solidFill>
                  <a:srgbClr val="CC0000"/>
                </a:solidFill>
              </a:rPr>
              <a:t>Monroe Doctrine:</a:t>
            </a:r>
            <a:r>
              <a:rPr lang="en-US" altLang="en-US" sz="2400" dirty="0"/>
              <a:t>  proclaimed U.S. would not tolerate European military involvement in Western Hemisphere</a:t>
            </a:r>
          </a:p>
          <a:p>
            <a:pPr lvl="3"/>
            <a:r>
              <a:rPr lang="en-US" altLang="en-US" sz="2000" dirty="0"/>
              <a:t>Example of neocolonialism: economic &amp; political strategies that powerful states use to extend control over other, weaker states.</a:t>
            </a:r>
          </a:p>
          <a:p>
            <a:pPr lvl="3"/>
            <a:r>
              <a:rPr lang="en-US" altLang="en-US" sz="2000" b="1" dirty="0">
                <a:solidFill>
                  <a:srgbClr val="FF0000"/>
                </a:solidFill>
              </a:rPr>
              <a:t>Instead, the US interfered in these countries</a:t>
            </a:r>
          </a:p>
          <a:p>
            <a:r>
              <a:rPr lang="en-US" altLang="en-US" sz="3200" b="1" dirty="0"/>
              <a:t>Life in the “American Backyard”</a:t>
            </a:r>
          </a:p>
          <a:p>
            <a:pPr lvl="2"/>
            <a:r>
              <a:rPr lang="en-US" altLang="en-US" sz="2400" dirty="0"/>
              <a:t>U.S. maintains a controlling attitude toward the Caribbean &amp; imposes its will via economic and military force</a:t>
            </a:r>
          </a:p>
          <a:p>
            <a:pPr lvl="3"/>
            <a:r>
              <a:rPr lang="en-US" altLang="en-US" sz="2000" dirty="0"/>
              <a:t>Often designed to protect U.S. business interests, sometimes at the expense of local autonomy and democracy</a:t>
            </a:r>
          </a:p>
          <a:p>
            <a:pPr lvl="1"/>
            <a:r>
              <a:rPr lang="en-US" altLang="en-US" sz="2800" b="1" dirty="0"/>
              <a:t>Commonwealth of Puerto Rico</a:t>
            </a:r>
          </a:p>
          <a:p>
            <a:pPr lvl="2"/>
            <a:r>
              <a:rPr lang="en-US" altLang="en-US" sz="2400" u="sng" dirty="0">
                <a:solidFill>
                  <a:srgbClr val="FF0000"/>
                </a:solidFill>
              </a:rPr>
              <a:t>Commonwealth of the U.S., its people are </a:t>
            </a:r>
            <a:r>
              <a:rPr lang="en-US" altLang="en-US" sz="2400" b="1" u="sng" dirty="0">
                <a:solidFill>
                  <a:srgbClr val="FF0000"/>
                </a:solidFill>
              </a:rPr>
              <a:t>U.S. citizens</a:t>
            </a:r>
          </a:p>
          <a:p>
            <a:pPr lvl="2"/>
            <a:r>
              <a:rPr lang="en-US" altLang="en-US" sz="2400" dirty="0"/>
              <a:t>Independence movements seek secession from U.S.</a:t>
            </a:r>
          </a:p>
          <a:p>
            <a:pPr lvl="3"/>
            <a:r>
              <a:rPr lang="en-US" altLang="en-US" sz="2000" dirty="0"/>
              <a:t>Reflected in protests on Vieques Island</a:t>
            </a:r>
          </a:p>
          <a:p>
            <a:pPr marL="1200150" lvl="2" indent="-342900"/>
            <a:r>
              <a:rPr lang="en-US" altLang="en-US" sz="2400" dirty="0"/>
              <a:t>Not treated fairly after Hurricane Maria</a:t>
            </a:r>
            <a:endParaRPr lang="en-US" altLang="en-US" dirty="0"/>
          </a:p>
        </p:txBody>
      </p:sp>
      <p:sp>
        <p:nvSpPr>
          <p:cNvPr id="5" name="Slide Number Placeholder 5">
            <a:extLst>
              <a:ext uri="{FF2B5EF4-FFF2-40B4-BE49-F238E27FC236}">
                <a16:creationId xmlns:a16="http://schemas.microsoft.com/office/drawing/2014/main" id="{B60D7723-DA58-40E9-99E1-3A31929A6426}"/>
              </a:ext>
            </a:extLst>
          </p:cNvPr>
          <p:cNvSpPr>
            <a:spLocks noGrp="1"/>
          </p:cNvSpPr>
          <p:nvPr>
            <p:ph type="sldNum" sz="quarter" idx="12"/>
          </p:nvPr>
        </p:nvSpPr>
        <p:spPr/>
        <p:txBody>
          <a:bodyPr/>
          <a:lstStyle/>
          <a:p>
            <a:fld id="{6FFA134D-EE59-49FD-A768-6A49692402FC}" type="slidenum">
              <a:rPr lang="en-US" altLang="en-US"/>
              <a:pPr/>
              <a:t>58</a:t>
            </a:fld>
            <a:endParaRPr lang="en-US" altLang="en-US"/>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3" name="Picture 3" descr="FG05_26">
            <a:extLst>
              <a:ext uri="{FF2B5EF4-FFF2-40B4-BE49-F238E27FC236}">
                <a16:creationId xmlns:a16="http://schemas.microsoft.com/office/drawing/2014/main" id="{0CD7AAF3-2B60-41B8-9FD0-7EFB20867563}"/>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1273060" y="0"/>
            <a:ext cx="10080740" cy="702239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962" name="Rectangle 2">
            <a:extLst>
              <a:ext uri="{FF2B5EF4-FFF2-40B4-BE49-F238E27FC236}">
                <a16:creationId xmlns:a16="http://schemas.microsoft.com/office/drawing/2014/main" id="{4E7C3833-2C28-4444-B7E3-1CC3A9697B95}"/>
              </a:ext>
            </a:extLst>
          </p:cNvPr>
          <p:cNvSpPr>
            <a:spLocks noGrp="1" noChangeArrowheads="1"/>
          </p:cNvSpPr>
          <p:nvPr>
            <p:ph type="title"/>
          </p:nvPr>
        </p:nvSpPr>
        <p:spPr>
          <a:xfrm>
            <a:off x="1524000" y="0"/>
            <a:ext cx="7763838" cy="472611"/>
          </a:xfrm>
        </p:spPr>
        <p:txBody>
          <a:bodyPr/>
          <a:lstStyle/>
          <a:p>
            <a:r>
              <a:rPr lang="en-US" altLang="en-US" sz="2400" dirty="0"/>
              <a:t>U.S. Military Involvement &amp; Regional Disputes</a:t>
            </a:r>
            <a:endParaRPr lang="en-US" altLang="en-US" sz="1000" dirty="0"/>
          </a:p>
        </p:txBody>
      </p:sp>
      <p:sp>
        <p:nvSpPr>
          <p:cNvPr id="5" name="Slide Number Placeholder 5">
            <a:extLst>
              <a:ext uri="{FF2B5EF4-FFF2-40B4-BE49-F238E27FC236}">
                <a16:creationId xmlns:a16="http://schemas.microsoft.com/office/drawing/2014/main" id="{6B1E1A63-EF25-453D-ADEA-F68F90F6BBA6}"/>
              </a:ext>
            </a:extLst>
          </p:cNvPr>
          <p:cNvSpPr>
            <a:spLocks noGrp="1"/>
          </p:cNvSpPr>
          <p:nvPr>
            <p:ph type="sldNum" sz="quarter" idx="12"/>
          </p:nvPr>
        </p:nvSpPr>
        <p:spPr/>
        <p:txBody>
          <a:bodyPr/>
          <a:lstStyle/>
          <a:p>
            <a:fld id="{B7465DB9-37EA-4B3E-A894-2961EE4CCD89}" type="slidenum">
              <a:rPr lang="en-US" altLang="en-US"/>
              <a:pPr/>
              <a:t>59</a:t>
            </a:fld>
            <a:endParaRPr lang="en-US"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B12F7BC8-A011-4491-8468-757B411CF037}"/>
              </a:ext>
            </a:extLst>
          </p:cNvPr>
          <p:cNvSpPr>
            <a:spLocks noGrp="1" noChangeArrowheads="1"/>
          </p:cNvSpPr>
          <p:nvPr>
            <p:ph type="title"/>
          </p:nvPr>
        </p:nvSpPr>
        <p:spPr>
          <a:xfrm>
            <a:off x="1524000" y="0"/>
            <a:ext cx="7772400" cy="914400"/>
          </a:xfrm>
        </p:spPr>
        <p:txBody>
          <a:bodyPr>
            <a:normAutofit/>
          </a:bodyPr>
          <a:lstStyle/>
          <a:p>
            <a:r>
              <a:rPr lang="en-US" altLang="en-US" sz="3600" b="1" dirty="0"/>
              <a:t>Learning Objectives</a:t>
            </a:r>
          </a:p>
        </p:txBody>
      </p:sp>
      <p:sp>
        <p:nvSpPr>
          <p:cNvPr id="6147" name="Rectangle 3">
            <a:extLst>
              <a:ext uri="{FF2B5EF4-FFF2-40B4-BE49-F238E27FC236}">
                <a16:creationId xmlns:a16="http://schemas.microsoft.com/office/drawing/2014/main" id="{87FFDB41-DECD-4DF1-B550-55096E3D1415}"/>
              </a:ext>
            </a:extLst>
          </p:cNvPr>
          <p:cNvSpPr>
            <a:spLocks noGrp="1" noChangeArrowheads="1"/>
          </p:cNvSpPr>
          <p:nvPr>
            <p:ph type="body" sz="half" idx="1"/>
          </p:nvPr>
        </p:nvSpPr>
        <p:spPr>
          <a:xfrm>
            <a:off x="508000" y="914400"/>
            <a:ext cx="11771086" cy="5943600"/>
          </a:xfrm>
        </p:spPr>
        <p:txBody>
          <a:bodyPr/>
          <a:lstStyle/>
          <a:p>
            <a:pPr lvl="1"/>
            <a:r>
              <a:rPr lang="en-US" altLang="en-US" sz="3200" b="1" dirty="0">
                <a:solidFill>
                  <a:srgbClr val="333399"/>
                </a:solidFill>
              </a:rPr>
              <a:t>Compare and contrast two seemingly similar regions (Middle America &amp; South America)</a:t>
            </a:r>
          </a:p>
          <a:p>
            <a:pPr lvl="1"/>
            <a:r>
              <a:rPr lang="en-US" altLang="en-US" sz="3200" b="1" dirty="0">
                <a:solidFill>
                  <a:srgbClr val="333399"/>
                </a:solidFill>
              </a:rPr>
              <a:t>You should understand the following concepts and models</a:t>
            </a:r>
          </a:p>
          <a:p>
            <a:pPr lvl="2"/>
            <a:r>
              <a:rPr lang="en-US" altLang="en-US" sz="2800" dirty="0">
                <a:solidFill>
                  <a:srgbClr val="FF0000"/>
                </a:solidFill>
              </a:rPr>
              <a:t>Plantation agriculture, “Plantation America”</a:t>
            </a:r>
          </a:p>
          <a:p>
            <a:pPr lvl="2"/>
            <a:r>
              <a:rPr lang="en-US" altLang="en-US" sz="2800" dirty="0">
                <a:solidFill>
                  <a:srgbClr val="FF0000"/>
                </a:solidFill>
              </a:rPr>
              <a:t>“Brain drain”</a:t>
            </a:r>
          </a:p>
          <a:p>
            <a:pPr lvl="2"/>
            <a:r>
              <a:rPr lang="en-US" altLang="en-US" sz="2800" dirty="0">
                <a:solidFill>
                  <a:srgbClr val="FF0000"/>
                </a:solidFill>
              </a:rPr>
              <a:t>Hurricanes</a:t>
            </a:r>
          </a:p>
          <a:p>
            <a:pPr lvl="2"/>
            <a:r>
              <a:rPr lang="en-US" altLang="en-US" sz="2800" dirty="0">
                <a:solidFill>
                  <a:srgbClr val="FF0000"/>
                </a:solidFill>
              </a:rPr>
              <a:t>Maroons</a:t>
            </a:r>
          </a:p>
          <a:p>
            <a:pPr lvl="2"/>
            <a:r>
              <a:rPr lang="en-US" altLang="en-US" sz="2800" dirty="0">
                <a:solidFill>
                  <a:srgbClr val="FF0000"/>
                </a:solidFill>
              </a:rPr>
              <a:t>Free trade zones</a:t>
            </a:r>
          </a:p>
          <a:p>
            <a:pPr lvl="2"/>
            <a:r>
              <a:rPr lang="en-US" altLang="en-US" sz="2800" dirty="0">
                <a:solidFill>
                  <a:srgbClr val="FF0000"/>
                </a:solidFill>
              </a:rPr>
              <a:t>Offshore banking</a:t>
            </a:r>
            <a:endParaRPr lang="en-US" altLang="en-US" sz="2800" dirty="0"/>
          </a:p>
        </p:txBody>
      </p:sp>
      <p:pic>
        <p:nvPicPr>
          <p:cNvPr id="6148" name="Picture 4" descr="soccer_player_bouncing_ball_md_wht">
            <a:extLst>
              <a:ext uri="{FF2B5EF4-FFF2-40B4-BE49-F238E27FC236}">
                <a16:creationId xmlns:a16="http://schemas.microsoft.com/office/drawing/2014/main" id="{571C23D5-F861-4A3D-B39E-CD40A0066BE9}"/>
              </a:ext>
            </a:extLst>
          </p:cNvPr>
          <p:cNvPicPr>
            <a:picLocks noGrp="1" noChangeAspect="1" noChangeArrowheads="1" noCrop="1"/>
          </p:cNvPicPr>
          <p:nvPr>
            <p:ph sz="half" idx="2"/>
          </p:nvPr>
        </p:nvPicPr>
        <p:blipFill>
          <a:blip r:embed="rId2">
            <a:extLst>
              <a:ext uri="{28A0092B-C50C-407E-A947-70E740481C1C}">
                <a14:useLocalDpi xmlns:a14="http://schemas.microsoft.com/office/drawing/2010/main"/>
              </a:ext>
            </a:extLst>
          </a:blip>
          <a:stretch>
            <a:fillRect/>
          </a:stretch>
        </p:blipFill>
        <p:spPr>
          <a:xfrm>
            <a:off x="5410200" y="2826204"/>
            <a:ext cx="2068286" cy="206828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Footer Placeholder 5">
            <a:extLst>
              <a:ext uri="{FF2B5EF4-FFF2-40B4-BE49-F238E27FC236}">
                <a16:creationId xmlns:a16="http://schemas.microsoft.com/office/drawing/2014/main" id="{160F94BE-FCA1-4E81-909B-27E34210E44D}"/>
              </a:ext>
            </a:extLst>
          </p:cNvPr>
          <p:cNvSpPr>
            <a:spLocks noGrp="1"/>
          </p:cNvSpPr>
          <p:nvPr>
            <p:ph type="ftr" sz="quarter" idx="11"/>
          </p:nvPr>
        </p:nvSpPr>
        <p:spPr/>
        <p:txBody>
          <a:bodyPr/>
          <a:lstStyle/>
          <a:p>
            <a:r>
              <a:rPr lang="en-US" altLang="en-US" dirty="0"/>
              <a:t>Globalization &amp; Diversity: Rowntree, Lewis, Price, Wyckoff</a:t>
            </a:r>
          </a:p>
        </p:txBody>
      </p:sp>
      <p:sp>
        <p:nvSpPr>
          <p:cNvPr id="6" name="Slide Number Placeholder 6">
            <a:extLst>
              <a:ext uri="{FF2B5EF4-FFF2-40B4-BE49-F238E27FC236}">
                <a16:creationId xmlns:a16="http://schemas.microsoft.com/office/drawing/2014/main" id="{302BB423-A21D-45D2-890F-40112B79CB05}"/>
              </a:ext>
            </a:extLst>
          </p:cNvPr>
          <p:cNvSpPr>
            <a:spLocks noGrp="1"/>
          </p:cNvSpPr>
          <p:nvPr>
            <p:ph type="sldNum" sz="quarter" idx="12"/>
          </p:nvPr>
        </p:nvSpPr>
        <p:spPr/>
        <p:txBody>
          <a:bodyPr/>
          <a:lstStyle/>
          <a:p>
            <a:fld id="{8348CDC0-777D-447C-96C9-A717EC9470F1}" type="slidenum">
              <a:rPr lang="en-US" altLang="en-US"/>
              <a:pPr/>
              <a:t>6</a:t>
            </a:fld>
            <a:endParaRPr lang="en-US" altLang="en-US"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FB293-E028-42A1-B87C-40F1364397AA}"/>
              </a:ext>
            </a:extLst>
          </p:cNvPr>
          <p:cNvSpPr>
            <a:spLocks noGrp="1"/>
          </p:cNvSpPr>
          <p:nvPr>
            <p:ph type="title"/>
          </p:nvPr>
        </p:nvSpPr>
        <p:spPr>
          <a:xfrm>
            <a:off x="838200" y="136525"/>
            <a:ext cx="10515600" cy="783191"/>
          </a:xfrm>
        </p:spPr>
        <p:txBody>
          <a:bodyPr/>
          <a:lstStyle/>
          <a:p>
            <a:r>
              <a:rPr lang="en-US" dirty="0"/>
              <a:t>Panama Canal</a:t>
            </a:r>
          </a:p>
        </p:txBody>
      </p:sp>
      <p:sp>
        <p:nvSpPr>
          <p:cNvPr id="3" name="Content Placeholder 2">
            <a:extLst>
              <a:ext uri="{FF2B5EF4-FFF2-40B4-BE49-F238E27FC236}">
                <a16:creationId xmlns:a16="http://schemas.microsoft.com/office/drawing/2014/main" id="{8CF4F2F3-8928-48A9-B52F-DA8892749D00}"/>
              </a:ext>
            </a:extLst>
          </p:cNvPr>
          <p:cNvSpPr>
            <a:spLocks noGrp="1"/>
          </p:cNvSpPr>
          <p:nvPr>
            <p:ph idx="1"/>
          </p:nvPr>
        </p:nvSpPr>
        <p:spPr>
          <a:xfrm>
            <a:off x="264042" y="1028183"/>
            <a:ext cx="11389242" cy="2236012"/>
          </a:xfrm>
        </p:spPr>
        <p:txBody>
          <a:bodyPr/>
          <a:lstStyle/>
          <a:p>
            <a:r>
              <a:rPr lang="en-US" dirty="0"/>
              <a:t>Engineering Marvel that lowered the cost of shipping from Europe to the west coast of the Americas</a:t>
            </a:r>
          </a:p>
          <a:p>
            <a:pPr lvl="1"/>
            <a:r>
              <a:rPr lang="en-US" dirty="0"/>
              <a:t>By the late 20</a:t>
            </a:r>
            <a:r>
              <a:rPr lang="en-US" baseline="30000" dirty="0"/>
              <a:t>th</a:t>
            </a:r>
            <a:r>
              <a:rPr lang="en-US" dirty="0"/>
              <a:t> century, the locks were not large enough for some commercial and military ships</a:t>
            </a:r>
          </a:p>
          <a:p>
            <a:pPr lvl="1"/>
            <a:r>
              <a:rPr lang="en-US" dirty="0"/>
              <a:t>Panama built and opened a third system of larger locks in the early 21</a:t>
            </a:r>
            <a:r>
              <a:rPr lang="en-US" baseline="30000" dirty="0"/>
              <a:t>st</a:t>
            </a:r>
            <a:r>
              <a:rPr lang="en-US" dirty="0"/>
              <a:t> century</a:t>
            </a:r>
          </a:p>
        </p:txBody>
      </p:sp>
      <p:sp>
        <p:nvSpPr>
          <p:cNvPr id="5" name="Slide Number Placeholder 4">
            <a:extLst>
              <a:ext uri="{FF2B5EF4-FFF2-40B4-BE49-F238E27FC236}">
                <a16:creationId xmlns:a16="http://schemas.microsoft.com/office/drawing/2014/main" id="{93287499-9CAA-4C64-B920-77C6B99ABB0D}"/>
              </a:ext>
            </a:extLst>
          </p:cNvPr>
          <p:cNvSpPr>
            <a:spLocks noGrp="1"/>
          </p:cNvSpPr>
          <p:nvPr>
            <p:ph type="sldNum" sz="quarter" idx="12"/>
          </p:nvPr>
        </p:nvSpPr>
        <p:spPr>
          <a:xfrm>
            <a:off x="8610600" y="6347416"/>
            <a:ext cx="2743200" cy="365125"/>
          </a:xfrm>
        </p:spPr>
        <p:txBody>
          <a:bodyPr/>
          <a:lstStyle/>
          <a:p>
            <a:fld id="{4BF0CE44-D646-4EBF-95B0-C7A9C99A3CDB}" type="slidenum">
              <a:rPr lang="en-US" altLang="en-US" smtClean="0"/>
              <a:pPr/>
              <a:t>60</a:t>
            </a:fld>
            <a:endParaRPr lang="en-US" altLang="en-US" dirty="0"/>
          </a:p>
        </p:txBody>
      </p:sp>
      <p:pic>
        <p:nvPicPr>
          <p:cNvPr id="6" name="Picture 5">
            <a:extLst>
              <a:ext uri="{FF2B5EF4-FFF2-40B4-BE49-F238E27FC236}">
                <a16:creationId xmlns:a16="http://schemas.microsoft.com/office/drawing/2014/main" id="{09FEFA8B-077A-408E-AD1C-C44D50748792}"/>
              </a:ext>
            </a:extLst>
          </p:cNvPr>
          <p:cNvPicPr>
            <a:picLocks noChangeAspect="1"/>
          </p:cNvPicPr>
          <p:nvPr/>
        </p:nvPicPr>
        <p:blipFill>
          <a:blip r:embed="rId2"/>
          <a:stretch>
            <a:fillRect/>
          </a:stretch>
        </p:blipFill>
        <p:spPr>
          <a:xfrm>
            <a:off x="538716" y="3169891"/>
            <a:ext cx="7300478" cy="3551584"/>
          </a:xfrm>
          <a:prstGeom prst="rect">
            <a:avLst/>
          </a:prstGeom>
        </p:spPr>
      </p:pic>
      <p:sp>
        <p:nvSpPr>
          <p:cNvPr id="7" name="TextBox 6">
            <a:extLst>
              <a:ext uri="{FF2B5EF4-FFF2-40B4-BE49-F238E27FC236}">
                <a16:creationId xmlns:a16="http://schemas.microsoft.com/office/drawing/2014/main" id="{7F172441-FA3F-479B-B266-918A8851D82B}"/>
              </a:ext>
            </a:extLst>
          </p:cNvPr>
          <p:cNvSpPr txBox="1"/>
          <p:nvPr/>
        </p:nvSpPr>
        <p:spPr>
          <a:xfrm>
            <a:off x="8027581" y="3264195"/>
            <a:ext cx="4051005" cy="2308324"/>
          </a:xfrm>
          <a:prstGeom prst="rect">
            <a:avLst/>
          </a:prstGeom>
          <a:noFill/>
        </p:spPr>
        <p:txBody>
          <a:bodyPr wrap="square" rtlCol="0">
            <a:spAutoFit/>
          </a:bodyPr>
          <a:lstStyle/>
          <a:p>
            <a:r>
              <a:rPr lang="en-US" sz="2400" dirty="0"/>
              <a:t>The nature of this system with fresh water in the middle prevents sea species from one side migrating to the other side. For ecological reasons, this </a:t>
            </a:r>
            <a:r>
              <a:rPr lang="en-US" sz="2400" dirty="0" err="1"/>
              <a:t>ia</a:t>
            </a:r>
            <a:r>
              <a:rPr lang="en-US" sz="2400" dirty="0"/>
              <a:t> good</a:t>
            </a:r>
          </a:p>
        </p:txBody>
      </p:sp>
    </p:spTree>
    <p:extLst>
      <p:ext uri="{BB962C8B-B14F-4D97-AF65-F5344CB8AC3E}">
        <p14:creationId xmlns:p14="http://schemas.microsoft.com/office/powerpoint/2010/main" val="33822477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D72ED1E3-3303-4C9C-91B3-29A628E0BE39}"/>
              </a:ext>
            </a:extLst>
          </p:cNvPr>
          <p:cNvSpPr>
            <a:spLocks noGrp="1" noChangeArrowheads="1"/>
          </p:cNvSpPr>
          <p:nvPr>
            <p:ph type="title"/>
          </p:nvPr>
        </p:nvSpPr>
        <p:spPr>
          <a:xfrm>
            <a:off x="1524000" y="0"/>
            <a:ext cx="8382000" cy="838200"/>
          </a:xfrm>
        </p:spPr>
        <p:txBody>
          <a:bodyPr>
            <a:normAutofit/>
          </a:bodyPr>
          <a:lstStyle/>
          <a:p>
            <a:r>
              <a:rPr lang="en-US" altLang="en-US" sz="2800" b="1" dirty="0"/>
              <a:t>Life in the “American Backyard”</a:t>
            </a:r>
          </a:p>
        </p:txBody>
      </p:sp>
      <p:sp>
        <p:nvSpPr>
          <p:cNvPr id="41987" name="Rectangle 3">
            <a:extLst>
              <a:ext uri="{FF2B5EF4-FFF2-40B4-BE49-F238E27FC236}">
                <a16:creationId xmlns:a16="http://schemas.microsoft.com/office/drawing/2014/main" id="{0051D915-752D-4966-9225-BE69642C2FA0}"/>
              </a:ext>
            </a:extLst>
          </p:cNvPr>
          <p:cNvSpPr>
            <a:spLocks noGrp="1" noChangeArrowheads="1"/>
          </p:cNvSpPr>
          <p:nvPr>
            <p:ph idx="1"/>
          </p:nvPr>
        </p:nvSpPr>
        <p:spPr>
          <a:xfrm>
            <a:off x="358043" y="763772"/>
            <a:ext cx="11752441" cy="5486400"/>
          </a:xfrm>
        </p:spPr>
        <p:txBody>
          <a:bodyPr>
            <a:normAutofit/>
          </a:bodyPr>
          <a:lstStyle/>
          <a:p>
            <a:r>
              <a:rPr lang="en-US" altLang="en-US" sz="3200" b="1" dirty="0"/>
              <a:t>Cuba and Regional Politics</a:t>
            </a:r>
          </a:p>
          <a:p>
            <a:pPr lvl="1"/>
            <a:r>
              <a:rPr lang="en-US" altLang="en-US" sz="2800" dirty="0"/>
              <a:t>Cuba began as a Spanish colony</a:t>
            </a:r>
          </a:p>
          <a:p>
            <a:pPr lvl="2"/>
            <a:r>
              <a:rPr lang="en-US" altLang="en-US" sz="2400" dirty="0"/>
              <a:t>Gained freedom in 1898</a:t>
            </a:r>
          </a:p>
          <a:p>
            <a:pPr lvl="2"/>
            <a:r>
              <a:rPr lang="en-US" altLang="en-US" sz="2400" dirty="0"/>
              <a:t>Revolution brought Fidel Castro to power in 1959</a:t>
            </a:r>
          </a:p>
          <a:p>
            <a:pPr lvl="3"/>
            <a:r>
              <a:rPr lang="en-US" altLang="en-US" sz="2000" dirty="0"/>
              <a:t>He nationalized economy and established ties with U.S.S.R.</a:t>
            </a:r>
          </a:p>
          <a:p>
            <a:pPr lvl="2"/>
            <a:r>
              <a:rPr lang="en-US" altLang="en-US" sz="2400" dirty="0"/>
              <a:t>Cuban Missile Crisis challenged U.S. Caribbean dominance </a:t>
            </a:r>
          </a:p>
          <a:p>
            <a:pPr lvl="2"/>
            <a:r>
              <a:rPr lang="en-US" altLang="en-US" sz="2400" dirty="0"/>
              <a:t>U.S. and Cuba still have a strained relationship - There were signs of some improvement before the Trump administration – it’s uncertain if that will continue.</a:t>
            </a:r>
          </a:p>
          <a:p>
            <a:r>
              <a:rPr lang="en-US" altLang="en-US" sz="3200" b="1" dirty="0"/>
              <a:t>Independence and Integration</a:t>
            </a:r>
          </a:p>
          <a:p>
            <a:pPr lvl="1"/>
            <a:r>
              <a:rPr lang="en-US" altLang="en-US" sz="2800" b="1" dirty="0"/>
              <a:t>Independence Movements</a:t>
            </a:r>
          </a:p>
          <a:p>
            <a:pPr lvl="2"/>
            <a:r>
              <a:rPr lang="en-US" altLang="en-US" sz="2400" dirty="0"/>
              <a:t>Haiti: slaves revolted, gained independence in 1804</a:t>
            </a:r>
          </a:p>
          <a:p>
            <a:pPr lvl="2"/>
            <a:r>
              <a:rPr lang="en-US" altLang="en-US" sz="2400" dirty="0"/>
              <a:t>Today, most Caribbean countries are independent</a:t>
            </a:r>
          </a:p>
        </p:txBody>
      </p:sp>
      <p:sp>
        <p:nvSpPr>
          <p:cNvPr id="5" name="Slide Number Placeholder 5">
            <a:extLst>
              <a:ext uri="{FF2B5EF4-FFF2-40B4-BE49-F238E27FC236}">
                <a16:creationId xmlns:a16="http://schemas.microsoft.com/office/drawing/2014/main" id="{189E7672-BE9D-48A4-8DC1-24C34733E7A4}"/>
              </a:ext>
            </a:extLst>
          </p:cNvPr>
          <p:cNvSpPr>
            <a:spLocks noGrp="1"/>
          </p:cNvSpPr>
          <p:nvPr>
            <p:ph type="sldNum" sz="quarter" idx="12"/>
          </p:nvPr>
        </p:nvSpPr>
        <p:spPr/>
        <p:txBody>
          <a:bodyPr/>
          <a:lstStyle/>
          <a:p>
            <a:fld id="{0E9AC964-D262-4485-8391-525D00EEF5E4}" type="slidenum">
              <a:rPr lang="en-US" altLang="en-US"/>
              <a:pPr/>
              <a:t>61</a:t>
            </a:fld>
            <a:endParaRPr lang="en-US" altLang="en-US"/>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05F8CFB5-0ED9-49EC-A55A-AFCF33D1B6F1}"/>
              </a:ext>
            </a:extLst>
          </p:cNvPr>
          <p:cNvSpPr>
            <a:spLocks noGrp="1" noChangeArrowheads="1"/>
          </p:cNvSpPr>
          <p:nvPr>
            <p:ph type="title"/>
          </p:nvPr>
        </p:nvSpPr>
        <p:spPr>
          <a:xfrm>
            <a:off x="1524000" y="1066800"/>
            <a:ext cx="2819400" cy="3962400"/>
          </a:xfrm>
        </p:spPr>
        <p:txBody>
          <a:bodyPr/>
          <a:lstStyle/>
          <a:p>
            <a:r>
              <a:rPr lang="en-US" altLang="en-US"/>
              <a:t>Colonial Holdings</a:t>
            </a:r>
          </a:p>
        </p:txBody>
      </p:sp>
      <p:sp>
        <p:nvSpPr>
          <p:cNvPr id="5" name="Slide Number Placeholder 4">
            <a:extLst>
              <a:ext uri="{FF2B5EF4-FFF2-40B4-BE49-F238E27FC236}">
                <a16:creationId xmlns:a16="http://schemas.microsoft.com/office/drawing/2014/main" id="{8D061964-8567-4838-9F30-B9A49C64F5A6}"/>
              </a:ext>
            </a:extLst>
          </p:cNvPr>
          <p:cNvSpPr>
            <a:spLocks noGrp="1"/>
          </p:cNvSpPr>
          <p:nvPr>
            <p:ph type="sldNum" sz="quarter" idx="12"/>
          </p:nvPr>
        </p:nvSpPr>
        <p:spPr/>
        <p:txBody>
          <a:bodyPr/>
          <a:lstStyle/>
          <a:p>
            <a:fld id="{C9538C09-215C-4711-B647-E9A3EF800557}" type="slidenum">
              <a:rPr lang="en-US" altLang="en-US"/>
              <a:pPr/>
              <a:t>62</a:t>
            </a:fld>
            <a:endParaRPr lang="en-US" altLang="en-US"/>
          </a:p>
        </p:txBody>
      </p:sp>
      <p:pic>
        <p:nvPicPr>
          <p:cNvPr id="43011" name="Picture 3" descr="FG05_25">
            <a:extLst>
              <a:ext uri="{FF2B5EF4-FFF2-40B4-BE49-F238E27FC236}">
                <a16:creationId xmlns:a16="http://schemas.microsoft.com/office/drawing/2014/main" id="{9046D038-F304-4B17-840A-90DE1E06769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495800" y="0"/>
            <a:ext cx="53721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3E4F7EA3-2894-4C34-AE49-B1ED51DAE20B}"/>
              </a:ext>
            </a:extLst>
          </p:cNvPr>
          <p:cNvSpPr>
            <a:spLocks noGrp="1" noChangeArrowheads="1"/>
          </p:cNvSpPr>
          <p:nvPr>
            <p:ph type="title"/>
          </p:nvPr>
        </p:nvSpPr>
        <p:spPr>
          <a:xfrm>
            <a:off x="1524000" y="152400"/>
            <a:ext cx="8382000" cy="406400"/>
          </a:xfrm>
        </p:spPr>
        <p:txBody>
          <a:bodyPr>
            <a:normAutofit fontScale="90000"/>
          </a:bodyPr>
          <a:lstStyle/>
          <a:p>
            <a:r>
              <a:rPr lang="en-US" altLang="en-US" sz="3200"/>
              <a:t>Geopolitical</a:t>
            </a:r>
          </a:p>
        </p:txBody>
      </p:sp>
      <p:sp>
        <p:nvSpPr>
          <p:cNvPr id="44035" name="Rectangle 3">
            <a:extLst>
              <a:ext uri="{FF2B5EF4-FFF2-40B4-BE49-F238E27FC236}">
                <a16:creationId xmlns:a16="http://schemas.microsoft.com/office/drawing/2014/main" id="{AB745EA6-760B-46ED-9727-D9DFBEE12169}"/>
              </a:ext>
            </a:extLst>
          </p:cNvPr>
          <p:cNvSpPr>
            <a:spLocks noGrp="1" noChangeArrowheads="1"/>
          </p:cNvSpPr>
          <p:nvPr>
            <p:ph idx="1"/>
          </p:nvPr>
        </p:nvSpPr>
        <p:spPr>
          <a:xfrm>
            <a:off x="595424" y="1004222"/>
            <a:ext cx="9229060" cy="5548276"/>
          </a:xfrm>
        </p:spPr>
        <p:txBody>
          <a:bodyPr>
            <a:normAutofit/>
          </a:bodyPr>
          <a:lstStyle/>
          <a:p>
            <a:r>
              <a:rPr lang="en-US" altLang="en-US" sz="3600" b="1" dirty="0"/>
              <a:t>Independence and Integration (cont.)</a:t>
            </a:r>
          </a:p>
          <a:p>
            <a:pPr lvl="1"/>
            <a:r>
              <a:rPr lang="en-US" altLang="en-US" sz="3200" b="1" dirty="0"/>
              <a:t>Regional Integration</a:t>
            </a:r>
          </a:p>
          <a:p>
            <a:pPr lvl="2"/>
            <a:r>
              <a:rPr lang="en-US" altLang="en-US" sz="2800" dirty="0"/>
              <a:t>Beginning in the 1960s, experiments with regional trade associations to improve economic competitiveness</a:t>
            </a:r>
          </a:p>
          <a:p>
            <a:pPr lvl="3"/>
            <a:r>
              <a:rPr lang="en-US" altLang="en-US" sz="3200" dirty="0"/>
              <a:t>Caribbean Community and Common Market (CARICOM) – proposed regional industrialization and creation of Caribbean  Development Bank to help poorer states</a:t>
            </a:r>
          </a:p>
          <a:p>
            <a:pPr lvl="4"/>
            <a:r>
              <a:rPr lang="en-US" altLang="en-US" sz="3200" dirty="0"/>
              <a:t>13 full members (former English colonies) </a:t>
            </a:r>
          </a:p>
        </p:txBody>
      </p:sp>
      <p:sp>
        <p:nvSpPr>
          <p:cNvPr id="5" name="Slide Number Placeholder 5">
            <a:extLst>
              <a:ext uri="{FF2B5EF4-FFF2-40B4-BE49-F238E27FC236}">
                <a16:creationId xmlns:a16="http://schemas.microsoft.com/office/drawing/2014/main" id="{AEE41260-F92D-4804-B455-90E49DDF6979}"/>
              </a:ext>
            </a:extLst>
          </p:cNvPr>
          <p:cNvSpPr>
            <a:spLocks noGrp="1"/>
          </p:cNvSpPr>
          <p:nvPr>
            <p:ph type="sldNum" sz="quarter" idx="12"/>
          </p:nvPr>
        </p:nvSpPr>
        <p:spPr/>
        <p:txBody>
          <a:bodyPr/>
          <a:lstStyle/>
          <a:p>
            <a:fld id="{1194D159-2E4E-4B26-8F9B-AEF4291995EB}" type="slidenum">
              <a:rPr lang="en-US" altLang="en-US"/>
              <a:pPr/>
              <a:t>63</a:t>
            </a:fld>
            <a:endParaRPr lang="en-US" altLang="en-US"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C8A66F5D-6ECC-451D-9C6B-8CA3AB3E1A8B}"/>
              </a:ext>
            </a:extLst>
          </p:cNvPr>
          <p:cNvSpPr>
            <a:spLocks noGrp="1" noChangeArrowheads="1"/>
          </p:cNvSpPr>
          <p:nvPr>
            <p:ph type="title"/>
          </p:nvPr>
        </p:nvSpPr>
        <p:spPr>
          <a:xfrm>
            <a:off x="1524000" y="0"/>
            <a:ext cx="8382000" cy="452063"/>
          </a:xfrm>
        </p:spPr>
        <p:txBody>
          <a:bodyPr>
            <a:normAutofit fontScale="90000"/>
          </a:bodyPr>
          <a:lstStyle/>
          <a:p>
            <a:r>
              <a:rPr lang="en-US" altLang="en-US" sz="3200" dirty="0"/>
              <a:t>From Cane Fields to Cruise Ships</a:t>
            </a:r>
          </a:p>
        </p:txBody>
      </p:sp>
      <p:sp>
        <p:nvSpPr>
          <p:cNvPr id="45059" name="Rectangle 3">
            <a:extLst>
              <a:ext uri="{FF2B5EF4-FFF2-40B4-BE49-F238E27FC236}">
                <a16:creationId xmlns:a16="http://schemas.microsoft.com/office/drawing/2014/main" id="{B33DDA82-4EC2-4391-AD12-0CA1B2975EC3}"/>
              </a:ext>
            </a:extLst>
          </p:cNvPr>
          <p:cNvSpPr>
            <a:spLocks noGrp="1" noChangeArrowheads="1"/>
          </p:cNvSpPr>
          <p:nvPr>
            <p:ph idx="1"/>
          </p:nvPr>
        </p:nvSpPr>
        <p:spPr>
          <a:xfrm>
            <a:off x="832207" y="544529"/>
            <a:ext cx="10969933" cy="6176945"/>
          </a:xfrm>
        </p:spPr>
        <p:txBody>
          <a:bodyPr>
            <a:normAutofit/>
          </a:bodyPr>
          <a:lstStyle/>
          <a:p>
            <a:pPr>
              <a:lnSpc>
                <a:spcPct val="90000"/>
              </a:lnSpc>
            </a:pPr>
            <a:r>
              <a:rPr lang="en-US" altLang="en-US" sz="3600" b="1" dirty="0"/>
              <a:t>From Fields to Factories and Resorts</a:t>
            </a:r>
          </a:p>
          <a:p>
            <a:pPr lvl="2">
              <a:lnSpc>
                <a:spcPct val="90000"/>
              </a:lnSpc>
            </a:pPr>
            <a:r>
              <a:rPr lang="en-US" altLang="en-US" sz="2800" dirty="0"/>
              <a:t>Historically linked to world economy through agriculture</a:t>
            </a:r>
          </a:p>
          <a:p>
            <a:pPr lvl="2">
              <a:lnSpc>
                <a:spcPct val="90000"/>
              </a:lnSpc>
            </a:pPr>
            <a:r>
              <a:rPr lang="en-US" altLang="en-US" sz="2800" dirty="0"/>
              <a:t>Tourism, offshore banking, assembly plants more important now</a:t>
            </a:r>
          </a:p>
          <a:p>
            <a:pPr lvl="1">
              <a:lnSpc>
                <a:spcPct val="90000"/>
              </a:lnSpc>
            </a:pPr>
            <a:r>
              <a:rPr lang="en-US" altLang="en-US" sz="3200" b="1" dirty="0"/>
              <a:t>Sugar</a:t>
            </a:r>
          </a:p>
          <a:p>
            <a:pPr lvl="2">
              <a:lnSpc>
                <a:spcPct val="90000"/>
              </a:lnSpc>
            </a:pPr>
            <a:r>
              <a:rPr lang="en-US" altLang="en-US" sz="2800" dirty="0"/>
              <a:t>Crucial to the economic history of the Caribbean</a:t>
            </a:r>
          </a:p>
          <a:p>
            <a:pPr lvl="2">
              <a:lnSpc>
                <a:spcPct val="90000"/>
              </a:lnSpc>
            </a:pPr>
            <a:r>
              <a:rPr lang="en-US" altLang="en-US" sz="2800" dirty="0"/>
              <a:t>Importance of sugarcane has declined somewhat</a:t>
            </a:r>
          </a:p>
          <a:p>
            <a:pPr lvl="3">
              <a:lnSpc>
                <a:spcPct val="90000"/>
              </a:lnSpc>
            </a:pPr>
            <a:r>
              <a:rPr lang="en-US" altLang="en-US" sz="2400" dirty="0"/>
              <a:t>Since 1990 Cuban sugarcane harvest reduced by 50%</a:t>
            </a:r>
          </a:p>
          <a:p>
            <a:pPr lvl="1">
              <a:lnSpc>
                <a:spcPct val="90000"/>
              </a:lnSpc>
            </a:pPr>
            <a:r>
              <a:rPr lang="en-US" altLang="en-US" sz="3200" b="1" dirty="0"/>
              <a:t>The Banana Wars</a:t>
            </a:r>
          </a:p>
          <a:p>
            <a:pPr lvl="2">
              <a:lnSpc>
                <a:spcPct val="90000"/>
              </a:lnSpc>
            </a:pPr>
            <a:r>
              <a:rPr lang="en-US" altLang="en-US" sz="2800" dirty="0"/>
              <a:t>Major exporters are in Latin America (not Caribbean)</a:t>
            </a:r>
          </a:p>
          <a:p>
            <a:pPr lvl="3">
              <a:lnSpc>
                <a:spcPct val="90000"/>
              </a:lnSpc>
            </a:pPr>
            <a:r>
              <a:rPr lang="en-US" altLang="en-US" sz="2400" dirty="0"/>
              <a:t>Several states in Lesser Antilles are dependent on banana production</a:t>
            </a:r>
          </a:p>
          <a:p>
            <a:pPr lvl="3">
              <a:lnSpc>
                <a:spcPct val="90000"/>
              </a:lnSpc>
            </a:pPr>
            <a:r>
              <a:rPr lang="en-US" altLang="en-US" sz="2400" dirty="0"/>
              <a:t>Sales depend on trade agreements and consumer whims</a:t>
            </a:r>
          </a:p>
          <a:p>
            <a:pPr lvl="3">
              <a:lnSpc>
                <a:spcPct val="90000"/>
              </a:lnSpc>
            </a:pPr>
            <a:r>
              <a:rPr lang="en-US" altLang="en-US" sz="2400" dirty="0"/>
              <a:t>Experiments with other crops to reduce dependency on bananas</a:t>
            </a:r>
          </a:p>
        </p:txBody>
      </p:sp>
      <p:sp>
        <p:nvSpPr>
          <p:cNvPr id="5" name="Slide Number Placeholder 5">
            <a:extLst>
              <a:ext uri="{FF2B5EF4-FFF2-40B4-BE49-F238E27FC236}">
                <a16:creationId xmlns:a16="http://schemas.microsoft.com/office/drawing/2014/main" id="{A1E56F59-83F9-4A90-984D-E89EFC641183}"/>
              </a:ext>
            </a:extLst>
          </p:cNvPr>
          <p:cNvSpPr>
            <a:spLocks noGrp="1"/>
          </p:cNvSpPr>
          <p:nvPr>
            <p:ph type="sldNum" sz="quarter" idx="12"/>
          </p:nvPr>
        </p:nvSpPr>
        <p:spPr/>
        <p:txBody>
          <a:bodyPr/>
          <a:lstStyle/>
          <a:p>
            <a:fld id="{52BC4069-B052-4765-A30A-3FFB854CE46A}" type="slidenum">
              <a:rPr lang="en-US" altLang="en-US"/>
              <a:pPr/>
              <a:t>64</a:t>
            </a:fld>
            <a:endParaRPr lang="en-US" altLang="en-US"/>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6292F67C-9DE3-4D66-8690-97844B1ADD68}"/>
              </a:ext>
            </a:extLst>
          </p:cNvPr>
          <p:cNvSpPr>
            <a:spLocks noGrp="1" noChangeArrowheads="1"/>
          </p:cNvSpPr>
          <p:nvPr>
            <p:ph type="title"/>
          </p:nvPr>
        </p:nvSpPr>
        <p:spPr>
          <a:xfrm>
            <a:off x="1524000" y="76200"/>
            <a:ext cx="8382000" cy="457200"/>
          </a:xfrm>
        </p:spPr>
        <p:txBody>
          <a:bodyPr>
            <a:normAutofit fontScale="90000"/>
          </a:bodyPr>
          <a:lstStyle/>
          <a:p>
            <a:r>
              <a:rPr lang="en-US" altLang="en-US" sz="2800" b="1" dirty="0"/>
              <a:t>From Fields to Factories &amp; Resorts</a:t>
            </a:r>
          </a:p>
        </p:txBody>
      </p:sp>
      <p:sp>
        <p:nvSpPr>
          <p:cNvPr id="46083" name="Rectangle 3">
            <a:extLst>
              <a:ext uri="{FF2B5EF4-FFF2-40B4-BE49-F238E27FC236}">
                <a16:creationId xmlns:a16="http://schemas.microsoft.com/office/drawing/2014/main" id="{C39EE2B7-C010-40AB-BA93-8FD03630E269}"/>
              </a:ext>
            </a:extLst>
          </p:cNvPr>
          <p:cNvSpPr>
            <a:spLocks noGrp="1" noChangeArrowheads="1"/>
          </p:cNvSpPr>
          <p:nvPr>
            <p:ph idx="1"/>
          </p:nvPr>
        </p:nvSpPr>
        <p:spPr>
          <a:xfrm>
            <a:off x="244549" y="533399"/>
            <a:ext cx="11557591" cy="5736771"/>
          </a:xfrm>
        </p:spPr>
        <p:txBody>
          <a:bodyPr>
            <a:normAutofit/>
          </a:bodyPr>
          <a:lstStyle/>
          <a:p>
            <a:pPr lvl="1"/>
            <a:r>
              <a:rPr lang="en-US" altLang="en-US" sz="3200" b="1" dirty="0"/>
              <a:t>Assembly-Plant Industrialization</a:t>
            </a:r>
          </a:p>
          <a:p>
            <a:pPr lvl="2"/>
            <a:r>
              <a:rPr lang="en-US" altLang="en-US" sz="2800" dirty="0"/>
              <a:t>Foreign companies invited to build factories </a:t>
            </a:r>
          </a:p>
          <a:p>
            <a:pPr lvl="3"/>
            <a:r>
              <a:rPr lang="en-US" altLang="en-US" sz="2400" b="1" dirty="0">
                <a:solidFill>
                  <a:srgbClr val="CC0000"/>
                </a:solidFill>
              </a:rPr>
              <a:t>Free trade zones (FTZs):</a:t>
            </a:r>
            <a:r>
              <a:rPr lang="en-US" altLang="en-US" sz="2400" dirty="0"/>
              <a:t> duty-free and tax-exempt industrial parks to attract foreign corporations </a:t>
            </a:r>
          </a:p>
          <a:p>
            <a:pPr lvl="3"/>
            <a:r>
              <a:rPr lang="en-US" altLang="en-US" sz="2400" dirty="0"/>
              <a:t>Companies may benefit more than host countries</a:t>
            </a:r>
          </a:p>
          <a:p>
            <a:pPr lvl="2"/>
            <a:r>
              <a:rPr lang="en-US" altLang="en-US" sz="2800" dirty="0"/>
              <a:t>Assembly plants found in major cities</a:t>
            </a:r>
          </a:p>
          <a:p>
            <a:pPr lvl="1"/>
            <a:r>
              <a:rPr lang="en-US" altLang="en-US" sz="3200" b="1" dirty="0"/>
              <a:t>Offshore Banking</a:t>
            </a:r>
          </a:p>
          <a:p>
            <a:pPr lvl="2"/>
            <a:r>
              <a:rPr lang="en-US" altLang="en-US" sz="2800" dirty="0"/>
              <a:t>Offers specialized services that are confidential and tax-exempt</a:t>
            </a:r>
          </a:p>
          <a:p>
            <a:pPr lvl="2"/>
            <a:r>
              <a:rPr lang="en-US" altLang="en-US" sz="2800" dirty="0"/>
              <a:t>Localities make money from registration fees, not taxes</a:t>
            </a:r>
          </a:p>
          <a:p>
            <a:pPr lvl="3"/>
            <a:r>
              <a:rPr lang="en-US" altLang="en-US" sz="2400" dirty="0"/>
              <a:t>Bahamas ranked 3</a:t>
            </a:r>
            <a:r>
              <a:rPr lang="en-US" altLang="en-US" sz="2400" baseline="30000" dirty="0"/>
              <a:t>rd</a:t>
            </a:r>
            <a:r>
              <a:rPr lang="en-US" altLang="en-US" sz="2400" dirty="0"/>
              <a:t> in 1976, but now 15</a:t>
            </a:r>
            <a:r>
              <a:rPr lang="en-US" altLang="en-US" sz="2400" baseline="30000" dirty="0"/>
              <a:t>th</a:t>
            </a:r>
          </a:p>
          <a:p>
            <a:pPr lvl="2"/>
            <a:r>
              <a:rPr lang="en-US" altLang="en-US" sz="2800" dirty="0"/>
              <a:t>Proximity to U.S. is appealing</a:t>
            </a:r>
          </a:p>
          <a:p>
            <a:pPr lvl="2"/>
            <a:r>
              <a:rPr lang="en-US" altLang="en-US" sz="2800" dirty="0"/>
              <a:t>Attracts money from drug trade</a:t>
            </a:r>
            <a:endParaRPr lang="en-US" altLang="en-US" dirty="0"/>
          </a:p>
        </p:txBody>
      </p:sp>
      <p:sp>
        <p:nvSpPr>
          <p:cNvPr id="5" name="Slide Number Placeholder 5">
            <a:extLst>
              <a:ext uri="{FF2B5EF4-FFF2-40B4-BE49-F238E27FC236}">
                <a16:creationId xmlns:a16="http://schemas.microsoft.com/office/drawing/2014/main" id="{8A7DF019-B04E-4C85-9021-193A1F5A8E25}"/>
              </a:ext>
            </a:extLst>
          </p:cNvPr>
          <p:cNvSpPr>
            <a:spLocks noGrp="1"/>
          </p:cNvSpPr>
          <p:nvPr>
            <p:ph type="sldNum" sz="quarter" idx="12"/>
          </p:nvPr>
        </p:nvSpPr>
        <p:spPr/>
        <p:txBody>
          <a:bodyPr/>
          <a:lstStyle/>
          <a:p>
            <a:fld id="{8A3708A3-94E9-4FD8-81F3-B1BFBE9195A3}" type="slidenum">
              <a:rPr lang="en-US" altLang="en-US"/>
              <a:pPr/>
              <a:t>65</a:t>
            </a:fld>
            <a:endParaRPr lang="en-US" altLang="en-US"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7" name="Picture 3" descr="FG05_29">
            <a:extLst>
              <a:ext uri="{FF2B5EF4-FFF2-40B4-BE49-F238E27FC236}">
                <a16:creationId xmlns:a16="http://schemas.microsoft.com/office/drawing/2014/main" id="{22740F31-164E-4D3B-AC61-059DDAE990A3}"/>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1082675" y="0"/>
            <a:ext cx="8153792" cy="6832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7106" name="Rectangle 2">
            <a:extLst>
              <a:ext uri="{FF2B5EF4-FFF2-40B4-BE49-F238E27FC236}">
                <a16:creationId xmlns:a16="http://schemas.microsoft.com/office/drawing/2014/main" id="{FCF09EDC-B3CB-45BD-9E69-21A62318B39A}"/>
              </a:ext>
            </a:extLst>
          </p:cNvPr>
          <p:cNvSpPr>
            <a:spLocks noGrp="1" noChangeArrowheads="1"/>
          </p:cNvSpPr>
          <p:nvPr>
            <p:ph type="title"/>
          </p:nvPr>
        </p:nvSpPr>
        <p:spPr>
          <a:xfrm>
            <a:off x="1503452" y="136525"/>
            <a:ext cx="7924800" cy="523982"/>
          </a:xfrm>
        </p:spPr>
        <p:txBody>
          <a:bodyPr/>
          <a:lstStyle/>
          <a:p>
            <a:r>
              <a:rPr lang="en-US" altLang="en-US" sz="2000" b="1" dirty="0"/>
              <a:t>Free Trade Zones in the Dominican Republic</a:t>
            </a:r>
            <a:endParaRPr lang="en-US" altLang="en-US" sz="2400" b="1" dirty="0"/>
          </a:p>
        </p:txBody>
      </p:sp>
      <p:sp>
        <p:nvSpPr>
          <p:cNvPr id="5" name="Slide Number Placeholder 5">
            <a:extLst>
              <a:ext uri="{FF2B5EF4-FFF2-40B4-BE49-F238E27FC236}">
                <a16:creationId xmlns:a16="http://schemas.microsoft.com/office/drawing/2014/main" id="{61199A94-8273-47EF-B0EF-6A6EA0F45401}"/>
              </a:ext>
            </a:extLst>
          </p:cNvPr>
          <p:cNvSpPr>
            <a:spLocks noGrp="1"/>
          </p:cNvSpPr>
          <p:nvPr>
            <p:ph type="sldNum" sz="quarter" idx="12"/>
          </p:nvPr>
        </p:nvSpPr>
        <p:spPr/>
        <p:txBody>
          <a:bodyPr/>
          <a:lstStyle/>
          <a:p>
            <a:fld id="{AE0457FD-8C34-485A-8D18-F19987E1382E}" type="slidenum">
              <a:rPr lang="en-US" altLang="en-US"/>
              <a:pPr/>
              <a:t>66</a:t>
            </a:fld>
            <a:endParaRPr lang="en-US" altLang="en-US"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CE22A7FF-E429-4722-9301-59E66719DCCB}"/>
              </a:ext>
            </a:extLst>
          </p:cNvPr>
          <p:cNvPicPr>
            <a:picLocks noGrp="1" noChangeAspect="1"/>
          </p:cNvPicPr>
          <p:nvPr>
            <p:ph idx="1"/>
          </p:nvPr>
        </p:nvPicPr>
        <p:blipFill>
          <a:blip r:embed="rId3"/>
          <a:stretch>
            <a:fillRect/>
          </a:stretch>
        </p:blipFill>
        <p:spPr>
          <a:xfrm>
            <a:off x="0" y="0"/>
            <a:ext cx="12192000" cy="6644640"/>
          </a:xfrm>
          <a:prstGeom prst="rect">
            <a:avLst/>
          </a:prstGeom>
        </p:spPr>
      </p:pic>
      <p:sp>
        <p:nvSpPr>
          <p:cNvPr id="2" name="Title 1">
            <a:extLst>
              <a:ext uri="{FF2B5EF4-FFF2-40B4-BE49-F238E27FC236}">
                <a16:creationId xmlns:a16="http://schemas.microsoft.com/office/drawing/2014/main" id="{3CCB8876-9C04-4F79-B279-6190ACA104B8}"/>
              </a:ext>
            </a:extLst>
          </p:cNvPr>
          <p:cNvSpPr>
            <a:spLocks noGrp="1"/>
          </p:cNvSpPr>
          <p:nvPr>
            <p:ph type="title"/>
          </p:nvPr>
        </p:nvSpPr>
        <p:spPr>
          <a:xfrm>
            <a:off x="71919" y="1"/>
            <a:ext cx="12120081" cy="760287"/>
          </a:xfrm>
        </p:spPr>
        <p:txBody>
          <a:bodyPr/>
          <a:lstStyle/>
          <a:p>
            <a:r>
              <a:rPr lang="en-US" dirty="0"/>
              <a:t>Border between Haiti and the Dominican Republic</a:t>
            </a:r>
          </a:p>
        </p:txBody>
      </p:sp>
      <p:sp>
        <p:nvSpPr>
          <p:cNvPr id="4" name="Footer Placeholder 3">
            <a:extLst>
              <a:ext uri="{FF2B5EF4-FFF2-40B4-BE49-F238E27FC236}">
                <a16:creationId xmlns:a16="http://schemas.microsoft.com/office/drawing/2014/main" id="{C25BA93E-02EE-4D63-8AC3-3AF185ED5026}"/>
              </a:ext>
            </a:extLst>
          </p:cNvPr>
          <p:cNvSpPr>
            <a:spLocks noGrp="1"/>
          </p:cNvSpPr>
          <p:nvPr>
            <p:ph type="ftr" sz="quarter" idx="11"/>
          </p:nvPr>
        </p:nvSpPr>
        <p:spPr/>
        <p:txBody>
          <a:bodyPr/>
          <a:lstStyle/>
          <a:p>
            <a:r>
              <a:rPr lang="en-US" altLang="en-US"/>
              <a:t>Globalization &amp; Diversity: Rowntree, Lewis, Price, Wyckoff</a:t>
            </a:r>
            <a:endParaRPr lang="en-US" altLang="en-US" dirty="0"/>
          </a:p>
        </p:txBody>
      </p:sp>
      <p:sp>
        <p:nvSpPr>
          <p:cNvPr id="5" name="Slide Number Placeholder 4">
            <a:extLst>
              <a:ext uri="{FF2B5EF4-FFF2-40B4-BE49-F238E27FC236}">
                <a16:creationId xmlns:a16="http://schemas.microsoft.com/office/drawing/2014/main" id="{D9435231-41CC-4C02-BCC8-7BEEE1469FBF}"/>
              </a:ext>
            </a:extLst>
          </p:cNvPr>
          <p:cNvSpPr>
            <a:spLocks noGrp="1"/>
          </p:cNvSpPr>
          <p:nvPr>
            <p:ph type="sldNum" sz="quarter" idx="12"/>
          </p:nvPr>
        </p:nvSpPr>
        <p:spPr/>
        <p:txBody>
          <a:bodyPr/>
          <a:lstStyle/>
          <a:p>
            <a:fld id="{4BF0CE44-D646-4EBF-95B0-C7A9C99A3CDB}" type="slidenum">
              <a:rPr lang="en-US" altLang="en-US" smtClean="0"/>
              <a:pPr/>
              <a:t>67</a:t>
            </a:fld>
            <a:endParaRPr lang="en-US" altLang="en-US" dirty="0"/>
          </a:p>
        </p:txBody>
      </p:sp>
      <p:cxnSp>
        <p:nvCxnSpPr>
          <p:cNvPr id="8" name="Straight Arrow Connector 7">
            <a:extLst>
              <a:ext uri="{FF2B5EF4-FFF2-40B4-BE49-F238E27FC236}">
                <a16:creationId xmlns:a16="http://schemas.microsoft.com/office/drawing/2014/main" id="{4648E5EA-0CED-4555-8391-78D423720720}"/>
              </a:ext>
            </a:extLst>
          </p:cNvPr>
          <p:cNvCxnSpPr/>
          <p:nvPr/>
        </p:nvCxnSpPr>
        <p:spPr>
          <a:xfrm flipH="1">
            <a:off x="3482939" y="667820"/>
            <a:ext cx="1325367" cy="1952090"/>
          </a:xfrm>
          <a:prstGeom prst="straightConnector1">
            <a:avLst/>
          </a:prstGeom>
          <a:ln w="730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FDAAF6B-82C6-4F44-BA27-EA41E2F40894}"/>
              </a:ext>
            </a:extLst>
          </p:cNvPr>
          <p:cNvCxnSpPr/>
          <p:nvPr/>
        </p:nvCxnSpPr>
        <p:spPr>
          <a:xfrm>
            <a:off x="7726166" y="647272"/>
            <a:ext cx="1202077" cy="3236359"/>
          </a:xfrm>
          <a:prstGeom prst="straightConnector1">
            <a:avLst/>
          </a:prstGeom>
          <a:ln w="730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168711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DC7E85F7-E8E2-4466-B613-F5FF678BA318}"/>
              </a:ext>
            </a:extLst>
          </p:cNvPr>
          <p:cNvSpPr>
            <a:spLocks noGrp="1" noChangeArrowheads="1"/>
          </p:cNvSpPr>
          <p:nvPr>
            <p:ph type="title"/>
          </p:nvPr>
        </p:nvSpPr>
        <p:spPr>
          <a:xfrm>
            <a:off x="1524000" y="0"/>
            <a:ext cx="9144000" cy="838200"/>
          </a:xfrm>
        </p:spPr>
        <p:txBody>
          <a:bodyPr>
            <a:normAutofit/>
          </a:bodyPr>
          <a:lstStyle/>
          <a:p>
            <a:r>
              <a:rPr lang="en-US" altLang="en-US" sz="2800" dirty="0"/>
              <a:t>Economic and Social Development (cont.)</a:t>
            </a:r>
          </a:p>
        </p:txBody>
      </p:sp>
      <p:sp>
        <p:nvSpPr>
          <p:cNvPr id="48131" name="Rectangle 3">
            <a:extLst>
              <a:ext uri="{FF2B5EF4-FFF2-40B4-BE49-F238E27FC236}">
                <a16:creationId xmlns:a16="http://schemas.microsoft.com/office/drawing/2014/main" id="{9DBB9724-128A-45D4-BC51-D352DDE185E5}"/>
              </a:ext>
            </a:extLst>
          </p:cNvPr>
          <p:cNvSpPr>
            <a:spLocks noGrp="1" noChangeArrowheads="1"/>
          </p:cNvSpPr>
          <p:nvPr>
            <p:ph idx="1"/>
          </p:nvPr>
        </p:nvSpPr>
        <p:spPr>
          <a:xfrm>
            <a:off x="1" y="914400"/>
            <a:ext cx="11734800" cy="5943600"/>
          </a:xfrm>
        </p:spPr>
        <p:txBody>
          <a:bodyPr>
            <a:normAutofit/>
          </a:bodyPr>
          <a:lstStyle/>
          <a:p>
            <a:pPr lvl="1"/>
            <a:r>
              <a:rPr lang="en-US" altLang="en-US" sz="3200" b="1" dirty="0"/>
              <a:t>Tourism</a:t>
            </a:r>
          </a:p>
          <a:p>
            <a:pPr lvl="2"/>
            <a:r>
              <a:rPr lang="en-US" altLang="en-US" sz="2800" dirty="0"/>
              <a:t>Cuban role as tourist destination stopped with the rise of Castro</a:t>
            </a:r>
          </a:p>
          <a:p>
            <a:pPr lvl="3"/>
            <a:r>
              <a:rPr lang="en-US" altLang="en-US" sz="2400" dirty="0"/>
              <a:t>Beginning to reopen</a:t>
            </a:r>
          </a:p>
          <a:p>
            <a:pPr lvl="2"/>
            <a:r>
              <a:rPr lang="en-US" altLang="en-US" sz="2800" dirty="0"/>
              <a:t>Other islands now popular</a:t>
            </a:r>
          </a:p>
          <a:p>
            <a:pPr lvl="3"/>
            <a:r>
              <a:rPr lang="en-US" altLang="en-US" sz="2400" dirty="0"/>
              <a:t>Five islands hosted 70% of the 14 million tourists who came to the region in 1999 (Puerto Rico, Bahamas, Dominican Republic, Jamaica, Cuba)</a:t>
            </a:r>
          </a:p>
          <a:p>
            <a:pPr lvl="2"/>
            <a:r>
              <a:rPr lang="en-US" altLang="en-US" sz="2800" dirty="0"/>
              <a:t>Tourism is dependent on overall health of world economy and is vulnerable to natural disasters</a:t>
            </a:r>
          </a:p>
          <a:p>
            <a:pPr lvl="2"/>
            <a:r>
              <a:rPr lang="en-US" altLang="en-US" sz="2800" b="1" dirty="0">
                <a:solidFill>
                  <a:srgbClr val="CC0000"/>
                </a:solidFill>
              </a:rPr>
              <a:t>Capital leakage:</a:t>
            </a:r>
            <a:r>
              <a:rPr lang="en-US" altLang="en-US" sz="2800" dirty="0"/>
              <a:t> serious problem involving huge gap between gross receipts and total tourist dollars that remain in Caribbean</a:t>
            </a:r>
          </a:p>
          <a:p>
            <a:pPr lvl="3"/>
            <a:r>
              <a:rPr lang="en-US" altLang="en-US" sz="2400" dirty="0"/>
              <a:t>Many corporate headquarters outside of the region, and profits flow out of the host country</a:t>
            </a:r>
          </a:p>
        </p:txBody>
      </p:sp>
      <p:sp>
        <p:nvSpPr>
          <p:cNvPr id="4" name="Footer Placeholder 4">
            <a:extLst>
              <a:ext uri="{FF2B5EF4-FFF2-40B4-BE49-F238E27FC236}">
                <a16:creationId xmlns:a16="http://schemas.microsoft.com/office/drawing/2014/main" id="{438D07A0-CCAD-4367-B0F0-05783D9A8DEC}"/>
              </a:ext>
            </a:extLst>
          </p:cNvPr>
          <p:cNvSpPr>
            <a:spLocks noGrp="1"/>
          </p:cNvSpPr>
          <p:nvPr>
            <p:ph type="ftr" sz="quarter" idx="11"/>
          </p:nvPr>
        </p:nvSpPr>
        <p:spPr/>
        <p:txBody>
          <a:bodyPr/>
          <a:lstStyle/>
          <a:p>
            <a:r>
              <a:rPr lang="en-US" altLang="en-US" dirty="0"/>
              <a:t>Globalization &amp; Diversity: Rowntree, Lewis, Price, Wyckoff</a:t>
            </a:r>
          </a:p>
        </p:txBody>
      </p:sp>
      <p:sp>
        <p:nvSpPr>
          <p:cNvPr id="5" name="Slide Number Placeholder 5">
            <a:extLst>
              <a:ext uri="{FF2B5EF4-FFF2-40B4-BE49-F238E27FC236}">
                <a16:creationId xmlns:a16="http://schemas.microsoft.com/office/drawing/2014/main" id="{850872C2-2587-4C51-96B3-1AF21D8AF5DC}"/>
              </a:ext>
            </a:extLst>
          </p:cNvPr>
          <p:cNvSpPr>
            <a:spLocks noGrp="1"/>
          </p:cNvSpPr>
          <p:nvPr>
            <p:ph type="sldNum" sz="quarter" idx="12"/>
          </p:nvPr>
        </p:nvSpPr>
        <p:spPr/>
        <p:txBody>
          <a:bodyPr/>
          <a:lstStyle/>
          <a:p>
            <a:fld id="{BD2ACD41-4551-43EF-90DB-0DA54CB16DAE}" type="slidenum">
              <a:rPr lang="en-US" altLang="en-US"/>
              <a:pPr/>
              <a:t>68</a:t>
            </a:fld>
            <a:endParaRPr lang="en-US" altLang="en-US"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A7067-1538-4BCE-AFD4-FD3F81DD99FA}"/>
              </a:ext>
            </a:extLst>
          </p:cNvPr>
          <p:cNvSpPr>
            <a:spLocks noGrp="1"/>
          </p:cNvSpPr>
          <p:nvPr>
            <p:ph type="title"/>
          </p:nvPr>
        </p:nvSpPr>
        <p:spPr/>
        <p:txBody>
          <a:bodyPr/>
          <a:lstStyle/>
          <a:p>
            <a:r>
              <a:rPr lang="en-US" dirty="0"/>
              <a:t>Mexico/NAFTA</a:t>
            </a:r>
          </a:p>
        </p:txBody>
      </p:sp>
      <p:sp>
        <p:nvSpPr>
          <p:cNvPr id="3" name="Text Placeholder 2">
            <a:extLst>
              <a:ext uri="{FF2B5EF4-FFF2-40B4-BE49-F238E27FC236}">
                <a16:creationId xmlns:a16="http://schemas.microsoft.com/office/drawing/2014/main" id="{13F505B7-0101-46C7-BBFC-F6D9234C353B}"/>
              </a:ext>
            </a:extLst>
          </p:cNvPr>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BE9A7A18-B00D-4881-8F25-FDDDC9D480E3}"/>
              </a:ext>
            </a:extLst>
          </p:cNvPr>
          <p:cNvSpPr>
            <a:spLocks noGrp="1"/>
          </p:cNvSpPr>
          <p:nvPr>
            <p:ph type="ftr" sz="quarter" idx="11"/>
          </p:nvPr>
        </p:nvSpPr>
        <p:spPr/>
        <p:txBody>
          <a:bodyPr/>
          <a:lstStyle/>
          <a:p>
            <a:r>
              <a:rPr lang="en-US" altLang="en-US"/>
              <a:t>Globalization &amp; Diversity: Rowntree, Lewis, Price, Wyckoff</a:t>
            </a:r>
            <a:endParaRPr lang="en-US" altLang="en-US" dirty="0"/>
          </a:p>
        </p:txBody>
      </p:sp>
      <p:sp>
        <p:nvSpPr>
          <p:cNvPr id="5" name="Slide Number Placeholder 4">
            <a:extLst>
              <a:ext uri="{FF2B5EF4-FFF2-40B4-BE49-F238E27FC236}">
                <a16:creationId xmlns:a16="http://schemas.microsoft.com/office/drawing/2014/main" id="{CC143E58-099D-4E68-B5FA-4B6F683A459B}"/>
              </a:ext>
            </a:extLst>
          </p:cNvPr>
          <p:cNvSpPr>
            <a:spLocks noGrp="1"/>
          </p:cNvSpPr>
          <p:nvPr>
            <p:ph type="sldNum" sz="quarter" idx="12"/>
          </p:nvPr>
        </p:nvSpPr>
        <p:spPr/>
        <p:txBody>
          <a:bodyPr/>
          <a:lstStyle/>
          <a:p>
            <a:fld id="{EF9A12A1-5955-4B16-8EB6-01C66F1A1E27}" type="slidenum">
              <a:rPr lang="en-US" altLang="en-US" smtClean="0"/>
              <a:pPr/>
              <a:t>69</a:t>
            </a:fld>
            <a:endParaRPr lang="en-US" altLang="en-US" dirty="0"/>
          </a:p>
        </p:txBody>
      </p:sp>
    </p:spTree>
    <p:extLst>
      <p:ext uri="{BB962C8B-B14F-4D97-AF65-F5344CB8AC3E}">
        <p14:creationId xmlns:p14="http://schemas.microsoft.com/office/powerpoint/2010/main" val="29681540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5C959B0E-869C-4B1B-AA18-6B822170894A}"/>
              </a:ext>
            </a:extLst>
          </p:cNvPr>
          <p:cNvSpPr>
            <a:spLocks noGrp="1" noChangeArrowheads="1"/>
          </p:cNvSpPr>
          <p:nvPr>
            <p:ph type="title"/>
          </p:nvPr>
        </p:nvSpPr>
        <p:spPr>
          <a:xfrm>
            <a:off x="1524000" y="0"/>
            <a:ext cx="8458200" cy="558800"/>
          </a:xfrm>
        </p:spPr>
        <p:txBody>
          <a:bodyPr>
            <a:normAutofit fontScale="90000"/>
          </a:bodyPr>
          <a:lstStyle/>
          <a:p>
            <a:r>
              <a:rPr lang="en-US" altLang="en-US" dirty="0"/>
              <a:t>Introduction</a:t>
            </a:r>
          </a:p>
        </p:txBody>
      </p:sp>
      <p:sp>
        <p:nvSpPr>
          <p:cNvPr id="7171" name="Rectangle 3">
            <a:extLst>
              <a:ext uri="{FF2B5EF4-FFF2-40B4-BE49-F238E27FC236}">
                <a16:creationId xmlns:a16="http://schemas.microsoft.com/office/drawing/2014/main" id="{59516723-7E32-4A73-B091-801FB99EFD84}"/>
              </a:ext>
            </a:extLst>
          </p:cNvPr>
          <p:cNvSpPr>
            <a:spLocks noGrp="1" noChangeArrowheads="1"/>
          </p:cNvSpPr>
          <p:nvPr>
            <p:ph idx="1"/>
          </p:nvPr>
        </p:nvSpPr>
        <p:spPr>
          <a:xfrm>
            <a:off x="315685" y="838200"/>
            <a:ext cx="11669485" cy="6019800"/>
          </a:xfrm>
        </p:spPr>
        <p:txBody>
          <a:bodyPr>
            <a:normAutofit/>
          </a:bodyPr>
          <a:lstStyle/>
          <a:p>
            <a:r>
              <a:rPr lang="en-US" altLang="en-US" sz="3200" b="1" dirty="0"/>
              <a:t>Middle America includes 32 countries and dependent territories, located on the mainland of North America and the Caribbean Sea</a:t>
            </a:r>
          </a:p>
          <a:p>
            <a:r>
              <a:rPr lang="en-US" altLang="en-US" sz="3200" b="1" dirty="0"/>
              <a:t>1st Europeans, then U.S., influenced the region</a:t>
            </a:r>
          </a:p>
          <a:p>
            <a:r>
              <a:rPr lang="en-US" altLang="en-US" sz="3200" b="1" dirty="0"/>
              <a:t>Plantation agriculture has been important – efforts to diversify, </a:t>
            </a:r>
            <a:r>
              <a:rPr lang="en-US" altLang="en-US" sz="3200" b="1" dirty="0">
                <a:solidFill>
                  <a:srgbClr val="FF0000"/>
                </a:solidFill>
              </a:rPr>
              <a:t>particularly in Costa Rica</a:t>
            </a:r>
          </a:p>
          <a:p>
            <a:pPr lvl="1"/>
            <a:r>
              <a:rPr lang="en-US" altLang="en-US" sz="2800" b="1" dirty="0">
                <a:solidFill>
                  <a:srgbClr val="FF0000"/>
                </a:solidFill>
              </a:rPr>
              <a:t>High tech &amp; eco-tourism (efforts to maintain the rain forest)</a:t>
            </a:r>
          </a:p>
          <a:p>
            <a:r>
              <a:rPr lang="en-US" altLang="en-US" sz="3200" b="1" dirty="0"/>
              <a:t>High population densities, environmental problems</a:t>
            </a:r>
          </a:p>
          <a:p>
            <a:r>
              <a:rPr lang="en-US" altLang="en-US" sz="3200" b="1" dirty="0"/>
              <a:t>Economy based on tourism, offshore banking, manufacturing, exports (e.g., flowers, coffee, bananas, tropical fruits, etc.) </a:t>
            </a:r>
          </a:p>
          <a:p>
            <a:pPr lvl="1"/>
            <a:r>
              <a:rPr lang="en-US" altLang="en-US" sz="2800" b="1" dirty="0"/>
              <a:t>Disparities in wealth</a:t>
            </a:r>
          </a:p>
        </p:txBody>
      </p:sp>
      <p:sp>
        <p:nvSpPr>
          <p:cNvPr id="5" name="Slide Number Placeholder 5">
            <a:extLst>
              <a:ext uri="{FF2B5EF4-FFF2-40B4-BE49-F238E27FC236}">
                <a16:creationId xmlns:a16="http://schemas.microsoft.com/office/drawing/2014/main" id="{1F96FB39-1C75-492A-8D3F-EF210716C064}"/>
              </a:ext>
            </a:extLst>
          </p:cNvPr>
          <p:cNvSpPr>
            <a:spLocks noGrp="1"/>
          </p:cNvSpPr>
          <p:nvPr>
            <p:ph type="sldNum" sz="quarter" idx="12"/>
          </p:nvPr>
        </p:nvSpPr>
        <p:spPr/>
        <p:txBody>
          <a:bodyPr/>
          <a:lstStyle/>
          <a:p>
            <a:fld id="{6F069235-87D8-414D-810A-1666F1031C5B}" type="slidenum">
              <a:rPr lang="en-US" altLang="en-US"/>
              <a:pPr/>
              <a:t>7</a:t>
            </a:fld>
            <a:endParaRPr lang="en-US" altLang="en-US"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ooter Placeholder 2">
            <a:extLst>
              <a:ext uri="{FF2B5EF4-FFF2-40B4-BE49-F238E27FC236}">
                <a16:creationId xmlns:a16="http://schemas.microsoft.com/office/drawing/2014/main" id="{76B96E89-9B9D-44B1-B6BB-117D197CFB72}"/>
              </a:ext>
            </a:extLst>
          </p:cNvPr>
          <p:cNvSpPr>
            <a:spLocks noGrp="1"/>
          </p:cNvSpPr>
          <p:nvPr>
            <p:ph type="ftr" sz="quarter" idx="11"/>
          </p:nvPr>
        </p:nvSpPr>
        <p:spPr/>
        <p:txBody>
          <a:bodyPr/>
          <a:lstStyle/>
          <a:p>
            <a:r>
              <a:rPr lang="en-US" altLang="en-US" dirty="0"/>
              <a:t>Globalization &amp; Diversity: Rowntree, Lewis, Price, Wyckoff</a:t>
            </a:r>
          </a:p>
        </p:txBody>
      </p:sp>
      <p:sp>
        <p:nvSpPr>
          <p:cNvPr id="38" name="Slide Number Placeholder 3">
            <a:extLst>
              <a:ext uri="{FF2B5EF4-FFF2-40B4-BE49-F238E27FC236}">
                <a16:creationId xmlns:a16="http://schemas.microsoft.com/office/drawing/2014/main" id="{EBC54BD1-A768-46D3-938A-D5C3A225F350}"/>
              </a:ext>
            </a:extLst>
          </p:cNvPr>
          <p:cNvSpPr>
            <a:spLocks noGrp="1"/>
          </p:cNvSpPr>
          <p:nvPr>
            <p:ph type="sldNum" sz="quarter" idx="12"/>
          </p:nvPr>
        </p:nvSpPr>
        <p:spPr/>
        <p:txBody>
          <a:bodyPr/>
          <a:lstStyle/>
          <a:p>
            <a:fld id="{5D8E0DFD-8D58-4BA6-A31D-62581C9C66A8}" type="slidenum">
              <a:rPr lang="en-US" altLang="en-US"/>
              <a:pPr/>
              <a:t>70</a:t>
            </a:fld>
            <a:endParaRPr lang="en-US" altLang="en-US" dirty="0"/>
          </a:p>
        </p:txBody>
      </p:sp>
      <p:grpSp>
        <p:nvGrpSpPr>
          <p:cNvPr id="65538" name="Group 2">
            <a:extLst>
              <a:ext uri="{FF2B5EF4-FFF2-40B4-BE49-F238E27FC236}">
                <a16:creationId xmlns:a16="http://schemas.microsoft.com/office/drawing/2014/main" id="{39B9A17C-272F-4869-B47B-9CC913097240}"/>
              </a:ext>
            </a:extLst>
          </p:cNvPr>
          <p:cNvGrpSpPr>
            <a:grpSpLocks/>
          </p:cNvGrpSpPr>
          <p:nvPr/>
        </p:nvGrpSpPr>
        <p:grpSpPr bwMode="auto">
          <a:xfrm>
            <a:off x="3276600" y="233366"/>
            <a:ext cx="6637338" cy="6624637"/>
            <a:chOff x="648" y="51"/>
            <a:chExt cx="4181" cy="4283"/>
          </a:xfrm>
        </p:grpSpPr>
        <p:grpSp>
          <p:nvGrpSpPr>
            <p:cNvPr id="65539" name="Group 3">
              <a:extLst>
                <a:ext uri="{FF2B5EF4-FFF2-40B4-BE49-F238E27FC236}">
                  <a16:creationId xmlns:a16="http://schemas.microsoft.com/office/drawing/2014/main" id="{FBA589E5-E800-4105-990D-0A847F6B757F}"/>
                </a:ext>
              </a:extLst>
            </p:cNvPr>
            <p:cNvGrpSpPr>
              <a:grpSpLocks/>
            </p:cNvGrpSpPr>
            <p:nvPr/>
          </p:nvGrpSpPr>
          <p:grpSpPr bwMode="auto">
            <a:xfrm>
              <a:off x="1578" y="51"/>
              <a:ext cx="3251" cy="2479"/>
              <a:chOff x="1578" y="51"/>
              <a:chExt cx="3251" cy="2479"/>
            </a:xfrm>
          </p:grpSpPr>
          <p:grpSp>
            <p:nvGrpSpPr>
              <p:cNvPr id="65540" name="Group 4">
                <a:extLst>
                  <a:ext uri="{FF2B5EF4-FFF2-40B4-BE49-F238E27FC236}">
                    <a16:creationId xmlns:a16="http://schemas.microsoft.com/office/drawing/2014/main" id="{0C0AB5ED-D9FC-4BDB-9FB3-4F0DF7DAA4E5}"/>
                  </a:ext>
                </a:extLst>
              </p:cNvPr>
              <p:cNvGrpSpPr>
                <a:grpSpLocks/>
              </p:cNvGrpSpPr>
              <p:nvPr/>
            </p:nvGrpSpPr>
            <p:grpSpPr bwMode="auto">
              <a:xfrm>
                <a:off x="1578" y="51"/>
                <a:ext cx="3251" cy="2479"/>
                <a:chOff x="1578" y="51"/>
                <a:chExt cx="3251" cy="2479"/>
              </a:xfrm>
            </p:grpSpPr>
            <p:sp>
              <p:nvSpPr>
                <p:cNvPr id="65541" name="Freeform 5">
                  <a:extLst>
                    <a:ext uri="{FF2B5EF4-FFF2-40B4-BE49-F238E27FC236}">
                      <a16:creationId xmlns:a16="http://schemas.microsoft.com/office/drawing/2014/main" id="{9C585612-740B-4F34-AE10-E4D3D0BAC9B9}"/>
                    </a:ext>
                  </a:extLst>
                </p:cNvPr>
                <p:cNvSpPr>
                  <a:spLocks/>
                </p:cNvSpPr>
                <p:nvPr/>
              </p:nvSpPr>
              <p:spPr bwMode="auto">
                <a:xfrm>
                  <a:off x="2818" y="539"/>
                  <a:ext cx="83" cy="45"/>
                </a:xfrm>
                <a:custGeom>
                  <a:avLst/>
                  <a:gdLst>
                    <a:gd name="T0" fmla="*/ 40 w 83"/>
                    <a:gd name="T1" fmla="*/ 0 h 45"/>
                    <a:gd name="T2" fmla="*/ 82 w 83"/>
                    <a:gd name="T3" fmla="*/ 26 h 45"/>
                    <a:gd name="T4" fmla="*/ 68 w 83"/>
                    <a:gd name="T5" fmla="*/ 44 h 45"/>
                    <a:gd name="T6" fmla="*/ 0 w 83"/>
                    <a:gd name="T7" fmla="*/ 40 h 45"/>
                    <a:gd name="T8" fmla="*/ 40 w 83"/>
                    <a:gd name="T9" fmla="*/ 0 h 45"/>
                  </a:gdLst>
                  <a:ahLst/>
                  <a:cxnLst>
                    <a:cxn ang="0">
                      <a:pos x="T0" y="T1"/>
                    </a:cxn>
                    <a:cxn ang="0">
                      <a:pos x="T2" y="T3"/>
                    </a:cxn>
                    <a:cxn ang="0">
                      <a:pos x="T4" y="T5"/>
                    </a:cxn>
                    <a:cxn ang="0">
                      <a:pos x="T6" y="T7"/>
                    </a:cxn>
                    <a:cxn ang="0">
                      <a:pos x="T8" y="T9"/>
                    </a:cxn>
                  </a:cxnLst>
                  <a:rect l="0" t="0" r="r" b="b"/>
                  <a:pathLst>
                    <a:path w="83" h="45">
                      <a:moveTo>
                        <a:pt x="40" y="0"/>
                      </a:moveTo>
                      <a:lnTo>
                        <a:pt x="82" y="26"/>
                      </a:lnTo>
                      <a:lnTo>
                        <a:pt x="68" y="44"/>
                      </a:lnTo>
                      <a:lnTo>
                        <a:pt x="0" y="40"/>
                      </a:lnTo>
                      <a:lnTo>
                        <a:pt x="40" y="0"/>
                      </a:lnTo>
                    </a:path>
                  </a:pathLst>
                </a:custGeom>
                <a:solidFill>
                  <a:srgbClr val="CCFFFF"/>
                </a:solidFill>
                <a:ln w="12700" cap="rnd" cmpd="sng">
                  <a:solidFill>
                    <a:srgbClr val="282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nvGrpSpPr>
                <p:cNvPr id="65542" name="Group 6">
                  <a:extLst>
                    <a:ext uri="{FF2B5EF4-FFF2-40B4-BE49-F238E27FC236}">
                      <a16:creationId xmlns:a16="http://schemas.microsoft.com/office/drawing/2014/main" id="{ACD751F9-CF90-4D90-8A35-712A87FC983F}"/>
                    </a:ext>
                  </a:extLst>
                </p:cNvPr>
                <p:cNvGrpSpPr>
                  <a:grpSpLocks/>
                </p:cNvGrpSpPr>
                <p:nvPr/>
              </p:nvGrpSpPr>
              <p:grpSpPr bwMode="auto">
                <a:xfrm>
                  <a:off x="1578" y="51"/>
                  <a:ext cx="3251" cy="2479"/>
                  <a:chOff x="1578" y="51"/>
                  <a:chExt cx="3251" cy="2479"/>
                </a:xfrm>
              </p:grpSpPr>
              <p:sp>
                <p:nvSpPr>
                  <p:cNvPr id="65543" name="Freeform 7">
                    <a:extLst>
                      <a:ext uri="{FF2B5EF4-FFF2-40B4-BE49-F238E27FC236}">
                        <a16:creationId xmlns:a16="http://schemas.microsoft.com/office/drawing/2014/main" id="{3492344A-6714-4BCA-8324-C780FF6632DF}"/>
                      </a:ext>
                    </a:extLst>
                  </p:cNvPr>
                  <p:cNvSpPr>
                    <a:spLocks/>
                  </p:cNvSpPr>
                  <p:nvPr/>
                </p:nvSpPr>
                <p:spPr bwMode="auto">
                  <a:xfrm>
                    <a:off x="2884" y="477"/>
                    <a:ext cx="321" cy="127"/>
                  </a:xfrm>
                  <a:custGeom>
                    <a:avLst/>
                    <a:gdLst>
                      <a:gd name="T0" fmla="*/ 320 w 321"/>
                      <a:gd name="T1" fmla="*/ 18 h 127"/>
                      <a:gd name="T2" fmla="*/ 268 w 321"/>
                      <a:gd name="T3" fmla="*/ 4 h 127"/>
                      <a:gd name="T4" fmla="*/ 188 w 321"/>
                      <a:gd name="T5" fmla="*/ 42 h 127"/>
                      <a:gd name="T6" fmla="*/ 108 w 321"/>
                      <a:gd name="T7" fmla="*/ 46 h 127"/>
                      <a:gd name="T8" fmla="*/ 60 w 321"/>
                      <a:gd name="T9" fmla="*/ 36 h 127"/>
                      <a:gd name="T10" fmla="*/ 36 w 321"/>
                      <a:gd name="T11" fmla="*/ 0 h 127"/>
                      <a:gd name="T12" fmla="*/ 18 w 321"/>
                      <a:gd name="T13" fmla="*/ 4 h 127"/>
                      <a:gd name="T14" fmla="*/ 0 w 321"/>
                      <a:gd name="T15" fmla="*/ 18 h 127"/>
                      <a:gd name="T16" fmla="*/ 6 w 321"/>
                      <a:gd name="T17" fmla="*/ 40 h 127"/>
                      <a:gd name="T18" fmla="*/ 48 w 321"/>
                      <a:gd name="T19" fmla="*/ 74 h 127"/>
                      <a:gd name="T20" fmla="*/ 96 w 321"/>
                      <a:gd name="T21" fmla="*/ 112 h 127"/>
                      <a:gd name="T22" fmla="*/ 164 w 321"/>
                      <a:gd name="T23" fmla="*/ 126 h 127"/>
                      <a:gd name="T24" fmla="*/ 222 w 321"/>
                      <a:gd name="T25" fmla="*/ 102 h 127"/>
                      <a:gd name="T26" fmla="*/ 300 w 321"/>
                      <a:gd name="T27" fmla="*/ 58 h 127"/>
                      <a:gd name="T28" fmla="*/ 320 w 321"/>
                      <a:gd name="T29" fmla="*/ 18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1" h="127">
                        <a:moveTo>
                          <a:pt x="320" y="18"/>
                        </a:moveTo>
                        <a:lnTo>
                          <a:pt x="268" y="4"/>
                        </a:lnTo>
                        <a:lnTo>
                          <a:pt x="188" y="42"/>
                        </a:lnTo>
                        <a:lnTo>
                          <a:pt x="108" y="46"/>
                        </a:lnTo>
                        <a:lnTo>
                          <a:pt x="60" y="36"/>
                        </a:lnTo>
                        <a:lnTo>
                          <a:pt x="36" y="0"/>
                        </a:lnTo>
                        <a:lnTo>
                          <a:pt x="18" y="4"/>
                        </a:lnTo>
                        <a:lnTo>
                          <a:pt x="0" y="18"/>
                        </a:lnTo>
                        <a:lnTo>
                          <a:pt x="6" y="40"/>
                        </a:lnTo>
                        <a:lnTo>
                          <a:pt x="48" y="74"/>
                        </a:lnTo>
                        <a:lnTo>
                          <a:pt x="96" y="112"/>
                        </a:lnTo>
                        <a:lnTo>
                          <a:pt x="164" y="126"/>
                        </a:lnTo>
                        <a:lnTo>
                          <a:pt x="222" y="102"/>
                        </a:lnTo>
                        <a:lnTo>
                          <a:pt x="300" y="58"/>
                        </a:lnTo>
                        <a:lnTo>
                          <a:pt x="320" y="18"/>
                        </a:lnTo>
                      </a:path>
                    </a:pathLst>
                  </a:custGeom>
                  <a:solidFill>
                    <a:srgbClr val="CCFFFF"/>
                  </a:solidFill>
                  <a:ln w="12700" cap="rnd" cmpd="sng">
                    <a:solidFill>
                      <a:srgbClr val="282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nvGrpSpPr>
                  <p:cNvPr id="65544" name="Group 8">
                    <a:extLst>
                      <a:ext uri="{FF2B5EF4-FFF2-40B4-BE49-F238E27FC236}">
                        <a16:creationId xmlns:a16="http://schemas.microsoft.com/office/drawing/2014/main" id="{02D47056-9663-4C9F-B8AF-6691CAF4997C}"/>
                      </a:ext>
                    </a:extLst>
                  </p:cNvPr>
                  <p:cNvGrpSpPr>
                    <a:grpSpLocks/>
                  </p:cNvGrpSpPr>
                  <p:nvPr/>
                </p:nvGrpSpPr>
                <p:grpSpPr bwMode="auto">
                  <a:xfrm>
                    <a:off x="1578" y="51"/>
                    <a:ext cx="3251" cy="2479"/>
                    <a:chOff x="1578" y="51"/>
                    <a:chExt cx="3251" cy="2479"/>
                  </a:xfrm>
                </p:grpSpPr>
                <p:sp>
                  <p:nvSpPr>
                    <p:cNvPr id="65545" name="Freeform 9">
                      <a:extLst>
                        <a:ext uri="{FF2B5EF4-FFF2-40B4-BE49-F238E27FC236}">
                          <a16:creationId xmlns:a16="http://schemas.microsoft.com/office/drawing/2014/main" id="{D115E05C-AB47-45BE-9B72-F1BCCB4D9114}"/>
                        </a:ext>
                      </a:extLst>
                    </p:cNvPr>
                    <p:cNvSpPr>
                      <a:spLocks/>
                    </p:cNvSpPr>
                    <p:nvPr/>
                  </p:nvSpPr>
                  <p:spPr bwMode="auto">
                    <a:xfrm>
                      <a:off x="1578" y="681"/>
                      <a:ext cx="3047" cy="1849"/>
                    </a:xfrm>
                    <a:custGeom>
                      <a:avLst/>
                      <a:gdLst>
                        <a:gd name="T0" fmla="*/ 78 w 3047"/>
                        <a:gd name="T1" fmla="*/ 478 h 1849"/>
                        <a:gd name="T2" fmla="*/ 132 w 3047"/>
                        <a:gd name="T3" fmla="*/ 686 h 1849"/>
                        <a:gd name="T4" fmla="*/ 156 w 3047"/>
                        <a:gd name="T5" fmla="*/ 1044 h 1849"/>
                        <a:gd name="T6" fmla="*/ 168 w 3047"/>
                        <a:gd name="T7" fmla="*/ 1212 h 1849"/>
                        <a:gd name="T8" fmla="*/ 852 w 3047"/>
                        <a:gd name="T9" fmla="*/ 1460 h 1849"/>
                        <a:gd name="T10" fmla="*/ 1684 w 3047"/>
                        <a:gd name="T11" fmla="*/ 1540 h 1849"/>
                        <a:gd name="T12" fmla="*/ 1862 w 3047"/>
                        <a:gd name="T13" fmla="*/ 1468 h 1849"/>
                        <a:gd name="T14" fmla="*/ 1990 w 3047"/>
                        <a:gd name="T15" fmla="*/ 1520 h 1849"/>
                        <a:gd name="T16" fmla="*/ 2044 w 3047"/>
                        <a:gd name="T17" fmla="*/ 1622 h 1849"/>
                        <a:gd name="T18" fmla="*/ 2174 w 3047"/>
                        <a:gd name="T19" fmla="*/ 1598 h 1849"/>
                        <a:gd name="T20" fmla="*/ 2246 w 3047"/>
                        <a:gd name="T21" fmla="*/ 1706 h 1849"/>
                        <a:gd name="T22" fmla="*/ 2152 w 3047"/>
                        <a:gd name="T23" fmla="*/ 1700 h 1849"/>
                        <a:gd name="T24" fmla="*/ 2128 w 3047"/>
                        <a:gd name="T25" fmla="*/ 1788 h 1849"/>
                        <a:gd name="T26" fmla="*/ 2366 w 3047"/>
                        <a:gd name="T27" fmla="*/ 1682 h 1849"/>
                        <a:gd name="T28" fmla="*/ 2478 w 3047"/>
                        <a:gd name="T29" fmla="*/ 1588 h 1849"/>
                        <a:gd name="T30" fmla="*/ 2652 w 3047"/>
                        <a:gd name="T31" fmla="*/ 1474 h 1849"/>
                        <a:gd name="T32" fmla="*/ 2736 w 3047"/>
                        <a:gd name="T33" fmla="*/ 1358 h 1849"/>
                        <a:gd name="T34" fmla="*/ 2868 w 3047"/>
                        <a:gd name="T35" fmla="*/ 1442 h 1849"/>
                        <a:gd name="T36" fmla="*/ 2962 w 3047"/>
                        <a:gd name="T37" fmla="*/ 1454 h 1849"/>
                        <a:gd name="T38" fmla="*/ 2950 w 3047"/>
                        <a:gd name="T39" fmla="*/ 1352 h 1849"/>
                        <a:gd name="T40" fmla="*/ 2848 w 3047"/>
                        <a:gd name="T41" fmla="*/ 1306 h 1849"/>
                        <a:gd name="T42" fmla="*/ 2784 w 3047"/>
                        <a:gd name="T43" fmla="*/ 1284 h 1849"/>
                        <a:gd name="T44" fmla="*/ 2868 w 3047"/>
                        <a:gd name="T45" fmla="*/ 1176 h 1849"/>
                        <a:gd name="T46" fmla="*/ 2700 w 3047"/>
                        <a:gd name="T47" fmla="*/ 1224 h 1849"/>
                        <a:gd name="T48" fmla="*/ 2786 w 3047"/>
                        <a:gd name="T49" fmla="*/ 1086 h 1849"/>
                        <a:gd name="T50" fmla="*/ 2928 w 3047"/>
                        <a:gd name="T51" fmla="*/ 1020 h 1849"/>
                        <a:gd name="T52" fmla="*/ 2998 w 3047"/>
                        <a:gd name="T53" fmla="*/ 878 h 1849"/>
                        <a:gd name="T54" fmla="*/ 2916 w 3047"/>
                        <a:gd name="T55" fmla="*/ 842 h 1849"/>
                        <a:gd name="T56" fmla="*/ 2748 w 3047"/>
                        <a:gd name="T57" fmla="*/ 742 h 1849"/>
                        <a:gd name="T58" fmla="*/ 2648 w 3047"/>
                        <a:gd name="T59" fmla="*/ 680 h 1849"/>
                        <a:gd name="T60" fmla="*/ 2472 w 3047"/>
                        <a:gd name="T61" fmla="*/ 606 h 1849"/>
                        <a:gd name="T62" fmla="*/ 2420 w 3047"/>
                        <a:gd name="T63" fmla="*/ 600 h 1849"/>
                        <a:gd name="T64" fmla="*/ 2354 w 3047"/>
                        <a:gd name="T65" fmla="*/ 666 h 1849"/>
                        <a:gd name="T66" fmla="*/ 2272 w 3047"/>
                        <a:gd name="T67" fmla="*/ 590 h 1849"/>
                        <a:gd name="T68" fmla="*/ 2174 w 3047"/>
                        <a:gd name="T69" fmla="*/ 508 h 1849"/>
                        <a:gd name="T70" fmla="*/ 1984 w 3047"/>
                        <a:gd name="T71" fmla="*/ 544 h 1849"/>
                        <a:gd name="T72" fmla="*/ 2056 w 3047"/>
                        <a:gd name="T73" fmla="*/ 626 h 1849"/>
                        <a:gd name="T74" fmla="*/ 2052 w 3047"/>
                        <a:gd name="T75" fmla="*/ 758 h 1849"/>
                        <a:gd name="T76" fmla="*/ 2164 w 3047"/>
                        <a:gd name="T77" fmla="*/ 878 h 1849"/>
                        <a:gd name="T78" fmla="*/ 2128 w 3047"/>
                        <a:gd name="T79" fmla="*/ 1044 h 1849"/>
                        <a:gd name="T80" fmla="*/ 2186 w 3047"/>
                        <a:gd name="T81" fmla="*/ 1164 h 1849"/>
                        <a:gd name="T82" fmla="*/ 2098 w 3047"/>
                        <a:gd name="T83" fmla="*/ 1256 h 1849"/>
                        <a:gd name="T84" fmla="*/ 1966 w 3047"/>
                        <a:gd name="T85" fmla="*/ 1126 h 1849"/>
                        <a:gd name="T86" fmla="*/ 1806 w 3047"/>
                        <a:gd name="T87" fmla="*/ 1036 h 1849"/>
                        <a:gd name="T88" fmla="*/ 1558 w 3047"/>
                        <a:gd name="T89" fmla="*/ 956 h 1849"/>
                        <a:gd name="T90" fmla="*/ 1484 w 3047"/>
                        <a:gd name="T91" fmla="*/ 886 h 1849"/>
                        <a:gd name="T92" fmla="*/ 1458 w 3047"/>
                        <a:gd name="T93" fmla="*/ 722 h 1849"/>
                        <a:gd name="T94" fmla="*/ 1614 w 3047"/>
                        <a:gd name="T95" fmla="*/ 496 h 1849"/>
                        <a:gd name="T96" fmla="*/ 1614 w 3047"/>
                        <a:gd name="T97" fmla="*/ 424 h 1849"/>
                        <a:gd name="T98" fmla="*/ 1724 w 3047"/>
                        <a:gd name="T99" fmla="*/ 340 h 1849"/>
                        <a:gd name="T100" fmla="*/ 1710 w 3047"/>
                        <a:gd name="T101" fmla="*/ 196 h 1849"/>
                        <a:gd name="T102" fmla="*/ 1628 w 3047"/>
                        <a:gd name="T103" fmla="*/ 220 h 1849"/>
                        <a:gd name="T104" fmla="*/ 1584 w 3047"/>
                        <a:gd name="T105" fmla="*/ 232 h 1849"/>
                        <a:gd name="T106" fmla="*/ 1518 w 3047"/>
                        <a:gd name="T107" fmla="*/ 280 h 1849"/>
                        <a:gd name="T108" fmla="*/ 1430 w 3047"/>
                        <a:gd name="T109" fmla="*/ 94 h 1849"/>
                        <a:gd name="T110" fmla="*/ 1398 w 3047"/>
                        <a:gd name="T111" fmla="*/ 168 h 1849"/>
                        <a:gd name="T112" fmla="*/ 1422 w 3047"/>
                        <a:gd name="T113" fmla="*/ 316 h 1849"/>
                        <a:gd name="T114" fmla="*/ 1278 w 3047"/>
                        <a:gd name="T115" fmla="*/ 340 h 1849"/>
                        <a:gd name="T116" fmla="*/ 1110 w 3047"/>
                        <a:gd name="T117" fmla="*/ 340 h 1849"/>
                        <a:gd name="T118" fmla="*/ 1002 w 3047"/>
                        <a:gd name="T119" fmla="*/ 316 h 1849"/>
                        <a:gd name="T120" fmla="*/ 920 w 3047"/>
                        <a:gd name="T121" fmla="*/ 244 h 1849"/>
                        <a:gd name="T122" fmla="*/ 752 w 3047"/>
                        <a:gd name="T123" fmla="*/ 196 h 1849"/>
                        <a:gd name="T124" fmla="*/ 586 w 3047"/>
                        <a:gd name="T125" fmla="*/ 114 h 1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47" h="1849">
                          <a:moveTo>
                            <a:pt x="358" y="0"/>
                          </a:moveTo>
                          <a:lnTo>
                            <a:pt x="0" y="452"/>
                          </a:lnTo>
                          <a:lnTo>
                            <a:pt x="78" y="478"/>
                          </a:lnTo>
                          <a:lnTo>
                            <a:pt x="36" y="532"/>
                          </a:lnTo>
                          <a:lnTo>
                            <a:pt x="108" y="544"/>
                          </a:lnTo>
                          <a:lnTo>
                            <a:pt x="132" y="686"/>
                          </a:lnTo>
                          <a:lnTo>
                            <a:pt x="180" y="854"/>
                          </a:lnTo>
                          <a:lnTo>
                            <a:pt x="132" y="972"/>
                          </a:lnTo>
                          <a:lnTo>
                            <a:pt x="156" y="1044"/>
                          </a:lnTo>
                          <a:lnTo>
                            <a:pt x="120" y="1128"/>
                          </a:lnTo>
                          <a:lnTo>
                            <a:pt x="168" y="1152"/>
                          </a:lnTo>
                          <a:lnTo>
                            <a:pt x="168" y="1212"/>
                          </a:lnTo>
                          <a:lnTo>
                            <a:pt x="274" y="1236"/>
                          </a:lnTo>
                          <a:lnTo>
                            <a:pt x="334" y="1382"/>
                          </a:lnTo>
                          <a:lnTo>
                            <a:pt x="852" y="1460"/>
                          </a:lnTo>
                          <a:lnTo>
                            <a:pt x="1520" y="1494"/>
                          </a:lnTo>
                          <a:lnTo>
                            <a:pt x="1654" y="1542"/>
                          </a:lnTo>
                          <a:lnTo>
                            <a:pt x="1684" y="1540"/>
                          </a:lnTo>
                          <a:lnTo>
                            <a:pt x="1740" y="1514"/>
                          </a:lnTo>
                          <a:lnTo>
                            <a:pt x="1788" y="1488"/>
                          </a:lnTo>
                          <a:lnTo>
                            <a:pt x="1862" y="1468"/>
                          </a:lnTo>
                          <a:lnTo>
                            <a:pt x="1904" y="1508"/>
                          </a:lnTo>
                          <a:lnTo>
                            <a:pt x="1948" y="1504"/>
                          </a:lnTo>
                          <a:lnTo>
                            <a:pt x="1990" y="1520"/>
                          </a:lnTo>
                          <a:lnTo>
                            <a:pt x="1988" y="1576"/>
                          </a:lnTo>
                          <a:lnTo>
                            <a:pt x="2002" y="1604"/>
                          </a:lnTo>
                          <a:lnTo>
                            <a:pt x="2044" y="1622"/>
                          </a:lnTo>
                          <a:lnTo>
                            <a:pt x="2080" y="1614"/>
                          </a:lnTo>
                          <a:lnTo>
                            <a:pt x="2126" y="1586"/>
                          </a:lnTo>
                          <a:lnTo>
                            <a:pt x="2174" y="1598"/>
                          </a:lnTo>
                          <a:lnTo>
                            <a:pt x="2220" y="1624"/>
                          </a:lnTo>
                          <a:lnTo>
                            <a:pt x="2248" y="1652"/>
                          </a:lnTo>
                          <a:lnTo>
                            <a:pt x="2246" y="1706"/>
                          </a:lnTo>
                          <a:lnTo>
                            <a:pt x="2208" y="1690"/>
                          </a:lnTo>
                          <a:lnTo>
                            <a:pt x="2166" y="1662"/>
                          </a:lnTo>
                          <a:lnTo>
                            <a:pt x="2152" y="1700"/>
                          </a:lnTo>
                          <a:lnTo>
                            <a:pt x="2158" y="1736"/>
                          </a:lnTo>
                          <a:lnTo>
                            <a:pt x="2146" y="1764"/>
                          </a:lnTo>
                          <a:lnTo>
                            <a:pt x="2128" y="1788"/>
                          </a:lnTo>
                          <a:lnTo>
                            <a:pt x="2128" y="1848"/>
                          </a:lnTo>
                          <a:lnTo>
                            <a:pt x="2306" y="1740"/>
                          </a:lnTo>
                          <a:lnTo>
                            <a:pt x="2366" y="1682"/>
                          </a:lnTo>
                          <a:lnTo>
                            <a:pt x="2426" y="1658"/>
                          </a:lnTo>
                          <a:lnTo>
                            <a:pt x="2434" y="1608"/>
                          </a:lnTo>
                          <a:lnTo>
                            <a:pt x="2478" y="1588"/>
                          </a:lnTo>
                          <a:lnTo>
                            <a:pt x="2528" y="1596"/>
                          </a:lnTo>
                          <a:lnTo>
                            <a:pt x="2618" y="1540"/>
                          </a:lnTo>
                          <a:lnTo>
                            <a:pt x="2652" y="1474"/>
                          </a:lnTo>
                          <a:lnTo>
                            <a:pt x="2652" y="1380"/>
                          </a:lnTo>
                          <a:lnTo>
                            <a:pt x="2682" y="1340"/>
                          </a:lnTo>
                          <a:lnTo>
                            <a:pt x="2736" y="1358"/>
                          </a:lnTo>
                          <a:lnTo>
                            <a:pt x="2754" y="1414"/>
                          </a:lnTo>
                          <a:lnTo>
                            <a:pt x="2820" y="1478"/>
                          </a:lnTo>
                          <a:lnTo>
                            <a:pt x="2868" y="1442"/>
                          </a:lnTo>
                          <a:lnTo>
                            <a:pt x="2892" y="1394"/>
                          </a:lnTo>
                          <a:lnTo>
                            <a:pt x="2880" y="1574"/>
                          </a:lnTo>
                          <a:lnTo>
                            <a:pt x="2962" y="1454"/>
                          </a:lnTo>
                          <a:lnTo>
                            <a:pt x="3046" y="1332"/>
                          </a:lnTo>
                          <a:lnTo>
                            <a:pt x="3012" y="1322"/>
                          </a:lnTo>
                          <a:lnTo>
                            <a:pt x="2950" y="1352"/>
                          </a:lnTo>
                          <a:lnTo>
                            <a:pt x="2880" y="1358"/>
                          </a:lnTo>
                          <a:lnTo>
                            <a:pt x="2874" y="1320"/>
                          </a:lnTo>
                          <a:lnTo>
                            <a:pt x="2848" y="1306"/>
                          </a:lnTo>
                          <a:lnTo>
                            <a:pt x="2856" y="1260"/>
                          </a:lnTo>
                          <a:lnTo>
                            <a:pt x="2820" y="1282"/>
                          </a:lnTo>
                          <a:lnTo>
                            <a:pt x="2784" y="1284"/>
                          </a:lnTo>
                          <a:lnTo>
                            <a:pt x="2818" y="1248"/>
                          </a:lnTo>
                          <a:lnTo>
                            <a:pt x="2840" y="1214"/>
                          </a:lnTo>
                          <a:lnTo>
                            <a:pt x="2868" y="1176"/>
                          </a:lnTo>
                          <a:lnTo>
                            <a:pt x="2812" y="1162"/>
                          </a:lnTo>
                          <a:lnTo>
                            <a:pt x="2760" y="1186"/>
                          </a:lnTo>
                          <a:lnTo>
                            <a:pt x="2700" y="1224"/>
                          </a:lnTo>
                          <a:lnTo>
                            <a:pt x="2616" y="1332"/>
                          </a:lnTo>
                          <a:lnTo>
                            <a:pt x="2724" y="1116"/>
                          </a:lnTo>
                          <a:lnTo>
                            <a:pt x="2786" y="1086"/>
                          </a:lnTo>
                          <a:lnTo>
                            <a:pt x="2856" y="1080"/>
                          </a:lnTo>
                          <a:lnTo>
                            <a:pt x="2888" y="1040"/>
                          </a:lnTo>
                          <a:lnTo>
                            <a:pt x="2928" y="1020"/>
                          </a:lnTo>
                          <a:lnTo>
                            <a:pt x="2962" y="950"/>
                          </a:lnTo>
                          <a:lnTo>
                            <a:pt x="2994" y="902"/>
                          </a:lnTo>
                          <a:lnTo>
                            <a:pt x="2998" y="878"/>
                          </a:lnTo>
                          <a:lnTo>
                            <a:pt x="2974" y="818"/>
                          </a:lnTo>
                          <a:lnTo>
                            <a:pt x="2940" y="782"/>
                          </a:lnTo>
                          <a:lnTo>
                            <a:pt x="2916" y="842"/>
                          </a:lnTo>
                          <a:lnTo>
                            <a:pt x="2856" y="746"/>
                          </a:lnTo>
                          <a:lnTo>
                            <a:pt x="2792" y="760"/>
                          </a:lnTo>
                          <a:lnTo>
                            <a:pt x="2748" y="742"/>
                          </a:lnTo>
                          <a:lnTo>
                            <a:pt x="2688" y="758"/>
                          </a:lnTo>
                          <a:lnTo>
                            <a:pt x="2670" y="704"/>
                          </a:lnTo>
                          <a:lnTo>
                            <a:pt x="2648" y="680"/>
                          </a:lnTo>
                          <a:lnTo>
                            <a:pt x="2606" y="666"/>
                          </a:lnTo>
                          <a:lnTo>
                            <a:pt x="2546" y="638"/>
                          </a:lnTo>
                          <a:lnTo>
                            <a:pt x="2472" y="606"/>
                          </a:lnTo>
                          <a:lnTo>
                            <a:pt x="2428" y="554"/>
                          </a:lnTo>
                          <a:lnTo>
                            <a:pt x="2402" y="544"/>
                          </a:lnTo>
                          <a:lnTo>
                            <a:pt x="2420" y="600"/>
                          </a:lnTo>
                          <a:lnTo>
                            <a:pt x="2450" y="662"/>
                          </a:lnTo>
                          <a:lnTo>
                            <a:pt x="2396" y="682"/>
                          </a:lnTo>
                          <a:lnTo>
                            <a:pt x="2354" y="666"/>
                          </a:lnTo>
                          <a:lnTo>
                            <a:pt x="2316" y="664"/>
                          </a:lnTo>
                          <a:lnTo>
                            <a:pt x="2296" y="614"/>
                          </a:lnTo>
                          <a:lnTo>
                            <a:pt x="2272" y="590"/>
                          </a:lnTo>
                          <a:lnTo>
                            <a:pt x="2258" y="544"/>
                          </a:lnTo>
                          <a:lnTo>
                            <a:pt x="2224" y="518"/>
                          </a:lnTo>
                          <a:lnTo>
                            <a:pt x="2174" y="508"/>
                          </a:lnTo>
                          <a:lnTo>
                            <a:pt x="2118" y="520"/>
                          </a:lnTo>
                          <a:lnTo>
                            <a:pt x="2056" y="508"/>
                          </a:lnTo>
                          <a:lnTo>
                            <a:pt x="1984" y="544"/>
                          </a:lnTo>
                          <a:lnTo>
                            <a:pt x="1988" y="572"/>
                          </a:lnTo>
                          <a:lnTo>
                            <a:pt x="2026" y="588"/>
                          </a:lnTo>
                          <a:lnTo>
                            <a:pt x="2056" y="626"/>
                          </a:lnTo>
                          <a:lnTo>
                            <a:pt x="2062" y="670"/>
                          </a:lnTo>
                          <a:lnTo>
                            <a:pt x="2080" y="722"/>
                          </a:lnTo>
                          <a:lnTo>
                            <a:pt x="2052" y="758"/>
                          </a:lnTo>
                          <a:lnTo>
                            <a:pt x="2054" y="802"/>
                          </a:lnTo>
                          <a:lnTo>
                            <a:pt x="2124" y="836"/>
                          </a:lnTo>
                          <a:lnTo>
                            <a:pt x="2164" y="878"/>
                          </a:lnTo>
                          <a:lnTo>
                            <a:pt x="2164" y="918"/>
                          </a:lnTo>
                          <a:lnTo>
                            <a:pt x="2152" y="984"/>
                          </a:lnTo>
                          <a:lnTo>
                            <a:pt x="2128" y="1044"/>
                          </a:lnTo>
                          <a:lnTo>
                            <a:pt x="2124" y="1066"/>
                          </a:lnTo>
                          <a:lnTo>
                            <a:pt x="2174" y="1114"/>
                          </a:lnTo>
                          <a:lnTo>
                            <a:pt x="2186" y="1164"/>
                          </a:lnTo>
                          <a:lnTo>
                            <a:pt x="2186" y="1236"/>
                          </a:lnTo>
                          <a:lnTo>
                            <a:pt x="2142" y="1240"/>
                          </a:lnTo>
                          <a:lnTo>
                            <a:pt x="2098" y="1256"/>
                          </a:lnTo>
                          <a:lnTo>
                            <a:pt x="2044" y="1204"/>
                          </a:lnTo>
                          <a:lnTo>
                            <a:pt x="1996" y="1188"/>
                          </a:lnTo>
                          <a:lnTo>
                            <a:pt x="1966" y="1126"/>
                          </a:lnTo>
                          <a:lnTo>
                            <a:pt x="1960" y="1068"/>
                          </a:lnTo>
                          <a:lnTo>
                            <a:pt x="1872" y="1040"/>
                          </a:lnTo>
                          <a:lnTo>
                            <a:pt x="1806" y="1036"/>
                          </a:lnTo>
                          <a:lnTo>
                            <a:pt x="1720" y="1020"/>
                          </a:lnTo>
                          <a:lnTo>
                            <a:pt x="1672" y="978"/>
                          </a:lnTo>
                          <a:lnTo>
                            <a:pt x="1558" y="956"/>
                          </a:lnTo>
                          <a:lnTo>
                            <a:pt x="1494" y="972"/>
                          </a:lnTo>
                          <a:lnTo>
                            <a:pt x="1506" y="914"/>
                          </a:lnTo>
                          <a:lnTo>
                            <a:pt x="1484" y="886"/>
                          </a:lnTo>
                          <a:lnTo>
                            <a:pt x="1446" y="878"/>
                          </a:lnTo>
                          <a:lnTo>
                            <a:pt x="1470" y="794"/>
                          </a:lnTo>
                          <a:lnTo>
                            <a:pt x="1458" y="722"/>
                          </a:lnTo>
                          <a:lnTo>
                            <a:pt x="1506" y="614"/>
                          </a:lnTo>
                          <a:lnTo>
                            <a:pt x="1590" y="544"/>
                          </a:lnTo>
                          <a:lnTo>
                            <a:pt x="1614" y="496"/>
                          </a:lnTo>
                          <a:lnTo>
                            <a:pt x="1530" y="484"/>
                          </a:lnTo>
                          <a:lnTo>
                            <a:pt x="1470" y="424"/>
                          </a:lnTo>
                          <a:lnTo>
                            <a:pt x="1614" y="424"/>
                          </a:lnTo>
                          <a:lnTo>
                            <a:pt x="1644" y="382"/>
                          </a:lnTo>
                          <a:lnTo>
                            <a:pt x="1698" y="364"/>
                          </a:lnTo>
                          <a:lnTo>
                            <a:pt x="1724" y="340"/>
                          </a:lnTo>
                          <a:lnTo>
                            <a:pt x="1770" y="316"/>
                          </a:lnTo>
                          <a:lnTo>
                            <a:pt x="1712" y="256"/>
                          </a:lnTo>
                          <a:lnTo>
                            <a:pt x="1710" y="196"/>
                          </a:lnTo>
                          <a:lnTo>
                            <a:pt x="1664" y="180"/>
                          </a:lnTo>
                          <a:lnTo>
                            <a:pt x="1626" y="196"/>
                          </a:lnTo>
                          <a:lnTo>
                            <a:pt x="1628" y="220"/>
                          </a:lnTo>
                          <a:lnTo>
                            <a:pt x="1650" y="280"/>
                          </a:lnTo>
                          <a:lnTo>
                            <a:pt x="1614" y="364"/>
                          </a:lnTo>
                          <a:lnTo>
                            <a:pt x="1584" y="232"/>
                          </a:lnTo>
                          <a:lnTo>
                            <a:pt x="1544" y="238"/>
                          </a:lnTo>
                          <a:lnTo>
                            <a:pt x="1556" y="286"/>
                          </a:lnTo>
                          <a:lnTo>
                            <a:pt x="1518" y="280"/>
                          </a:lnTo>
                          <a:lnTo>
                            <a:pt x="1482" y="126"/>
                          </a:lnTo>
                          <a:lnTo>
                            <a:pt x="1452" y="114"/>
                          </a:lnTo>
                          <a:lnTo>
                            <a:pt x="1430" y="94"/>
                          </a:lnTo>
                          <a:lnTo>
                            <a:pt x="1410" y="90"/>
                          </a:lnTo>
                          <a:lnTo>
                            <a:pt x="1386" y="114"/>
                          </a:lnTo>
                          <a:lnTo>
                            <a:pt x="1398" y="168"/>
                          </a:lnTo>
                          <a:lnTo>
                            <a:pt x="1440" y="202"/>
                          </a:lnTo>
                          <a:lnTo>
                            <a:pt x="1458" y="280"/>
                          </a:lnTo>
                          <a:lnTo>
                            <a:pt x="1422" y="316"/>
                          </a:lnTo>
                          <a:lnTo>
                            <a:pt x="1398" y="376"/>
                          </a:lnTo>
                          <a:lnTo>
                            <a:pt x="1338" y="304"/>
                          </a:lnTo>
                          <a:lnTo>
                            <a:pt x="1278" y="340"/>
                          </a:lnTo>
                          <a:lnTo>
                            <a:pt x="1182" y="328"/>
                          </a:lnTo>
                          <a:lnTo>
                            <a:pt x="1146" y="292"/>
                          </a:lnTo>
                          <a:lnTo>
                            <a:pt x="1110" y="340"/>
                          </a:lnTo>
                          <a:lnTo>
                            <a:pt x="1074" y="388"/>
                          </a:lnTo>
                          <a:lnTo>
                            <a:pt x="1034" y="364"/>
                          </a:lnTo>
                          <a:lnTo>
                            <a:pt x="1002" y="316"/>
                          </a:lnTo>
                          <a:lnTo>
                            <a:pt x="946" y="328"/>
                          </a:lnTo>
                          <a:lnTo>
                            <a:pt x="872" y="316"/>
                          </a:lnTo>
                          <a:lnTo>
                            <a:pt x="920" y="244"/>
                          </a:lnTo>
                          <a:lnTo>
                            <a:pt x="838" y="208"/>
                          </a:lnTo>
                          <a:lnTo>
                            <a:pt x="788" y="174"/>
                          </a:lnTo>
                          <a:lnTo>
                            <a:pt x="752" y="196"/>
                          </a:lnTo>
                          <a:lnTo>
                            <a:pt x="680" y="114"/>
                          </a:lnTo>
                          <a:lnTo>
                            <a:pt x="610" y="84"/>
                          </a:lnTo>
                          <a:lnTo>
                            <a:pt x="586" y="114"/>
                          </a:lnTo>
                          <a:lnTo>
                            <a:pt x="454" y="90"/>
                          </a:lnTo>
                          <a:lnTo>
                            <a:pt x="358" y="0"/>
                          </a:lnTo>
                        </a:path>
                      </a:pathLst>
                    </a:custGeom>
                    <a:solidFill>
                      <a:srgbClr val="CCFFFF"/>
                    </a:solidFill>
                    <a:ln w="12700" cap="rnd" cmpd="sng">
                      <a:solidFill>
                        <a:srgbClr val="282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65546" name="Freeform 10">
                      <a:extLst>
                        <a:ext uri="{FF2B5EF4-FFF2-40B4-BE49-F238E27FC236}">
                          <a16:creationId xmlns:a16="http://schemas.microsoft.com/office/drawing/2014/main" id="{D1DDB642-8CE8-48F3-BEF4-2992F6507712}"/>
                        </a:ext>
                      </a:extLst>
                    </p:cNvPr>
                    <p:cNvSpPr>
                      <a:spLocks/>
                    </p:cNvSpPr>
                    <p:nvPr/>
                  </p:nvSpPr>
                  <p:spPr bwMode="auto">
                    <a:xfrm>
                      <a:off x="4564" y="1565"/>
                      <a:ext cx="265" cy="315"/>
                    </a:xfrm>
                    <a:custGeom>
                      <a:avLst/>
                      <a:gdLst>
                        <a:gd name="T0" fmla="*/ 46 w 265"/>
                        <a:gd name="T1" fmla="*/ 0 h 315"/>
                        <a:gd name="T2" fmla="*/ 26 w 265"/>
                        <a:gd name="T3" fmla="*/ 24 h 315"/>
                        <a:gd name="T4" fmla="*/ 10 w 265"/>
                        <a:gd name="T5" fmla="*/ 84 h 315"/>
                        <a:gd name="T6" fmla="*/ 0 w 265"/>
                        <a:gd name="T7" fmla="*/ 136 h 315"/>
                        <a:gd name="T8" fmla="*/ 30 w 265"/>
                        <a:gd name="T9" fmla="*/ 202 h 315"/>
                        <a:gd name="T10" fmla="*/ 48 w 265"/>
                        <a:gd name="T11" fmla="*/ 260 h 315"/>
                        <a:gd name="T12" fmla="*/ 42 w 265"/>
                        <a:gd name="T13" fmla="*/ 314 h 315"/>
                        <a:gd name="T14" fmla="*/ 72 w 265"/>
                        <a:gd name="T15" fmla="*/ 314 h 315"/>
                        <a:gd name="T16" fmla="*/ 90 w 265"/>
                        <a:gd name="T17" fmla="*/ 274 h 315"/>
                        <a:gd name="T18" fmla="*/ 126 w 265"/>
                        <a:gd name="T19" fmla="*/ 280 h 315"/>
                        <a:gd name="T20" fmla="*/ 156 w 265"/>
                        <a:gd name="T21" fmla="*/ 240 h 315"/>
                        <a:gd name="T22" fmla="*/ 254 w 265"/>
                        <a:gd name="T23" fmla="*/ 218 h 315"/>
                        <a:gd name="T24" fmla="*/ 264 w 265"/>
                        <a:gd name="T25" fmla="*/ 184 h 315"/>
                        <a:gd name="T26" fmla="*/ 224 w 265"/>
                        <a:gd name="T27" fmla="*/ 150 h 315"/>
                        <a:gd name="T28" fmla="*/ 216 w 265"/>
                        <a:gd name="T29" fmla="*/ 112 h 315"/>
                        <a:gd name="T30" fmla="*/ 190 w 265"/>
                        <a:gd name="T31" fmla="*/ 106 h 315"/>
                        <a:gd name="T32" fmla="*/ 160 w 265"/>
                        <a:gd name="T33" fmla="*/ 150 h 315"/>
                        <a:gd name="T34" fmla="*/ 120 w 265"/>
                        <a:gd name="T35" fmla="*/ 154 h 315"/>
                        <a:gd name="T36" fmla="*/ 96 w 265"/>
                        <a:gd name="T37" fmla="*/ 148 h 315"/>
                        <a:gd name="T38" fmla="*/ 66 w 265"/>
                        <a:gd name="T39" fmla="*/ 134 h 315"/>
                        <a:gd name="T40" fmla="*/ 56 w 265"/>
                        <a:gd name="T41" fmla="*/ 114 h 315"/>
                        <a:gd name="T42" fmla="*/ 48 w 265"/>
                        <a:gd name="T43" fmla="*/ 62 h 315"/>
                        <a:gd name="T44" fmla="*/ 58 w 265"/>
                        <a:gd name="T45" fmla="*/ 12 h 315"/>
                        <a:gd name="T46" fmla="*/ 46 w 265"/>
                        <a:gd name="T47" fmla="*/ 0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5" h="315">
                          <a:moveTo>
                            <a:pt x="46" y="0"/>
                          </a:moveTo>
                          <a:lnTo>
                            <a:pt x="26" y="24"/>
                          </a:lnTo>
                          <a:lnTo>
                            <a:pt x="10" y="84"/>
                          </a:lnTo>
                          <a:lnTo>
                            <a:pt x="0" y="136"/>
                          </a:lnTo>
                          <a:lnTo>
                            <a:pt x="30" y="202"/>
                          </a:lnTo>
                          <a:lnTo>
                            <a:pt x="48" y="260"/>
                          </a:lnTo>
                          <a:lnTo>
                            <a:pt x="42" y="314"/>
                          </a:lnTo>
                          <a:lnTo>
                            <a:pt x="72" y="314"/>
                          </a:lnTo>
                          <a:lnTo>
                            <a:pt x="90" y="274"/>
                          </a:lnTo>
                          <a:lnTo>
                            <a:pt x="126" y="280"/>
                          </a:lnTo>
                          <a:lnTo>
                            <a:pt x="156" y="240"/>
                          </a:lnTo>
                          <a:lnTo>
                            <a:pt x="254" y="218"/>
                          </a:lnTo>
                          <a:lnTo>
                            <a:pt x="264" y="184"/>
                          </a:lnTo>
                          <a:lnTo>
                            <a:pt x="224" y="150"/>
                          </a:lnTo>
                          <a:lnTo>
                            <a:pt x="216" y="112"/>
                          </a:lnTo>
                          <a:lnTo>
                            <a:pt x="190" y="106"/>
                          </a:lnTo>
                          <a:lnTo>
                            <a:pt x="160" y="150"/>
                          </a:lnTo>
                          <a:lnTo>
                            <a:pt x="120" y="154"/>
                          </a:lnTo>
                          <a:lnTo>
                            <a:pt x="96" y="148"/>
                          </a:lnTo>
                          <a:lnTo>
                            <a:pt x="66" y="134"/>
                          </a:lnTo>
                          <a:lnTo>
                            <a:pt x="56" y="114"/>
                          </a:lnTo>
                          <a:lnTo>
                            <a:pt x="48" y="62"/>
                          </a:lnTo>
                          <a:lnTo>
                            <a:pt x="58" y="12"/>
                          </a:lnTo>
                          <a:lnTo>
                            <a:pt x="46" y="0"/>
                          </a:lnTo>
                        </a:path>
                      </a:pathLst>
                    </a:custGeom>
                    <a:solidFill>
                      <a:srgbClr val="CCFFFF"/>
                    </a:solidFill>
                    <a:ln w="12700" cap="rnd" cmpd="sng">
                      <a:solidFill>
                        <a:srgbClr val="282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65547" name="Freeform 11">
                      <a:extLst>
                        <a:ext uri="{FF2B5EF4-FFF2-40B4-BE49-F238E27FC236}">
                          <a16:creationId xmlns:a16="http://schemas.microsoft.com/office/drawing/2014/main" id="{A90C197F-4F1D-49A0-8495-566A7D59724E}"/>
                        </a:ext>
                      </a:extLst>
                    </p:cNvPr>
                    <p:cNvSpPr>
                      <a:spLocks/>
                    </p:cNvSpPr>
                    <p:nvPr/>
                  </p:nvSpPr>
                  <p:spPr bwMode="auto">
                    <a:xfrm>
                      <a:off x="4628" y="1943"/>
                      <a:ext cx="61" cy="67"/>
                    </a:xfrm>
                    <a:custGeom>
                      <a:avLst/>
                      <a:gdLst>
                        <a:gd name="T0" fmla="*/ 54 w 61"/>
                        <a:gd name="T1" fmla="*/ 20 h 67"/>
                        <a:gd name="T2" fmla="*/ 42 w 61"/>
                        <a:gd name="T3" fmla="*/ 12 h 67"/>
                        <a:gd name="T4" fmla="*/ 26 w 61"/>
                        <a:gd name="T5" fmla="*/ 6 h 67"/>
                        <a:gd name="T6" fmla="*/ 8 w 61"/>
                        <a:gd name="T7" fmla="*/ 0 h 67"/>
                        <a:gd name="T8" fmla="*/ 0 w 61"/>
                        <a:gd name="T9" fmla="*/ 2 h 67"/>
                        <a:gd name="T10" fmla="*/ 0 w 61"/>
                        <a:gd name="T11" fmla="*/ 22 h 67"/>
                        <a:gd name="T12" fmla="*/ 8 w 61"/>
                        <a:gd name="T13" fmla="*/ 48 h 67"/>
                        <a:gd name="T14" fmla="*/ 26 w 61"/>
                        <a:gd name="T15" fmla="*/ 66 h 67"/>
                        <a:gd name="T16" fmla="*/ 44 w 61"/>
                        <a:gd name="T17" fmla="*/ 66 h 67"/>
                        <a:gd name="T18" fmla="*/ 58 w 61"/>
                        <a:gd name="T19" fmla="*/ 48 h 67"/>
                        <a:gd name="T20" fmla="*/ 60 w 61"/>
                        <a:gd name="T21" fmla="*/ 32 h 67"/>
                        <a:gd name="T22" fmla="*/ 54 w 61"/>
                        <a:gd name="T23" fmla="*/ 2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 h="67">
                          <a:moveTo>
                            <a:pt x="54" y="20"/>
                          </a:moveTo>
                          <a:lnTo>
                            <a:pt x="42" y="12"/>
                          </a:lnTo>
                          <a:lnTo>
                            <a:pt x="26" y="6"/>
                          </a:lnTo>
                          <a:lnTo>
                            <a:pt x="8" y="0"/>
                          </a:lnTo>
                          <a:lnTo>
                            <a:pt x="0" y="2"/>
                          </a:lnTo>
                          <a:lnTo>
                            <a:pt x="0" y="22"/>
                          </a:lnTo>
                          <a:lnTo>
                            <a:pt x="8" y="48"/>
                          </a:lnTo>
                          <a:lnTo>
                            <a:pt x="26" y="66"/>
                          </a:lnTo>
                          <a:lnTo>
                            <a:pt x="44" y="66"/>
                          </a:lnTo>
                          <a:lnTo>
                            <a:pt x="58" y="48"/>
                          </a:lnTo>
                          <a:lnTo>
                            <a:pt x="60" y="32"/>
                          </a:lnTo>
                          <a:lnTo>
                            <a:pt x="54" y="20"/>
                          </a:lnTo>
                        </a:path>
                      </a:pathLst>
                    </a:custGeom>
                    <a:solidFill>
                      <a:srgbClr val="CCFFFF"/>
                    </a:solidFill>
                    <a:ln w="12700" cap="rnd" cmpd="sng">
                      <a:solidFill>
                        <a:srgbClr val="282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65548" name="Freeform 12">
                      <a:extLst>
                        <a:ext uri="{FF2B5EF4-FFF2-40B4-BE49-F238E27FC236}">
                          <a16:creationId xmlns:a16="http://schemas.microsoft.com/office/drawing/2014/main" id="{2D229DB6-244E-4F18-BF68-70FB78B54ED2}"/>
                        </a:ext>
                      </a:extLst>
                    </p:cNvPr>
                    <p:cNvSpPr>
                      <a:spLocks/>
                    </p:cNvSpPr>
                    <p:nvPr/>
                  </p:nvSpPr>
                  <p:spPr bwMode="auto">
                    <a:xfrm>
                      <a:off x="3280" y="1085"/>
                      <a:ext cx="169" cy="135"/>
                    </a:xfrm>
                    <a:custGeom>
                      <a:avLst/>
                      <a:gdLst>
                        <a:gd name="T0" fmla="*/ 0 w 169"/>
                        <a:gd name="T1" fmla="*/ 30 h 135"/>
                        <a:gd name="T2" fmla="*/ 28 w 169"/>
                        <a:gd name="T3" fmla="*/ 8 h 135"/>
                        <a:gd name="T4" fmla="*/ 68 w 169"/>
                        <a:gd name="T5" fmla="*/ 20 h 135"/>
                        <a:gd name="T6" fmla="*/ 94 w 169"/>
                        <a:gd name="T7" fmla="*/ 0 h 135"/>
                        <a:gd name="T8" fmla="*/ 126 w 169"/>
                        <a:gd name="T9" fmla="*/ 20 h 135"/>
                        <a:gd name="T10" fmla="*/ 168 w 169"/>
                        <a:gd name="T11" fmla="*/ 60 h 135"/>
                        <a:gd name="T12" fmla="*/ 168 w 169"/>
                        <a:gd name="T13" fmla="*/ 106 h 135"/>
                        <a:gd name="T14" fmla="*/ 120 w 169"/>
                        <a:gd name="T15" fmla="*/ 116 h 135"/>
                        <a:gd name="T16" fmla="*/ 88 w 169"/>
                        <a:gd name="T17" fmla="*/ 96 h 135"/>
                        <a:gd name="T18" fmla="*/ 78 w 169"/>
                        <a:gd name="T19" fmla="*/ 134 h 135"/>
                        <a:gd name="T20" fmla="*/ 42 w 169"/>
                        <a:gd name="T21" fmla="*/ 130 h 135"/>
                        <a:gd name="T22" fmla="*/ 42 w 169"/>
                        <a:gd name="T23" fmla="*/ 80 h 135"/>
                        <a:gd name="T24" fmla="*/ 0 w 169"/>
                        <a:gd name="T25" fmla="*/ 3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9" h="135">
                          <a:moveTo>
                            <a:pt x="0" y="30"/>
                          </a:moveTo>
                          <a:lnTo>
                            <a:pt x="28" y="8"/>
                          </a:lnTo>
                          <a:lnTo>
                            <a:pt x="68" y="20"/>
                          </a:lnTo>
                          <a:lnTo>
                            <a:pt x="94" y="0"/>
                          </a:lnTo>
                          <a:lnTo>
                            <a:pt x="126" y="20"/>
                          </a:lnTo>
                          <a:lnTo>
                            <a:pt x="168" y="60"/>
                          </a:lnTo>
                          <a:lnTo>
                            <a:pt x="168" y="106"/>
                          </a:lnTo>
                          <a:lnTo>
                            <a:pt x="120" y="116"/>
                          </a:lnTo>
                          <a:lnTo>
                            <a:pt x="88" y="96"/>
                          </a:lnTo>
                          <a:lnTo>
                            <a:pt x="78" y="134"/>
                          </a:lnTo>
                          <a:lnTo>
                            <a:pt x="42" y="130"/>
                          </a:lnTo>
                          <a:lnTo>
                            <a:pt x="42" y="80"/>
                          </a:lnTo>
                          <a:lnTo>
                            <a:pt x="0" y="30"/>
                          </a:lnTo>
                        </a:path>
                      </a:pathLst>
                    </a:custGeom>
                    <a:solidFill>
                      <a:srgbClr val="CCFFFF"/>
                    </a:solidFill>
                    <a:ln w="12700" cap="rnd" cmpd="sng">
                      <a:solidFill>
                        <a:srgbClr val="282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65549" name="Freeform 13">
                      <a:extLst>
                        <a:ext uri="{FF2B5EF4-FFF2-40B4-BE49-F238E27FC236}">
                          <a16:creationId xmlns:a16="http://schemas.microsoft.com/office/drawing/2014/main" id="{31390388-510F-4063-9EC3-CD5E24D748EB}"/>
                        </a:ext>
                      </a:extLst>
                    </p:cNvPr>
                    <p:cNvSpPr>
                      <a:spLocks/>
                    </p:cNvSpPr>
                    <p:nvPr/>
                  </p:nvSpPr>
                  <p:spPr bwMode="auto">
                    <a:xfrm>
                      <a:off x="3104" y="603"/>
                      <a:ext cx="877" cy="575"/>
                    </a:xfrm>
                    <a:custGeom>
                      <a:avLst/>
                      <a:gdLst>
                        <a:gd name="T0" fmla="*/ 682 w 877"/>
                        <a:gd name="T1" fmla="*/ 280 h 575"/>
                        <a:gd name="T2" fmla="*/ 568 w 877"/>
                        <a:gd name="T3" fmla="*/ 232 h 575"/>
                        <a:gd name="T4" fmla="*/ 458 w 877"/>
                        <a:gd name="T5" fmla="*/ 168 h 575"/>
                        <a:gd name="T6" fmla="*/ 324 w 877"/>
                        <a:gd name="T7" fmla="*/ 112 h 575"/>
                        <a:gd name="T8" fmla="*/ 260 w 877"/>
                        <a:gd name="T9" fmla="*/ 54 h 575"/>
                        <a:gd name="T10" fmla="*/ 212 w 877"/>
                        <a:gd name="T11" fmla="*/ 100 h 575"/>
                        <a:gd name="T12" fmla="*/ 174 w 877"/>
                        <a:gd name="T13" fmla="*/ 126 h 575"/>
                        <a:gd name="T14" fmla="*/ 134 w 877"/>
                        <a:gd name="T15" fmla="*/ 100 h 575"/>
                        <a:gd name="T16" fmla="*/ 136 w 877"/>
                        <a:gd name="T17" fmla="*/ 24 h 575"/>
                        <a:gd name="T18" fmla="*/ 114 w 877"/>
                        <a:gd name="T19" fmla="*/ 164 h 575"/>
                        <a:gd name="T20" fmla="*/ 66 w 877"/>
                        <a:gd name="T21" fmla="*/ 108 h 575"/>
                        <a:gd name="T22" fmla="*/ 64 w 877"/>
                        <a:gd name="T23" fmla="*/ 0 h 575"/>
                        <a:gd name="T24" fmla="*/ 10 w 877"/>
                        <a:gd name="T25" fmla="*/ 24 h 575"/>
                        <a:gd name="T26" fmla="*/ 8 w 877"/>
                        <a:gd name="T27" fmla="*/ 78 h 575"/>
                        <a:gd name="T28" fmla="*/ 26 w 877"/>
                        <a:gd name="T29" fmla="*/ 192 h 575"/>
                        <a:gd name="T30" fmla="*/ 84 w 877"/>
                        <a:gd name="T31" fmla="*/ 238 h 575"/>
                        <a:gd name="T32" fmla="*/ 254 w 877"/>
                        <a:gd name="T33" fmla="*/ 228 h 575"/>
                        <a:gd name="T34" fmla="*/ 388 w 877"/>
                        <a:gd name="T35" fmla="*/ 210 h 575"/>
                        <a:gd name="T36" fmla="*/ 466 w 877"/>
                        <a:gd name="T37" fmla="*/ 274 h 575"/>
                        <a:gd name="T38" fmla="*/ 494 w 877"/>
                        <a:gd name="T39" fmla="*/ 436 h 575"/>
                        <a:gd name="T40" fmla="*/ 442 w 877"/>
                        <a:gd name="T41" fmla="*/ 488 h 575"/>
                        <a:gd name="T42" fmla="*/ 402 w 877"/>
                        <a:gd name="T43" fmla="*/ 542 h 575"/>
                        <a:gd name="T44" fmla="*/ 480 w 877"/>
                        <a:gd name="T45" fmla="*/ 512 h 575"/>
                        <a:gd name="T46" fmla="*/ 554 w 877"/>
                        <a:gd name="T47" fmla="*/ 490 h 575"/>
                        <a:gd name="T48" fmla="*/ 618 w 877"/>
                        <a:gd name="T49" fmla="*/ 538 h 575"/>
                        <a:gd name="T50" fmla="*/ 734 w 877"/>
                        <a:gd name="T51" fmla="*/ 574 h 575"/>
                        <a:gd name="T52" fmla="*/ 876 w 877"/>
                        <a:gd name="T53" fmla="*/ 562 h 575"/>
                        <a:gd name="T54" fmla="*/ 772 w 877"/>
                        <a:gd name="T55" fmla="*/ 520 h 575"/>
                        <a:gd name="T56" fmla="*/ 696 w 877"/>
                        <a:gd name="T57" fmla="*/ 478 h 575"/>
                        <a:gd name="T58" fmla="*/ 804 w 877"/>
                        <a:gd name="T59" fmla="*/ 502 h 575"/>
                        <a:gd name="T60" fmla="*/ 744 w 877"/>
                        <a:gd name="T61" fmla="*/ 430 h 575"/>
                        <a:gd name="T62" fmla="*/ 652 w 877"/>
                        <a:gd name="T63" fmla="*/ 400 h 575"/>
                        <a:gd name="T64" fmla="*/ 696 w 877"/>
                        <a:gd name="T65" fmla="*/ 310 h 575"/>
                        <a:gd name="T66" fmla="*/ 756 w 877"/>
                        <a:gd name="T67" fmla="*/ 274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77" h="575">
                          <a:moveTo>
                            <a:pt x="756" y="274"/>
                          </a:moveTo>
                          <a:lnTo>
                            <a:pt x="682" y="280"/>
                          </a:lnTo>
                          <a:lnTo>
                            <a:pt x="638" y="240"/>
                          </a:lnTo>
                          <a:lnTo>
                            <a:pt x="568" y="232"/>
                          </a:lnTo>
                          <a:lnTo>
                            <a:pt x="516" y="184"/>
                          </a:lnTo>
                          <a:lnTo>
                            <a:pt x="458" y="168"/>
                          </a:lnTo>
                          <a:lnTo>
                            <a:pt x="402" y="120"/>
                          </a:lnTo>
                          <a:lnTo>
                            <a:pt x="324" y="112"/>
                          </a:lnTo>
                          <a:lnTo>
                            <a:pt x="318" y="74"/>
                          </a:lnTo>
                          <a:lnTo>
                            <a:pt x="260" y="54"/>
                          </a:lnTo>
                          <a:lnTo>
                            <a:pt x="232" y="48"/>
                          </a:lnTo>
                          <a:lnTo>
                            <a:pt x="212" y="100"/>
                          </a:lnTo>
                          <a:lnTo>
                            <a:pt x="198" y="118"/>
                          </a:lnTo>
                          <a:lnTo>
                            <a:pt x="174" y="126"/>
                          </a:lnTo>
                          <a:lnTo>
                            <a:pt x="160" y="156"/>
                          </a:lnTo>
                          <a:lnTo>
                            <a:pt x="134" y="100"/>
                          </a:lnTo>
                          <a:lnTo>
                            <a:pt x="158" y="30"/>
                          </a:lnTo>
                          <a:lnTo>
                            <a:pt x="136" y="24"/>
                          </a:lnTo>
                          <a:lnTo>
                            <a:pt x="108" y="96"/>
                          </a:lnTo>
                          <a:lnTo>
                            <a:pt x="114" y="164"/>
                          </a:lnTo>
                          <a:lnTo>
                            <a:pt x="106" y="204"/>
                          </a:lnTo>
                          <a:lnTo>
                            <a:pt x="66" y="108"/>
                          </a:lnTo>
                          <a:lnTo>
                            <a:pt x="68" y="48"/>
                          </a:lnTo>
                          <a:lnTo>
                            <a:pt x="64" y="0"/>
                          </a:lnTo>
                          <a:lnTo>
                            <a:pt x="30" y="0"/>
                          </a:lnTo>
                          <a:lnTo>
                            <a:pt x="10" y="24"/>
                          </a:lnTo>
                          <a:lnTo>
                            <a:pt x="0" y="78"/>
                          </a:lnTo>
                          <a:lnTo>
                            <a:pt x="8" y="78"/>
                          </a:lnTo>
                          <a:lnTo>
                            <a:pt x="0" y="138"/>
                          </a:lnTo>
                          <a:lnTo>
                            <a:pt x="26" y="192"/>
                          </a:lnTo>
                          <a:lnTo>
                            <a:pt x="52" y="228"/>
                          </a:lnTo>
                          <a:lnTo>
                            <a:pt x="84" y="238"/>
                          </a:lnTo>
                          <a:lnTo>
                            <a:pt x="188" y="216"/>
                          </a:lnTo>
                          <a:lnTo>
                            <a:pt x="254" y="228"/>
                          </a:lnTo>
                          <a:lnTo>
                            <a:pt x="316" y="216"/>
                          </a:lnTo>
                          <a:lnTo>
                            <a:pt x="388" y="210"/>
                          </a:lnTo>
                          <a:lnTo>
                            <a:pt x="446" y="252"/>
                          </a:lnTo>
                          <a:lnTo>
                            <a:pt x="466" y="274"/>
                          </a:lnTo>
                          <a:lnTo>
                            <a:pt x="468" y="346"/>
                          </a:lnTo>
                          <a:lnTo>
                            <a:pt x="494" y="436"/>
                          </a:lnTo>
                          <a:lnTo>
                            <a:pt x="482" y="464"/>
                          </a:lnTo>
                          <a:lnTo>
                            <a:pt x="442" y="488"/>
                          </a:lnTo>
                          <a:lnTo>
                            <a:pt x="410" y="510"/>
                          </a:lnTo>
                          <a:lnTo>
                            <a:pt x="402" y="542"/>
                          </a:lnTo>
                          <a:lnTo>
                            <a:pt x="422" y="562"/>
                          </a:lnTo>
                          <a:lnTo>
                            <a:pt x="480" y="512"/>
                          </a:lnTo>
                          <a:lnTo>
                            <a:pt x="520" y="484"/>
                          </a:lnTo>
                          <a:lnTo>
                            <a:pt x="554" y="490"/>
                          </a:lnTo>
                          <a:lnTo>
                            <a:pt x="574" y="524"/>
                          </a:lnTo>
                          <a:lnTo>
                            <a:pt x="618" y="538"/>
                          </a:lnTo>
                          <a:lnTo>
                            <a:pt x="672" y="562"/>
                          </a:lnTo>
                          <a:lnTo>
                            <a:pt x="734" y="574"/>
                          </a:lnTo>
                          <a:lnTo>
                            <a:pt x="806" y="550"/>
                          </a:lnTo>
                          <a:lnTo>
                            <a:pt x="876" y="562"/>
                          </a:lnTo>
                          <a:lnTo>
                            <a:pt x="854" y="536"/>
                          </a:lnTo>
                          <a:lnTo>
                            <a:pt x="772" y="520"/>
                          </a:lnTo>
                          <a:lnTo>
                            <a:pt x="688" y="502"/>
                          </a:lnTo>
                          <a:lnTo>
                            <a:pt x="696" y="478"/>
                          </a:lnTo>
                          <a:lnTo>
                            <a:pt x="742" y="482"/>
                          </a:lnTo>
                          <a:lnTo>
                            <a:pt x="804" y="502"/>
                          </a:lnTo>
                          <a:lnTo>
                            <a:pt x="778" y="436"/>
                          </a:lnTo>
                          <a:lnTo>
                            <a:pt x="744" y="430"/>
                          </a:lnTo>
                          <a:lnTo>
                            <a:pt x="698" y="406"/>
                          </a:lnTo>
                          <a:lnTo>
                            <a:pt x="652" y="400"/>
                          </a:lnTo>
                          <a:lnTo>
                            <a:pt x="670" y="328"/>
                          </a:lnTo>
                          <a:lnTo>
                            <a:pt x="696" y="310"/>
                          </a:lnTo>
                          <a:lnTo>
                            <a:pt x="740" y="296"/>
                          </a:lnTo>
                          <a:lnTo>
                            <a:pt x="756" y="274"/>
                          </a:lnTo>
                        </a:path>
                      </a:pathLst>
                    </a:custGeom>
                    <a:solidFill>
                      <a:srgbClr val="CCFFFF"/>
                    </a:solidFill>
                    <a:ln w="12700" cap="rnd" cmpd="sng">
                      <a:solidFill>
                        <a:srgbClr val="282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65550" name="Freeform 14">
                      <a:extLst>
                        <a:ext uri="{FF2B5EF4-FFF2-40B4-BE49-F238E27FC236}">
                          <a16:creationId xmlns:a16="http://schemas.microsoft.com/office/drawing/2014/main" id="{0A7EDB91-3394-4C47-AF48-6F8F2E2BB900}"/>
                        </a:ext>
                      </a:extLst>
                    </p:cNvPr>
                    <p:cNvSpPr>
                      <a:spLocks/>
                    </p:cNvSpPr>
                    <p:nvPr/>
                  </p:nvSpPr>
                  <p:spPr bwMode="auto">
                    <a:xfrm>
                      <a:off x="2420" y="615"/>
                      <a:ext cx="485" cy="335"/>
                    </a:xfrm>
                    <a:custGeom>
                      <a:avLst/>
                      <a:gdLst>
                        <a:gd name="T0" fmla="*/ 352 w 485"/>
                        <a:gd name="T1" fmla="*/ 96 h 335"/>
                        <a:gd name="T2" fmla="*/ 322 w 485"/>
                        <a:gd name="T3" fmla="*/ 18 h 335"/>
                        <a:gd name="T4" fmla="*/ 268 w 485"/>
                        <a:gd name="T5" fmla="*/ 90 h 335"/>
                        <a:gd name="T6" fmla="*/ 244 w 485"/>
                        <a:gd name="T7" fmla="*/ 0 h 335"/>
                        <a:gd name="T8" fmla="*/ 202 w 485"/>
                        <a:gd name="T9" fmla="*/ 60 h 335"/>
                        <a:gd name="T10" fmla="*/ 178 w 485"/>
                        <a:gd name="T11" fmla="*/ 12 h 335"/>
                        <a:gd name="T12" fmla="*/ 156 w 485"/>
                        <a:gd name="T13" fmla="*/ 60 h 335"/>
                        <a:gd name="T14" fmla="*/ 102 w 485"/>
                        <a:gd name="T15" fmla="*/ 24 h 335"/>
                        <a:gd name="T16" fmla="*/ 36 w 485"/>
                        <a:gd name="T17" fmla="*/ 48 h 335"/>
                        <a:gd name="T18" fmla="*/ 0 w 485"/>
                        <a:gd name="T19" fmla="*/ 114 h 335"/>
                        <a:gd name="T20" fmla="*/ 30 w 485"/>
                        <a:gd name="T21" fmla="*/ 138 h 335"/>
                        <a:gd name="T22" fmla="*/ 144 w 485"/>
                        <a:gd name="T23" fmla="*/ 132 h 335"/>
                        <a:gd name="T24" fmla="*/ 78 w 485"/>
                        <a:gd name="T25" fmla="*/ 192 h 335"/>
                        <a:gd name="T26" fmla="*/ 208 w 485"/>
                        <a:gd name="T27" fmla="*/ 228 h 335"/>
                        <a:gd name="T28" fmla="*/ 172 w 485"/>
                        <a:gd name="T29" fmla="*/ 250 h 335"/>
                        <a:gd name="T30" fmla="*/ 42 w 485"/>
                        <a:gd name="T31" fmla="*/ 228 h 335"/>
                        <a:gd name="T32" fmla="*/ 114 w 485"/>
                        <a:gd name="T33" fmla="*/ 292 h 335"/>
                        <a:gd name="T34" fmla="*/ 202 w 485"/>
                        <a:gd name="T35" fmla="*/ 304 h 335"/>
                        <a:gd name="T36" fmla="*/ 280 w 485"/>
                        <a:gd name="T37" fmla="*/ 286 h 335"/>
                        <a:gd name="T38" fmla="*/ 340 w 485"/>
                        <a:gd name="T39" fmla="*/ 310 h 335"/>
                        <a:gd name="T40" fmla="*/ 424 w 485"/>
                        <a:gd name="T41" fmla="*/ 334 h 335"/>
                        <a:gd name="T42" fmla="*/ 400 w 485"/>
                        <a:gd name="T43" fmla="*/ 298 h 335"/>
                        <a:gd name="T44" fmla="*/ 484 w 485"/>
                        <a:gd name="T45" fmla="*/ 262 h 335"/>
                        <a:gd name="T46" fmla="*/ 400 w 485"/>
                        <a:gd name="T47" fmla="*/ 240 h 335"/>
                        <a:gd name="T48" fmla="*/ 352 w 485"/>
                        <a:gd name="T49" fmla="*/ 9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5" h="335">
                          <a:moveTo>
                            <a:pt x="352" y="96"/>
                          </a:moveTo>
                          <a:lnTo>
                            <a:pt x="322" y="18"/>
                          </a:lnTo>
                          <a:lnTo>
                            <a:pt x="268" y="90"/>
                          </a:lnTo>
                          <a:lnTo>
                            <a:pt x="244" y="0"/>
                          </a:lnTo>
                          <a:lnTo>
                            <a:pt x="202" y="60"/>
                          </a:lnTo>
                          <a:lnTo>
                            <a:pt x="178" y="12"/>
                          </a:lnTo>
                          <a:lnTo>
                            <a:pt x="156" y="60"/>
                          </a:lnTo>
                          <a:lnTo>
                            <a:pt x="102" y="24"/>
                          </a:lnTo>
                          <a:lnTo>
                            <a:pt x="36" y="48"/>
                          </a:lnTo>
                          <a:lnTo>
                            <a:pt x="0" y="114"/>
                          </a:lnTo>
                          <a:lnTo>
                            <a:pt x="30" y="138"/>
                          </a:lnTo>
                          <a:lnTo>
                            <a:pt x="144" y="132"/>
                          </a:lnTo>
                          <a:lnTo>
                            <a:pt x="78" y="192"/>
                          </a:lnTo>
                          <a:lnTo>
                            <a:pt x="208" y="228"/>
                          </a:lnTo>
                          <a:lnTo>
                            <a:pt x="172" y="250"/>
                          </a:lnTo>
                          <a:lnTo>
                            <a:pt x="42" y="228"/>
                          </a:lnTo>
                          <a:lnTo>
                            <a:pt x="114" y="292"/>
                          </a:lnTo>
                          <a:lnTo>
                            <a:pt x="202" y="304"/>
                          </a:lnTo>
                          <a:lnTo>
                            <a:pt x="280" y="286"/>
                          </a:lnTo>
                          <a:lnTo>
                            <a:pt x="340" y="310"/>
                          </a:lnTo>
                          <a:lnTo>
                            <a:pt x="424" y="334"/>
                          </a:lnTo>
                          <a:lnTo>
                            <a:pt x="400" y="298"/>
                          </a:lnTo>
                          <a:lnTo>
                            <a:pt x="484" y="262"/>
                          </a:lnTo>
                          <a:lnTo>
                            <a:pt x="400" y="240"/>
                          </a:lnTo>
                          <a:lnTo>
                            <a:pt x="352" y="96"/>
                          </a:lnTo>
                        </a:path>
                      </a:pathLst>
                    </a:custGeom>
                    <a:solidFill>
                      <a:srgbClr val="CCFFFF"/>
                    </a:solidFill>
                    <a:ln w="12700" cap="rnd" cmpd="sng">
                      <a:solidFill>
                        <a:srgbClr val="282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65551" name="Freeform 15">
                      <a:extLst>
                        <a:ext uri="{FF2B5EF4-FFF2-40B4-BE49-F238E27FC236}">
                          <a16:creationId xmlns:a16="http://schemas.microsoft.com/office/drawing/2014/main" id="{06B453F5-318C-4E7C-A211-30756BA8F605}"/>
                        </a:ext>
                      </a:extLst>
                    </p:cNvPr>
                    <p:cNvSpPr>
                      <a:spLocks/>
                    </p:cNvSpPr>
                    <p:nvPr/>
                  </p:nvSpPr>
                  <p:spPr bwMode="auto">
                    <a:xfrm>
                      <a:off x="2962" y="51"/>
                      <a:ext cx="279" cy="437"/>
                    </a:xfrm>
                    <a:custGeom>
                      <a:avLst/>
                      <a:gdLst>
                        <a:gd name="T0" fmla="*/ 188 w 279"/>
                        <a:gd name="T1" fmla="*/ 0 h 437"/>
                        <a:gd name="T2" fmla="*/ 132 w 279"/>
                        <a:gd name="T3" fmla="*/ 2 h 437"/>
                        <a:gd name="T4" fmla="*/ 72 w 279"/>
                        <a:gd name="T5" fmla="*/ 46 h 437"/>
                        <a:gd name="T6" fmla="*/ 24 w 279"/>
                        <a:gd name="T7" fmla="*/ 84 h 437"/>
                        <a:gd name="T8" fmla="*/ 0 w 279"/>
                        <a:gd name="T9" fmla="*/ 134 h 437"/>
                        <a:gd name="T10" fmla="*/ 0 w 279"/>
                        <a:gd name="T11" fmla="*/ 170 h 437"/>
                        <a:gd name="T12" fmla="*/ 38 w 279"/>
                        <a:gd name="T13" fmla="*/ 194 h 437"/>
                        <a:gd name="T14" fmla="*/ 118 w 279"/>
                        <a:gd name="T15" fmla="*/ 176 h 437"/>
                        <a:gd name="T16" fmla="*/ 206 w 279"/>
                        <a:gd name="T17" fmla="*/ 134 h 437"/>
                        <a:gd name="T18" fmla="*/ 110 w 279"/>
                        <a:gd name="T19" fmla="*/ 230 h 437"/>
                        <a:gd name="T20" fmla="*/ 144 w 279"/>
                        <a:gd name="T21" fmla="*/ 240 h 437"/>
                        <a:gd name="T22" fmla="*/ 124 w 279"/>
                        <a:gd name="T23" fmla="*/ 290 h 437"/>
                        <a:gd name="T24" fmla="*/ 156 w 279"/>
                        <a:gd name="T25" fmla="*/ 314 h 437"/>
                        <a:gd name="T26" fmla="*/ 146 w 279"/>
                        <a:gd name="T27" fmla="*/ 362 h 437"/>
                        <a:gd name="T28" fmla="*/ 96 w 279"/>
                        <a:gd name="T29" fmla="*/ 384 h 437"/>
                        <a:gd name="T30" fmla="*/ 74 w 279"/>
                        <a:gd name="T31" fmla="*/ 432 h 437"/>
                        <a:gd name="T32" fmla="*/ 102 w 279"/>
                        <a:gd name="T33" fmla="*/ 436 h 437"/>
                        <a:gd name="T34" fmla="*/ 186 w 279"/>
                        <a:gd name="T35" fmla="*/ 402 h 437"/>
                        <a:gd name="T36" fmla="*/ 278 w 279"/>
                        <a:gd name="T37" fmla="*/ 410 h 437"/>
                        <a:gd name="T38" fmla="*/ 262 w 279"/>
                        <a:gd name="T39" fmla="*/ 350 h 437"/>
                        <a:gd name="T40" fmla="*/ 266 w 279"/>
                        <a:gd name="T41" fmla="*/ 282 h 437"/>
                        <a:gd name="T42" fmla="*/ 230 w 279"/>
                        <a:gd name="T43" fmla="*/ 242 h 437"/>
                        <a:gd name="T44" fmla="*/ 262 w 279"/>
                        <a:gd name="T45" fmla="*/ 158 h 437"/>
                        <a:gd name="T46" fmla="*/ 252 w 279"/>
                        <a:gd name="T47" fmla="*/ 98 h 437"/>
                        <a:gd name="T48" fmla="*/ 234 w 279"/>
                        <a:gd name="T49" fmla="*/ 22 h 437"/>
                        <a:gd name="T50" fmla="*/ 188 w 279"/>
                        <a:gd name="T51" fmla="*/ 0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79" h="437">
                          <a:moveTo>
                            <a:pt x="188" y="0"/>
                          </a:moveTo>
                          <a:lnTo>
                            <a:pt x="132" y="2"/>
                          </a:lnTo>
                          <a:lnTo>
                            <a:pt x="72" y="46"/>
                          </a:lnTo>
                          <a:lnTo>
                            <a:pt x="24" y="84"/>
                          </a:lnTo>
                          <a:lnTo>
                            <a:pt x="0" y="134"/>
                          </a:lnTo>
                          <a:lnTo>
                            <a:pt x="0" y="170"/>
                          </a:lnTo>
                          <a:lnTo>
                            <a:pt x="38" y="194"/>
                          </a:lnTo>
                          <a:lnTo>
                            <a:pt x="118" y="176"/>
                          </a:lnTo>
                          <a:lnTo>
                            <a:pt x="206" y="134"/>
                          </a:lnTo>
                          <a:lnTo>
                            <a:pt x="110" y="230"/>
                          </a:lnTo>
                          <a:lnTo>
                            <a:pt x="144" y="240"/>
                          </a:lnTo>
                          <a:lnTo>
                            <a:pt x="124" y="290"/>
                          </a:lnTo>
                          <a:lnTo>
                            <a:pt x="156" y="314"/>
                          </a:lnTo>
                          <a:lnTo>
                            <a:pt x="146" y="362"/>
                          </a:lnTo>
                          <a:lnTo>
                            <a:pt x="96" y="384"/>
                          </a:lnTo>
                          <a:lnTo>
                            <a:pt x="74" y="432"/>
                          </a:lnTo>
                          <a:lnTo>
                            <a:pt x="102" y="436"/>
                          </a:lnTo>
                          <a:lnTo>
                            <a:pt x="186" y="402"/>
                          </a:lnTo>
                          <a:lnTo>
                            <a:pt x="278" y="410"/>
                          </a:lnTo>
                          <a:lnTo>
                            <a:pt x="262" y="350"/>
                          </a:lnTo>
                          <a:lnTo>
                            <a:pt x="266" y="282"/>
                          </a:lnTo>
                          <a:lnTo>
                            <a:pt x="230" y="242"/>
                          </a:lnTo>
                          <a:lnTo>
                            <a:pt x="262" y="158"/>
                          </a:lnTo>
                          <a:lnTo>
                            <a:pt x="252" y="98"/>
                          </a:lnTo>
                          <a:lnTo>
                            <a:pt x="234" y="22"/>
                          </a:lnTo>
                          <a:lnTo>
                            <a:pt x="188" y="0"/>
                          </a:lnTo>
                        </a:path>
                      </a:pathLst>
                    </a:custGeom>
                    <a:solidFill>
                      <a:srgbClr val="CCFFFF"/>
                    </a:solidFill>
                    <a:ln w="12700" cap="rnd" cmpd="sng">
                      <a:solidFill>
                        <a:srgbClr val="282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65552" name="Freeform 16">
                      <a:extLst>
                        <a:ext uri="{FF2B5EF4-FFF2-40B4-BE49-F238E27FC236}">
                          <a16:creationId xmlns:a16="http://schemas.microsoft.com/office/drawing/2014/main" id="{6773B6A3-7140-4791-B10D-C1A1BF4C6703}"/>
                        </a:ext>
                      </a:extLst>
                    </p:cNvPr>
                    <p:cNvSpPr>
                      <a:spLocks/>
                    </p:cNvSpPr>
                    <p:nvPr/>
                  </p:nvSpPr>
                  <p:spPr bwMode="auto">
                    <a:xfrm>
                      <a:off x="2912" y="243"/>
                      <a:ext cx="113" cy="185"/>
                    </a:xfrm>
                    <a:custGeom>
                      <a:avLst/>
                      <a:gdLst>
                        <a:gd name="T0" fmla="*/ 14 w 113"/>
                        <a:gd name="T1" fmla="*/ 0 h 185"/>
                        <a:gd name="T2" fmla="*/ 0 w 113"/>
                        <a:gd name="T3" fmla="*/ 62 h 185"/>
                        <a:gd name="T4" fmla="*/ 14 w 113"/>
                        <a:gd name="T5" fmla="*/ 170 h 185"/>
                        <a:gd name="T6" fmla="*/ 54 w 113"/>
                        <a:gd name="T7" fmla="*/ 184 h 185"/>
                        <a:gd name="T8" fmla="*/ 100 w 113"/>
                        <a:gd name="T9" fmla="*/ 170 h 185"/>
                        <a:gd name="T10" fmla="*/ 112 w 113"/>
                        <a:gd name="T11" fmla="*/ 88 h 185"/>
                        <a:gd name="T12" fmla="*/ 100 w 113"/>
                        <a:gd name="T13" fmla="*/ 68 h 185"/>
                        <a:gd name="T14" fmla="*/ 76 w 113"/>
                        <a:gd name="T15" fmla="*/ 36 h 185"/>
                        <a:gd name="T16" fmla="*/ 50 w 113"/>
                        <a:gd name="T17" fmla="*/ 42 h 185"/>
                        <a:gd name="T18" fmla="*/ 14 w 113"/>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3" h="185">
                          <a:moveTo>
                            <a:pt x="14" y="0"/>
                          </a:moveTo>
                          <a:lnTo>
                            <a:pt x="0" y="62"/>
                          </a:lnTo>
                          <a:lnTo>
                            <a:pt x="14" y="170"/>
                          </a:lnTo>
                          <a:lnTo>
                            <a:pt x="54" y="184"/>
                          </a:lnTo>
                          <a:lnTo>
                            <a:pt x="100" y="170"/>
                          </a:lnTo>
                          <a:lnTo>
                            <a:pt x="112" y="88"/>
                          </a:lnTo>
                          <a:lnTo>
                            <a:pt x="100" y="68"/>
                          </a:lnTo>
                          <a:lnTo>
                            <a:pt x="76" y="36"/>
                          </a:lnTo>
                          <a:lnTo>
                            <a:pt x="50" y="42"/>
                          </a:lnTo>
                          <a:lnTo>
                            <a:pt x="14" y="0"/>
                          </a:lnTo>
                        </a:path>
                      </a:pathLst>
                    </a:custGeom>
                    <a:solidFill>
                      <a:srgbClr val="CCFFFF"/>
                    </a:solidFill>
                    <a:ln w="12700" cap="rnd" cmpd="sng">
                      <a:solidFill>
                        <a:srgbClr val="282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65553" name="Freeform 17">
                      <a:extLst>
                        <a:ext uri="{FF2B5EF4-FFF2-40B4-BE49-F238E27FC236}">
                          <a16:creationId xmlns:a16="http://schemas.microsoft.com/office/drawing/2014/main" id="{089BDD24-56AD-477D-9687-329810249991}"/>
                        </a:ext>
                      </a:extLst>
                    </p:cNvPr>
                    <p:cNvSpPr>
                      <a:spLocks/>
                    </p:cNvSpPr>
                    <p:nvPr/>
                  </p:nvSpPr>
                  <p:spPr bwMode="auto">
                    <a:xfrm>
                      <a:off x="2962" y="615"/>
                      <a:ext cx="113" cy="129"/>
                    </a:xfrm>
                    <a:custGeom>
                      <a:avLst/>
                      <a:gdLst>
                        <a:gd name="T0" fmla="*/ 20 w 113"/>
                        <a:gd name="T1" fmla="*/ 0 h 129"/>
                        <a:gd name="T2" fmla="*/ 72 w 113"/>
                        <a:gd name="T3" fmla="*/ 24 h 129"/>
                        <a:gd name="T4" fmla="*/ 112 w 113"/>
                        <a:gd name="T5" fmla="*/ 6 h 129"/>
                        <a:gd name="T6" fmla="*/ 102 w 113"/>
                        <a:gd name="T7" fmla="*/ 48 h 129"/>
                        <a:gd name="T8" fmla="*/ 104 w 113"/>
                        <a:gd name="T9" fmla="*/ 80 h 129"/>
                        <a:gd name="T10" fmla="*/ 92 w 113"/>
                        <a:gd name="T11" fmla="*/ 110 h 129"/>
                        <a:gd name="T12" fmla="*/ 70 w 113"/>
                        <a:gd name="T13" fmla="*/ 128 h 129"/>
                        <a:gd name="T14" fmla="*/ 40 w 113"/>
                        <a:gd name="T15" fmla="*/ 124 h 129"/>
                        <a:gd name="T16" fmla="*/ 14 w 113"/>
                        <a:gd name="T17" fmla="*/ 118 h 129"/>
                        <a:gd name="T18" fmla="*/ 0 w 113"/>
                        <a:gd name="T19" fmla="*/ 64 h 129"/>
                        <a:gd name="T20" fmla="*/ 20 w 113"/>
                        <a:gd name="T2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 h="129">
                          <a:moveTo>
                            <a:pt x="20" y="0"/>
                          </a:moveTo>
                          <a:lnTo>
                            <a:pt x="72" y="24"/>
                          </a:lnTo>
                          <a:lnTo>
                            <a:pt x="112" y="6"/>
                          </a:lnTo>
                          <a:lnTo>
                            <a:pt x="102" y="48"/>
                          </a:lnTo>
                          <a:lnTo>
                            <a:pt x="104" y="80"/>
                          </a:lnTo>
                          <a:lnTo>
                            <a:pt x="92" y="110"/>
                          </a:lnTo>
                          <a:lnTo>
                            <a:pt x="70" y="128"/>
                          </a:lnTo>
                          <a:lnTo>
                            <a:pt x="40" y="124"/>
                          </a:lnTo>
                          <a:lnTo>
                            <a:pt x="14" y="118"/>
                          </a:lnTo>
                          <a:lnTo>
                            <a:pt x="0" y="64"/>
                          </a:lnTo>
                          <a:lnTo>
                            <a:pt x="20" y="0"/>
                          </a:lnTo>
                        </a:path>
                      </a:pathLst>
                    </a:custGeom>
                    <a:solidFill>
                      <a:srgbClr val="CCFFFF"/>
                    </a:solidFill>
                    <a:ln w="12700" cap="rnd" cmpd="sng">
                      <a:solidFill>
                        <a:srgbClr val="282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65554" name="Freeform 18">
                      <a:extLst>
                        <a:ext uri="{FF2B5EF4-FFF2-40B4-BE49-F238E27FC236}">
                          <a16:creationId xmlns:a16="http://schemas.microsoft.com/office/drawing/2014/main" id="{C859EA50-556E-4F76-814B-817011C97398}"/>
                        </a:ext>
                      </a:extLst>
                    </p:cNvPr>
                    <p:cNvSpPr>
                      <a:spLocks/>
                    </p:cNvSpPr>
                    <p:nvPr/>
                  </p:nvSpPr>
                  <p:spPr bwMode="auto">
                    <a:xfrm>
                      <a:off x="2804" y="607"/>
                      <a:ext cx="147" cy="217"/>
                    </a:xfrm>
                    <a:custGeom>
                      <a:avLst/>
                      <a:gdLst>
                        <a:gd name="T0" fmla="*/ 146 w 147"/>
                        <a:gd name="T1" fmla="*/ 144 h 217"/>
                        <a:gd name="T2" fmla="*/ 134 w 147"/>
                        <a:gd name="T3" fmla="*/ 176 h 217"/>
                        <a:gd name="T4" fmla="*/ 96 w 147"/>
                        <a:gd name="T5" fmla="*/ 216 h 217"/>
                        <a:gd name="T6" fmla="*/ 68 w 147"/>
                        <a:gd name="T7" fmla="*/ 188 h 217"/>
                        <a:gd name="T8" fmla="*/ 68 w 147"/>
                        <a:gd name="T9" fmla="*/ 146 h 217"/>
                        <a:gd name="T10" fmla="*/ 12 w 147"/>
                        <a:gd name="T11" fmla="*/ 122 h 217"/>
                        <a:gd name="T12" fmla="*/ 0 w 147"/>
                        <a:gd name="T13" fmla="*/ 90 h 217"/>
                        <a:gd name="T14" fmla="*/ 6 w 147"/>
                        <a:gd name="T15" fmla="*/ 62 h 217"/>
                        <a:gd name="T16" fmla="*/ 42 w 147"/>
                        <a:gd name="T17" fmla="*/ 56 h 217"/>
                        <a:gd name="T18" fmla="*/ 30 w 147"/>
                        <a:gd name="T19" fmla="*/ 0 h 217"/>
                        <a:gd name="T20" fmla="*/ 84 w 147"/>
                        <a:gd name="T21" fmla="*/ 6 h 217"/>
                        <a:gd name="T22" fmla="*/ 132 w 147"/>
                        <a:gd name="T23" fmla="*/ 0 h 217"/>
                        <a:gd name="T24" fmla="*/ 108 w 147"/>
                        <a:gd name="T25" fmla="*/ 74 h 217"/>
                        <a:gd name="T26" fmla="*/ 116 w 147"/>
                        <a:gd name="T27" fmla="*/ 102 h 217"/>
                        <a:gd name="T28" fmla="*/ 146 w 147"/>
                        <a:gd name="T29" fmla="*/ 144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7" h="217">
                          <a:moveTo>
                            <a:pt x="146" y="144"/>
                          </a:moveTo>
                          <a:lnTo>
                            <a:pt x="134" y="176"/>
                          </a:lnTo>
                          <a:lnTo>
                            <a:pt x="96" y="216"/>
                          </a:lnTo>
                          <a:lnTo>
                            <a:pt x="68" y="188"/>
                          </a:lnTo>
                          <a:lnTo>
                            <a:pt x="68" y="146"/>
                          </a:lnTo>
                          <a:lnTo>
                            <a:pt x="12" y="122"/>
                          </a:lnTo>
                          <a:lnTo>
                            <a:pt x="0" y="90"/>
                          </a:lnTo>
                          <a:lnTo>
                            <a:pt x="6" y="62"/>
                          </a:lnTo>
                          <a:lnTo>
                            <a:pt x="42" y="56"/>
                          </a:lnTo>
                          <a:lnTo>
                            <a:pt x="30" y="0"/>
                          </a:lnTo>
                          <a:lnTo>
                            <a:pt x="84" y="6"/>
                          </a:lnTo>
                          <a:lnTo>
                            <a:pt x="132" y="0"/>
                          </a:lnTo>
                          <a:lnTo>
                            <a:pt x="108" y="74"/>
                          </a:lnTo>
                          <a:lnTo>
                            <a:pt x="116" y="102"/>
                          </a:lnTo>
                          <a:lnTo>
                            <a:pt x="146" y="144"/>
                          </a:lnTo>
                        </a:path>
                      </a:pathLst>
                    </a:custGeom>
                    <a:solidFill>
                      <a:srgbClr val="CCFFFF"/>
                    </a:solidFill>
                    <a:ln w="12700" cap="rnd" cmpd="sng">
                      <a:solidFill>
                        <a:srgbClr val="282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65555" name="Freeform 19">
                      <a:extLst>
                        <a:ext uri="{FF2B5EF4-FFF2-40B4-BE49-F238E27FC236}">
                          <a16:creationId xmlns:a16="http://schemas.microsoft.com/office/drawing/2014/main" id="{B1AB5487-53F6-44B3-9ADE-623DB90251A1}"/>
                        </a:ext>
                      </a:extLst>
                    </p:cNvPr>
                    <p:cNvSpPr>
                      <a:spLocks/>
                    </p:cNvSpPr>
                    <p:nvPr/>
                  </p:nvSpPr>
                  <p:spPr bwMode="auto">
                    <a:xfrm>
                      <a:off x="2716" y="461"/>
                      <a:ext cx="95" cy="71"/>
                    </a:xfrm>
                    <a:custGeom>
                      <a:avLst/>
                      <a:gdLst>
                        <a:gd name="T0" fmla="*/ 0 w 95"/>
                        <a:gd name="T1" fmla="*/ 30 h 71"/>
                        <a:gd name="T2" fmla="*/ 34 w 95"/>
                        <a:gd name="T3" fmla="*/ 28 h 71"/>
                        <a:gd name="T4" fmla="*/ 32 w 95"/>
                        <a:gd name="T5" fmla="*/ 0 h 71"/>
                        <a:gd name="T6" fmla="*/ 70 w 95"/>
                        <a:gd name="T7" fmla="*/ 20 h 71"/>
                        <a:gd name="T8" fmla="*/ 94 w 95"/>
                        <a:gd name="T9" fmla="*/ 60 h 71"/>
                        <a:gd name="T10" fmla="*/ 62 w 95"/>
                        <a:gd name="T11" fmla="*/ 70 h 71"/>
                        <a:gd name="T12" fmla="*/ 22 w 95"/>
                        <a:gd name="T13" fmla="*/ 70 h 71"/>
                        <a:gd name="T14" fmla="*/ 0 w 95"/>
                        <a:gd name="T15" fmla="*/ 30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5" h="71">
                          <a:moveTo>
                            <a:pt x="0" y="30"/>
                          </a:moveTo>
                          <a:lnTo>
                            <a:pt x="34" y="28"/>
                          </a:lnTo>
                          <a:lnTo>
                            <a:pt x="32" y="0"/>
                          </a:lnTo>
                          <a:lnTo>
                            <a:pt x="70" y="20"/>
                          </a:lnTo>
                          <a:lnTo>
                            <a:pt x="94" y="60"/>
                          </a:lnTo>
                          <a:lnTo>
                            <a:pt x="62" y="70"/>
                          </a:lnTo>
                          <a:lnTo>
                            <a:pt x="22" y="70"/>
                          </a:lnTo>
                          <a:lnTo>
                            <a:pt x="0" y="30"/>
                          </a:lnTo>
                        </a:path>
                      </a:pathLst>
                    </a:custGeom>
                    <a:solidFill>
                      <a:srgbClr val="CCFFFF"/>
                    </a:solidFill>
                    <a:ln w="12700" cap="rnd" cmpd="sng">
                      <a:solidFill>
                        <a:srgbClr val="282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65556" name="Freeform 20">
                      <a:extLst>
                        <a:ext uri="{FF2B5EF4-FFF2-40B4-BE49-F238E27FC236}">
                          <a16:creationId xmlns:a16="http://schemas.microsoft.com/office/drawing/2014/main" id="{DA193F5A-FFD6-4899-9D70-1280DE6FF7CA}"/>
                        </a:ext>
                      </a:extLst>
                    </p:cNvPr>
                    <p:cNvSpPr>
                      <a:spLocks/>
                    </p:cNvSpPr>
                    <p:nvPr/>
                  </p:nvSpPr>
                  <p:spPr bwMode="auto">
                    <a:xfrm>
                      <a:off x="2280" y="443"/>
                      <a:ext cx="293" cy="275"/>
                    </a:xfrm>
                    <a:custGeom>
                      <a:avLst/>
                      <a:gdLst>
                        <a:gd name="T0" fmla="*/ 248 w 293"/>
                        <a:gd name="T1" fmla="*/ 138 h 275"/>
                        <a:gd name="T2" fmla="*/ 196 w 293"/>
                        <a:gd name="T3" fmla="*/ 128 h 275"/>
                        <a:gd name="T4" fmla="*/ 154 w 293"/>
                        <a:gd name="T5" fmla="*/ 152 h 275"/>
                        <a:gd name="T6" fmla="*/ 118 w 293"/>
                        <a:gd name="T7" fmla="*/ 202 h 275"/>
                        <a:gd name="T8" fmla="*/ 102 w 293"/>
                        <a:gd name="T9" fmla="*/ 248 h 275"/>
                        <a:gd name="T10" fmla="*/ 60 w 293"/>
                        <a:gd name="T11" fmla="*/ 274 h 275"/>
                        <a:gd name="T12" fmla="*/ 16 w 293"/>
                        <a:gd name="T13" fmla="*/ 272 h 275"/>
                        <a:gd name="T14" fmla="*/ 0 w 293"/>
                        <a:gd name="T15" fmla="*/ 220 h 275"/>
                        <a:gd name="T16" fmla="*/ 24 w 293"/>
                        <a:gd name="T17" fmla="*/ 166 h 275"/>
                        <a:gd name="T18" fmla="*/ 48 w 293"/>
                        <a:gd name="T19" fmla="*/ 106 h 275"/>
                        <a:gd name="T20" fmla="*/ 82 w 293"/>
                        <a:gd name="T21" fmla="*/ 38 h 275"/>
                        <a:gd name="T22" fmla="*/ 112 w 293"/>
                        <a:gd name="T23" fmla="*/ 26 h 275"/>
                        <a:gd name="T24" fmla="*/ 162 w 293"/>
                        <a:gd name="T25" fmla="*/ 0 h 275"/>
                        <a:gd name="T26" fmla="*/ 214 w 293"/>
                        <a:gd name="T27" fmla="*/ 6 h 275"/>
                        <a:gd name="T28" fmla="*/ 250 w 293"/>
                        <a:gd name="T29" fmla="*/ 34 h 275"/>
                        <a:gd name="T30" fmla="*/ 286 w 293"/>
                        <a:gd name="T31" fmla="*/ 74 h 275"/>
                        <a:gd name="T32" fmla="*/ 292 w 293"/>
                        <a:gd name="T33" fmla="*/ 110 h 275"/>
                        <a:gd name="T34" fmla="*/ 248 w 293"/>
                        <a:gd name="T35" fmla="*/ 138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3" h="275">
                          <a:moveTo>
                            <a:pt x="248" y="138"/>
                          </a:moveTo>
                          <a:lnTo>
                            <a:pt x="196" y="128"/>
                          </a:lnTo>
                          <a:lnTo>
                            <a:pt x="154" y="152"/>
                          </a:lnTo>
                          <a:lnTo>
                            <a:pt x="118" y="202"/>
                          </a:lnTo>
                          <a:lnTo>
                            <a:pt x="102" y="248"/>
                          </a:lnTo>
                          <a:lnTo>
                            <a:pt x="60" y="274"/>
                          </a:lnTo>
                          <a:lnTo>
                            <a:pt x="16" y="272"/>
                          </a:lnTo>
                          <a:lnTo>
                            <a:pt x="0" y="220"/>
                          </a:lnTo>
                          <a:lnTo>
                            <a:pt x="24" y="166"/>
                          </a:lnTo>
                          <a:lnTo>
                            <a:pt x="48" y="106"/>
                          </a:lnTo>
                          <a:lnTo>
                            <a:pt x="82" y="38"/>
                          </a:lnTo>
                          <a:lnTo>
                            <a:pt x="112" y="26"/>
                          </a:lnTo>
                          <a:lnTo>
                            <a:pt x="162" y="0"/>
                          </a:lnTo>
                          <a:lnTo>
                            <a:pt x="214" y="6"/>
                          </a:lnTo>
                          <a:lnTo>
                            <a:pt x="250" y="34"/>
                          </a:lnTo>
                          <a:lnTo>
                            <a:pt x="286" y="74"/>
                          </a:lnTo>
                          <a:lnTo>
                            <a:pt x="292" y="110"/>
                          </a:lnTo>
                          <a:lnTo>
                            <a:pt x="248" y="138"/>
                          </a:lnTo>
                        </a:path>
                      </a:pathLst>
                    </a:custGeom>
                    <a:solidFill>
                      <a:srgbClr val="CCFFFF"/>
                    </a:solidFill>
                    <a:ln w="12700" cap="rnd" cmpd="sng">
                      <a:solidFill>
                        <a:srgbClr val="282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65557" name="Freeform 21">
                      <a:extLst>
                        <a:ext uri="{FF2B5EF4-FFF2-40B4-BE49-F238E27FC236}">
                          <a16:creationId xmlns:a16="http://schemas.microsoft.com/office/drawing/2014/main" id="{3294BD96-8F47-409B-ADEE-7677DD7FB427}"/>
                        </a:ext>
                      </a:extLst>
                    </p:cNvPr>
                    <p:cNvSpPr>
                      <a:spLocks/>
                    </p:cNvSpPr>
                    <p:nvPr/>
                  </p:nvSpPr>
                  <p:spPr bwMode="auto">
                    <a:xfrm>
                      <a:off x="2522" y="271"/>
                      <a:ext cx="285" cy="189"/>
                    </a:xfrm>
                    <a:custGeom>
                      <a:avLst/>
                      <a:gdLst>
                        <a:gd name="T0" fmla="*/ 118 w 285"/>
                        <a:gd name="T1" fmla="*/ 188 h 189"/>
                        <a:gd name="T2" fmla="*/ 156 w 285"/>
                        <a:gd name="T3" fmla="*/ 162 h 189"/>
                        <a:gd name="T4" fmla="*/ 190 w 285"/>
                        <a:gd name="T5" fmla="*/ 144 h 189"/>
                        <a:gd name="T6" fmla="*/ 238 w 285"/>
                        <a:gd name="T7" fmla="*/ 144 h 189"/>
                        <a:gd name="T8" fmla="*/ 254 w 285"/>
                        <a:gd name="T9" fmla="*/ 148 h 189"/>
                        <a:gd name="T10" fmla="*/ 270 w 285"/>
                        <a:gd name="T11" fmla="*/ 144 h 189"/>
                        <a:gd name="T12" fmla="*/ 284 w 285"/>
                        <a:gd name="T13" fmla="*/ 118 h 189"/>
                        <a:gd name="T14" fmla="*/ 256 w 285"/>
                        <a:gd name="T15" fmla="*/ 102 h 189"/>
                        <a:gd name="T16" fmla="*/ 232 w 285"/>
                        <a:gd name="T17" fmla="*/ 90 h 189"/>
                        <a:gd name="T18" fmla="*/ 224 w 285"/>
                        <a:gd name="T19" fmla="*/ 62 h 189"/>
                        <a:gd name="T20" fmla="*/ 228 w 285"/>
                        <a:gd name="T21" fmla="*/ 20 h 189"/>
                        <a:gd name="T22" fmla="*/ 170 w 285"/>
                        <a:gd name="T23" fmla="*/ 0 h 189"/>
                        <a:gd name="T24" fmla="*/ 128 w 285"/>
                        <a:gd name="T25" fmla="*/ 16 h 189"/>
                        <a:gd name="T26" fmla="*/ 140 w 285"/>
                        <a:gd name="T27" fmla="*/ 44 h 189"/>
                        <a:gd name="T28" fmla="*/ 170 w 285"/>
                        <a:gd name="T29" fmla="*/ 80 h 189"/>
                        <a:gd name="T30" fmla="*/ 174 w 285"/>
                        <a:gd name="T31" fmla="*/ 104 h 189"/>
                        <a:gd name="T32" fmla="*/ 122 w 285"/>
                        <a:gd name="T33" fmla="*/ 108 h 189"/>
                        <a:gd name="T34" fmla="*/ 108 w 285"/>
                        <a:gd name="T35" fmla="*/ 90 h 189"/>
                        <a:gd name="T36" fmla="*/ 90 w 285"/>
                        <a:gd name="T37" fmla="*/ 44 h 189"/>
                        <a:gd name="T38" fmla="*/ 30 w 285"/>
                        <a:gd name="T39" fmla="*/ 68 h 189"/>
                        <a:gd name="T40" fmla="*/ 10 w 285"/>
                        <a:gd name="T41" fmla="*/ 98 h 189"/>
                        <a:gd name="T42" fmla="*/ 0 w 285"/>
                        <a:gd name="T43" fmla="*/ 126 h 189"/>
                        <a:gd name="T44" fmla="*/ 56 w 285"/>
                        <a:gd name="T45" fmla="*/ 126 h 189"/>
                        <a:gd name="T46" fmla="*/ 58 w 285"/>
                        <a:gd name="T47" fmla="*/ 148 h 189"/>
                        <a:gd name="T48" fmla="*/ 92 w 285"/>
                        <a:gd name="T49" fmla="*/ 148 h 189"/>
                        <a:gd name="T50" fmla="*/ 84 w 285"/>
                        <a:gd name="T51" fmla="*/ 186 h 189"/>
                        <a:gd name="T52" fmla="*/ 118 w 285"/>
                        <a:gd name="T53" fmla="*/ 188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85" h="189">
                          <a:moveTo>
                            <a:pt x="118" y="188"/>
                          </a:moveTo>
                          <a:lnTo>
                            <a:pt x="156" y="162"/>
                          </a:lnTo>
                          <a:lnTo>
                            <a:pt x="190" y="144"/>
                          </a:lnTo>
                          <a:lnTo>
                            <a:pt x="238" y="144"/>
                          </a:lnTo>
                          <a:lnTo>
                            <a:pt x="254" y="148"/>
                          </a:lnTo>
                          <a:lnTo>
                            <a:pt x="270" y="144"/>
                          </a:lnTo>
                          <a:lnTo>
                            <a:pt x="284" y="118"/>
                          </a:lnTo>
                          <a:lnTo>
                            <a:pt x="256" y="102"/>
                          </a:lnTo>
                          <a:lnTo>
                            <a:pt x="232" y="90"/>
                          </a:lnTo>
                          <a:lnTo>
                            <a:pt x="224" y="62"/>
                          </a:lnTo>
                          <a:lnTo>
                            <a:pt x="228" y="20"/>
                          </a:lnTo>
                          <a:lnTo>
                            <a:pt x="170" y="0"/>
                          </a:lnTo>
                          <a:lnTo>
                            <a:pt x="128" y="16"/>
                          </a:lnTo>
                          <a:lnTo>
                            <a:pt x="140" y="44"/>
                          </a:lnTo>
                          <a:lnTo>
                            <a:pt x="170" y="80"/>
                          </a:lnTo>
                          <a:lnTo>
                            <a:pt x="174" y="104"/>
                          </a:lnTo>
                          <a:lnTo>
                            <a:pt x="122" y="108"/>
                          </a:lnTo>
                          <a:lnTo>
                            <a:pt x="108" y="90"/>
                          </a:lnTo>
                          <a:lnTo>
                            <a:pt x="90" y="44"/>
                          </a:lnTo>
                          <a:lnTo>
                            <a:pt x="30" y="68"/>
                          </a:lnTo>
                          <a:lnTo>
                            <a:pt x="10" y="98"/>
                          </a:lnTo>
                          <a:lnTo>
                            <a:pt x="0" y="126"/>
                          </a:lnTo>
                          <a:lnTo>
                            <a:pt x="56" y="126"/>
                          </a:lnTo>
                          <a:lnTo>
                            <a:pt x="58" y="148"/>
                          </a:lnTo>
                          <a:lnTo>
                            <a:pt x="92" y="148"/>
                          </a:lnTo>
                          <a:lnTo>
                            <a:pt x="84" y="186"/>
                          </a:lnTo>
                          <a:lnTo>
                            <a:pt x="118" y="188"/>
                          </a:lnTo>
                        </a:path>
                      </a:pathLst>
                    </a:custGeom>
                    <a:solidFill>
                      <a:srgbClr val="CCFFFF"/>
                    </a:solidFill>
                    <a:ln w="12700" cap="rnd" cmpd="sng">
                      <a:solidFill>
                        <a:srgbClr val="282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65558" name="Freeform 22">
                      <a:extLst>
                        <a:ext uri="{FF2B5EF4-FFF2-40B4-BE49-F238E27FC236}">
                          <a16:creationId xmlns:a16="http://schemas.microsoft.com/office/drawing/2014/main" id="{CD8EF9A5-FBBD-4E11-9D28-9CC037CA308A}"/>
                        </a:ext>
                      </a:extLst>
                    </p:cNvPr>
                    <p:cNvSpPr>
                      <a:spLocks/>
                    </p:cNvSpPr>
                    <p:nvPr/>
                  </p:nvSpPr>
                  <p:spPr bwMode="auto">
                    <a:xfrm>
                      <a:off x="2436" y="227"/>
                      <a:ext cx="111" cy="125"/>
                    </a:xfrm>
                    <a:custGeom>
                      <a:avLst/>
                      <a:gdLst>
                        <a:gd name="T0" fmla="*/ 106 w 111"/>
                        <a:gd name="T1" fmla="*/ 0 h 125"/>
                        <a:gd name="T2" fmla="*/ 30 w 111"/>
                        <a:gd name="T3" fmla="*/ 34 h 125"/>
                        <a:gd name="T4" fmla="*/ 6 w 111"/>
                        <a:gd name="T5" fmla="*/ 62 h 125"/>
                        <a:gd name="T6" fmla="*/ 0 w 111"/>
                        <a:gd name="T7" fmla="*/ 102 h 125"/>
                        <a:gd name="T8" fmla="*/ 34 w 111"/>
                        <a:gd name="T9" fmla="*/ 124 h 125"/>
                        <a:gd name="T10" fmla="*/ 54 w 111"/>
                        <a:gd name="T11" fmla="*/ 116 h 125"/>
                        <a:gd name="T12" fmla="*/ 46 w 111"/>
                        <a:gd name="T13" fmla="*/ 86 h 125"/>
                        <a:gd name="T14" fmla="*/ 46 w 111"/>
                        <a:gd name="T15" fmla="*/ 62 h 125"/>
                        <a:gd name="T16" fmla="*/ 70 w 111"/>
                        <a:gd name="T17" fmla="*/ 40 h 125"/>
                        <a:gd name="T18" fmla="*/ 110 w 111"/>
                        <a:gd name="T19" fmla="*/ 22 h 125"/>
                        <a:gd name="T20" fmla="*/ 106 w 111"/>
                        <a:gd name="T21"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1" h="125">
                          <a:moveTo>
                            <a:pt x="106" y="0"/>
                          </a:moveTo>
                          <a:lnTo>
                            <a:pt x="30" y="34"/>
                          </a:lnTo>
                          <a:lnTo>
                            <a:pt x="6" y="62"/>
                          </a:lnTo>
                          <a:lnTo>
                            <a:pt x="0" y="102"/>
                          </a:lnTo>
                          <a:lnTo>
                            <a:pt x="34" y="124"/>
                          </a:lnTo>
                          <a:lnTo>
                            <a:pt x="54" y="116"/>
                          </a:lnTo>
                          <a:lnTo>
                            <a:pt x="46" y="86"/>
                          </a:lnTo>
                          <a:lnTo>
                            <a:pt x="46" y="62"/>
                          </a:lnTo>
                          <a:lnTo>
                            <a:pt x="70" y="40"/>
                          </a:lnTo>
                          <a:lnTo>
                            <a:pt x="110" y="22"/>
                          </a:lnTo>
                          <a:lnTo>
                            <a:pt x="106" y="0"/>
                          </a:lnTo>
                        </a:path>
                      </a:pathLst>
                    </a:custGeom>
                    <a:solidFill>
                      <a:srgbClr val="CCFFFF"/>
                    </a:solidFill>
                    <a:ln w="12700" cap="rnd" cmpd="sng">
                      <a:solidFill>
                        <a:srgbClr val="282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65559" name="Freeform 23">
                      <a:extLst>
                        <a:ext uri="{FF2B5EF4-FFF2-40B4-BE49-F238E27FC236}">
                          <a16:creationId xmlns:a16="http://schemas.microsoft.com/office/drawing/2014/main" id="{35B75F00-83CE-4AB0-87B3-157C79AF30D3}"/>
                        </a:ext>
                      </a:extLst>
                    </p:cNvPr>
                    <p:cNvSpPr>
                      <a:spLocks/>
                    </p:cNvSpPr>
                    <p:nvPr/>
                  </p:nvSpPr>
                  <p:spPr bwMode="auto">
                    <a:xfrm>
                      <a:off x="3642" y="1619"/>
                      <a:ext cx="37" cy="59"/>
                    </a:xfrm>
                    <a:custGeom>
                      <a:avLst/>
                      <a:gdLst>
                        <a:gd name="T0" fmla="*/ 34 w 37"/>
                        <a:gd name="T1" fmla="*/ 18 h 59"/>
                        <a:gd name="T2" fmla="*/ 26 w 37"/>
                        <a:gd name="T3" fmla="*/ 10 h 59"/>
                        <a:gd name="T4" fmla="*/ 16 w 37"/>
                        <a:gd name="T5" fmla="*/ 4 h 59"/>
                        <a:gd name="T6" fmla="*/ 4 w 37"/>
                        <a:gd name="T7" fmla="*/ 0 h 59"/>
                        <a:gd name="T8" fmla="*/ 0 w 37"/>
                        <a:gd name="T9" fmla="*/ 0 h 59"/>
                        <a:gd name="T10" fmla="*/ 0 w 37"/>
                        <a:gd name="T11" fmla="*/ 20 h 59"/>
                        <a:gd name="T12" fmla="*/ 4 w 37"/>
                        <a:gd name="T13" fmla="*/ 42 h 59"/>
                        <a:gd name="T14" fmla="*/ 16 w 37"/>
                        <a:gd name="T15" fmla="*/ 58 h 59"/>
                        <a:gd name="T16" fmla="*/ 26 w 37"/>
                        <a:gd name="T17" fmla="*/ 58 h 59"/>
                        <a:gd name="T18" fmla="*/ 36 w 37"/>
                        <a:gd name="T19" fmla="*/ 42 h 59"/>
                        <a:gd name="T20" fmla="*/ 36 w 37"/>
                        <a:gd name="T21" fmla="*/ 28 h 59"/>
                        <a:gd name="T22" fmla="*/ 34 w 37"/>
                        <a:gd name="T23" fmla="*/ 1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59">
                          <a:moveTo>
                            <a:pt x="34" y="18"/>
                          </a:moveTo>
                          <a:lnTo>
                            <a:pt x="26" y="10"/>
                          </a:lnTo>
                          <a:lnTo>
                            <a:pt x="16" y="4"/>
                          </a:lnTo>
                          <a:lnTo>
                            <a:pt x="4" y="0"/>
                          </a:lnTo>
                          <a:lnTo>
                            <a:pt x="0" y="0"/>
                          </a:lnTo>
                          <a:lnTo>
                            <a:pt x="0" y="20"/>
                          </a:lnTo>
                          <a:lnTo>
                            <a:pt x="4" y="42"/>
                          </a:lnTo>
                          <a:lnTo>
                            <a:pt x="16" y="58"/>
                          </a:lnTo>
                          <a:lnTo>
                            <a:pt x="26" y="58"/>
                          </a:lnTo>
                          <a:lnTo>
                            <a:pt x="36" y="42"/>
                          </a:lnTo>
                          <a:lnTo>
                            <a:pt x="36" y="28"/>
                          </a:lnTo>
                          <a:lnTo>
                            <a:pt x="34" y="18"/>
                          </a:lnTo>
                        </a:path>
                      </a:pathLst>
                    </a:custGeom>
                    <a:solidFill>
                      <a:srgbClr val="CCFFFF"/>
                    </a:solidFill>
                    <a:ln w="12700" cap="rnd" cmpd="sng">
                      <a:solidFill>
                        <a:srgbClr val="282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grpSp>
          </p:grpSp>
          <p:sp>
            <p:nvSpPr>
              <p:cNvPr id="65560" name="Freeform 24">
                <a:extLst>
                  <a:ext uri="{FF2B5EF4-FFF2-40B4-BE49-F238E27FC236}">
                    <a16:creationId xmlns:a16="http://schemas.microsoft.com/office/drawing/2014/main" id="{BF3088A2-14C7-4E9C-B0DA-E67DCFAB6555}"/>
                  </a:ext>
                </a:extLst>
              </p:cNvPr>
              <p:cNvSpPr>
                <a:spLocks/>
              </p:cNvSpPr>
              <p:nvPr/>
            </p:nvSpPr>
            <p:spPr bwMode="auto">
              <a:xfrm>
                <a:off x="1698" y="1893"/>
                <a:ext cx="129" cy="171"/>
              </a:xfrm>
              <a:custGeom>
                <a:avLst/>
                <a:gdLst>
                  <a:gd name="T0" fmla="*/ 128 w 129"/>
                  <a:gd name="T1" fmla="*/ 170 h 171"/>
                  <a:gd name="T2" fmla="*/ 78 w 129"/>
                  <a:gd name="T3" fmla="*/ 66 h 171"/>
                  <a:gd name="T4" fmla="*/ 44 w 129"/>
                  <a:gd name="T5" fmla="*/ 30 h 171"/>
                  <a:gd name="T6" fmla="*/ 0 w 129"/>
                  <a:gd name="T7" fmla="*/ 0 h 171"/>
                  <a:gd name="T8" fmla="*/ 8 w 129"/>
                  <a:gd name="T9" fmla="*/ 34 h 171"/>
                  <a:gd name="T10" fmla="*/ 54 w 129"/>
                  <a:gd name="T11" fmla="*/ 108 h 171"/>
                  <a:gd name="T12" fmla="*/ 98 w 129"/>
                  <a:gd name="T13" fmla="*/ 162 h 171"/>
                  <a:gd name="T14" fmla="*/ 128 w 129"/>
                  <a:gd name="T15" fmla="*/ 170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9" h="171">
                    <a:moveTo>
                      <a:pt x="128" y="170"/>
                    </a:moveTo>
                    <a:lnTo>
                      <a:pt x="78" y="66"/>
                    </a:lnTo>
                    <a:lnTo>
                      <a:pt x="44" y="30"/>
                    </a:lnTo>
                    <a:lnTo>
                      <a:pt x="0" y="0"/>
                    </a:lnTo>
                    <a:lnTo>
                      <a:pt x="8" y="34"/>
                    </a:lnTo>
                    <a:lnTo>
                      <a:pt x="54" y="108"/>
                    </a:lnTo>
                    <a:lnTo>
                      <a:pt x="98" y="162"/>
                    </a:lnTo>
                    <a:lnTo>
                      <a:pt x="128" y="170"/>
                    </a:lnTo>
                  </a:path>
                </a:pathLst>
              </a:custGeom>
              <a:solidFill>
                <a:srgbClr val="CCFFFF"/>
              </a:solidFill>
              <a:ln w="12700" cap="rnd" cmpd="sng">
                <a:solidFill>
                  <a:srgbClr val="282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grpSp>
          <p:nvGrpSpPr>
            <p:cNvPr id="65561" name="Group 25">
              <a:extLst>
                <a:ext uri="{FF2B5EF4-FFF2-40B4-BE49-F238E27FC236}">
                  <a16:creationId xmlns:a16="http://schemas.microsoft.com/office/drawing/2014/main" id="{3945D14A-EE5C-4E66-941A-4A60F4522C21}"/>
                </a:ext>
              </a:extLst>
            </p:cNvPr>
            <p:cNvGrpSpPr>
              <a:grpSpLocks/>
            </p:cNvGrpSpPr>
            <p:nvPr/>
          </p:nvGrpSpPr>
          <p:grpSpPr bwMode="auto">
            <a:xfrm>
              <a:off x="648" y="335"/>
              <a:ext cx="3751" cy="3999"/>
              <a:chOff x="648" y="335"/>
              <a:chExt cx="3751" cy="3999"/>
            </a:xfrm>
          </p:grpSpPr>
          <p:sp>
            <p:nvSpPr>
              <p:cNvPr id="65562" name="Freeform 26">
                <a:extLst>
                  <a:ext uri="{FF2B5EF4-FFF2-40B4-BE49-F238E27FC236}">
                    <a16:creationId xmlns:a16="http://schemas.microsoft.com/office/drawing/2014/main" id="{C3719AB9-DC47-4B18-BF47-03538A9D846C}"/>
                  </a:ext>
                </a:extLst>
              </p:cNvPr>
              <p:cNvSpPr>
                <a:spLocks/>
              </p:cNvSpPr>
              <p:nvPr/>
            </p:nvSpPr>
            <p:spPr bwMode="auto">
              <a:xfrm>
                <a:off x="1912" y="3151"/>
                <a:ext cx="1807" cy="1183"/>
              </a:xfrm>
              <a:custGeom>
                <a:avLst/>
                <a:gdLst>
                  <a:gd name="T0" fmla="*/ 1152 w 1807"/>
                  <a:gd name="T1" fmla="*/ 516 h 1183"/>
                  <a:gd name="T2" fmla="*/ 1122 w 1807"/>
                  <a:gd name="T3" fmla="*/ 594 h 1183"/>
                  <a:gd name="T4" fmla="*/ 1120 w 1807"/>
                  <a:gd name="T5" fmla="*/ 726 h 1183"/>
                  <a:gd name="T6" fmla="*/ 1144 w 1807"/>
                  <a:gd name="T7" fmla="*/ 834 h 1183"/>
                  <a:gd name="T8" fmla="*/ 1234 w 1807"/>
                  <a:gd name="T9" fmla="*/ 910 h 1183"/>
                  <a:gd name="T10" fmla="*/ 1348 w 1807"/>
                  <a:gd name="T11" fmla="*/ 978 h 1183"/>
                  <a:gd name="T12" fmla="*/ 1444 w 1807"/>
                  <a:gd name="T13" fmla="*/ 928 h 1183"/>
                  <a:gd name="T14" fmla="*/ 1550 w 1807"/>
                  <a:gd name="T15" fmla="*/ 922 h 1183"/>
                  <a:gd name="T16" fmla="*/ 1604 w 1807"/>
                  <a:gd name="T17" fmla="*/ 828 h 1183"/>
                  <a:gd name="T18" fmla="*/ 1698 w 1807"/>
                  <a:gd name="T19" fmla="*/ 752 h 1183"/>
                  <a:gd name="T20" fmla="*/ 1794 w 1807"/>
                  <a:gd name="T21" fmla="*/ 728 h 1183"/>
                  <a:gd name="T22" fmla="*/ 1722 w 1807"/>
                  <a:gd name="T23" fmla="*/ 858 h 1183"/>
                  <a:gd name="T24" fmla="*/ 1704 w 1807"/>
                  <a:gd name="T25" fmla="*/ 966 h 1183"/>
                  <a:gd name="T26" fmla="*/ 1556 w 1807"/>
                  <a:gd name="T27" fmla="*/ 954 h 1183"/>
                  <a:gd name="T28" fmla="*/ 1530 w 1807"/>
                  <a:gd name="T29" fmla="*/ 1038 h 1183"/>
                  <a:gd name="T30" fmla="*/ 1568 w 1807"/>
                  <a:gd name="T31" fmla="*/ 1094 h 1183"/>
                  <a:gd name="T32" fmla="*/ 1486 w 1807"/>
                  <a:gd name="T33" fmla="*/ 1090 h 1183"/>
                  <a:gd name="T34" fmla="*/ 1472 w 1807"/>
                  <a:gd name="T35" fmla="*/ 1150 h 1183"/>
                  <a:gd name="T36" fmla="*/ 1414 w 1807"/>
                  <a:gd name="T37" fmla="*/ 1164 h 1183"/>
                  <a:gd name="T38" fmla="*/ 1374 w 1807"/>
                  <a:gd name="T39" fmla="*/ 1104 h 1183"/>
                  <a:gd name="T40" fmla="*/ 1300 w 1807"/>
                  <a:gd name="T41" fmla="*/ 1086 h 1183"/>
                  <a:gd name="T42" fmla="*/ 1220 w 1807"/>
                  <a:gd name="T43" fmla="*/ 1146 h 1183"/>
                  <a:gd name="T44" fmla="*/ 1076 w 1807"/>
                  <a:gd name="T45" fmla="*/ 1122 h 1183"/>
                  <a:gd name="T46" fmla="*/ 908 w 1807"/>
                  <a:gd name="T47" fmla="*/ 1014 h 1183"/>
                  <a:gd name="T48" fmla="*/ 788 w 1807"/>
                  <a:gd name="T49" fmla="*/ 990 h 1183"/>
                  <a:gd name="T50" fmla="*/ 610 w 1807"/>
                  <a:gd name="T51" fmla="*/ 870 h 1183"/>
                  <a:gd name="T52" fmla="*/ 538 w 1807"/>
                  <a:gd name="T53" fmla="*/ 644 h 1183"/>
                  <a:gd name="T54" fmla="*/ 430 w 1807"/>
                  <a:gd name="T55" fmla="*/ 548 h 1183"/>
                  <a:gd name="T56" fmla="*/ 336 w 1807"/>
                  <a:gd name="T57" fmla="*/ 358 h 1183"/>
                  <a:gd name="T58" fmla="*/ 232 w 1807"/>
                  <a:gd name="T59" fmla="*/ 172 h 1183"/>
                  <a:gd name="T60" fmla="*/ 132 w 1807"/>
                  <a:gd name="T61" fmla="*/ 106 h 1183"/>
                  <a:gd name="T62" fmla="*/ 184 w 1807"/>
                  <a:gd name="T63" fmla="*/ 320 h 1183"/>
                  <a:gd name="T64" fmla="*/ 268 w 1807"/>
                  <a:gd name="T65" fmla="*/ 482 h 1183"/>
                  <a:gd name="T66" fmla="*/ 374 w 1807"/>
                  <a:gd name="T67" fmla="*/ 686 h 1183"/>
                  <a:gd name="T68" fmla="*/ 276 w 1807"/>
                  <a:gd name="T69" fmla="*/ 596 h 1183"/>
                  <a:gd name="T70" fmla="*/ 212 w 1807"/>
                  <a:gd name="T71" fmla="*/ 492 h 1183"/>
                  <a:gd name="T72" fmla="*/ 174 w 1807"/>
                  <a:gd name="T73" fmla="*/ 388 h 1183"/>
                  <a:gd name="T74" fmla="*/ 108 w 1807"/>
                  <a:gd name="T75" fmla="*/ 334 h 1183"/>
                  <a:gd name="T76" fmla="*/ 108 w 1807"/>
                  <a:gd name="T77" fmla="*/ 250 h 1183"/>
                  <a:gd name="T78" fmla="*/ 30 w 1807"/>
                  <a:gd name="T79" fmla="*/ 128 h 1183"/>
                  <a:gd name="T80" fmla="*/ 0 w 1807"/>
                  <a:gd name="T81" fmla="*/ 0 h 1183"/>
                  <a:gd name="T82" fmla="*/ 286 w 1807"/>
                  <a:gd name="T83" fmla="*/ 106 h 1183"/>
                  <a:gd name="T84" fmla="*/ 484 w 1807"/>
                  <a:gd name="T85" fmla="*/ 134 h 1183"/>
                  <a:gd name="T86" fmla="*/ 676 w 1807"/>
                  <a:gd name="T87" fmla="*/ 154 h 1183"/>
                  <a:gd name="T88" fmla="*/ 736 w 1807"/>
                  <a:gd name="T89" fmla="*/ 300 h 1183"/>
                  <a:gd name="T90" fmla="*/ 830 w 1807"/>
                  <a:gd name="T91" fmla="*/ 240 h 1183"/>
                  <a:gd name="T92" fmla="*/ 980 w 1807"/>
                  <a:gd name="T93" fmla="*/ 338 h 1183"/>
                  <a:gd name="T94" fmla="*/ 1084 w 1807"/>
                  <a:gd name="T95" fmla="*/ 500 h 1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07" h="1183">
                    <a:moveTo>
                      <a:pt x="1138" y="496"/>
                    </a:moveTo>
                    <a:lnTo>
                      <a:pt x="1152" y="516"/>
                    </a:lnTo>
                    <a:lnTo>
                      <a:pt x="1158" y="548"/>
                    </a:lnTo>
                    <a:lnTo>
                      <a:pt x="1122" y="594"/>
                    </a:lnTo>
                    <a:lnTo>
                      <a:pt x="1100" y="680"/>
                    </a:lnTo>
                    <a:lnTo>
                      <a:pt x="1120" y="726"/>
                    </a:lnTo>
                    <a:lnTo>
                      <a:pt x="1112" y="788"/>
                    </a:lnTo>
                    <a:lnTo>
                      <a:pt x="1144" y="834"/>
                    </a:lnTo>
                    <a:lnTo>
                      <a:pt x="1172" y="894"/>
                    </a:lnTo>
                    <a:lnTo>
                      <a:pt x="1234" y="910"/>
                    </a:lnTo>
                    <a:lnTo>
                      <a:pt x="1286" y="968"/>
                    </a:lnTo>
                    <a:lnTo>
                      <a:pt x="1348" y="978"/>
                    </a:lnTo>
                    <a:lnTo>
                      <a:pt x="1384" y="938"/>
                    </a:lnTo>
                    <a:lnTo>
                      <a:pt x="1444" y="928"/>
                    </a:lnTo>
                    <a:lnTo>
                      <a:pt x="1494" y="942"/>
                    </a:lnTo>
                    <a:lnTo>
                      <a:pt x="1550" y="922"/>
                    </a:lnTo>
                    <a:lnTo>
                      <a:pt x="1578" y="882"/>
                    </a:lnTo>
                    <a:lnTo>
                      <a:pt x="1604" y="828"/>
                    </a:lnTo>
                    <a:lnTo>
                      <a:pt x="1590" y="764"/>
                    </a:lnTo>
                    <a:lnTo>
                      <a:pt x="1698" y="752"/>
                    </a:lnTo>
                    <a:lnTo>
                      <a:pt x="1756" y="726"/>
                    </a:lnTo>
                    <a:lnTo>
                      <a:pt x="1794" y="728"/>
                    </a:lnTo>
                    <a:lnTo>
                      <a:pt x="1806" y="776"/>
                    </a:lnTo>
                    <a:lnTo>
                      <a:pt x="1722" y="858"/>
                    </a:lnTo>
                    <a:lnTo>
                      <a:pt x="1730" y="924"/>
                    </a:lnTo>
                    <a:lnTo>
                      <a:pt x="1704" y="966"/>
                    </a:lnTo>
                    <a:lnTo>
                      <a:pt x="1626" y="954"/>
                    </a:lnTo>
                    <a:lnTo>
                      <a:pt x="1556" y="954"/>
                    </a:lnTo>
                    <a:lnTo>
                      <a:pt x="1530" y="990"/>
                    </a:lnTo>
                    <a:lnTo>
                      <a:pt x="1530" y="1038"/>
                    </a:lnTo>
                    <a:lnTo>
                      <a:pt x="1576" y="1062"/>
                    </a:lnTo>
                    <a:lnTo>
                      <a:pt x="1568" y="1094"/>
                    </a:lnTo>
                    <a:lnTo>
                      <a:pt x="1516" y="1084"/>
                    </a:lnTo>
                    <a:lnTo>
                      <a:pt x="1486" y="1090"/>
                    </a:lnTo>
                    <a:lnTo>
                      <a:pt x="1470" y="1110"/>
                    </a:lnTo>
                    <a:lnTo>
                      <a:pt x="1472" y="1150"/>
                    </a:lnTo>
                    <a:lnTo>
                      <a:pt x="1482" y="1182"/>
                    </a:lnTo>
                    <a:lnTo>
                      <a:pt x="1414" y="1164"/>
                    </a:lnTo>
                    <a:lnTo>
                      <a:pt x="1398" y="1138"/>
                    </a:lnTo>
                    <a:lnTo>
                      <a:pt x="1374" y="1104"/>
                    </a:lnTo>
                    <a:lnTo>
                      <a:pt x="1340" y="1086"/>
                    </a:lnTo>
                    <a:lnTo>
                      <a:pt x="1300" y="1086"/>
                    </a:lnTo>
                    <a:lnTo>
                      <a:pt x="1268" y="1122"/>
                    </a:lnTo>
                    <a:lnTo>
                      <a:pt x="1220" y="1146"/>
                    </a:lnTo>
                    <a:lnTo>
                      <a:pt x="1150" y="1128"/>
                    </a:lnTo>
                    <a:lnTo>
                      <a:pt x="1076" y="1122"/>
                    </a:lnTo>
                    <a:lnTo>
                      <a:pt x="996" y="1054"/>
                    </a:lnTo>
                    <a:lnTo>
                      <a:pt x="908" y="1014"/>
                    </a:lnTo>
                    <a:lnTo>
                      <a:pt x="834" y="994"/>
                    </a:lnTo>
                    <a:lnTo>
                      <a:pt x="788" y="990"/>
                    </a:lnTo>
                    <a:lnTo>
                      <a:pt x="668" y="954"/>
                    </a:lnTo>
                    <a:lnTo>
                      <a:pt x="610" y="870"/>
                    </a:lnTo>
                    <a:lnTo>
                      <a:pt x="586" y="728"/>
                    </a:lnTo>
                    <a:lnTo>
                      <a:pt x="538" y="644"/>
                    </a:lnTo>
                    <a:lnTo>
                      <a:pt x="492" y="592"/>
                    </a:lnTo>
                    <a:lnTo>
                      <a:pt x="430" y="548"/>
                    </a:lnTo>
                    <a:lnTo>
                      <a:pt x="394" y="434"/>
                    </a:lnTo>
                    <a:lnTo>
                      <a:pt x="336" y="358"/>
                    </a:lnTo>
                    <a:lnTo>
                      <a:pt x="274" y="286"/>
                    </a:lnTo>
                    <a:lnTo>
                      <a:pt x="232" y="172"/>
                    </a:lnTo>
                    <a:lnTo>
                      <a:pt x="196" y="134"/>
                    </a:lnTo>
                    <a:lnTo>
                      <a:pt x="132" y="106"/>
                    </a:lnTo>
                    <a:lnTo>
                      <a:pt x="156" y="226"/>
                    </a:lnTo>
                    <a:lnTo>
                      <a:pt x="184" y="320"/>
                    </a:lnTo>
                    <a:lnTo>
                      <a:pt x="228" y="394"/>
                    </a:lnTo>
                    <a:lnTo>
                      <a:pt x="268" y="482"/>
                    </a:lnTo>
                    <a:lnTo>
                      <a:pt x="322" y="584"/>
                    </a:lnTo>
                    <a:lnTo>
                      <a:pt x="374" y="686"/>
                    </a:lnTo>
                    <a:lnTo>
                      <a:pt x="344" y="698"/>
                    </a:lnTo>
                    <a:lnTo>
                      <a:pt x="276" y="596"/>
                    </a:lnTo>
                    <a:lnTo>
                      <a:pt x="228" y="572"/>
                    </a:lnTo>
                    <a:lnTo>
                      <a:pt x="212" y="492"/>
                    </a:lnTo>
                    <a:lnTo>
                      <a:pt x="180" y="452"/>
                    </a:lnTo>
                    <a:lnTo>
                      <a:pt x="174" y="388"/>
                    </a:lnTo>
                    <a:lnTo>
                      <a:pt x="142" y="346"/>
                    </a:lnTo>
                    <a:lnTo>
                      <a:pt x="108" y="334"/>
                    </a:lnTo>
                    <a:lnTo>
                      <a:pt x="88" y="294"/>
                    </a:lnTo>
                    <a:lnTo>
                      <a:pt x="108" y="250"/>
                    </a:lnTo>
                    <a:lnTo>
                      <a:pt x="66" y="174"/>
                    </a:lnTo>
                    <a:lnTo>
                      <a:pt x="30" y="128"/>
                    </a:lnTo>
                    <a:lnTo>
                      <a:pt x="12" y="76"/>
                    </a:lnTo>
                    <a:lnTo>
                      <a:pt x="0" y="0"/>
                    </a:lnTo>
                    <a:lnTo>
                      <a:pt x="168" y="36"/>
                    </a:lnTo>
                    <a:lnTo>
                      <a:pt x="286" y="106"/>
                    </a:lnTo>
                    <a:lnTo>
                      <a:pt x="340" y="146"/>
                    </a:lnTo>
                    <a:lnTo>
                      <a:pt x="484" y="134"/>
                    </a:lnTo>
                    <a:lnTo>
                      <a:pt x="518" y="160"/>
                    </a:lnTo>
                    <a:lnTo>
                      <a:pt x="676" y="154"/>
                    </a:lnTo>
                    <a:lnTo>
                      <a:pt x="704" y="198"/>
                    </a:lnTo>
                    <a:lnTo>
                      <a:pt x="736" y="300"/>
                    </a:lnTo>
                    <a:lnTo>
                      <a:pt x="808" y="298"/>
                    </a:lnTo>
                    <a:lnTo>
                      <a:pt x="830" y="240"/>
                    </a:lnTo>
                    <a:lnTo>
                      <a:pt x="914" y="240"/>
                    </a:lnTo>
                    <a:lnTo>
                      <a:pt x="980" y="338"/>
                    </a:lnTo>
                    <a:lnTo>
                      <a:pt x="1030" y="470"/>
                    </a:lnTo>
                    <a:lnTo>
                      <a:pt x="1084" y="500"/>
                    </a:lnTo>
                    <a:lnTo>
                      <a:pt x="1138" y="496"/>
                    </a:lnTo>
                  </a:path>
                </a:pathLst>
              </a:custGeom>
              <a:solidFill>
                <a:srgbClr val="CCFFFF"/>
              </a:solidFill>
              <a:ln w="12700" cap="rnd" cmpd="sng">
                <a:solidFill>
                  <a:srgbClr val="282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nvGrpSpPr>
              <p:cNvPr id="65563" name="Group 27">
                <a:extLst>
                  <a:ext uri="{FF2B5EF4-FFF2-40B4-BE49-F238E27FC236}">
                    <a16:creationId xmlns:a16="http://schemas.microsoft.com/office/drawing/2014/main" id="{8633A1BE-443D-4500-9915-7B03863BB37A}"/>
                  </a:ext>
                </a:extLst>
              </p:cNvPr>
              <p:cNvGrpSpPr>
                <a:grpSpLocks/>
              </p:cNvGrpSpPr>
              <p:nvPr/>
            </p:nvGrpSpPr>
            <p:grpSpPr bwMode="auto">
              <a:xfrm>
                <a:off x="648" y="335"/>
                <a:ext cx="3751" cy="3317"/>
                <a:chOff x="648" y="335"/>
                <a:chExt cx="3751" cy="3317"/>
              </a:xfrm>
            </p:grpSpPr>
            <p:sp>
              <p:nvSpPr>
                <p:cNvPr id="65564" name="Freeform 28">
                  <a:extLst>
                    <a:ext uri="{FF2B5EF4-FFF2-40B4-BE49-F238E27FC236}">
                      <a16:creationId xmlns:a16="http://schemas.microsoft.com/office/drawing/2014/main" id="{120B7E8A-662F-477A-B88D-70ED86BAF52F}"/>
                    </a:ext>
                  </a:extLst>
                </p:cNvPr>
                <p:cNvSpPr>
                  <a:spLocks/>
                </p:cNvSpPr>
                <p:nvPr/>
              </p:nvSpPr>
              <p:spPr bwMode="auto">
                <a:xfrm>
                  <a:off x="1644" y="2025"/>
                  <a:ext cx="2755" cy="1627"/>
                </a:xfrm>
                <a:custGeom>
                  <a:avLst/>
                  <a:gdLst>
                    <a:gd name="T0" fmla="*/ 194 w 2755"/>
                    <a:gd name="T1" fmla="*/ 128 h 1627"/>
                    <a:gd name="T2" fmla="*/ 110 w 2755"/>
                    <a:gd name="T3" fmla="*/ 158 h 1627"/>
                    <a:gd name="T4" fmla="*/ 42 w 2755"/>
                    <a:gd name="T5" fmla="*/ 426 h 1627"/>
                    <a:gd name="T6" fmla="*/ 4 w 2755"/>
                    <a:gd name="T7" fmla="*/ 698 h 1627"/>
                    <a:gd name="T8" fmla="*/ 88 w 2755"/>
                    <a:gd name="T9" fmla="*/ 882 h 1627"/>
                    <a:gd name="T10" fmla="*/ 280 w 2755"/>
                    <a:gd name="T11" fmla="*/ 1126 h 1627"/>
                    <a:gd name="T12" fmla="*/ 750 w 2755"/>
                    <a:gd name="T13" fmla="*/ 1258 h 1627"/>
                    <a:gd name="T14" fmla="*/ 970 w 2755"/>
                    <a:gd name="T15" fmla="*/ 1312 h 1627"/>
                    <a:gd name="T16" fmla="*/ 1068 w 2755"/>
                    <a:gd name="T17" fmla="*/ 1424 h 1627"/>
                    <a:gd name="T18" fmla="*/ 1206 w 2755"/>
                    <a:gd name="T19" fmla="*/ 1410 h 1627"/>
                    <a:gd name="T20" fmla="*/ 1294 w 2755"/>
                    <a:gd name="T21" fmla="*/ 1596 h 1627"/>
                    <a:gd name="T22" fmla="*/ 1384 w 2755"/>
                    <a:gd name="T23" fmla="*/ 1550 h 1627"/>
                    <a:gd name="T24" fmla="*/ 1452 w 2755"/>
                    <a:gd name="T25" fmla="*/ 1400 h 1627"/>
                    <a:gd name="T26" fmla="*/ 1702 w 2755"/>
                    <a:gd name="T27" fmla="*/ 1348 h 1627"/>
                    <a:gd name="T28" fmla="*/ 1858 w 2755"/>
                    <a:gd name="T29" fmla="*/ 1352 h 1627"/>
                    <a:gd name="T30" fmla="*/ 1942 w 2755"/>
                    <a:gd name="T31" fmla="*/ 1292 h 1627"/>
                    <a:gd name="T32" fmla="*/ 2192 w 2755"/>
                    <a:gd name="T33" fmla="*/ 1280 h 1627"/>
                    <a:gd name="T34" fmla="*/ 2264 w 2755"/>
                    <a:gd name="T35" fmla="*/ 1424 h 1627"/>
                    <a:gd name="T36" fmla="*/ 2346 w 2755"/>
                    <a:gd name="T37" fmla="*/ 1546 h 1627"/>
                    <a:gd name="T38" fmla="*/ 2432 w 2755"/>
                    <a:gd name="T39" fmla="*/ 1478 h 1627"/>
                    <a:gd name="T40" fmla="*/ 2288 w 2755"/>
                    <a:gd name="T41" fmla="*/ 1232 h 1627"/>
                    <a:gd name="T42" fmla="*/ 2396 w 2755"/>
                    <a:gd name="T43" fmla="*/ 1042 h 1627"/>
                    <a:gd name="T44" fmla="*/ 2480 w 2755"/>
                    <a:gd name="T45" fmla="*/ 934 h 1627"/>
                    <a:gd name="T46" fmla="*/ 2448 w 2755"/>
                    <a:gd name="T47" fmla="*/ 798 h 1627"/>
                    <a:gd name="T48" fmla="*/ 2426 w 2755"/>
                    <a:gd name="T49" fmla="*/ 726 h 1627"/>
                    <a:gd name="T50" fmla="*/ 2430 w 2755"/>
                    <a:gd name="T51" fmla="*/ 686 h 1627"/>
                    <a:gd name="T52" fmla="*/ 2432 w 2755"/>
                    <a:gd name="T53" fmla="*/ 612 h 1627"/>
                    <a:gd name="T54" fmla="*/ 2486 w 2755"/>
                    <a:gd name="T55" fmla="*/ 676 h 1627"/>
                    <a:gd name="T56" fmla="*/ 2502 w 2755"/>
                    <a:gd name="T57" fmla="*/ 588 h 1627"/>
                    <a:gd name="T58" fmla="*/ 2502 w 2755"/>
                    <a:gd name="T59" fmla="*/ 466 h 1627"/>
                    <a:gd name="T60" fmla="*/ 2610 w 2755"/>
                    <a:gd name="T61" fmla="*/ 396 h 1627"/>
                    <a:gd name="T62" fmla="*/ 2700 w 2755"/>
                    <a:gd name="T63" fmla="*/ 384 h 1627"/>
                    <a:gd name="T64" fmla="*/ 2672 w 2755"/>
                    <a:gd name="T65" fmla="*/ 368 h 1627"/>
                    <a:gd name="T66" fmla="*/ 2644 w 2755"/>
                    <a:gd name="T67" fmla="*/ 286 h 1627"/>
                    <a:gd name="T68" fmla="*/ 2742 w 2755"/>
                    <a:gd name="T69" fmla="*/ 182 h 1627"/>
                    <a:gd name="T70" fmla="*/ 2670 w 2755"/>
                    <a:gd name="T71" fmla="*/ 14 h 1627"/>
                    <a:gd name="T72" fmla="*/ 2584 w 2755"/>
                    <a:gd name="T73" fmla="*/ 136 h 1627"/>
                    <a:gd name="T74" fmla="*/ 2406 w 2755"/>
                    <a:gd name="T75" fmla="*/ 244 h 1627"/>
                    <a:gd name="T76" fmla="*/ 2348 w 2755"/>
                    <a:gd name="T77" fmla="*/ 362 h 1627"/>
                    <a:gd name="T78" fmla="*/ 2188 w 2755"/>
                    <a:gd name="T79" fmla="*/ 468 h 1627"/>
                    <a:gd name="T80" fmla="*/ 2074 w 2755"/>
                    <a:gd name="T81" fmla="*/ 576 h 1627"/>
                    <a:gd name="T82" fmla="*/ 2062 w 2755"/>
                    <a:gd name="T83" fmla="*/ 444 h 1627"/>
                    <a:gd name="T84" fmla="*/ 2016 w 2755"/>
                    <a:gd name="T85" fmla="*/ 422 h 1627"/>
                    <a:gd name="T86" fmla="*/ 1942 w 2755"/>
                    <a:gd name="T87" fmla="*/ 342 h 1627"/>
                    <a:gd name="T88" fmla="*/ 1880 w 2755"/>
                    <a:gd name="T89" fmla="*/ 392 h 1627"/>
                    <a:gd name="T90" fmla="*/ 1906 w 2755"/>
                    <a:gd name="T91" fmla="*/ 528 h 1627"/>
                    <a:gd name="T92" fmla="*/ 1884 w 2755"/>
                    <a:gd name="T93" fmla="*/ 594 h 1627"/>
                    <a:gd name="T94" fmla="*/ 1810 w 2755"/>
                    <a:gd name="T95" fmla="*/ 504 h 1627"/>
                    <a:gd name="T96" fmla="*/ 1810 w 2755"/>
                    <a:gd name="T97" fmla="*/ 362 h 1627"/>
                    <a:gd name="T98" fmla="*/ 1822 w 2755"/>
                    <a:gd name="T99" fmla="*/ 302 h 1627"/>
                    <a:gd name="T100" fmla="*/ 1684 w 2755"/>
                    <a:gd name="T101" fmla="*/ 298 h 1627"/>
                    <a:gd name="T102" fmla="*/ 1554 w 2755"/>
                    <a:gd name="T103" fmla="*/ 272 h 1627"/>
                    <a:gd name="T104" fmla="*/ 1452 w 2755"/>
                    <a:gd name="T105" fmla="*/ 146 h 1627"/>
                    <a:gd name="T106" fmla="*/ 550 w 2755"/>
                    <a:gd name="T107" fmla="*/ 80 h 1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755" h="1627">
                      <a:moveTo>
                        <a:pt x="266" y="38"/>
                      </a:moveTo>
                      <a:lnTo>
                        <a:pt x="232" y="158"/>
                      </a:lnTo>
                      <a:lnTo>
                        <a:pt x="194" y="128"/>
                      </a:lnTo>
                      <a:lnTo>
                        <a:pt x="162" y="92"/>
                      </a:lnTo>
                      <a:lnTo>
                        <a:pt x="114" y="62"/>
                      </a:lnTo>
                      <a:lnTo>
                        <a:pt x="110" y="158"/>
                      </a:lnTo>
                      <a:lnTo>
                        <a:pt x="78" y="254"/>
                      </a:lnTo>
                      <a:lnTo>
                        <a:pt x="76" y="338"/>
                      </a:lnTo>
                      <a:lnTo>
                        <a:pt x="42" y="426"/>
                      </a:lnTo>
                      <a:lnTo>
                        <a:pt x="30" y="558"/>
                      </a:lnTo>
                      <a:lnTo>
                        <a:pt x="0" y="642"/>
                      </a:lnTo>
                      <a:lnTo>
                        <a:pt x="4" y="698"/>
                      </a:lnTo>
                      <a:lnTo>
                        <a:pt x="50" y="762"/>
                      </a:lnTo>
                      <a:lnTo>
                        <a:pt x="36" y="814"/>
                      </a:lnTo>
                      <a:lnTo>
                        <a:pt x="88" y="882"/>
                      </a:lnTo>
                      <a:lnTo>
                        <a:pt x="114" y="982"/>
                      </a:lnTo>
                      <a:lnTo>
                        <a:pt x="194" y="1032"/>
                      </a:lnTo>
                      <a:lnTo>
                        <a:pt x="280" y="1126"/>
                      </a:lnTo>
                      <a:lnTo>
                        <a:pt x="436" y="1162"/>
                      </a:lnTo>
                      <a:lnTo>
                        <a:pt x="614" y="1268"/>
                      </a:lnTo>
                      <a:lnTo>
                        <a:pt x="750" y="1258"/>
                      </a:lnTo>
                      <a:lnTo>
                        <a:pt x="788" y="1286"/>
                      </a:lnTo>
                      <a:lnTo>
                        <a:pt x="936" y="1280"/>
                      </a:lnTo>
                      <a:lnTo>
                        <a:pt x="970" y="1312"/>
                      </a:lnTo>
                      <a:lnTo>
                        <a:pt x="996" y="1400"/>
                      </a:lnTo>
                      <a:lnTo>
                        <a:pt x="1012" y="1426"/>
                      </a:lnTo>
                      <a:lnTo>
                        <a:pt x="1068" y="1424"/>
                      </a:lnTo>
                      <a:lnTo>
                        <a:pt x="1102" y="1364"/>
                      </a:lnTo>
                      <a:lnTo>
                        <a:pt x="1174" y="1368"/>
                      </a:lnTo>
                      <a:lnTo>
                        <a:pt x="1206" y="1410"/>
                      </a:lnTo>
                      <a:lnTo>
                        <a:pt x="1240" y="1450"/>
                      </a:lnTo>
                      <a:lnTo>
                        <a:pt x="1272" y="1532"/>
                      </a:lnTo>
                      <a:lnTo>
                        <a:pt x="1294" y="1596"/>
                      </a:lnTo>
                      <a:lnTo>
                        <a:pt x="1350" y="1624"/>
                      </a:lnTo>
                      <a:lnTo>
                        <a:pt x="1404" y="1626"/>
                      </a:lnTo>
                      <a:lnTo>
                        <a:pt x="1384" y="1550"/>
                      </a:lnTo>
                      <a:lnTo>
                        <a:pt x="1380" y="1496"/>
                      </a:lnTo>
                      <a:lnTo>
                        <a:pt x="1408" y="1420"/>
                      </a:lnTo>
                      <a:lnTo>
                        <a:pt x="1452" y="1400"/>
                      </a:lnTo>
                      <a:lnTo>
                        <a:pt x="1534" y="1342"/>
                      </a:lnTo>
                      <a:lnTo>
                        <a:pt x="1620" y="1340"/>
                      </a:lnTo>
                      <a:lnTo>
                        <a:pt x="1702" y="1348"/>
                      </a:lnTo>
                      <a:lnTo>
                        <a:pt x="1792" y="1388"/>
                      </a:lnTo>
                      <a:lnTo>
                        <a:pt x="1838" y="1378"/>
                      </a:lnTo>
                      <a:lnTo>
                        <a:pt x="1858" y="1352"/>
                      </a:lnTo>
                      <a:lnTo>
                        <a:pt x="1762" y="1316"/>
                      </a:lnTo>
                      <a:lnTo>
                        <a:pt x="1868" y="1276"/>
                      </a:lnTo>
                      <a:lnTo>
                        <a:pt x="1942" y="1292"/>
                      </a:lnTo>
                      <a:lnTo>
                        <a:pt x="2050" y="1280"/>
                      </a:lnTo>
                      <a:lnTo>
                        <a:pt x="2124" y="1282"/>
                      </a:lnTo>
                      <a:lnTo>
                        <a:pt x="2192" y="1280"/>
                      </a:lnTo>
                      <a:lnTo>
                        <a:pt x="2226" y="1300"/>
                      </a:lnTo>
                      <a:lnTo>
                        <a:pt x="2252" y="1340"/>
                      </a:lnTo>
                      <a:lnTo>
                        <a:pt x="2264" y="1424"/>
                      </a:lnTo>
                      <a:lnTo>
                        <a:pt x="2292" y="1462"/>
                      </a:lnTo>
                      <a:lnTo>
                        <a:pt x="2312" y="1520"/>
                      </a:lnTo>
                      <a:lnTo>
                        <a:pt x="2346" y="1546"/>
                      </a:lnTo>
                      <a:lnTo>
                        <a:pt x="2384" y="1566"/>
                      </a:lnTo>
                      <a:lnTo>
                        <a:pt x="2418" y="1534"/>
                      </a:lnTo>
                      <a:lnTo>
                        <a:pt x="2432" y="1478"/>
                      </a:lnTo>
                      <a:lnTo>
                        <a:pt x="2408" y="1436"/>
                      </a:lnTo>
                      <a:lnTo>
                        <a:pt x="2324" y="1328"/>
                      </a:lnTo>
                      <a:lnTo>
                        <a:pt x="2288" y="1232"/>
                      </a:lnTo>
                      <a:lnTo>
                        <a:pt x="2300" y="1138"/>
                      </a:lnTo>
                      <a:lnTo>
                        <a:pt x="2348" y="1102"/>
                      </a:lnTo>
                      <a:lnTo>
                        <a:pt x="2396" y="1042"/>
                      </a:lnTo>
                      <a:lnTo>
                        <a:pt x="2388" y="996"/>
                      </a:lnTo>
                      <a:lnTo>
                        <a:pt x="2420" y="958"/>
                      </a:lnTo>
                      <a:lnTo>
                        <a:pt x="2480" y="934"/>
                      </a:lnTo>
                      <a:lnTo>
                        <a:pt x="2492" y="874"/>
                      </a:lnTo>
                      <a:lnTo>
                        <a:pt x="2472" y="822"/>
                      </a:lnTo>
                      <a:lnTo>
                        <a:pt x="2448" y="798"/>
                      </a:lnTo>
                      <a:lnTo>
                        <a:pt x="2454" y="770"/>
                      </a:lnTo>
                      <a:lnTo>
                        <a:pt x="2420" y="756"/>
                      </a:lnTo>
                      <a:lnTo>
                        <a:pt x="2426" y="726"/>
                      </a:lnTo>
                      <a:lnTo>
                        <a:pt x="2396" y="708"/>
                      </a:lnTo>
                      <a:lnTo>
                        <a:pt x="2388" y="650"/>
                      </a:lnTo>
                      <a:lnTo>
                        <a:pt x="2430" y="686"/>
                      </a:lnTo>
                      <a:lnTo>
                        <a:pt x="2436" y="668"/>
                      </a:lnTo>
                      <a:lnTo>
                        <a:pt x="2412" y="638"/>
                      </a:lnTo>
                      <a:lnTo>
                        <a:pt x="2432" y="612"/>
                      </a:lnTo>
                      <a:lnTo>
                        <a:pt x="2454" y="640"/>
                      </a:lnTo>
                      <a:lnTo>
                        <a:pt x="2474" y="690"/>
                      </a:lnTo>
                      <a:lnTo>
                        <a:pt x="2486" y="676"/>
                      </a:lnTo>
                      <a:lnTo>
                        <a:pt x="2474" y="642"/>
                      </a:lnTo>
                      <a:lnTo>
                        <a:pt x="2492" y="612"/>
                      </a:lnTo>
                      <a:lnTo>
                        <a:pt x="2502" y="588"/>
                      </a:lnTo>
                      <a:lnTo>
                        <a:pt x="2502" y="558"/>
                      </a:lnTo>
                      <a:lnTo>
                        <a:pt x="2492" y="516"/>
                      </a:lnTo>
                      <a:lnTo>
                        <a:pt x="2502" y="466"/>
                      </a:lnTo>
                      <a:lnTo>
                        <a:pt x="2514" y="444"/>
                      </a:lnTo>
                      <a:lnTo>
                        <a:pt x="2560" y="404"/>
                      </a:lnTo>
                      <a:lnTo>
                        <a:pt x="2610" y="396"/>
                      </a:lnTo>
                      <a:lnTo>
                        <a:pt x="2650" y="382"/>
                      </a:lnTo>
                      <a:lnTo>
                        <a:pt x="2674" y="386"/>
                      </a:lnTo>
                      <a:lnTo>
                        <a:pt x="2700" y="384"/>
                      </a:lnTo>
                      <a:lnTo>
                        <a:pt x="2714" y="372"/>
                      </a:lnTo>
                      <a:lnTo>
                        <a:pt x="2690" y="372"/>
                      </a:lnTo>
                      <a:lnTo>
                        <a:pt x="2672" y="368"/>
                      </a:lnTo>
                      <a:lnTo>
                        <a:pt x="2654" y="356"/>
                      </a:lnTo>
                      <a:lnTo>
                        <a:pt x="2640" y="338"/>
                      </a:lnTo>
                      <a:lnTo>
                        <a:pt x="2644" y="286"/>
                      </a:lnTo>
                      <a:lnTo>
                        <a:pt x="2670" y="230"/>
                      </a:lnTo>
                      <a:lnTo>
                        <a:pt x="2704" y="202"/>
                      </a:lnTo>
                      <a:lnTo>
                        <a:pt x="2742" y="182"/>
                      </a:lnTo>
                      <a:lnTo>
                        <a:pt x="2754" y="134"/>
                      </a:lnTo>
                      <a:lnTo>
                        <a:pt x="2694" y="74"/>
                      </a:lnTo>
                      <a:lnTo>
                        <a:pt x="2670" y="14"/>
                      </a:lnTo>
                      <a:lnTo>
                        <a:pt x="2616" y="0"/>
                      </a:lnTo>
                      <a:lnTo>
                        <a:pt x="2586" y="38"/>
                      </a:lnTo>
                      <a:lnTo>
                        <a:pt x="2584" y="136"/>
                      </a:lnTo>
                      <a:lnTo>
                        <a:pt x="2556" y="194"/>
                      </a:lnTo>
                      <a:lnTo>
                        <a:pt x="2462" y="252"/>
                      </a:lnTo>
                      <a:lnTo>
                        <a:pt x="2406" y="244"/>
                      </a:lnTo>
                      <a:lnTo>
                        <a:pt x="2366" y="266"/>
                      </a:lnTo>
                      <a:lnTo>
                        <a:pt x="2360" y="308"/>
                      </a:lnTo>
                      <a:lnTo>
                        <a:pt x="2348" y="362"/>
                      </a:lnTo>
                      <a:lnTo>
                        <a:pt x="2304" y="398"/>
                      </a:lnTo>
                      <a:lnTo>
                        <a:pt x="2220" y="442"/>
                      </a:lnTo>
                      <a:lnTo>
                        <a:pt x="2188" y="468"/>
                      </a:lnTo>
                      <a:lnTo>
                        <a:pt x="2156" y="528"/>
                      </a:lnTo>
                      <a:lnTo>
                        <a:pt x="2118" y="542"/>
                      </a:lnTo>
                      <a:lnTo>
                        <a:pt x="2074" y="576"/>
                      </a:lnTo>
                      <a:lnTo>
                        <a:pt x="2026" y="540"/>
                      </a:lnTo>
                      <a:lnTo>
                        <a:pt x="2060" y="486"/>
                      </a:lnTo>
                      <a:lnTo>
                        <a:pt x="2062" y="444"/>
                      </a:lnTo>
                      <a:lnTo>
                        <a:pt x="2028" y="468"/>
                      </a:lnTo>
                      <a:lnTo>
                        <a:pt x="1990" y="468"/>
                      </a:lnTo>
                      <a:lnTo>
                        <a:pt x="2016" y="422"/>
                      </a:lnTo>
                      <a:lnTo>
                        <a:pt x="2026" y="386"/>
                      </a:lnTo>
                      <a:lnTo>
                        <a:pt x="1986" y="344"/>
                      </a:lnTo>
                      <a:lnTo>
                        <a:pt x="1942" y="342"/>
                      </a:lnTo>
                      <a:lnTo>
                        <a:pt x="1928" y="368"/>
                      </a:lnTo>
                      <a:lnTo>
                        <a:pt x="1904" y="362"/>
                      </a:lnTo>
                      <a:lnTo>
                        <a:pt x="1880" y="392"/>
                      </a:lnTo>
                      <a:lnTo>
                        <a:pt x="1882" y="456"/>
                      </a:lnTo>
                      <a:lnTo>
                        <a:pt x="1894" y="486"/>
                      </a:lnTo>
                      <a:lnTo>
                        <a:pt x="1906" y="528"/>
                      </a:lnTo>
                      <a:lnTo>
                        <a:pt x="1906" y="548"/>
                      </a:lnTo>
                      <a:lnTo>
                        <a:pt x="1900" y="582"/>
                      </a:lnTo>
                      <a:lnTo>
                        <a:pt x="1884" y="594"/>
                      </a:lnTo>
                      <a:lnTo>
                        <a:pt x="1858" y="600"/>
                      </a:lnTo>
                      <a:lnTo>
                        <a:pt x="1838" y="548"/>
                      </a:lnTo>
                      <a:lnTo>
                        <a:pt x="1810" y="504"/>
                      </a:lnTo>
                      <a:lnTo>
                        <a:pt x="1808" y="458"/>
                      </a:lnTo>
                      <a:lnTo>
                        <a:pt x="1822" y="408"/>
                      </a:lnTo>
                      <a:lnTo>
                        <a:pt x="1810" y="362"/>
                      </a:lnTo>
                      <a:lnTo>
                        <a:pt x="1894" y="314"/>
                      </a:lnTo>
                      <a:lnTo>
                        <a:pt x="1930" y="290"/>
                      </a:lnTo>
                      <a:lnTo>
                        <a:pt x="1822" y="302"/>
                      </a:lnTo>
                      <a:lnTo>
                        <a:pt x="1754" y="310"/>
                      </a:lnTo>
                      <a:lnTo>
                        <a:pt x="1732" y="260"/>
                      </a:lnTo>
                      <a:lnTo>
                        <a:pt x="1684" y="298"/>
                      </a:lnTo>
                      <a:lnTo>
                        <a:pt x="1702" y="256"/>
                      </a:lnTo>
                      <a:lnTo>
                        <a:pt x="1608" y="296"/>
                      </a:lnTo>
                      <a:lnTo>
                        <a:pt x="1554" y="272"/>
                      </a:lnTo>
                      <a:lnTo>
                        <a:pt x="1558" y="232"/>
                      </a:lnTo>
                      <a:lnTo>
                        <a:pt x="1584" y="194"/>
                      </a:lnTo>
                      <a:lnTo>
                        <a:pt x="1452" y="146"/>
                      </a:lnTo>
                      <a:lnTo>
                        <a:pt x="1010" y="122"/>
                      </a:lnTo>
                      <a:lnTo>
                        <a:pt x="782" y="114"/>
                      </a:lnTo>
                      <a:lnTo>
                        <a:pt x="550" y="80"/>
                      </a:lnTo>
                      <a:lnTo>
                        <a:pt x="266" y="38"/>
                      </a:lnTo>
                    </a:path>
                  </a:pathLst>
                </a:custGeom>
                <a:solidFill>
                  <a:srgbClr val="CCFFFF"/>
                </a:solidFill>
                <a:ln w="12700" cap="rnd" cmpd="sng">
                  <a:solidFill>
                    <a:srgbClr val="282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nvGrpSpPr>
                <p:cNvPr id="65565" name="Group 29">
                  <a:extLst>
                    <a:ext uri="{FF2B5EF4-FFF2-40B4-BE49-F238E27FC236}">
                      <a16:creationId xmlns:a16="http://schemas.microsoft.com/office/drawing/2014/main" id="{CCF85426-E6E2-4222-BEB5-C40D5505064B}"/>
                    </a:ext>
                  </a:extLst>
                </p:cNvPr>
                <p:cNvGrpSpPr>
                  <a:grpSpLocks/>
                </p:cNvGrpSpPr>
                <p:nvPr/>
              </p:nvGrpSpPr>
              <p:grpSpPr bwMode="auto">
                <a:xfrm>
                  <a:off x="648" y="335"/>
                  <a:ext cx="1291" cy="1307"/>
                  <a:chOff x="648" y="335"/>
                  <a:chExt cx="1291" cy="1307"/>
                </a:xfrm>
              </p:grpSpPr>
              <p:sp>
                <p:nvSpPr>
                  <p:cNvPr id="65566" name="Freeform 30">
                    <a:extLst>
                      <a:ext uri="{FF2B5EF4-FFF2-40B4-BE49-F238E27FC236}">
                        <a16:creationId xmlns:a16="http://schemas.microsoft.com/office/drawing/2014/main" id="{542EFE47-7B98-4FDA-8E44-6C49933DE04A}"/>
                      </a:ext>
                    </a:extLst>
                  </p:cNvPr>
                  <p:cNvSpPr>
                    <a:spLocks/>
                  </p:cNvSpPr>
                  <p:nvPr/>
                </p:nvSpPr>
                <p:spPr bwMode="auto">
                  <a:xfrm>
                    <a:off x="786" y="335"/>
                    <a:ext cx="1153" cy="1307"/>
                  </a:xfrm>
                  <a:custGeom>
                    <a:avLst/>
                    <a:gdLst>
                      <a:gd name="T0" fmla="*/ 794 w 1153"/>
                      <a:gd name="T1" fmla="*/ 794 h 1307"/>
                      <a:gd name="T2" fmla="*/ 830 w 1153"/>
                      <a:gd name="T3" fmla="*/ 878 h 1307"/>
                      <a:gd name="T4" fmla="*/ 938 w 1153"/>
                      <a:gd name="T5" fmla="*/ 1056 h 1307"/>
                      <a:gd name="T6" fmla="*/ 938 w 1153"/>
                      <a:gd name="T7" fmla="*/ 1306 h 1307"/>
                      <a:gd name="T8" fmla="*/ 890 w 1153"/>
                      <a:gd name="T9" fmla="*/ 1104 h 1307"/>
                      <a:gd name="T10" fmla="*/ 830 w 1153"/>
                      <a:gd name="T11" fmla="*/ 1056 h 1307"/>
                      <a:gd name="T12" fmla="*/ 776 w 1153"/>
                      <a:gd name="T13" fmla="*/ 842 h 1307"/>
                      <a:gd name="T14" fmla="*/ 734 w 1153"/>
                      <a:gd name="T15" fmla="*/ 752 h 1307"/>
                      <a:gd name="T16" fmla="*/ 592 w 1153"/>
                      <a:gd name="T17" fmla="*/ 686 h 1307"/>
                      <a:gd name="T18" fmla="*/ 532 w 1153"/>
                      <a:gd name="T19" fmla="*/ 710 h 1307"/>
                      <a:gd name="T20" fmla="*/ 502 w 1153"/>
                      <a:gd name="T21" fmla="*/ 662 h 1307"/>
                      <a:gd name="T22" fmla="*/ 598 w 1153"/>
                      <a:gd name="T23" fmla="*/ 602 h 1307"/>
                      <a:gd name="T24" fmla="*/ 472 w 1153"/>
                      <a:gd name="T25" fmla="*/ 632 h 1307"/>
                      <a:gd name="T26" fmla="*/ 400 w 1153"/>
                      <a:gd name="T27" fmla="*/ 608 h 1307"/>
                      <a:gd name="T28" fmla="*/ 358 w 1153"/>
                      <a:gd name="T29" fmla="*/ 716 h 1307"/>
                      <a:gd name="T30" fmla="*/ 186 w 1153"/>
                      <a:gd name="T31" fmla="*/ 734 h 1307"/>
                      <a:gd name="T32" fmla="*/ 0 w 1153"/>
                      <a:gd name="T33" fmla="*/ 674 h 1307"/>
                      <a:gd name="T34" fmla="*/ 90 w 1153"/>
                      <a:gd name="T35" fmla="*/ 674 h 1307"/>
                      <a:gd name="T36" fmla="*/ 186 w 1153"/>
                      <a:gd name="T37" fmla="*/ 692 h 1307"/>
                      <a:gd name="T38" fmla="*/ 234 w 1153"/>
                      <a:gd name="T39" fmla="*/ 626 h 1307"/>
                      <a:gd name="T40" fmla="*/ 250 w 1153"/>
                      <a:gd name="T41" fmla="*/ 542 h 1307"/>
                      <a:gd name="T42" fmla="*/ 192 w 1153"/>
                      <a:gd name="T43" fmla="*/ 490 h 1307"/>
                      <a:gd name="T44" fmla="*/ 210 w 1153"/>
                      <a:gd name="T45" fmla="*/ 388 h 1307"/>
                      <a:gd name="T46" fmla="*/ 256 w 1153"/>
                      <a:gd name="T47" fmla="*/ 370 h 1307"/>
                      <a:gd name="T48" fmla="*/ 268 w 1153"/>
                      <a:gd name="T49" fmla="*/ 262 h 1307"/>
                      <a:gd name="T50" fmla="*/ 364 w 1153"/>
                      <a:gd name="T51" fmla="*/ 250 h 1307"/>
                      <a:gd name="T52" fmla="*/ 508 w 1153"/>
                      <a:gd name="T53" fmla="*/ 310 h 1307"/>
                      <a:gd name="T54" fmla="*/ 454 w 1153"/>
                      <a:gd name="T55" fmla="*/ 142 h 1307"/>
                      <a:gd name="T56" fmla="*/ 478 w 1153"/>
                      <a:gd name="T57" fmla="*/ 78 h 1307"/>
                      <a:gd name="T58" fmla="*/ 544 w 1153"/>
                      <a:gd name="T59" fmla="*/ 90 h 1307"/>
                      <a:gd name="T60" fmla="*/ 580 w 1153"/>
                      <a:gd name="T61" fmla="*/ 120 h 1307"/>
                      <a:gd name="T62" fmla="*/ 626 w 1153"/>
                      <a:gd name="T63" fmla="*/ 208 h 1307"/>
                      <a:gd name="T64" fmla="*/ 644 w 1153"/>
                      <a:gd name="T65" fmla="*/ 136 h 1307"/>
                      <a:gd name="T66" fmla="*/ 668 w 1153"/>
                      <a:gd name="T67" fmla="*/ 24 h 1307"/>
                      <a:gd name="T68" fmla="*/ 776 w 1153"/>
                      <a:gd name="T69" fmla="*/ 12 h 1307"/>
                      <a:gd name="T70" fmla="*/ 818 w 1153"/>
                      <a:gd name="T71" fmla="*/ 60 h 1307"/>
                      <a:gd name="T72" fmla="*/ 884 w 1153"/>
                      <a:gd name="T73" fmla="*/ 30 h 1307"/>
                      <a:gd name="T74" fmla="*/ 1010 w 1153"/>
                      <a:gd name="T75" fmla="*/ 72 h 1307"/>
                      <a:gd name="T76" fmla="*/ 1016 w 1153"/>
                      <a:gd name="T77" fmla="*/ 148 h 1307"/>
                      <a:gd name="T78" fmla="*/ 1074 w 1153"/>
                      <a:gd name="T79" fmla="*/ 190 h 1307"/>
                      <a:gd name="T80" fmla="*/ 1152 w 1153"/>
                      <a:gd name="T81" fmla="*/ 340 h 1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53" h="1307">
                        <a:moveTo>
                          <a:pt x="1152" y="340"/>
                        </a:moveTo>
                        <a:lnTo>
                          <a:pt x="794" y="794"/>
                        </a:lnTo>
                        <a:lnTo>
                          <a:pt x="872" y="824"/>
                        </a:lnTo>
                        <a:lnTo>
                          <a:pt x="830" y="878"/>
                        </a:lnTo>
                        <a:lnTo>
                          <a:pt x="896" y="890"/>
                        </a:lnTo>
                        <a:lnTo>
                          <a:pt x="938" y="1056"/>
                        </a:lnTo>
                        <a:lnTo>
                          <a:pt x="980" y="1224"/>
                        </a:lnTo>
                        <a:lnTo>
                          <a:pt x="938" y="1306"/>
                        </a:lnTo>
                        <a:lnTo>
                          <a:pt x="926" y="1158"/>
                        </a:lnTo>
                        <a:lnTo>
                          <a:pt x="890" y="1104"/>
                        </a:lnTo>
                        <a:lnTo>
                          <a:pt x="872" y="966"/>
                        </a:lnTo>
                        <a:lnTo>
                          <a:pt x="830" y="1056"/>
                        </a:lnTo>
                        <a:lnTo>
                          <a:pt x="794" y="942"/>
                        </a:lnTo>
                        <a:lnTo>
                          <a:pt x="776" y="842"/>
                        </a:lnTo>
                        <a:lnTo>
                          <a:pt x="752" y="764"/>
                        </a:lnTo>
                        <a:lnTo>
                          <a:pt x="734" y="752"/>
                        </a:lnTo>
                        <a:lnTo>
                          <a:pt x="656" y="776"/>
                        </a:lnTo>
                        <a:lnTo>
                          <a:pt x="592" y="686"/>
                        </a:lnTo>
                        <a:lnTo>
                          <a:pt x="580" y="740"/>
                        </a:lnTo>
                        <a:lnTo>
                          <a:pt x="532" y="710"/>
                        </a:lnTo>
                        <a:lnTo>
                          <a:pt x="460" y="728"/>
                        </a:lnTo>
                        <a:lnTo>
                          <a:pt x="502" y="662"/>
                        </a:lnTo>
                        <a:lnTo>
                          <a:pt x="580" y="650"/>
                        </a:lnTo>
                        <a:lnTo>
                          <a:pt x="598" y="602"/>
                        </a:lnTo>
                        <a:lnTo>
                          <a:pt x="520" y="590"/>
                        </a:lnTo>
                        <a:lnTo>
                          <a:pt x="472" y="632"/>
                        </a:lnTo>
                        <a:lnTo>
                          <a:pt x="442" y="572"/>
                        </a:lnTo>
                        <a:lnTo>
                          <a:pt x="400" y="608"/>
                        </a:lnTo>
                        <a:lnTo>
                          <a:pt x="388" y="680"/>
                        </a:lnTo>
                        <a:lnTo>
                          <a:pt x="358" y="716"/>
                        </a:lnTo>
                        <a:lnTo>
                          <a:pt x="274" y="704"/>
                        </a:lnTo>
                        <a:lnTo>
                          <a:pt x="186" y="734"/>
                        </a:lnTo>
                        <a:lnTo>
                          <a:pt x="108" y="728"/>
                        </a:lnTo>
                        <a:lnTo>
                          <a:pt x="0" y="674"/>
                        </a:lnTo>
                        <a:lnTo>
                          <a:pt x="18" y="620"/>
                        </a:lnTo>
                        <a:lnTo>
                          <a:pt x="90" y="674"/>
                        </a:lnTo>
                        <a:lnTo>
                          <a:pt x="132" y="668"/>
                        </a:lnTo>
                        <a:lnTo>
                          <a:pt x="186" y="692"/>
                        </a:lnTo>
                        <a:lnTo>
                          <a:pt x="228" y="656"/>
                        </a:lnTo>
                        <a:lnTo>
                          <a:pt x="234" y="626"/>
                        </a:lnTo>
                        <a:lnTo>
                          <a:pt x="286" y="608"/>
                        </a:lnTo>
                        <a:lnTo>
                          <a:pt x="250" y="542"/>
                        </a:lnTo>
                        <a:lnTo>
                          <a:pt x="238" y="514"/>
                        </a:lnTo>
                        <a:lnTo>
                          <a:pt x="192" y="490"/>
                        </a:lnTo>
                        <a:lnTo>
                          <a:pt x="244" y="436"/>
                        </a:lnTo>
                        <a:lnTo>
                          <a:pt x="210" y="388"/>
                        </a:lnTo>
                        <a:lnTo>
                          <a:pt x="238" y="364"/>
                        </a:lnTo>
                        <a:lnTo>
                          <a:pt x="256" y="370"/>
                        </a:lnTo>
                        <a:lnTo>
                          <a:pt x="262" y="310"/>
                        </a:lnTo>
                        <a:lnTo>
                          <a:pt x="268" y="262"/>
                        </a:lnTo>
                        <a:lnTo>
                          <a:pt x="316" y="250"/>
                        </a:lnTo>
                        <a:lnTo>
                          <a:pt x="364" y="250"/>
                        </a:lnTo>
                        <a:lnTo>
                          <a:pt x="394" y="256"/>
                        </a:lnTo>
                        <a:lnTo>
                          <a:pt x="508" y="310"/>
                        </a:lnTo>
                        <a:lnTo>
                          <a:pt x="562" y="250"/>
                        </a:lnTo>
                        <a:lnTo>
                          <a:pt x="454" y="142"/>
                        </a:lnTo>
                        <a:lnTo>
                          <a:pt x="496" y="136"/>
                        </a:lnTo>
                        <a:lnTo>
                          <a:pt x="478" y="78"/>
                        </a:lnTo>
                        <a:lnTo>
                          <a:pt x="514" y="66"/>
                        </a:lnTo>
                        <a:lnTo>
                          <a:pt x="544" y="90"/>
                        </a:lnTo>
                        <a:lnTo>
                          <a:pt x="574" y="90"/>
                        </a:lnTo>
                        <a:lnTo>
                          <a:pt x="580" y="120"/>
                        </a:lnTo>
                        <a:lnTo>
                          <a:pt x="562" y="142"/>
                        </a:lnTo>
                        <a:lnTo>
                          <a:pt x="626" y="208"/>
                        </a:lnTo>
                        <a:lnTo>
                          <a:pt x="668" y="160"/>
                        </a:lnTo>
                        <a:lnTo>
                          <a:pt x="644" y="136"/>
                        </a:lnTo>
                        <a:lnTo>
                          <a:pt x="668" y="72"/>
                        </a:lnTo>
                        <a:lnTo>
                          <a:pt x="668" y="24"/>
                        </a:lnTo>
                        <a:lnTo>
                          <a:pt x="728" y="0"/>
                        </a:lnTo>
                        <a:lnTo>
                          <a:pt x="776" y="12"/>
                        </a:lnTo>
                        <a:lnTo>
                          <a:pt x="782" y="42"/>
                        </a:lnTo>
                        <a:lnTo>
                          <a:pt x="818" y="60"/>
                        </a:lnTo>
                        <a:lnTo>
                          <a:pt x="848" y="42"/>
                        </a:lnTo>
                        <a:lnTo>
                          <a:pt x="884" y="30"/>
                        </a:lnTo>
                        <a:lnTo>
                          <a:pt x="962" y="48"/>
                        </a:lnTo>
                        <a:lnTo>
                          <a:pt x="1010" y="72"/>
                        </a:lnTo>
                        <a:lnTo>
                          <a:pt x="1004" y="120"/>
                        </a:lnTo>
                        <a:lnTo>
                          <a:pt x="1016" y="148"/>
                        </a:lnTo>
                        <a:lnTo>
                          <a:pt x="1068" y="148"/>
                        </a:lnTo>
                        <a:lnTo>
                          <a:pt x="1074" y="190"/>
                        </a:lnTo>
                        <a:lnTo>
                          <a:pt x="1104" y="220"/>
                        </a:lnTo>
                        <a:lnTo>
                          <a:pt x="1152" y="340"/>
                        </a:lnTo>
                      </a:path>
                    </a:pathLst>
                  </a:custGeom>
                  <a:solidFill>
                    <a:srgbClr val="CCFFFF"/>
                  </a:solidFill>
                  <a:ln w="12700" cap="rnd" cmpd="sng">
                    <a:solidFill>
                      <a:srgbClr val="282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65567" name="Freeform 31">
                    <a:extLst>
                      <a:ext uri="{FF2B5EF4-FFF2-40B4-BE49-F238E27FC236}">
                        <a16:creationId xmlns:a16="http://schemas.microsoft.com/office/drawing/2014/main" id="{90DB0575-1A1C-439D-B438-CFA91569C70F}"/>
                      </a:ext>
                    </a:extLst>
                  </p:cNvPr>
                  <p:cNvSpPr>
                    <a:spLocks/>
                  </p:cNvSpPr>
                  <p:nvPr/>
                </p:nvSpPr>
                <p:spPr bwMode="auto">
                  <a:xfrm>
                    <a:off x="1006" y="1109"/>
                    <a:ext cx="79" cy="57"/>
                  </a:xfrm>
                  <a:custGeom>
                    <a:avLst/>
                    <a:gdLst>
                      <a:gd name="T0" fmla="*/ 2 w 79"/>
                      <a:gd name="T1" fmla="*/ 0 h 57"/>
                      <a:gd name="T2" fmla="*/ 0 w 79"/>
                      <a:gd name="T3" fmla="*/ 38 h 57"/>
                      <a:gd name="T4" fmla="*/ 14 w 79"/>
                      <a:gd name="T5" fmla="*/ 56 h 57"/>
                      <a:gd name="T6" fmla="*/ 40 w 79"/>
                      <a:gd name="T7" fmla="*/ 54 h 57"/>
                      <a:gd name="T8" fmla="*/ 78 w 79"/>
                      <a:gd name="T9" fmla="*/ 22 h 57"/>
                      <a:gd name="T10" fmla="*/ 36 w 79"/>
                      <a:gd name="T11" fmla="*/ 0 h 57"/>
                      <a:gd name="T12" fmla="*/ 2 w 79"/>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79" h="57">
                        <a:moveTo>
                          <a:pt x="2" y="0"/>
                        </a:moveTo>
                        <a:lnTo>
                          <a:pt x="0" y="38"/>
                        </a:lnTo>
                        <a:lnTo>
                          <a:pt x="14" y="56"/>
                        </a:lnTo>
                        <a:lnTo>
                          <a:pt x="40" y="54"/>
                        </a:lnTo>
                        <a:lnTo>
                          <a:pt x="78" y="22"/>
                        </a:lnTo>
                        <a:lnTo>
                          <a:pt x="36" y="0"/>
                        </a:lnTo>
                        <a:lnTo>
                          <a:pt x="2" y="0"/>
                        </a:lnTo>
                      </a:path>
                    </a:pathLst>
                  </a:custGeom>
                  <a:solidFill>
                    <a:srgbClr val="CCFFFF"/>
                  </a:solidFill>
                  <a:ln w="12700" cap="rnd" cmpd="sng">
                    <a:solidFill>
                      <a:srgbClr val="282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65568" name="Freeform 32">
                    <a:extLst>
                      <a:ext uri="{FF2B5EF4-FFF2-40B4-BE49-F238E27FC236}">
                        <a16:creationId xmlns:a16="http://schemas.microsoft.com/office/drawing/2014/main" id="{FC77B15F-6C9D-4FC7-9BBB-546CB8CC9A40}"/>
                      </a:ext>
                    </a:extLst>
                  </p:cNvPr>
                  <p:cNvSpPr>
                    <a:spLocks/>
                  </p:cNvSpPr>
                  <p:nvPr/>
                </p:nvSpPr>
                <p:spPr bwMode="auto">
                  <a:xfrm>
                    <a:off x="648" y="949"/>
                    <a:ext cx="71" cy="31"/>
                  </a:xfrm>
                  <a:custGeom>
                    <a:avLst/>
                    <a:gdLst>
                      <a:gd name="T0" fmla="*/ 6 w 71"/>
                      <a:gd name="T1" fmla="*/ 6 h 31"/>
                      <a:gd name="T2" fmla="*/ 24 w 71"/>
                      <a:gd name="T3" fmla="*/ 0 h 31"/>
                      <a:gd name="T4" fmla="*/ 38 w 71"/>
                      <a:gd name="T5" fmla="*/ 0 h 31"/>
                      <a:gd name="T6" fmla="*/ 54 w 71"/>
                      <a:gd name="T7" fmla="*/ 6 h 31"/>
                      <a:gd name="T8" fmla="*/ 62 w 71"/>
                      <a:gd name="T9" fmla="*/ 14 h 31"/>
                      <a:gd name="T10" fmla="*/ 70 w 71"/>
                      <a:gd name="T11" fmla="*/ 22 h 31"/>
                      <a:gd name="T12" fmla="*/ 60 w 71"/>
                      <a:gd name="T13" fmla="*/ 28 h 31"/>
                      <a:gd name="T14" fmla="*/ 42 w 71"/>
                      <a:gd name="T15" fmla="*/ 30 h 31"/>
                      <a:gd name="T16" fmla="*/ 12 w 71"/>
                      <a:gd name="T17" fmla="*/ 26 h 31"/>
                      <a:gd name="T18" fmla="*/ 0 w 71"/>
                      <a:gd name="T19" fmla="*/ 16 h 31"/>
                      <a:gd name="T20" fmla="*/ 6 w 71"/>
                      <a:gd name="T21" fmla="*/ 6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1" h="31">
                        <a:moveTo>
                          <a:pt x="6" y="6"/>
                        </a:moveTo>
                        <a:lnTo>
                          <a:pt x="24" y="0"/>
                        </a:lnTo>
                        <a:lnTo>
                          <a:pt x="38" y="0"/>
                        </a:lnTo>
                        <a:lnTo>
                          <a:pt x="54" y="6"/>
                        </a:lnTo>
                        <a:lnTo>
                          <a:pt x="62" y="14"/>
                        </a:lnTo>
                        <a:lnTo>
                          <a:pt x="70" y="22"/>
                        </a:lnTo>
                        <a:lnTo>
                          <a:pt x="60" y="28"/>
                        </a:lnTo>
                        <a:lnTo>
                          <a:pt x="42" y="30"/>
                        </a:lnTo>
                        <a:lnTo>
                          <a:pt x="12" y="26"/>
                        </a:lnTo>
                        <a:lnTo>
                          <a:pt x="0" y="16"/>
                        </a:lnTo>
                        <a:lnTo>
                          <a:pt x="6" y="6"/>
                        </a:lnTo>
                      </a:path>
                    </a:pathLst>
                  </a:custGeom>
                  <a:solidFill>
                    <a:srgbClr val="CCFFFF"/>
                  </a:solidFill>
                  <a:ln w="12700" cap="rnd" cmpd="sng">
                    <a:solidFill>
                      <a:srgbClr val="282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65569" name="Freeform 33">
                    <a:extLst>
                      <a:ext uri="{FF2B5EF4-FFF2-40B4-BE49-F238E27FC236}">
                        <a16:creationId xmlns:a16="http://schemas.microsoft.com/office/drawing/2014/main" id="{A5A95F07-E8A5-417C-BD36-7987300B39AA}"/>
                      </a:ext>
                    </a:extLst>
                  </p:cNvPr>
                  <p:cNvSpPr>
                    <a:spLocks/>
                  </p:cNvSpPr>
                  <p:nvPr/>
                </p:nvSpPr>
                <p:spPr bwMode="auto">
                  <a:xfrm>
                    <a:off x="904" y="673"/>
                    <a:ext cx="37" cy="45"/>
                  </a:xfrm>
                  <a:custGeom>
                    <a:avLst/>
                    <a:gdLst>
                      <a:gd name="T0" fmla="*/ 32 w 37"/>
                      <a:gd name="T1" fmla="*/ 12 h 45"/>
                      <a:gd name="T2" fmla="*/ 24 w 37"/>
                      <a:gd name="T3" fmla="*/ 8 h 45"/>
                      <a:gd name="T4" fmla="*/ 16 w 37"/>
                      <a:gd name="T5" fmla="*/ 4 h 45"/>
                      <a:gd name="T6" fmla="*/ 4 w 37"/>
                      <a:gd name="T7" fmla="*/ 0 h 45"/>
                      <a:gd name="T8" fmla="*/ 0 w 37"/>
                      <a:gd name="T9" fmla="*/ 2 h 45"/>
                      <a:gd name="T10" fmla="*/ 0 w 37"/>
                      <a:gd name="T11" fmla="*/ 16 h 45"/>
                      <a:gd name="T12" fmla="*/ 4 w 37"/>
                      <a:gd name="T13" fmla="*/ 32 h 45"/>
                      <a:gd name="T14" fmla="*/ 16 w 37"/>
                      <a:gd name="T15" fmla="*/ 44 h 45"/>
                      <a:gd name="T16" fmla="*/ 26 w 37"/>
                      <a:gd name="T17" fmla="*/ 44 h 45"/>
                      <a:gd name="T18" fmla="*/ 34 w 37"/>
                      <a:gd name="T19" fmla="*/ 32 h 45"/>
                      <a:gd name="T20" fmla="*/ 36 w 37"/>
                      <a:gd name="T21" fmla="*/ 22 h 45"/>
                      <a:gd name="T22" fmla="*/ 32 w 37"/>
                      <a:gd name="T23" fmla="*/ 1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45">
                        <a:moveTo>
                          <a:pt x="32" y="12"/>
                        </a:moveTo>
                        <a:lnTo>
                          <a:pt x="24" y="8"/>
                        </a:lnTo>
                        <a:lnTo>
                          <a:pt x="16" y="4"/>
                        </a:lnTo>
                        <a:lnTo>
                          <a:pt x="4" y="0"/>
                        </a:lnTo>
                        <a:lnTo>
                          <a:pt x="0" y="2"/>
                        </a:lnTo>
                        <a:lnTo>
                          <a:pt x="0" y="16"/>
                        </a:lnTo>
                        <a:lnTo>
                          <a:pt x="4" y="32"/>
                        </a:lnTo>
                        <a:lnTo>
                          <a:pt x="16" y="44"/>
                        </a:lnTo>
                        <a:lnTo>
                          <a:pt x="26" y="44"/>
                        </a:lnTo>
                        <a:lnTo>
                          <a:pt x="34" y="32"/>
                        </a:lnTo>
                        <a:lnTo>
                          <a:pt x="36" y="22"/>
                        </a:lnTo>
                        <a:lnTo>
                          <a:pt x="32" y="12"/>
                        </a:lnTo>
                      </a:path>
                    </a:pathLst>
                  </a:custGeom>
                  <a:solidFill>
                    <a:srgbClr val="CCFFFF"/>
                  </a:solidFill>
                  <a:ln w="12700" cap="rnd" cmpd="sng">
                    <a:solidFill>
                      <a:srgbClr val="282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65570" name="Freeform 34">
                    <a:extLst>
                      <a:ext uri="{FF2B5EF4-FFF2-40B4-BE49-F238E27FC236}">
                        <a16:creationId xmlns:a16="http://schemas.microsoft.com/office/drawing/2014/main" id="{AEFE5433-CA93-4D83-BDD6-7F88FF00B7A9}"/>
                      </a:ext>
                    </a:extLst>
                  </p:cNvPr>
                  <p:cNvSpPr>
                    <a:spLocks/>
                  </p:cNvSpPr>
                  <p:nvPr/>
                </p:nvSpPr>
                <p:spPr bwMode="auto">
                  <a:xfrm>
                    <a:off x="972" y="441"/>
                    <a:ext cx="75" cy="71"/>
                  </a:xfrm>
                  <a:custGeom>
                    <a:avLst/>
                    <a:gdLst>
                      <a:gd name="T0" fmla="*/ 0 w 75"/>
                      <a:gd name="T1" fmla="*/ 0 h 71"/>
                      <a:gd name="T2" fmla="*/ 20 w 75"/>
                      <a:gd name="T3" fmla="*/ 46 h 71"/>
                      <a:gd name="T4" fmla="*/ 38 w 75"/>
                      <a:gd name="T5" fmla="*/ 62 h 71"/>
                      <a:gd name="T6" fmla="*/ 68 w 75"/>
                      <a:gd name="T7" fmla="*/ 70 h 71"/>
                      <a:gd name="T8" fmla="*/ 74 w 75"/>
                      <a:gd name="T9" fmla="*/ 60 h 71"/>
                      <a:gd name="T10" fmla="*/ 74 w 75"/>
                      <a:gd name="T11" fmla="*/ 42 h 71"/>
                      <a:gd name="T12" fmla="*/ 52 w 75"/>
                      <a:gd name="T13" fmla="*/ 26 h 71"/>
                      <a:gd name="T14" fmla="*/ 0 w 75"/>
                      <a:gd name="T15" fmla="*/ 0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71">
                        <a:moveTo>
                          <a:pt x="0" y="0"/>
                        </a:moveTo>
                        <a:lnTo>
                          <a:pt x="20" y="46"/>
                        </a:lnTo>
                        <a:lnTo>
                          <a:pt x="38" y="62"/>
                        </a:lnTo>
                        <a:lnTo>
                          <a:pt x="68" y="70"/>
                        </a:lnTo>
                        <a:lnTo>
                          <a:pt x="74" y="60"/>
                        </a:lnTo>
                        <a:lnTo>
                          <a:pt x="74" y="42"/>
                        </a:lnTo>
                        <a:lnTo>
                          <a:pt x="52" y="26"/>
                        </a:lnTo>
                        <a:lnTo>
                          <a:pt x="0" y="0"/>
                        </a:lnTo>
                      </a:path>
                    </a:pathLst>
                  </a:custGeom>
                  <a:solidFill>
                    <a:srgbClr val="CCFFFF"/>
                  </a:solidFill>
                  <a:ln w="12700" cap="rnd" cmpd="sng">
                    <a:solidFill>
                      <a:srgbClr val="282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grpSp>
        </p:grpSp>
      </p:grpSp>
      <p:sp>
        <p:nvSpPr>
          <p:cNvPr id="65571" name="Rectangle 35">
            <a:extLst>
              <a:ext uri="{FF2B5EF4-FFF2-40B4-BE49-F238E27FC236}">
                <a16:creationId xmlns:a16="http://schemas.microsoft.com/office/drawing/2014/main" id="{DA272510-EC7D-4B79-9FB2-207110B7E913}"/>
              </a:ext>
            </a:extLst>
          </p:cNvPr>
          <p:cNvSpPr>
            <a:spLocks noChangeArrowheads="1"/>
          </p:cNvSpPr>
          <p:nvPr/>
        </p:nvSpPr>
        <p:spPr bwMode="auto">
          <a:xfrm>
            <a:off x="1752600" y="0"/>
            <a:ext cx="7226300" cy="698500"/>
          </a:xfrm>
          <a:prstGeom prst="rect">
            <a:avLst/>
          </a:prstGeom>
          <a:noFill/>
          <a:ln>
            <a:noFill/>
          </a:ln>
          <a:effectLst/>
          <a:extLst>
            <a:ext uri="{909E8E84-426E-40DD-AFC4-6F175D3DCCD1}">
              <a14:hiddenFill xmlns:a14="http://schemas.microsoft.com/office/drawing/2010/main">
                <a:solidFill>
                  <a:srgbClr val="33CCFF"/>
                </a:solidFill>
              </a14:hiddenFill>
            </a:ext>
            <a:ext uri="{91240B29-F687-4F45-9708-019B960494DF}">
              <a14:hiddenLine xmlns:a14="http://schemas.microsoft.com/office/drawing/2010/main" w="38100">
                <a:solidFill>
                  <a:schemeClr val="accent2"/>
                </a:solidFill>
                <a:miter lim="800000"/>
                <a:headEnd/>
                <a:tailEnd/>
              </a14:hiddenLine>
            </a:ext>
            <a:ext uri="{AF507438-7753-43E0-B8FC-AC1667EBCBE1}">
              <a14:hiddenEffects xmlns:a14="http://schemas.microsoft.com/office/drawing/2010/main">
                <a:effectLst>
                  <a:outerShdw dist="107763" dir="2700000" algn="ctr" rotWithShape="0">
                    <a:schemeClr val="tx1"/>
                  </a:outerShdw>
                </a:effectLst>
              </a14:hiddenEffects>
            </a:ext>
          </a:extLst>
        </p:spPr>
        <p:txBody>
          <a:bodyPr lIns="90488" tIns="44450" rIns="90488" bIns="44450">
            <a:spAutoFit/>
          </a:bodyPr>
          <a:lstStyle>
            <a:lvl1pPr>
              <a:defRPr sz="4000">
                <a:solidFill>
                  <a:schemeClr val="tx2"/>
                </a:solidFill>
                <a:latin typeface="Arial Black" panose="020B0A04020102020204" pitchFamily="34" charset="0"/>
              </a:defRPr>
            </a:lvl1pPr>
            <a:lvl2pPr>
              <a:defRPr sz="4000">
                <a:solidFill>
                  <a:schemeClr val="tx2"/>
                </a:solidFill>
                <a:latin typeface="Arial Black" panose="020B0A04020102020204" pitchFamily="34" charset="0"/>
              </a:defRPr>
            </a:lvl2pPr>
            <a:lvl3pPr>
              <a:defRPr sz="4000">
                <a:solidFill>
                  <a:schemeClr val="tx2"/>
                </a:solidFill>
                <a:latin typeface="Arial Black" panose="020B0A04020102020204" pitchFamily="34" charset="0"/>
              </a:defRPr>
            </a:lvl3pPr>
            <a:lvl4pPr>
              <a:defRPr sz="4000">
                <a:solidFill>
                  <a:schemeClr val="tx2"/>
                </a:solidFill>
                <a:latin typeface="Arial Black" panose="020B0A04020102020204" pitchFamily="34" charset="0"/>
              </a:defRPr>
            </a:lvl4pPr>
            <a:lvl5pPr>
              <a:defRPr sz="4000">
                <a:solidFill>
                  <a:schemeClr val="tx2"/>
                </a:solidFill>
                <a:latin typeface="Arial Black" panose="020B0A04020102020204" pitchFamily="34" charset="0"/>
              </a:defRPr>
            </a:lvl5pPr>
            <a:lvl6pPr marL="457200" fontAlgn="base">
              <a:spcBef>
                <a:spcPct val="0"/>
              </a:spcBef>
              <a:spcAft>
                <a:spcPct val="0"/>
              </a:spcAft>
              <a:defRPr sz="4000">
                <a:solidFill>
                  <a:schemeClr val="tx2"/>
                </a:solidFill>
                <a:latin typeface="Arial Black" panose="020B0A04020102020204" pitchFamily="34" charset="0"/>
              </a:defRPr>
            </a:lvl6pPr>
            <a:lvl7pPr marL="914400" fontAlgn="base">
              <a:spcBef>
                <a:spcPct val="0"/>
              </a:spcBef>
              <a:spcAft>
                <a:spcPct val="0"/>
              </a:spcAft>
              <a:defRPr sz="4000">
                <a:solidFill>
                  <a:schemeClr val="tx2"/>
                </a:solidFill>
                <a:latin typeface="Arial Black" panose="020B0A04020102020204" pitchFamily="34" charset="0"/>
              </a:defRPr>
            </a:lvl7pPr>
            <a:lvl8pPr marL="1371600" fontAlgn="base">
              <a:spcBef>
                <a:spcPct val="0"/>
              </a:spcBef>
              <a:spcAft>
                <a:spcPct val="0"/>
              </a:spcAft>
              <a:defRPr sz="4000">
                <a:solidFill>
                  <a:schemeClr val="tx2"/>
                </a:solidFill>
                <a:latin typeface="Arial Black" panose="020B0A04020102020204" pitchFamily="34" charset="0"/>
              </a:defRPr>
            </a:lvl8pPr>
            <a:lvl9pPr marL="1828800" fontAlgn="base">
              <a:spcBef>
                <a:spcPct val="0"/>
              </a:spcBef>
              <a:spcAft>
                <a:spcPct val="0"/>
              </a:spcAft>
              <a:defRPr sz="4000">
                <a:solidFill>
                  <a:schemeClr val="tx2"/>
                </a:solidFill>
                <a:latin typeface="Arial Black" panose="020B0A04020102020204" pitchFamily="34" charset="0"/>
              </a:defRPr>
            </a:lvl9pPr>
          </a:lstStyle>
          <a:p>
            <a:pPr eaLnBrk="1" hangingPunct="1"/>
            <a:r>
              <a:rPr lang="en-US" altLang="en-US" b="1" dirty="0">
                <a:solidFill>
                  <a:srgbClr val="282900"/>
                </a:solidFill>
                <a:latin typeface="Bookman Old Style" panose="02050604050505020204" pitchFamily="18" charset="0"/>
              </a:rPr>
              <a:t>NAFTA</a:t>
            </a:r>
          </a:p>
        </p:txBody>
      </p:sp>
      <p:sp>
        <p:nvSpPr>
          <p:cNvPr id="65572" name="Rectangle 36">
            <a:extLst>
              <a:ext uri="{FF2B5EF4-FFF2-40B4-BE49-F238E27FC236}">
                <a16:creationId xmlns:a16="http://schemas.microsoft.com/office/drawing/2014/main" id="{6ADF2BAD-C42C-421B-9B83-9ED6261A87DC}"/>
              </a:ext>
            </a:extLst>
          </p:cNvPr>
          <p:cNvSpPr>
            <a:spLocks noChangeArrowheads="1"/>
          </p:cNvSpPr>
          <p:nvPr/>
        </p:nvSpPr>
        <p:spPr bwMode="auto">
          <a:xfrm>
            <a:off x="1524000" y="1066802"/>
            <a:ext cx="9144000" cy="591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pPr>
            <a:r>
              <a:rPr lang="en-US" altLang="en-US" b="1" dirty="0">
                <a:solidFill>
                  <a:srgbClr val="E61B06"/>
                </a:solidFill>
              </a:rPr>
              <a:t>Effective 1 January 1994 </a:t>
            </a:r>
          </a:p>
          <a:p>
            <a:pPr eaLnBrk="1" hangingPunct="1">
              <a:lnSpc>
                <a:spcPct val="90000"/>
              </a:lnSpc>
            </a:pPr>
            <a:r>
              <a:rPr lang="en-US" altLang="en-US" b="1" dirty="0">
                <a:solidFill>
                  <a:srgbClr val="E61B06"/>
                </a:solidFill>
              </a:rPr>
              <a:t>Established a trade agreement between Mexico, Canada and the US, which:</a:t>
            </a:r>
          </a:p>
          <a:p>
            <a:pPr lvl="1" eaLnBrk="1" hangingPunct="1">
              <a:lnSpc>
                <a:spcPct val="90000"/>
              </a:lnSpc>
            </a:pPr>
            <a:r>
              <a:rPr lang="en-US" altLang="en-US" sz="3200" b="1" dirty="0">
                <a:solidFill>
                  <a:srgbClr val="E61B06"/>
                </a:solidFill>
              </a:rPr>
              <a:t>Reduced and regulated trade tariffs, barriers, and quotas between members</a:t>
            </a:r>
          </a:p>
          <a:p>
            <a:pPr lvl="1" eaLnBrk="1" hangingPunct="1">
              <a:lnSpc>
                <a:spcPct val="90000"/>
              </a:lnSpc>
            </a:pPr>
            <a:r>
              <a:rPr lang="en-US" altLang="en-US" sz="3200" b="1" dirty="0">
                <a:solidFill>
                  <a:srgbClr val="E61B06"/>
                </a:solidFill>
              </a:rPr>
              <a:t>Standardized finance &amp; service exchanges</a:t>
            </a:r>
          </a:p>
          <a:p>
            <a:pPr lvl="1" eaLnBrk="1" hangingPunct="1">
              <a:lnSpc>
                <a:spcPct val="90000"/>
              </a:lnSpc>
            </a:pPr>
            <a:r>
              <a:rPr lang="en-US" altLang="en-US" sz="3200" b="1" dirty="0">
                <a:solidFill>
                  <a:srgbClr val="E61B06"/>
                </a:solidFill>
              </a:rPr>
              <a:t>May expand membership</a:t>
            </a:r>
          </a:p>
          <a:p>
            <a:pPr eaLnBrk="1" hangingPunct="1">
              <a:lnSpc>
                <a:spcPct val="90000"/>
              </a:lnSpc>
            </a:pPr>
            <a:r>
              <a:rPr lang="en-US" altLang="en-US" sz="3600" b="1" dirty="0">
                <a:solidFill>
                  <a:srgbClr val="FF0000"/>
                </a:solidFill>
              </a:rPr>
              <a:t>2017-18 President Trump threatens to withdraw from the treaty – renegotiates some points. He’s also rude and offensive to the government of Mexico</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ooter Placeholder 2">
            <a:extLst>
              <a:ext uri="{FF2B5EF4-FFF2-40B4-BE49-F238E27FC236}">
                <a16:creationId xmlns:a16="http://schemas.microsoft.com/office/drawing/2014/main" id="{DEA792AA-F355-4F11-8987-AEC5B0B63948}"/>
              </a:ext>
            </a:extLst>
          </p:cNvPr>
          <p:cNvSpPr>
            <a:spLocks noGrp="1"/>
          </p:cNvSpPr>
          <p:nvPr>
            <p:ph type="ftr" sz="quarter" idx="11"/>
          </p:nvPr>
        </p:nvSpPr>
        <p:spPr/>
        <p:txBody>
          <a:bodyPr/>
          <a:lstStyle/>
          <a:p>
            <a:r>
              <a:rPr lang="en-US" altLang="en-US"/>
              <a:t>Globalization &amp; Diversity: Rowntree, Lewis, Price, Wyckoff</a:t>
            </a:r>
          </a:p>
        </p:txBody>
      </p:sp>
      <p:sp>
        <p:nvSpPr>
          <p:cNvPr id="24" name="Slide Number Placeholder 3">
            <a:extLst>
              <a:ext uri="{FF2B5EF4-FFF2-40B4-BE49-F238E27FC236}">
                <a16:creationId xmlns:a16="http://schemas.microsoft.com/office/drawing/2014/main" id="{261168F5-8399-40E0-A0B9-C7AB8C4B2738}"/>
              </a:ext>
            </a:extLst>
          </p:cNvPr>
          <p:cNvSpPr>
            <a:spLocks noGrp="1"/>
          </p:cNvSpPr>
          <p:nvPr>
            <p:ph type="sldNum" sz="quarter" idx="12"/>
          </p:nvPr>
        </p:nvSpPr>
        <p:spPr/>
        <p:txBody>
          <a:bodyPr/>
          <a:lstStyle/>
          <a:p>
            <a:fld id="{A92BFB63-DDE9-4E5B-84AE-56EA2E24243D}" type="slidenum">
              <a:rPr lang="en-US" altLang="en-US"/>
              <a:pPr/>
              <a:t>71</a:t>
            </a:fld>
            <a:endParaRPr lang="en-US" altLang="en-US"/>
          </a:p>
        </p:txBody>
      </p:sp>
      <p:sp>
        <p:nvSpPr>
          <p:cNvPr id="60418" name="Rectangle 2">
            <a:extLst>
              <a:ext uri="{FF2B5EF4-FFF2-40B4-BE49-F238E27FC236}">
                <a16:creationId xmlns:a16="http://schemas.microsoft.com/office/drawing/2014/main" id="{F68AAA15-3D88-4618-9458-32D3D02FC84E}"/>
              </a:ext>
            </a:extLst>
          </p:cNvPr>
          <p:cNvSpPr>
            <a:spLocks noChangeArrowheads="1"/>
          </p:cNvSpPr>
          <p:nvPr/>
        </p:nvSpPr>
        <p:spPr bwMode="auto">
          <a:xfrm>
            <a:off x="1524000" y="0"/>
            <a:ext cx="7175500" cy="698500"/>
          </a:xfrm>
          <a:prstGeom prst="rect">
            <a:avLst/>
          </a:prstGeom>
          <a:noFill/>
          <a:ln>
            <a:noFill/>
          </a:ln>
          <a:effectLst/>
          <a:extLst>
            <a:ext uri="{909E8E84-426E-40DD-AFC4-6F175D3DCCD1}">
              <a14:hiddenFill xmlns:a14="http://schemas.microsoft.com/office/drawing/2010/main">
                <a:solidFill>
                  <a:srgbClr val="33CCFF"/>
                </a:solidFill>
              </a14:hiddenFill>
            </a:ext>
            <a:ext uri="{91240B29-F687-4F45-9708-019B960494DF}">
              <a14:hiddenLine xmlns:a14="http://schemas.microsoft.com/office/drawing/2010/main" w="381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defRPr sz="4000">
                <a:solidFill>
                  <a:schemeClr val="tx2"/>
                </a:solidFill>
                <a:latin typeface="Arial Black" panose="020B0A04020102020204" pitchFamily="34" charset="0"/>
              </a:defRPr>
            </a:lvl1pPr>
            <a:lvl2pPr>
              <a:defRPr sz="4000">
                <a:solidFill>
                  <a:schemeClr val="tx2"/>
                </a:solidFill>
                <a:latin typeface="Arial Black" panose="020B0A04020102020204" pitchFamily="34" charset="0"/>
              </a:defRPr>
            </a:lvl2pPr>
            <a:lvl3pPr>
              <a:defRPr sz="4000">
                <a:solidFill>
                  <a:schemeClr val="tx2"/>
                </a:solidFill>
                <a:latin typeface="Arial Black" panose="020B0A04020102020204" pitchFamily="34" charset="0"/>
              </a:defRPr>
            </a:lvl3pPr>
            <a:lvl4pPr>
              <a:defRPr sz="4000">
                <a:solidFill>
                  <a:schemeClr val="tx2"/>
                </a:solidFill>
                <a:latin typeface="Arial Black" panose="020B0A04020102020204" pitchFamily="34" charset="0"/>
              </a:defRPr>
            </a:lvl4pPr>
            <a:lvl5pPr>
              <a:defRPr sz="4000">
                <a:solidFill>
                  <a:schemeClr val="tx2"/>
                </a:solidFill>
                <a:latin typeface="Arial Black" panose="020B0A04020102020204" pitchFamily="34" charset="0"/>
              </a:defRPr>
            </a:lvl5pPr>
            <a:lvl6pPr marL="457200" fontAlgn="base">
              <a:spcBef>
                <a:spcPct val="0"/>
              </a:spcBef>
              <a:spcAft>
                <a:spcPct val="0"/>
              </a:spcAft>
              <a:defRPr sz="4000">
                <a:solidFill>
                  <a:schemeClr val="tx2"/>
                </a:solidFill>
                <a:latin typeface="Arial Black" panose="020B0A04020102020204" pitchFamily="34" charset="0"/>
              </a:defRPr>
            </a:lvl6pPr>
            <a:lvl7pPr marL="914400" fontAlgn="base">
              <a:spcBef>
                <a:spcPct val="0"/>
              </a:spcBef>
              <a:spcAft>
                <a:spcPct val="0"/>
              </a:spcAft>
              <a:defRPr sz="4000">
                <a:solidFill>
                  <a:schemeClr val="tx2"/>
                </a:solidFill>
                <a:latin typeface="Arial Black" panose="020B0A04020102020204" pitchFamily="34" charset="0"/>
              </a:defRPr>
            </a:lvl7pPr>
            <a:lvl8pPr marL="1371600" fontAlgn="base">
              <a:spcBef>
                <a:spcPct val="0"/>
              </a:spcBef>
              <a:spcAft>
                <a:spcPct val="0"/>
              </a:spcAft>
              <a:defRPr sz="4000">
                <a:solidFill>
                  <a:schemeClr val="tx2"/>
                </a:solidFill>
                <a:latin typeface="Arial Black" panose="020B0A04020102020204" pitchFamily="34" charset="0"/>
              </a:defRPr>
            </a:lvl8pPr>
            <a:lvl9pPr marL="1828800" fontAlgn="base">
              <a:spcBef>
                <a:spcPct val="0"/>
              </a:spcBef>
              <a:spcAft>
                <a:spcPct val="0"/>
              </a:spcAft>
              <a:defRPr sz="4000">
                <a:solidFill>
                  <a:schemeClr val="tx2"/>
                </a:solidFill>
                <a:latin typeface="Arial Black" panose="020B0A04020102020204" pitchFamily="34" charset="0"/>
              </a:defRPr>
            </a:lvl9pPr>
          </a:lstStyle>
          <a:p>
            <a:pPr eaLnBrk="1" hangingPunct="1"/>
            <a:r>
              <a:rPr lang="en-US" altLang="en-US" b="1" i="1">
                <a:solidFill>
                  <a:srgbClr val="282900"/>
                </a:solidFill>
                <a:latin typeface="Bookman Old Style" panose="02050604050505020204" pitchFamily="18" charset="0"/>
              </a:rPr>
              <a:t>MAQUILADORAS</a:t>
            </a:r>
            <a:endParaRPr lang="en-US" altLang="en-US" sz="3600" b="1">
              <a:solidFill>
                <a:srgbClr val="282900"/>
              </a:solidFill>
              <a:latin typeface="Bookman Old Style" panose="02050604050505020204" pitchFamily="18" charset="0"/>
            </a:endParaRPr>
          </a:p>
        </p:txBody>
      </p:sp>
      <p:sp>
        <p:nvSpPr>
          <p:cNvPr id="60419" name="Freeform 3">
            <a:extLst>
              <a:ext uri="{FF2B5EF4-FFF2-40B4-BE49-F238E27FC236}">
                <a16:creationId xmlns:a16="http://schemas.microsoft.com/office/drawing/2014/main" id="{13A241D1-548A-48D3-A707-B66303F1CF28}"/>
              </a:ext>
            </a:extLst>
          </p:cNvPr>
          <p:cNvSpPr>
            <a:spLocks/>
          </p:cNvSpPr>
          <p:nvPr/>
        </p:nvSpPr>
        <p:spPr bwMode="auto">
          <a:xfrm>
            <a:off x="3182939" y="1439864"/>
            <a:ext cx="7329487" cy="4814887"/>
          </a:xfrm>
          <a:custGeom>
            <a:avLst/>
            <a:gdLst>
              <a:gd name="T0" fmla="*/ 2941 w 4617"/>
              <a:gd name="T1" fmla="*/ 1327 h 3033"/>
              <a:gd name="T2" fmla="*/ 2865 w 4617"/>
              <a:gd name="T3" fmla="*/ 1526 h 3033"/>
              <a:gd name="T4" fmla="*/ 2859 w 4617"/>
              <a:gd name="T5" fmla="*/ 1863 h 3033"/>
              <a:gd name="T6" fmla="*/ 2921 w 4617"/>
              <a:gd name="T7" fmla="*/ 2144 h 3033"/>
              <a:gd name="T8" fmla="*/ 3151 w 4617"/>
              <a:gd name="T9" fmla="*/ 2338 h 3033"/>
              <a:gd name="T10" fmla="*/ 3442 w 4617"/>
              <a:gd name="T11" fmla="*/ 2511 h 3033"/>
              <a:gd name="T12" fmla="*/ 3687 w 4617"/>
              <a:gd name="T13" fmla="*/ 2384 h 3033"/>
              <a:gd name="T14" fmla="*/ 3962 w 4617"/>
              <a:gd name="T15" fmla="*/ 2368 h 3033"/>
              <a:gd name="T16" fmla="*/ 4100 w 4617"/>
              <a:gd name="T17" fmla="*/ 2129 h 3033"/>
              <a:gd name="T18" fmla="*/ 4340 w 4617"/>
              <a:gd name="T19" fmla="*/ 1929 h 3033"/>
              <a:gd name="T20" fmla="*/ 4585 w 4617"/>
              <a:gd name="T21" fmla="*/ 1868 h 3033"/>
              <a:gd name="T22" fmla="*/ 4402 w 4617"/>
              <a:gd name="T23" fmla="*/ 2205 h 3033"/>
              <a:gd name="T24" fmla="*/ 4356 w 4617"/>
              <a:gd name="T25" fmla="*/ 2481 h 3033"/>
              <a:gd name="T26" fmla="*/ 3978 w 4617"/>
              <a:gd name="T27" fmla="*/ 2450 h 3033"/>
              <a:gd name="T28" fmla="*/ 3911 w 4617"/>
              <a:gd name="T29" fmla="*/ 2664 h 3033"/>
              <a:gd name="T30" fmla="*/ 4008 w 4617"/>
              <a:gd name="T31" fmla="*/ 2807 h 3033"/>
              <a:gd name="T32" fmla="*/ 3799 w 4617"/>
              <a:gd name="T33" fmla="*/ 2797 h 3033"/>
              <a:gd name="T34" fmla="*/ 3763 w 4617"/>
              <a:gd name="T35" fmla="*/ 2950 h 3033"/>
              <a:gd name="T36" fmla="*/ 3610 w 4617"/>
              <a:gd name="T37" fmla="*/ 2986 h 3033"/>
              <a:gd name="T38" fmla="*/ 3508 w 4617"/>
              <a:gd name="T39" fmla="*/ 2833 h 3033"/>
              <a:gd name="T40" fmla="*/ 3319 w 4617"/>
              <a:gd name="T41" fmla="*/ 2787 h 3033"/>
              <a:gd name="T42" fmla="*/ 3115 w 4617"/>
              <a:gd name="T43" fmla="*/ 2940 h 3033"/>
              <a:gd name="T44" fmla="*/ 2747 w 4617"/>
              <a:gd name="T45" fmla="*/ 2879 h 3033"/>
              <a:gd name="T46" fmla="*/ 2323 w 4617"/>
              <a:gd name="T47" fmla="*/ 2603 h 3033"/>
              <a:gd name="T48" fmla="*/ 2017 w 4617"/>
              <a:gd name="T49" fmla="*/ 2542 h 3033"/>
              <a:gd name="T50" fmla="*/ 1557 w 4617"/>
              <a:gd name="T51" fmla="*/ 2236 h 3033"/>
              <a:gd name="T52" fmla="*/ 1374 w 4617"/>
              <a:gd name="T53" fmla="*/ 1654 h 3033"/>
              <a:gd name="T54" fmla="*/ 1098 w 4617"/>
              <a:gd name="T55" fmla="*/ 1409 h 3033"/>
              <a:gd name="T56" fmla="*/ 858 w 4617"/>
              <a:gd name="T57" fmla="*/ 924 h 3033"/>
              <a:gd name="T58" fmla="*/ 592 w 4617"/>
              <a:gd name="T59" fmla="*/ 449 h 3033"/>
              <a:gd name="T60" fmla="*/ 337 w 4617"/>
              <a:gd name="T61" fmla="*/ 281 h 3033"/>
              <a:gd name="T62" fmla="*/ 470 w 4617"/>
              <a:gd name="T63" fmla="*/ 827 h 3033"/>
              <a:gd name="T64" fmla="*/ 684 w 4617"/>
              <a:gd name="T65" fmla="*/ 1240 h 3033"/>
              <a:gd name="T66" fmla="*/ 955 w 4617"/>
              <a:gd name="T67" fmla="*/ 1761 h 3033"/>
              <a:gd name="T68" fmla="*/ 705 w 4617"/>
              <a:gd name="T69" fmla="*/ 1531 h 3033"/>
              <a:gd name="T70" fmla="*/ 541 w 4617"/>
              <a:gd name="T71" fmla="*/ 1266 h 3033"/>
              <a:gd name="T72" fmla="*/ 444 w 4617"/>
              <a:gd name="T73" fmla="*/ 1000 h 3033"/>
              <a:gd name="T74" fmla="*/ 276 w 4617"/>
              <a:gd name="T75" fmla="*/ 863 h 3033"/>
              <a:gd name="T76" fmla="*/ 276 w 4617"/>
              <a:gd name="T77" fmla="*/ 648 h 3033"/>
              <a:gd name="T78" fmla="*/ 77 w 4617"/>
              <a:gd name="T79" fmla="*/ 337 h 3033"/>
              <a:gd name="T80" fmla="*/ 0 w 4617"/>
              <a:gd name="T81" fmla="*/ 0 h 3033"/>
              <a:gd name="T82" fmla="*/ 730 w 4617"/>
              <a:gd name="T83" fmla="*/ 281 h 3033"/>
              <a:gd name="T84" fmla="*/ 1236 w 4617"/>
              <a:gd name="T85" fmla="*/ 352 h 3033"/>
              <a:gd name="T86" fmla="*/ 1731 w 4617"/>
              <a:gd name="T87" fmla="*/ 403 h 3033"/>
              <a:gd name="T88" fmla="*/ 1884 w 4617"/>
              <a:gd name="T89" fmla="*/ 776 h 3033"/>
              <a:gd name="T90" fmla="*/ 2124 w 4617"/>
              <a:gd name="T91" fmla="*/ 623 h 3033"/>
              <a:gd name="T92" fmla="*/ 2507 w 4617"/>
              <a:gd name="T93" fmla="*/ 873 h 3033"/>
              <a:gd name="T94" fmla="*/ 2768 w 4617"/>
              <a:gd name="T95" fmla="*/ 1286 h 3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617" h="3033">
                <a:moveTo>
                  <a:pt x="2905" y="1276"/>
                </a:moveTo>
                <a:lnTo>
                  <a:pt x="2941" y="1327"/>
                </a:lnTo>
                <a:lnTo>
                  <a:pt x="2956" y="1409"/>
                </a:lnTo>
                <a:lnTo>
                  <a:pt x="2865" y="1526"/>
                </a:lnTo>
                <a:lnTo>
                  <a:pt x="2808" y="1746"/>
                </a:lnTo>
                <a:lnTo>
                  <a:pt x="2859" y="1863"/>
                </a:lnTo>
                <a:lnTo>
                  <a:pt x="2839" y="2021"/>
                </a:lnTo>
                <a:lnTo>
                  <a:pt x="2921" y="2144"/>
                </a:lnTo>
                <a:lnTo>
                  <a:pt x="2992" y="2297"/>
                </a:lnTo>
                <a:lnTo>
                  <a:pt x="3151" y="2338"/>
                </a:lnTo>
                <a:lnTo>
                  <a:pt x="3283" y="2486"/>
                </a:lnTo>
                <a:lnTo>
                  <a:pt x="3442" y="2511"/>
                </a:lnTo>
                <a:lnTo>
                  <a:pt x="3533" y="2409"/>
                </a:lnTo>
                <a:lnTo>
                  <a:pt x="3687" y="2384"/>
                </a:lnTo>
                <a:lnTo>
                  <a:pt x="3819" y="2419"/>
                </a:lnTo>
                <a:lnTo>
                  <a:pt x="3962" y="2368"/>
                </a:lnTo>
                <a:lnTo>
                  <a:pt x="4034" y="2266"/>
                </a:lnTo>
                <a:lnTo>
                  <a:pt x="4100" y="2129"/>
                </a:lnTo>
                <a:lnTo>
                  <a:pt x="4065" y="1960"/>
                </a:lnTo>
                <a:lnTo>
                  <a:pt x="4340" y="1929"/>
                </a:lnTo>
                <a:lnTo>
                  <a:pt x="4488" y="1863"/>
                </a:lnTo>
                <a:lnTo>
                  <a:pt x="4585" y="1868"/>
                </a:lnTo>
                <a:lnTo>
                  <a:pt x="4616" y="1991"/>
                </a:lnTo>
                <a:lnTo>
                  <a:pt x="4402" y="2205"/>
                </a:lnTo>
                <a:lnTo>
                  <a:pt x="4422" y="2374"/>
                </a:lnTo>
                <a:lnTo>
                  <a:pt x="4356" y="2481"/>
                </a:lnTo>
                <a:lnTo>
                  <a:pt x="4156" y="2450"/>
                </a:lnTo>
                <a:lnTo>
                  <a:pt x="3978" y="2450"/>
                </a:lnTo>
                <a:lnTo>
                  <a:pt x="3911" y="2542"/>
                </a:lnTo>
                <a:lnTo>
                  <a:pt x="3911" y="2664"/>
                </a:lnTo>
                <a:lnTo>
                  <a:pt x="4029" y="2726"/>
                </a:lnTo>
                <a:lnTo>
                  <a:pt x="4008" y="2807"/>
                </a:lnTo>
                <a:lnTo>
                  <a:pt x="3876" y="2782"/>
                </a:lnTo>
                <a:lnTo>
                  <a:pt x="3799" y="2797"/>
                </a:lnTo>
                <a:lnTo>
                  <a:pt x="3758" y="2848"/>
                </a:lnTo>
                <a:lnTo>
                  <a:pt x="3763" y="2950"/>
                </a:lnTo>
                <a:lnTo>
                  <a:pt x="3789" y="3032"/>
                </a:lnTo>
                <a:lnTo>
                  <a:pt x="3610" y="2986"/>
                </a:lnTo>
                <a:lnTo>
                  <a:pt x="3569" y="2920"/>
                </a:lnTo>
                <a:lnTo>
                  <a:pt x="3508" y="2833"/>
                </a:lnTo>
                <a:lnTo>
                  <a:pt x="3421" y="2787"/>
                </a:lnTo>
                <a:lnTo>
                  <a:pt x="3319" y="2787"/>
                </a:lnTo>
                <a:lnTo>
                  <a:pt x="3237" y="2879"/>
                </a:lnTo>
                <a:lnTo>
                  <a:pt x="3115" y="2940"/>
                </a:lnTo>
                <a:lnTo>
                  <a:pt x="2936" y="2894"/>
                </a:lnTo>
                <a:lnTo>
                  <a:pt x="2747" y="2879"/>
                </a:lnTo>
                <a:lnTo>
                  <a:pt x="2548" y="2705"/>
                </a:lnTo>
                <a:lnTo>
                  <a:pt x="2323" y="2603"/>
                </a:lnTo>
                <a:lnTo>
                  <a:pt x="2134" y="2552"/>
                </a:lnTo>
                <a:lnTo>
                  <a:pt x="2017" y="2542"/>
                </a:lnTo>
                <a:lnTo>
                  <a:pt x="1711" y="2450"/>
                </a:lnTo>
                <a:lnTo>
                  <a:pt x="1557" y="2236"/>
                </a:lnTo>
                <a:lnTo>
                  <a:pt x="1496" y="1868"/>
                </a:lnTo>
                <a:lnTo>
                  <a:pt x="1374" y="1654"/>
                </a:lnTo>
                <a:lnTo>
                  <a:pt x="1256" y="1521"/>
                </a:lnTo>
                <a:lnTo>
                  <a:pt x="1098" y="1409"/>
                </a:lnTo>
                <a:lnTo>
                  <a:pt x="1006" y="1118"/>
                </a:lnTo>
                <a:lnTo>
                  <a:pt x="858" y="924"/>
                </a:lnTo>
                <a:lnTo>
                  <a:pt x="700" y="740"/>
                </a:lnTo>
                <a:lnTo>
                  <a:pt x="592" y="449"/>
                </a:lnTo>
                <a:lnTo>
                  <a:pt x="500" y="352"/>
                </a:lnTo>
                <a:lnTo>
                  <a:pt x="337" y="281"/>
                </a:lnTo>
                <a:lnTo>
                  <a:pt x="398" y="587"/>
                </a:lnTo>
                <a:lnTo>
                  <a:pt x="470" y="827"/>
                </a:lnTo>
                <a:lnTo>
                  <a:pt x="582" y="1016"/>
                </a:lnTo>
                <a:lnTo>
                  <a:pt x="684" y="1240"/>
                </a:lnTo>
                <a:lnTo>
                  <a:pt x="822" y="1501"/>
                </a:lnTo>
                <a:lnTo>
                  <a:pt x="955" y="1761"/>
                </a:lnTo>
                <a:lnTo>
                  <a:pt x="878" y="1792"/>
                </a:lnTo>
                <a:lnTo>
                  <a:pt x="705" y="1531"/>
                </a:lnTo>
                <a:lnTo>
                  <a:pt x="582" y="1470"/>
                </a:lnTo>
                <a:lnTo>
                  <a:pt x="541" y="1266"/>
                </a:lnTo>
                <a:lnTo>
                  <a:pt x="460" y="1164"/>
                </a:lnTo>
                <a:lnTo>
                  <a:pt x="444" y="1000"/>
                </a:lnTo>
                <a:lnTo>
                  <a:pt x="363" y="893"/>
                </a:lnTo>
                <a:lnTo>
                  <a:pt x="276" y="863"/>
                </a:lnTo>
                <a:lnTo>
                  <a:pt x="225" y="761"/>
                </a:lnTo>
                <a:lnTo>
                  <a:pt x="276" y="648"/>
                </a:lnTo>
                <a:lnTo>
                  <a:pt x="169" y="454"/>
                </a:lnTo>
                <a:lnTo>
                  <a:pt x="77" y="337"/>
                </a:lnTo>
                <a:lnTo>
                  <a:pt x="31" y="204"/>
                </a:lnTo>
                <a:lnTo>
                  <a:pt x="0" y="0"/>
                </a:lnTo>
                <a:lnTo>
                  <a:pt x="429" y="92"/>
                </a:lnTo>
                <a:lnTo>
                  <a:pt x="730" y="281"/>
                </a:lnTo>
                <a:lnTo>
                  <a:pt x="868" y="383"/>
                </a:lnTo>
                <a:lnTo>
                  <a:pt x="1236" y="352"/>
                </a:lnTo>
                <a:lnTo>
                  <a:pt x="1323" y="419"/>
                </a:lnTo>
                <a:lnTo>
                  <a:pt x="1731" y="403"/>
                </a:lnTo>
                <a:lnTo>
                  <a:pt x="1802" y="516"/>
                </a:lnTo>
                <a:lnTo>
                  <a:pt x="1884" y="776"/>
                </a:lnTo>
                <a:lnTo>
                  <a:pt x="2068" y="771"/>
                </a:lnTo>
                <a:lnTo>
                  <a:pt x="2124" y="623"/>
                </a:lnTo>
                <a:lnTo>
                  <a:pt x="2339" y="623"/>
                </a:lnTo>
                <a:lnTo>
                  <a:pt x="2507" y="873"/>
                </a:lnTo>
                <a:lnTo>
                  <a:pt x="2635" y="1210"/>
                </a:lnTo>
                <a:lnTo>
                  <a:pt x="2768" y="1286"/>
                </a:lnTo>
                <a:lnTo>
                  <a:pt x="2905" y="1276"/>
                </a:lnTo>
              </a:path>
            </a:pathLst>
          </a:custGeom>
          <a:solidFill>
            <a:srgbClr val="5FC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20" name="Oval 4">
            <a:extLst>
              <a:ext uri="{FF2B5EF4-FFF2-40B4-BE49-F238E27FC236}">
                <a16:creationId xmlns:a16="http://schemas.microsoft.com/office/drawing/2014/main" id="{43491373-E102-4838-8C23-2AC7F37BA83D}"/>
              </a:ext>
            </a:extLst>
          </p:cNvPr>
          <p:cNvSpPr>
            <a:spLocks noChangeArrowheads="1"/>
          </p:cNvSpPr>
          <p:nvPr/>
        </p:nvSpPr>
        <p:spPr bwMode="auto">
          <a:xfrm>
            <a:off x="3238500" y="1485900"/>
            <a:ext cx="300038" cy="300038"/>
          </a:xfrm>
          <a:prstGeom prst="ellipse">
            <a:avLst/>
          </a:prstGeom>
          <a:solidFill>
            <a:srgbClr val="FF0000"/>
          </a:solidFill>
          <a:ln>
            <a:noFill/>
          </a:ln>
          <a:effectLst/>
          <a:extLst>
            <a:ext uri="{91240B29-F687-4F45-9708-019B960494DF}">
              <a14:hiddenLine xmlns:a14="http://schemas.microsoft.com/office/drawing/2010/main" w="1270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421" name="Oval 5">
            <a:extLst>
              <a:ext uri="{FF2B5EF4-FFF2-40B4-BE49-F238E27FC236}">
                <a16:creationId xmlns:a16="http://schemas.microsoft.com/office/drawing/2014/main" id="{7CB0458E-C5DE-45AC-8976-05863062FD4D}"/>
              </a:ext>
            </a:extLst>
          </p:cNvPr>
          <p:cNvSpPr>
            <a:spLocks noChangeArrowheads="1"/>
          </p:cNvSpPr>
          <p:nvPr/>
        </p:nvSpPr>
        <p:spPr bwMode="auto">
          <a:xfrm>
            <a:off x="4391025" y="2052638"/>
            <a:ext cx="190500" cy="190500"/>
          </a:xfrm>
          <a:prstGeom prst="ellipse">
            <a:avLst/>
          </a:prstGeom>
          <a:solidFill>
            <a:srgbClr val="FF0000"/>
          </a:solidFill>
          <a:ln>
            <a:noFill/>
          </a:ln>
          <a:effectLst/>
          <a:extLst>
            <a:ext uri="{91240B29-F687-4F45-9708-019B960494DF}">
              <a14:hiddenLine xmlns:a14="http://schemas.microsoft.com/office/drawing/2010/main" w="1270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422" name="Oval 6">
            <a:extLst>
              <a:ext uri="{FF2B5EF4-FFF2-40B4-BE49-F238E27FC236}">
                <a16:creationId xmlns:a16="http://schemas.microsoft.com/office/drawing/2014/main" id="{D20BC222-53AF-4AC8-A49F-17B79480658D}"/>
              </a:ext>
            </a:extLst>
          </p:cNvPr>
          <p:cNvSpPr>
            <a:spLocks noChangeArrowheads="1"/>
          </p:cNvSpPr>
          <p:nvPr/>
        </p:nvSpPr>
        <p:spPr bwMode="auto">
          <a:xfrm>
            <a:off x="5657851" y="2119314"/>
            <a:ext cx="295275" cy="295275"/>
          </a:xfrm>
          <a:prstGeom prst="ellipse">
            <a:avLst/>
          </a:prstGeom>
          <a:solidFill>
            <a:srgbClr val="FF0000"/>
          </a:solidFill>
          <a:ln>
            <a:noFill/>
          </a:ln>
          <a:effectLst/>
          <a:extLst>
            <a:ext uri="{91240B29-F687-4F45-9708-019B960494DF}">
              <a14:hiddenLine xmlns:a14="http://schemas.microsoft.com/office/drawing/2010/main" w="1270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423" name="Oval 7">
            <a:extLst>
              <a:ext uri="{FF2B5EF4-FFF2-40B4-BE49-F238E27FC236}">
                <a16:creationId xmlns:a16="http://schemas.microsoft.com/office/drawing/2014/main" id="{EB09E724-BEBB-43B7-8083-6DB6C414AF09}"/>
              </a:ext>
            </a:extLst>
          </p:cNvPr>
          <p:cNvSpPr>
            <a:spLocks noChangeArrowheads="1"/>
          </p:cNvSpPr>
          <p:nvPr/>
        </p:nvSpPr>
        <p:spPr bwMode="auto">
          <a:xfrm>
            <a:off x="6753226" y="2557463"/>
            <a:ext cx="157163" cy="157162"/>
          </a:xfrm>
          <a:prstGeom prst="ellipse">
            <a:avLst/>
          </a:prstGeom>
          <a:solidFill>
            <a:srgbClr val="FF0000"/>
          </a:solidFill>
          <a:ln>
            <a:noFill/>
          </a:ln>
          <a:effectLst/>
          <a:extLst>
            <a:ext uri="{91240B29-F687-4F45-9708-019B960494DF}">
              <a14:hiddenLine xmlns:a14="http://schemas.microsoft.com/office/drawing/2010/main" w="1270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424" name="Oval 8">
            <a:extLst>
              <a:ext uri="{FF2B5EF4-FFF2-40B4-BE49-F238E27FC236}">
                <a16:creationId xmlns:a16="http://schemas.microsoft.com/office/drawing/2014/main" id="{5AA1B91E-BA09-4228-8418-505B3E902919}"/>
              </a:ext>
            </a:extLst>
          </p:cNvPr>
          <p:cNvSpPr>
            <a:spLocks noChangeArrowheads="1"/>
          </p:cNvSpPr>
          <p:nvPr/>
        </p:nvSpPr>
        <p:spPr bwMode="auto">
          <a:xfrm>
            <a:off x="7505701" y="3538539"/>
            <a:ext cx="219075" cy="219075"/>
          </a:xfrm>
          <a:prstGeom prst="ellipse">
            <a:avLst/>
          </a:prstGeom>
          <a:solidFill>
            <a:srgbClr val="FF0000"/>
          </a:solidFill>
          <a:ln>
            <a:noFill/>
          </a:ln>
          <a:effectLst/>
          <a:extLst>
            <a:ext uri="{91240B29-F687-4F45-9708-019B960494DF}">
              <a14:hiddenLine xmlns:a14="http://schemas.microsoft.com/office/drawing/2010/main" w="1270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425" name="Oval 9">
            <a:extLst>
              <a:ext uri="{FF2B5EF4-FFF2-40B4-BE49-F238E27FC236}">
                <a16:creationId xmlns:a16="http://schemas.microsoft.com/office/drawing/2014/main" id="{87A92D6D-ADB6-4324-8DF3-BEA50480B1C6}"/>
              </a:ext>
            </a:extLst>
          </p:cNvPr>
          <p:cNvSpPr>
            <a:spLocks noChangeArrowheads="1"/>
          </p:cNvSpPr>
          <p:nvPr/>
        </p:nvSpPr>
        <p:spPr bwMode="auto">
          <a:xfrm>
            <a:off x="7272338" y="3419475"/>
            <a:ext cx="209550" cy="209550"/>
          </a:xfrm>
          <a:prstGeom prst="ellipse">
            <a:avLst/>
          </a:prstGeom>
          <a:solidFill>
            <a:srgbClr val="FF0000"/>
          </a:solidFill>
          <a:ln>
            <a:noFill/>
          </a:ln>
          <a:effectLst/>
          <a:extLst>
            <a:ext uri="{91240B29-F687-4F45-9708-019B960494DF}">
              <a14:hiddenLine xmlns:a14="http://schemas.microsoft.com/office/drawing/2010/main" w="1270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426" name="Oval 10">
            <a:extLst>
              <a:ext uri="{FF2B5EF4-FFF2-40B4-BE49-F238E27FC236}">
                <a16:creationId xmlns:a16="http://schemas.microsoft.com/office/drawing/2014/main" id="{FF52A495-DA82-42C5-BC65-C53948A5070D}"/>
              </a:ext>
            </a:extLst>
          </p:cNvPr>
          <p:cNvSpPr>
            <a:spLocks noChangeArrowheads="1"/>
          </p:cNvSpPr>
          <p:nvPr/>
        </p:nvSpPr>
        <p:spPr bwMode="auto">
          <a:xfrm>
            <a:off x="6905626" y="2709863"/>
            <a:ext cx="157163" cy="157162"/>
          </a:xfrm>
          <a:prstGeom prst="ellipse">
            <a:avLst/>
          </a:prstGeom>
          <a:solidFill>
            <a:srgbClr val="FF0000"/>
          </a:solidFill>
          <a:ln>
            <a:noFill/>
          </a:ln>
          <a:effectLst/>
          <a:extLst>
            <a:ext uri="{91240B29-F687-4F45-9708-019B960494DF}">
              <a14:hiddenLine xmlns:a14="http://schemas.microsoft.com/office/drawing/2010/main" w="1270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427" name="Oval 11">
            <a:extLst>
              <a:ext uri="{FF2B5EF4-FFF2-40B4-BE49-F238E27FC236}">
                <a16:creationId xmlns:a16="http://schemas.microsoft.com/office/drawing/2014/main" id="{B08FDB38-E8FB-46F1-996A-F24ACEF245E0}"/>
              </a:ext>
            </a:extLst>
          </p:cNvPr>
          <p:cNvSpPr>
            <a:spLocks noChangeArrowheads="1"/>
          </p:cNvSpPr>
          <p:nvPr/>
        </p:nvSpPr>
        <p:spPr bwMode="auto">
          <a:xfrm>
            <a:off x="3657601" y="1590676"/>
            <a:ext cx="157163" cy="157163"/>
          </a:xfrm>
          <a:prstGeom prst="ellipse">
            <a:avLst/>
          </a:prstGeom>
          <a:solidFill>
            <a:srgbClr val="FF0000"/>
          </a:solidFill>
          <a:ln>
            <a:noFill/>
          </a:ln>
          <a:effectLst/>
          <a:extLst>
            <a:ext uri="{91240B29-F687-4F45-9708-019B960494DF}">
              <a14:hiddenLine xmlns:a14="http://schemas.microsoft.com/office/drawing/2010/main" w="1270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428" name="Oval 12">
            <a:extLst>
              <a:ext uri="{FF2B5EF4-FFF2-40B4-BE49-F238E27FC236}">
                <a16:creationId xmlns:a16="http://schemas.microsoft.com/office/drawing/2014/main" id="{7321DF61-CF80-4633-AC60-5780BE15AD84}"/>
              </a:ext>
            </a:extLst>
          </p:cNvPr>
          <p:cNvSpPr>
            <a:spLocks noChangeArrowheads="1"/>
          </p:cNvSpPr>
          <p:nvPr/>
        </p:nvSpPr>
        <p:spPr bwMode="auto">
          <a:xfrm>
            <a:off x="3895726" y="1685926"/>
            <a:ext cx="157163" cy="157163"/>
          </a:xfrm>
          <a:prstGeom prst="ellipse">
            <a:avLst/>
          </a:prstGeom>
          <a:solidFill>
            <a:srgbClr val="FF0000"/>
          </a:solidFill>
          <a:ln>
            <a:noFill/>
          </a:ln>
          <a:effectLst/>
          <a:extLst>
            <a:ext uri="{91240B29-F687-4F45-9708-019B960494DF}">
              <a14:hiddenLine xmlns:a14="http://schemas.microsoft.com/office/drawing/2010/main" w="1270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429" name="Oval 13">
            <a:extLst>
              <a:ext uri="{FF2B5EF4-FFF2-40B4-BE49-F238E27FC236}">
                <a16:creationId xmlns:a16="http://schemas.microsoft.com/office/drawing/2014/main" id="{6CBC4059-5C6C-4F52-8BE7-061A7C8358B6}"/>
              </a:ext>
            </a:extLst>
          </p:cNvPr>
          <p:cNvSpPr>
            <a:spLocks noChangeArrowheads="1"/>
          </p:cNvSpPr>
          <p:nvPr/>
        </p:nvSpPr>
        <p:spPr bwMode="auto">
          <a:xfrm>
            <a:off x="5386388" y="2747963"/>
            <a:ext cx="190500" cy="190500"/>
          </a:xfrm>
          <a:prstGeom prst="ellipse">
            <a:avLst/>
          </a:prstGeom>
          <a:solidFill>
            <a:srgbClr val="FF0000"/>
          </a:solidFill>
          <a:ln>
            <a:noFill/>
          </a:ln>
          <a:effectLst/>
          <a:extLst>
            <a:ext uri="{91240B29-F687-4F45-9708-019B960494DF}">
              <a14:hiddenLine xmlns:a14="http://schemas.microsoft.com/office/drawing/2010/main" w="1270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430" name="Oval 14">
            <a:extLst>
              <a:ext uri="{FF2B5EF4-FFF2-40B4-BE49-F238E27FC236}">
                <a16:creationId xmlns:a16="http://schemas.microsoft.com/office/drawing/2014/main" id="{09B66349-2EFE-42CD-93CD-590BC1FE90A2}"/>
              </a:ext>
            </a:extLst>
          </p:cNvPr>
          <p:cNvSpPr>
            <a:spLocks noChangeArrowheads="1"/>
          </p:cNvSpPr>
          <p:nvPr/>
        </p:nvSpPr>
        <p:spPr bwMode="auto">
          <a:xfrm>
            <a:off x="6753225" y="3471863"/>
            <a:ext cx="190500" cy="190500"/>
          </a:xfrm>
          <a:prstGeom prst="ellipse">
            <a:avLst/>
          </a:prstGeom>
          <a:solidFill>
            <a:srgbClr val="FF0000"/>
          </a:solidFill>
          <a:ln>
            <a:noFill/>
          </a:ln>
          <a:effectLst/>
          <a:extLst>
            <a:ext uri="{91240B29-F687-4F45-9708-019B960494DF}">
              <a14:hiddenLine xmlns:a14="http://schemas.microsoft.com/office/drawing/2010/main" w="1270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431" name="Rectangle 15">
            <a:extLst>
              <a:ext uri="{FF2B5EF4-FFF2-40B4-BE49-F238E27FC236}">
                <a16:creationId xmlns:a16="http://schemas.microsoft.com/office/drawing/2014/main" id="{C7F9791E-03C0-4DB2-94CA-1D0DC55F8CDB}"/>
              </a:ext>
            </a:extLst>
          </p:cNvPr>
          <p:cNvSpPr>
            <a:spLocks noChangeArrowheads="1"/>
          </p:cNvSpPr>
          <p:nvPr/>
        </p:nvSpPr>
        <p:spPr bwMode="auto">
          <a:xfrm>
            <a:off x="1905001" y="1600201"/>
            <a:ext cx="1280801" cy="52065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2800" b="1">
                <a:solidFill>
                  <a:srgbClr val="282900"/>
                </a:solidFill>
              </a:rPr>
              <a:t>Tijuana</a:t>
            </a:r>
          </a:p>
        </p:txBody>
      </p:sp>
      <p:sp>
        <p:nvSpPr>
          <p:cNvPr id="60432" name="Rectangle 16">
            <a:extLst>
              <a:ext uri="{FF2B5EF4-FFF2-40B4-BE49-F238E27FC236}">
                <a16:creationId xmlns:a16="http://schemas.microsoft.com/office/drawing/2014/main" id="{CC674412-F359-4E33-AD41-0DBDB8BDA878}"/>
              </a:ext>
            </a:extLst>
          </p:cNvPr>
          <p:cNvSpPr>
            <a:spLocks noChangeArrowheads="1"/>
          </p:cNvSpPr>
          <p:nvPr/>
        </p:nvSpPr>
        <p:spPr bwMode="auto">
          <a:xfrm>
            <a:off x="4262439" y="1598614"/>
            <a:ext cx="1027975" cy="39754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2000" b="1">
                <a:solidFill>
                  <a:srgbClr val="282900"/>
                </a:solidFill>
              </a:rPr>
              <a:t>Nogales</a:t>
            </a:r>
          </a:p>
        </p:txBody>
      </p:sp>
      <p:sp>
        <p:nvSpPr>
          <p:cNvPr id="60433" name="Rectangle 17">
            <a:extLst>
              <a:ext uri="{FF2B5EF4-FFF2-40B4-BE49-F238E27FC236}">
                <a16:creationId xmlns:a16="http://schemas.microsoft.com/office/drawing/2014/main" id="{E0D1393B-5283-4194-8A84-D3B4D780397E}"/>
              </a:ext>
            </a:extLst>
          </p:cNvPr>
          <p:cNvSpPr>
            <a:spLocks noChangeArrowheads="1"/>
          </p:cNvSpPr>
          <p:nvPr/>
        </p:nvSpPr>
        <p:spPr bwMode="auto">
          <a:xfrm>
            <a:off x="5848351" y="1306514"/>
            <a:ext cx="1216681" cy="95154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2800" b="1">
                <a:solidFill>
                  <a:srgbClr val="282900"/>
                </a:solidFill>
              </a:rPr>
              <a:t>Ciudad</a:t>
            </a:r>
          </a:p>
          <a:p>
            <a:r>
              <a:rPr lang="en-US" altLang="en-US" sz="2800" b="1">
                <a:solidFill>
                  <a:srgbClr val="282900"/>
                </a:solidFill>
              </a:rPr>
              <a:t>Juarez</a:t>
            </a:r>
          </a:p>
        </p:txBody>
      </p:sp>
      <p:sp>
        <p:nvSpPr>
          <p:cNvPr id="60434" name="Rectangle 18">
            <a:extLst>
              <a:ext uri="{FF2B5EF4-FFF2-40B4-BE49-F238E27FC236}">
                <a16:creationId xmlns:a16="http://schemas.microsoft.com/office/drawing/2014/main" id="{F2D13664-E932-4EFC-ACF8-3C2E4EF1F65E}"/>
              </a:ext>
            </a:extLst>
          </p:cNvPr>
          <p:cNvSpPr>
            <a:spLocks noChangeArrowheads="1"/>
          </p:cNvSpPr>
          <p:nvPr/>
        </p:nvSpPr>
        <p:spPr bwMode="auto">
          <a:xfrm>
            <a:off x="7915276" y="3522664"/>
            <a:ext cx="1418659" cy="39754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2000" b="1">
                <a:solidFill>
                  <a:srgbClr val="282900"/>
                </a:solidFill>
              </a:rPr>
              <a:t>Matamoros</a:t>
            </a:r>
          </a:p>
        </p:txBody>
      </p:sp>
      <p:sp>
        <p:nvSpPr>
          <p:cNvPr id="60435" name="Rectangle 19">
            <a:extLst>
              <a:ext uri="{FF2B5EF4-FFF2-40B4-BE49-F238E27FC236}">
                <a16:creationId xmlns:a16="http://schemas.microsoft.com/office/drawing/2014/main" id="{44E780E4-BE1D-497A-82B9-6F39F4779605}"/>
              </a:ext>
            </a:extLst>
          </p:cNvPr>
          <p:cNvSpPr>
            <a:spLocks noChangeArrowheads="1"/>
          </p:cNvSpPr>
          <p:nvPr/>
        </p:nvSpPr>
        <p:spPr bwMode="auto">
          <a:xfrm>
            <a:off x="7496176" y="2974976"/>
            <a:ext cx="1077475" cy="39754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2000" b="1">
                <a:solidFill>
                  <a:srgbClr val="282900"/>
                </a:solidFill>
              </a:rPr>
              <a:t>Reynosa</a:t>
            </a:r>
          </a:p>
        </p:txBody>
      </p:sp>
      <p:sp>
        <p:nvSpPr>
          <p:cNvPr id="60436" name="Rectangle 20">
            <a:extLst>
              <a:ext uri="{FF2B5EF4-FFF2-40B4-BE49-F238E27FC236}">
                <a16:creationId xmlns:a16="http://schemas.microsoft.com/office/drawing/2014/main" id="{D8247FA9-E929-4C5A-9FD2-7652BA49E155}"/>
              </a:ext>
            </a:extLst>
          </p:cNvPr>
          <p:cNvSpPr>
            <a:spLocks noChangeArrowheads="1"/>
          </p:cNvSpPr>
          <p:nvPr/>
        </p:nvSpPr>
        <p:spPr bwMode="auto">
          <a:xfrm>
            <a:off x="5934076" y="3749676"/>
            <a:ext cx="1205459" cy="36676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b="1">
                <a:solidFill>
                  <a:srgbClr val="282900"/>
                </a:solidFill>
              </a:rPr>
              <a:t>Monterrey</a:t>
            </a:r>
          </a:p>
        </p:txBody>
      </p:sp>
      <p:sp>
        <p:nvSpPr>
          <p:cNvPr id="60437" name="Rectangle 21">
            <a:extLst>
              <a:ext uri="{FF2B5EF4-FFF2-40B4-BE49-F238E27FC236}">
                <a16:creationId xmlns:a16="http://schemas.microsoft.com/office/drawing/2014/main" id="{AB00828D-F10C-44BB-A70B-E428FD6E4262}"/>
              </a:ext>
            </a:extLst>
          </p:cNvPr>
          <p:cNvSpPr>
            <a:spLocks noChangeArrowheads="1"/>
          </p:cNvSpPr>
          <p:nvPr/>
        </p:nvSpPr>
        <p:spPr bwMode="auto">
          <a:xfrm>
            <a:off x="5500689" y="2959101"/>
            <a:ext cx="1205459" cy="36676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b="1">
                <a:solidFill>
                  <a:srgbClr val="282900"/>
                </a:solidFill>
              </a:rPr>
              <a:t>Chihuahua</a:t>
            </a:r>
          </a:p>
        </p:txBody>
      </p:sp>
      <p:pic>
        <p:nvPicPr>
          <p:cNvPr id="60438" name="Picture 22" descr="MEXICOF">
            <a:extLst>
              <a:ext uri="{FF2B5EF4-FFF2-40B4-BE49-F238E27FC236}">
                <a16:creationId xmlns:a16="http://schemas.microsoft.com/office/drawing/2014/main" id="{7089E7C3-60EE-4AAC-AD6F-2B71411F41F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14601" y="4648200"/>
            <a:ext cx="2263775" cy="15192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723E82E-91C6-4836-BE24-349A49C17DC1}"/>
              </a:ext>
            </a:extLst>
          </p:cNvPr>
          <p:cNvSpPr>
            <a:spLocks noGrp="1"/>
          </p:cNvSpPr>
          <p:nvPr>
            <p:ph type="title"/>
          </p:nvPr>
        </p:nvSpPr>
        <p:spPr/>
        <p:txBody>
          <a:bodyPr/>
          <a:lstStyle/>
          <a:p>
            <a:r>
              <a:rPr lang="en-US" dirty="0"/>
              <a:t>NAFTA and Maquiladoras</a:t>
            </a:r>
          </a:p>
        </p:txBody>
      </p:sp>
      <p:sp>
        <p:nvSpPr>
          <p:cNvPr id="6" name="Content Placeholder 5">
            <a:extLst>
              <a:ext uri="{FF2B5EF4-FFF2-40B4-BE49-F238E27FC236}">
                <a16:creationId xmlns:a16="http://schemas.microsoft.com/office/drawing/2014/main" id="{B844EE79-368B-4FA4-95B3-28BCF7A2631D}"/>
              </a:ext>
            </a:extLst>
          </p:cNvPr>
          <p:cNvSpPr>
            <a:spLocks noGrp="1"/>
          </p:cNvSpPr>
          <p:nvPr>
            <p:ph idx="1"/>
          </p:nvPr>
        </p:nvSpPr>
        <p:spPr/>
        <p:txBody>
          <a:bodyPr/>
          <a:lstStyle/>
          <a:p>
            <a:endParaRPr lang="en-US"/>
          </a:p>
        </p:txBody>
      </p:sp>
      <p:sp>
        <p:nvSpPr>
          <p:cNvPr id="3" name="Slide Number Placeholder 2">
            <a:extLst>
              <a:ext uri="{FF2B5EF4-FFF2-40B4-BE49-F238E27FC236}">
                <a16:creationId xmlns:a16="http://schemas.microsoft.com/office/drawing/2014/main" id="{38F57D73-BFCE-4DB7-88B4-9E02ABB5146B}"/>
              </a:ext>
            </a:extLst>
          </p:cNvPr>
          <p:cNvSpPr>
            <a:spLocks noGrp="1"/>
          </p:cNvSpPr>
          <p:nvPr>
            <p:ph type="sldNum" sz="quarter" idx="12"/>
          </p:nvPr>
        </p:nvSpPr>
        <p:spPr/>
        <p:txBody>
          <a:bodyPr/>
          <a:lstStyle/>
          <a:p>
            <a:fld id="{B0ADEC88-FB68-46B4-B0BC-836984961475}" type="slidenum">
              <a:rPr lang="en-US" altLang="en-US" smtClean="0"/>
              <a:pPr/>
              <a:t>72</a:t>
            </a:fld>
            <a:endParaRPr lang="en-US" altLang="en-US" dirty="0"/>
          </a:p>
        </p:txBody>
      </p:sp>
      <p:pic>
        <p:nvPicPr>
          <p:cNvPr id="4" name="Picture 3">
            <a:extLst>
              <a:ext uri="{FF2B5EF4-FFF2-40B4-BE49-F238E27FC236}">
                <a16:creationId xmlns:a16="http://schemas.microsoft.com/office/drawing/2014/main" id="{40EFA896-8EE9-444A-9ED9-20E59DBC89D9}"/>
              </a:ext>
            </a:extLst>
          </p:cNvPr>
          <p:cNvPicPr>
            <a:picLocks noChangeAspect="1"/>
          </p:cNvPicPr>
          <p:nvPr/>
        </p:nvPicPr>
        <p:blipFill>
          <a:blip r:embed="rId2"/>
          <a:stretch>
            <a:fillRect/>
          </a:stretch>
        </p:blipFill>
        <p:spPr>
          <a:xfrm>
            <a:off x="1552354" y="1499677"/>
            <a:ext cx="9505519" cy="5358323"/>
          </a:xfrm>
          <a:prstGeom prst="rect">
            <a:avLst/>
          </a:prstGeom>
        </p:spPr>
      </p:pic>
    </p:spTree>
    <p:extLst>
      <p:ext uri="{BB962C8B-B14F-4D97-AF65-F5344CB8AC3E}">
        <p14:creationId xmlns:p14="http://schemas.microsoft.com/office/powerpoint/2010/main" val="84411304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a:extLst>
              <a:ext uri="{FF2B5EF4-FFF2-40B4-BE49-F238E27FC236}">
                <a16:creationId xmlns:a16="http://schemas.microsoft.com/office/drawing/2014/main" id="{C245A9D8-35DB-40EB-83E4-7FB25E6653EA}"/>
              </a:ext>
            </a:extLst>
          </p:cNvPr>
          <p:cNvSpPr>
            <a:spLocks noGrp="1"/>
          </p:cNvSpPr>
          <p:nvPr>
            <p:ph type="sldNum" sz="quarter" idx="12"/>
          </p:nvPr>
        </p:nvSpPr>
        <p:spPr/>
        <p:txBody>
          <a:bodyPr/>
          <a:lstStyle/>
          <a:p>
            <a:fld id="{15928F18-5F5C-4667-8C95-D5AF71B11A35}" type="slidenum">
              <a:rPr lang="en-US" altLang="en-US"/>
              <a:pPr/>
              <a:t>73</a:t>
            </a:fld>
            <a:endParaRPr lang="en-US" altLang="en-US"/>
          </a:p>
        </p:txBody>
      </p:sp>
      <p:sp>
        <p:nvSpPr>
          <p:cNvPr id="61442" name="Rectangle 2">
            <a:extLst>
              <a:ext uri="{FF2B5EF4-FFF2-40B4-BE49-F238E27FC236}">
                <a16:creationId xmlns:a16="http://schemas.microsoft.com/office/drawing/2014/main" id="{DD12F830-B1AA-43EA-A6FD-3AE71B83F086}"/>
              </a:ext>
            </a:extLst>
          </p:cNvPr>
          <p:cNvSpPr>
            <a:spLocks noChangeArrowheads="1"/>
          </p:cNvSpPr>
          <p:nvPr/>
        </p:nvSpPr>
        <p:spPr bwMode="auto">
          <a:xfrm>
            <a:off x="333154" y="1028700"/>
            <a:ext cx="80391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eaLnBrk="1" hangingPunct="1">
              <a:spcBef>
                <a:spcPct val="70000"/>
              </a:spcBef>
            </a:pPr>
            <a:r>
              <a:rPr lang="en-US" altLang="en-US" dirty="0">
                <a:solidFill>
                  <a:srgbClr val="282900"/>
                </a:solidFill>
              </a:rPr>
              <a:t>Initiated in the 1960s</a:t>
            </a:r>
          </a:p>
          <a:p>
            <a:pPr eaLnBrk="1" hangingPunct="1">
              <a:spcBef>
                <a:spcPct val="70000"/>
              </a:spcBef>
            </a:pPr>
            <a:r>
              <a:rPr lang="en-US" altLang="en-US" dirty="0">
                <a:solidFill>
                  <a:srgbClr val="282900"/>
                </a:solidFill>
              </a:rPr>
              <a:t>Assembly plants in Mexico that pioneered the migration of industries in the 1970s</a:t>
            </a:r>
          </a:p>
          <a:p>
            <a:pPr eaLnBrk="1" hangingPunct="1">
              <a:spcBef>
                <a:spcPct val="70000"/>
              </a:spcBef>
            </a:pPr>
            <a:r>
              <a:rPr lang="en-US" altLang="en-US" dirty="0">
                <a:solidFill>
                  <a:srgbClr val="282900"/>
                </a:solidFill>
              </a:rPr>
              <a:t>Today</a:t>
            </a:r>
          </a:p>
          <a:p>
            <a:pPr lvl="1" eaLnBrk="1" hangingPunct="1">
              <a:spcBef>
                <a:spcPct val="70000"/>
              </a:spcBef>
            </a:pPr>
            <a:r>
              <a:rPr lang="en-US" altLang="en-US" sz="3600" dirty="0">
                <a:solidFill>
                  <a:srgbClr val="282900"/>
                </a:solidFill>
              </a:rPr>
              <a:t>&gt;4,000 </a:t>
            </a:r>
            <a:r>
              <a:rPr lang="en-US" altLang="en-US" sz="3600" i="1" dirty="0">
                <a:solidFill>
                  <a:srgbClr val="282900"/>
                </a:solidFill>
              </a:rPr>
              <a:t>maquiladoras</a:t>
            </a:r>
            <a:endParaRPr lang="en-US" altLang="en-US" sz="3600" dirty="0">
              <a:solidFill>
                <a:srgbClr val="282900"/>
              </a:solidFill>
            </a:endParaRPr>
          </a:p>
          <a:p>
            <a:pPr lvl="1" eaLnBrk="1" hangingPunct="1">
              <a:spcBef>
                <a:spcPct val="70000"/>
              </a:spcBef>
            </a:pPr>
            <a:r>
              <a:rPr lang="en-US" altLang="en-US" sz="3600" dirty="0">
                <a:solidFill>
                  <a:srgbClr val="282900"/>
                </a:solidFill>
              </a:rPr>
              <a:t>&gt;1 million employees</a:t>
            </a:r>
            <a:endParaRPr lang="en-US" altLang="en-US" sz="3200" dirty="0">
              <a:solidFill>
                <a:srgbClr val="282900"/>
              </a:solidFill>
            </a:endParaRPr>
          </a:p>
        </p:txBody>
      </p:sp>
      <p:sp>
        <p:nvSpPr>
          <p:cNvPr id="61443" name="Rectangle 3">
            <a:extLst>
              <a:ext uri="{FF2B5EF4-FFF2-40B4-BE49-F238E27FC236}">
                <a16:creationId xmlns:a16="http://schemas.microsoft.com/office/drawing/2014/main" id="{303D4381-4C26-434B-A488-F5F38F4CB368}"/>
              </a:ext>
            </a:extLst>
          </p:cNvPr>
          <p:cNvSpPr>
            <a:spLocks noChangeArrowheads="1"/>
          </p:cNvSpPr>
          <p:nvPr/>
        </p:nvSpPr>
        <p:spPr bwMode="auto">
          <a:xfrm>
            <a:off x="1524000" y="1"/>
            <a:ext cx="7175500" cy="638175"/>
          </a:xfrm>
          <a:prstGeom prst="rect">
            <a:avLst/>
          </a:prstGeom>
          <a:noFill/>
          <a:ln>
            <a:noFill/>
          </a:ln>
          <a:effectLst/>
          <a:extLst>
            <a:ext uri="{909E8E84-426E-40DD-AFC4-6F175D3DCCD1}">
              <a14:hiddenFill xmlns:a14="http://schemas.microsoft.com/office/drawing/2010/main">
                <a:solidFill>
                  <a:srgbClr val="33CCFF"/>
                </a:solidFill>
              </a14:hiddenFill>
            </a:ext>
            <a:ext uri="{91240B29-F687-4F45-9708-019B960494DF}">
              <a14:hiddenLine xmlns:a14="http://schemas.microsoft.com/office/drawing/2010/main" w="38100">
                <a:solidFill>
                  <a:schemeClr val="accent2"/>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spAutoFit/>
          </a:bodyPr>
          <a:lstStyle>
            <a:lvl1pPr>
              <a:defRPr sz="4000">
                <a:solidFill>
                  <a:schemeClr val="tx2"/>
                </a:solidFill>
                <a:latin typeface="Arial Black" panose="020B0A04020102020204" pitchFamily="34" charset="0"/>
              </a:defRPr>
            </a:lvl1pPr>
            <a:lvl2pPr>
              <a:defRPr sz="4000">
                <a:solidFill>
                  <a:schemeClr val="tx2"/>
                </a:solidFill>
                <a:latin typeface="Arial Black" panose="020B0A04020102020204" pitchFamily="34" charset="0"/>
              </a:defRPr>
            </a:lvl2pPr>
            <a:lvl3pPr>
              <a:defRPr sz="4000">
                <a:solidFill>
                  <a:schemeClr val="tx2"/>
                </a:solidFill>
                <a:latin typeface="Arial Black" panose="020B0A04020102020204" pitchFamily="34" charset="0"/>
              </a:defRPr>
            </a:lvl3pPr>
            <a:lvl4pPr>
              <a:defRPr sz="4000">
                <a:solidFill>
                  <a:schemeClr val="tx2"/>
                </a:solidFill>
                <a:latin typeface="Arial Black" panose="020B0A04020102020204" pitchFamily="34" charset="0"/>
              </a:defRPr>
            </a:lvl4pPr>
            <a:lvl5pPr>
              <a:defRPr sz="4000">
                <a:solidFill>
                  <a:schemeClr val="tx2"/>
                </a:solidFill>
                <a:latin typeface="Arial Black" panose="020B0A04020102020204" pitchFamily="34" charset="0"/>
              </a:defRPr>
            </a:lvl5pPr>
            <a:lvl6pPr marL="457200" fontAlgn="base">
              <a:spcBef>
                <a:spcPct val="0"/>
              </a:spcBef>
              <a:spcAft>
                <a:spcPct val="0"/>
              </a:spcAft>
              <a:defRPr sz="4000">
                <a:solidFill>
                  <a:schemeClr val="tx2"/>
                </a:solidFill>
                <a:latin typeface="Arial Black" panose="020B0A04020102020204" pitchFamily="34" charset="0"/>
              </a:defRPr>
            </a:lvl6pPr>
            <a:lvl7pPr marL="914400" fontAlgn="base">
              <a:spcBef>
                <a:spcPct val="0"/>
              </a:spcBef>
              <a:spcAft>
                <a:spcPct val="0"/>
              </a:spcAft>
              <a:defRPr sz="4000">
                <a:solidFill>
                  <a:schemeClr val="tx2"/>
                </a:solidFill>
                <a:latin typeface="Arial Black" panose="020B0A04020102020204" pitchFamily="34" charset="0"/>
              </a:defRPr>
            </a:lvl7pPr>
            <a:lvl8pPr marL="1371600" fontAlgn="base">
              <a:spcBef>
                <a:spcPct val="0"/>
              </a:spcBef>
              <a:spcAft>
                <a:spcPct val="0"/>
              </a:spcAft>
              <a:defRPr sz="4000">
                <a:solidFill>
                  <a:schemeClr val="tx2"/>
                </a:solidFill>
                <a:latin typeface="Arial Black" panose="020B0A04020102020204" pitchFamily="34" charset="0"/>
              </a:defRPr>
            </a:lvl8pPr>
            <a:lvl9pPr marL="1828800" fontAlgn="base">
              <a:spcBef>
                <a:spcPct val="0"/>
              </a:spcBef>
              <a:spcAft>
                <a:spcPct val="0"/>
              </a:spcAft>
              <a:defRPr sz="4000">
                <a:solidFill>
                  <a:schemeClr val="tx2"/>
                </a:solidFill>
                <a:latin typeface="Arial Black" panose="020B0A04020102020204" pitchFamily="34" charset="0"/>
              </a:defRPr>
            </a:lvl9pPr>
          </a:lstStyle>
          <a:p>
            <a:pPr eaLnBrk="1" hangingPunct="1"/>
            <a:r>
              <a:rPr lang="en-US" altLang="en-US" sz="3600" b="1" i="1">
                <a:solidFill>
                  <a:srgbClr val="282900"/>
                </a:solidFill>
                <a:latin typeface="Bookman Old Style" panose="02050604050505020204" pitchFamily="18" charset="0"/>
              </a:rPr>
              <a:t>MAQUILADORAS</a:t>
            </a:r>
            <a:endParaRPr lang="en-US" altLang="en-US" sz="3600" b="1">
              <a:solidFill>
                <a:srgbClr val="282900"/>
              </a:solidFill>
              <a:latin typeface="Bookman Old Style" panose="02050604050505020204" pitchFamily="18" charset="0"/>
            </a:endParaRPr>
          </a:p>
        </p:txBody>
      </p:sp>
      <p:pic>
        <p:nvPicPr>
          <p:cNvPr id="61444" name="Picture 4" descr="FACTORY1">
            <a:extLst>
              <a:ext uri="{FF2B5EF4-FFF2-40B4-BE49-F238E27FC236}">
                <a16:creationId xmlns:a16="http://schemas.microsoft.com/office/drawing/2014/main" id="{F31275B3-911E-4618-B640-3937049AA0F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820786" y="3615571"/>
            <a:ext cx="4960088" cy="31059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a:extLst>
              <a:ext uri="{FF2B5EF4-FFF2-40B4-BE49-F238E27FC236}">
                <a16:creationId xmlns:a16="http://schemas.microsoft.com/office/drawing/2014/main" id="{80B33F43-EABB-430B-BD0C-CA58AFB9E128}"/>
              </a:ext>
            </a:extLst>
          </p:cNvPr>
          <p:cNvSpPr>
            <a:spLocks noGrp="1"/>
          </p:cNvSpPr>
          <p:nvPr>
            <p:ph type="sldNum" sz="quarter" idx="12"/>
          </p:nvPr>
        </p:nvSpPr>
        <p:spPr/>
        <p:txBody>
          <a:bodyPr/>
          <a:lstStyle/>
          <a:p>
            <a:fld id="{1CADC32B-19A1-4D35-A9D2-AF4C3168873F}" type="slidenum">
              <a:rPr lang="en-US" altLang="en-US"/>
              <a:pPr/>
              <a:t>74</a:t>
            </a:fld>
            <a:endParaRPr lang="en-US" altLang="en-US"/>
          </a:p>
        </p:txBody>
      </p:sp>
      <p:pic>
        <p:nvPicPr>
          <p:cNvPr id="62466" name="Picture 2">
            <a:extLst>
              <a:ext uri="{FF2B5EF4-FFF2-40B4-BE49-F238E27FC236}">
                <a16:creationId xmlns:a16="http://schemas.microsoft.com/office/drawing/2014/main" id="{670528DC-3206-4E72-8176-94A79AC81B9D}"/>
              </a:ext>
            </a:extLst>
          </p:cNvPr>
          <p:cNvPicPr>
            <a:picLocks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699500" y="4529470"/>
            <a:ext cx="3347188" cy="200944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467" name="Rectangle 3">
            <a:extLst>
              <a:ext uri="{FF2B5EF4-FFF2-40B4-BE49-F238E27FC236}">
                <a16:creationId xmlns:a16="http://schemas.microsoft.com/office/drawing/2014/main" id="{27B39FA6-3E11-4738-B834-0929BC27AF91}"/>
              </a:ext>
            </a:extLst>
          </p:cNvPr>
          <p:cNvSpPr>
            <a:spLocks noChangeArrowheads="1"/>
          </p:cNvSpPr>
          <p:nvPr/>
        </p:nvSpPr>
        <p:spPr bwMode="auto">
          <a:xfrm>
            <a:off x="276447" y="881212"/>
            <a:ext cx="10391553"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285750" indent="-285750">
              <a:spcBef>
                <a:spcPct val="20000"/>
              </a:spcBef>
              <a:buChar char="•"/>
              <a:defRPr sz="3200">
                <a:solidFill>
                  <a:schemeClr val="tx1"/>
                </a:solidFill>
                <a:latin typeface="Arial" panose="020B0604020202020204" pitchFamily="34" charset="0"/>
              </a:defRPr>
            </a:lvl1pPr>
            <a:lvl2pPr marL="685800" indent="-22860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543050" indent="-171450">
              <a:spcBef>
                <a:spcPct val="20000"/>
              </a:spcBef>
              <a:buChar char="–"/>
              <a:defRPr sz="2000">
                <a:solidFill>
                  <a:schemeClr val="tx1"/>
                </a:solidFill>
                <a:latin typeface="Arial" panose="020B0604020202020204" pitchFamily="34" charset="0"/>
              </a:defRPr>
            </a:lvl4pPr>
            <a:lvl5pPr marL="2000250" indent="-171450">
              <a:spcBef>
                <a:spcPct val="20000"/>
              </a:spcBef>
              <a:buChar char="»"/>
              <a:defRPr sz="2000">
                <a:solidFill>
                  <a:schemeClr val="tx1"/>
                </a:solidFill>
                <a:latin typeface="Arial" panose="020B0604020202020204" pitchFamily="34" charset="0"/>
              </a:defRPr>
            </a:lvl5pPr>
            <a:lvl6pPr marL="2457450" indent="-171450" fontAlgn="base">
              <a:spcBef>
                <a:spcPct val="20000"/>
              </a:spcBef>
              <a:spcAft>
                <a:spcPct val="0"/>
              </a:spcAft>
              <a:buChar char="»"/>
              <a:defRPr sz="2000">
                <a:solidFill>
                  <a:schemeClr val="tx1"/>
                </a:solidFill>
                <a:latin typeface="Arial" panose="020B0604020202020204" pitchFamily="34" charset="0"/>
              </a:defRPr>
            </a:lvl6pPr>
            <a:lvl7pPr marL="2914650" indent="-171450" fontAlgn="base">
              <a:spcBef>
                <a:spcPct val="20000"/>
              </a:spcBef>
              <a:spcAft>
                <a:spcPct val="0"/>
              </a:spcAft>
              <a:buChar char="»"/>
              <a:defRPr sz="2000">
                <a:solidFill>
                  <a:schemeClr val="tx1"/>
                </a:solidFill>
                <a:latin typeface="Arial" panose="020B0604020202020204" pitchFamily="34" charset="0"/>
              </a:defRPr>
            </a:lvl7pPr>
            <a:lvl8pPr marL="3371850" indent="-171450" fontAlgn="base">
              <a:spcBef>
                <a:spcPct val="20000"/>
              </a:spcBef>
              <a:spcAft>
                <a:spcPct val="0"/>
              </a:spcAft>
              <a:buChar char="»"/>
              <a:defRPr sz="2000">
                <a:solidFill>
                  <a:schemeClr val="tx1"/>
                </a:solidFill>
                <a:latin typeface="Arial" panose="020B0604020202020204" pitchFamily="34" charset="0"/>
              </a:defRPr>
            </a:lvl8pPr>
            <a:lvl9pPr marL="3829050" indent="-171450" fontAlgn="base">
              <a:spcBef>
                <a:spcPct val="20000"/>
              </a:spcBef>
              <a:spcAft>
                <a:spcPct val="0"/>
              </a:spcAft>
              <a:buChar char="»"/>
              <a:defRPr sz="2000">
                <a:solidFill>
                  <a:schemeClr val="tx1"/>
                </a:solidFill>
                <a:latin typeface="Arial" panose="020B0604020202020204" pitchFamily="34" charset="0"/>
              </a:defRPr>
            </a:lvl9pPr>
          </a:lstStyle>
          <a:p>
            <a:pPr eaLnBrk="1" hangingPunct="1"/>
            <a:r>
              <a:rPr lang="en-US" altLang="en-US" sz="3400" dirty="0">
                <a:solidFill>
                  <a:srgbClr val="282900"/>
                </a:solidFill>
              </a:rPr>
              <a:t>Modern industrial plants </a:t>
            </a:r>
          </a:p>
          <a:p>
            <a:pPr eaLnBrk="1" hangingPunct="1"/>
            <a:r>
              <a:rPr lang="en-US" altLang="en-US" sz="3400" dirty="0">
                <a:solidFill>
                  <a:srgbClr val="282900"/>
                </a:solidFill>
              </a:rPr>
              <a:t>Assemble imported, duty-free components/raw materials</a:t>
            </a:r>
          </a:p>
          <a:p>
            <a:pPr eaLnBrk="1" hangingPunct="1"/>
            <a:r>
              <a:rPr lang="en-US" altLang="en-US" sz="3400" dirty="0">
                <a:solidFill>
                  <a:srgbClr val="282900"/>
                </a:solidFill>
              </a:rPr>
              <a:t>Export the finished products</a:t>
            </a:r>
          </a:p>
          <a:p>
            <a:pPr eaLnBrk="1" hangingPunct="1"/>
            <a:r>
              <a:rPr lang="en-US" altLang="en-US" sz="3400" dirty="0">
                <a:solidFill>
                  <a:srgbClr val="282900"/>
                </a:solidFill>
              </a:rPr>
              <a:t>Mostly foreign-owned (U.S., Japan)</a:t>
            </a:r>
          </a:p>
          <a:p>
            <a:pPr eaLnBrk="1" hangingPunct="1"/>
            <a:r>
              <a:rPr lang="en-US" altLang="en-US" sz="3400" dirty="0">
                <a:solidFill>
                  <a:srgbClr val="282900"/>
                </a:solidFill>
              </a:rPr>
              <a:t>80% of goods reexported to U.S.</a:t>
            </a:r>
          </a:p>
          <a:p>
            <a:pPr eaLnBrk="1" hangingPunct="1"/>
            <a:r>
              <a:rPr lang="en-US" altLang="en-US" sz="3400" dirty="0">
                <a:solidFill>
                  <a:srgbClr val="282900"/>
                </a:solidFill>
              </a:rPr>
              <a:t>Tariffs limited to value added during assembly</a:t>
            </a:r>
            <a:endParaRPr lang="en-US" altLang="en-US" dirty="0">
              <a:solidFill>
                <a:srgbClr val="282900"/>
              </a:solidFill>
            </a:endParaRPr>
          </a:p>
        </p:txBody>
      </p:sp>
      <p:sp>
        <p:nvSpPr>
          <p:cNvPr id="62468" name="Rectangle 4">
            <a:extLst>
              <a:ext uri="{FF2B5EF4-FFF2-40B4-BE49-F238E27FC236}">
                <a16:creationId xmlns:a16="http://schemas.microsoft.com/office/drawing/2014/main" id="{4DDD8772-AB93-4EB3-85B9-DBB55E4CF583}"/>
              </a:ext>
            </a:extLst>
          </p:cNvPr>
          <p:cNvSpPr>
            <a:spLocks noChangeArrowheads="1"/>
          </p:cNvSpPr>
          <p:nvPr/>
        </p:nvSpPr>
        <p:spPr bwMode="auto">
          <a:xfrm>
            <a:off x="1524000" y="1"/>
            <a:ext cx="7175500" cy="638175"/>
          </a:xfrm>
          <a:prstGeom prst="rect">
            <a:avLst/>
          </a:prstGeom>
          <a:noFill/>
          <a:ln>
            <a:noFill/>
          </a:ln>
          <a:effectLst/>
          <a:extLst>
            <a:ext uri="{909E8E84-426E-40DD-AFC4-6F175D3DCCD1}">
              <a14:hiddenFill xmlns:a14="http://schemas.microsoft.com/office/drawing/2010/main">
                <a:solidFill>
                  <a:srgbClr val="33CCFF"/>
                </a:solidFill>
              </a14:hiddenFill>
            </a:ext>
            <a:ext uri="{91240B29-F687-4F45-9708-019B960494DF}">
              <a14:hiddenLine xmlns:a14="http://schemas.microsoft.com/office/drawing/2010/main" w="38100">
                <a:solidFill>
                  <a:schemeClr val="accent2"/>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spAutoFit/>
          </a:bodyPr>
          <a:lstStyle>
            <a:lvl1pPr>
              <a:defRPr sz="4000">
                <a:solidFill>
                  <a:schemeClr val="tx2"/>
                </a:solidFill>
                <a:latin typeface="Arial Black" panose="020B0A04020102020204" pitchFamily="34" charset="0"/>
              </a:defRPr>
            </a:lvl1pPr>
            <a:lvl2pPr>
              <a:defRPr sz="4000">
                <a:solidFill>
                  <a:schemeClr val="tx2"/>
                </a:solidFill>
                <a:latin typeface="Arial Black" panose="020B0A04020102020204" pitchFamily="34" charset="0"/>
              </a:defRPr>
            </a:lvl2pPr>
            <a:lvl3pPr>
              <a:defRPr sz="4000">
                <a:solidFill>
                  <a:schemeClr val="tx2"/>
                </a:solidFill>
                <a:latin typeface="Arial Black" panose="020B0A04020102020204" pitchFamily="34" charset="0"/>
              </a:defRPr>
            </a:lvl3pPr>
            <a:lvl4pPr>
              <a:defRPr sz="4000">
                <a:solidFill>
                  <a:schemeClr val="tx2"/>
                </a:solidFill>
                <a:latin typeface="Arial Black" panose="020B0A04020102020204" pitchFamily="34" charset="0"/>
              </a:defRPr>
            </a:lvl4pPr>
            <a:lvl5pPr>
              <a:defRPr sz="4000">
                <a:solidFill>
                  <a:schemeClr val="tx2"/>
                </a:solidFill>
                <a:latin typeface="Arial Black" panose="020B0A04020102020204" pitchFamily="34" charset="0"/>
              </a:defRPr>
            </a:lvl5pPr>
            <a:lvl6pPr marL="457200" fontAlgn="base">
              <a:spcBef>
                <a:spcPct val="0"/>
              </a:spcBef>
              <a:spcAft>
                <a:spcPct val="0"/>
              </a:spcAft>
              <a:defRPr sz="4000">
                <a:solidFill>
                  <a:schemeClr val="tx2"/>
                </a:solidFill>
                <a:latin typeface="Arial Black" panose="020B0A04020102020204" pitchFamily="34" charset="0"/>
              </a:defRPr>
            </a:lvl6pPr>
            <a:lvl7pPr marL="914400" fontAlgn="base">
              <a:spcBef>
                <a:spcPct val="0"/>
              </a:spcBef>
              <a:spcAft>
                <a:spcPct val="0"/>
              </a:spcAft>
              <a:defRPr sz="4000">
                <a:solidFill>
                  <a:schemeClr val="tx2"/>
                </a:solidFill>
                <a:latin typeface="Arial Black" panose="020B0A04020102020204" pitchFamily="34" charset="0"/>
              </a:defRPr>
            </a:lvl7pPr>
            <a:lvl8pPr marL="1371600" fontAlgn="base">
              <a:spcBef>
                <a:spcPct val="0"/>
              </a:spcBef>
              <a:spcAft>
                <a:spcPct val="0"/>
              </a:spcAft>
              <a:defRPr sz="4000">
                <a:solidFill>
                  <a:schemeClr val="tx2"/>
                </a:solidFill>
                <a:latin typeface="Arial Black" panose="020B0A04020102020204" pitchFamily="34" charset="0"/>
              </a:defRPr>
            </a:lvl8pPr>
            <a:lvl9pPr marL="1828800" fontAlgn="base">
              <a:spcBef>
                <a:spcPct val="0"/>
              </a:spcBef>
              <a:spcAft>
                <a:spcPct val="0"/>
              </a:spcAft>
              <a:defRPr sz="4000">
                <a:solidFill>
                  <a:schemeClr val="tx2"/>
                </a:solidFill>
                <a:latin typeface="Arial Black" panose="020B0A04020102020204" pitchFamily="34" charset="0"/>
              </a:defRPr>
            </a:lvl9pPr>
          </a:lstStyle>
          <a:p>
            <a:pPr eaLnBrk="1" hangingPunct="1"/>
            <a:r>
              <a:rPr lang="en-US" altLang="en-US" sz="3600" b="1" i="1">
                <a:solidFill>
                  <a:srgbClr val="282900"/>
                </a:solidFill>
                <a:latin typeface="Bookman Old Style" panose="02050604050505020204" pitchFamily="18" charset="0"/>
              </a:rPr>
              <a:t>MAQUILADORAS</a:t>
            </a:r>
            <a:endParaRPr lang="en-US" altLang="en-US" sz="3600" b="1">
              <a:solidFill>
                <a:srgbClr val="282900"/>
              </a:solidFill>
              <a:latin typeface="Bookman Old Style" panose="0205060405050502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2467">
                                            <p:txEl>
                                              <p:pRg st="0" end="0"/>
                                            </p:txEl>
                                          </p:spTgt>
                                        </p:tgtEl>
                                        <p:attrNameLst>
                                          <p:attrName>style.visibility</p:attrName>
                                        </p:attrNameLst>
                                      </p:cBhvr>
                                      <p:to>
                                        <p:strVal val="visible"/>
                                      </p:to>
                                    </p:set>
                                    <p:animEffect transition="in" filter="dissolve">
                                      <p:cBhvr>
                                        <p:cTn id="7" dur="500"/>
                                        <p:tgtEl>
                                          <p:spTgt spid="6246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2467">
                                            <p:txEl>
                                              <p:pRg st="1" end="1"/>
                                            </p:txEl>
                                          </p:spTgt>
                                        </p:tgtEl>
                                        <p:attrNameLst>
                                          <p:attrName>style.visibility</p:attrName>
                                        </p:attrNameLst>
                                      </p:cBhvr>
                                      <p:to>
                                        <p:strVal val="visible"/>
                                      </p:to>
                                    </p:set>
                                    <p:animEffect transition="in" filter="dissolve">
                                      <p:cBhvr>
                                        <p:cTn id="12" dur="500"/>
                                        <p:tgtEl>
                                          <p:spTgt spid="6246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2467">
                                            <p:txEl>
                                              <p:pRg st="2" end="2"/>
                                            </p:txEl>
                                          </p:spTgt>
                                        </p:tgtEl>
                                        <p:attrNameLst>
                                          <p:attrName>style.visibility</p:attrName>
                                        </p:attrNameLst>
                                      </p:cBhvr>
                                      <p:to>
                                        <p:strVal val="visible"/>
                                      </p:to>
                                    </p:set>
                                    <p:animEffect transition="in" filter="dissolve">
                                      <p:cBhvr>
                                        <p:cTn id="17" dur="500"/>
                                        <p:tgtEl>
                                          <p:spTgt spid="6246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2467">
                                            <p:txEl>
                                              <p:pRg st="3" end="3"/>
                                            </p:txEl>
                                          </p:spTgt>
                                        </p:tgtEl>
                                        <p:attrNameLst>
                                          <p:attrName>style.visibility</p:attrName>
                                        </p:attrNameLst>
                                      </p:cBhvr>
                                      <p:to>
                                        <p:strVal val="visible"/>
                                      </p:to>
                                    </p:set>
                                    <p:animEffect transition="in" filter="dissolve">
                                      <p:cBhvr>
                                        <p:cTn id="22" dur="500"/>
                                        <p:tgtEl>
                                          <p:spTgt spid="6246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62467">
                                            <p:txEl>
                                              <p:pRg st="4" end="4"/>
                                            </p:txEl>
                                          </p:spTgt>
                                        </p:tgtEl>
                                        <p:attrNameLst>
                                          <p:attrName>style.visibility</p:attrName>
                                        </p:attrNameLst>
                                      </p:cBhvr>
                                      <p:to>
                                        <p:strVal val="visible"/>
                                      </p:to>
                                    </p:set>
                                    <p:animEffect transition="in" filter="dissolve">
                                      <p:cBhvr>
                                        <p:cTn id="27" dur="500"/>
                                        <p:tgtEl>
                                          <p:spTgt spid="6246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62467">
                                            <p:txEl>
                                              <p:pRg st="5" end="5"/>
                                            </p:txEl>
                                          </p:spTgt>
                                        </p:tgtEl>
                                        <p:attrNameLst>
                                          <p:attrName>style.visibility</p:attrName>
                                        </p:attrNameLst>
                                      </p:cBhvr>
                                      <p:to>
                                        <p:strVal val="visible"/>
                                      </p:to>
                                    </p:set>
                                    <p:animEffect transition="in" filter="dissolve">
                                      <p:cBhvr>
                                        <p:cTn id="32" dur="500"/>
                                        <p:tgtEl>
                                          <p:spTgt spid="6246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build="p"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a:extLst>
              <a:ext uri="{FF2B5EF4-FFF2-40B4-BE49-F238E27FC236}">
                <a16:creationId xmlns:a16="http://schemas.microsoft.com/office/drawing/2014/main" id="{B31CC9B6-C7CA-41AA-A832-6977361A74B1}"/>
              </a:ext>
            </a:extLst>
          </p:cNvPr>
          <p:cNvSpPr>
            <a:spLocks noGrp="1"/>
          </p:cNvSpPr>
          <p:nvPr>
            <p:ph type="sldNum" sz="quarter" idx="12"/>
          </p:nvPr>
        </p:nvSpPr>
        <p:spPr/>
        <p:txBody>
          <a:bodyPr/>
          <a:lstStyle/>
          <a:p>
            <a:fld id="{723C6801-1935-4DFF-8D13-3E5893E14523}" type="slidenum">
              <a:rPr lang="en-US" altLang="en-US"/>
              <a:pPr/>
              <a:t>75</a:t>
            </a:fld>
            <a:endParaRPr lang="en-US" altLang="en-US"/>
          </a:p>
        </p:txBody>
      </p:sp>
      <p:sp>
        <p:nvSpPr>
          <p:cNvPr id="63490" name="Rectangle 2">
            <a:extLst>
              <a:ext uri="{FF2B5EF4-FFF2-40B4-BE49-F238E27FC236}">
                <a16:creationId xmlns:a16="http://schemas.microsoft.com/office/drawing/2014/main" id="{8DAD1F4B-3989-4C91-AE97-1E0C62FC7550}"/>
              </a:ext>
            </a:extLst>
          </p:cNvPr>
          <p:cNvSpPr>
            <a:spLocks noChangeArrowheads="1"/>
          </p:cNvSpPr>
          <p:nvPr/>
        </p:nvSpPr>
        <p:spPr bwMode="auto">
          <a:xfrm>
            <a:off x="1207294" y="1104900"/>
            <a:ext cx="74866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285750" indent="-285750">
              <a:spcBef>
                <a:spcPct val="20000"/>
              </a:spcBef>
              <a:buChar char="•"/>
              <a:defRPr sz="3200">
                <a:solidFill>
                  <a:schemeClr val="tx1"/>
                </a:solidFill>
                <a:latin typeface="Arial" panose="020B0604020202020204" pitchFamily="34" charset="0"/>
              </a:defRPr>
            </a:lvl1pPr>
            <a:lvl2pPr marL="685800" indent="-22860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543050" indent="-171450">
              <a:spcBef>
                <a:spcPct val="20000"/>
              </a:spcBef>
              <a:buChar char="–"/>
              <a:defRPr sz="2000">
                <a:solidFill>
                  <a:schemeClr val="tx1"/>
                </a:solidFill>
                <a:latin typeface="Arial" panose="020B0604020202020204" pitchFamily="34" charset="0"/>
              </a:defRPr>
            </a:lvl4pPr>
            <a:lvl5pPr marL="2000250" indent="-171450">
              <a:spcBef>
                <a:spcPct val="20000"/>
              </a:spcBef>
              <a:buChar char="»"/>
              <a:defRPr sz="2000">
                <a:solidFill>
                  <a:schemeClr val="tx1"/>
                </a:solidFill>
                <a:latin typeface="Arial" panose="020B0604020202020204" pitchFamily="34" charset="0"/>
              </a:defRPr>
            </a:lvl5pPr>
            <a:lvl6pPr marL="2457450" indent="-171450" fontAlgn="base">
              <a:spcBef>
                <a:spcPct val="20000"/>
              </a:spcBef>
              <a:spcAft>
                <a:spcPct val="0"/>
              </a:spcAft>
              <a:buChar char="»"/>
              <a:defRPr sz="2000">
                <a:solidFill>
                  <a:schemeClr val="tx1"/>
                </a:solidFill>
                <a:latin typeface="Arial" panose="020B0604020202020204" pitchFamily="34" charset="0"/>
              </a:defRPr>
            </a:lvl6pPr>
            <a:lvl7pPr marL="2914650" indent="-171450" fontAlgn="base">
              <a:spcBef>
                <a:spcPct val="20000"/>
              </a:spcBef>
              <a:spcAft>
                <a:spcPct val="0"/>
              </a:spcAft>
              <a:buChar char="»"/>
              <a:defRPr sz="2000">
                <a:solidFill>
                  <a:schemeClr val="tx1"/>
                </a:solidFill>
                <a:latin typeface="Arial" panose="020B0604020202020204" pitchFamily="34" charset="0"/>
              </a:defRPr>
            </a:lvl7pPr>
            <a:lvl8pPr marL="3371850" indent="-171450" fontAlgn="base">
              <a:spcBef>
                <a:spcPct val="20000"/>
              </a:spcBef>
              <a:spcAft>
                <a:spcPct val="0"/>
              </a:spcAft>
              <a:buChar char="»"/>
              <a:defRPr sz="2000">
                <a:solidFill>
                  <a:schemeClr val="tx1"/>
                </a:solidFill>
                <a:latin typeface="Arial" panose="020B0604020202020204" pitchFamily="34" charset="0"/>
              </a:defRPr>
            </a:lvl8pPr>
            <a:lvl9pPr marL="3829050" indent="-171450" fontAlgn="base">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pPr>
            <a:r>
              <a:rPr lang="en-US" altLang="en-US" sz="3600" i="1" dirty="0">
                <a:solidFill>
                  <a:srgbClr val="282900"/>
                </a:solidFill>
              </a:rPr>
              <a:t>Maquiladora</a:t>
            </a:r>
            <a:r>
              <a:rPr lang="en-US" altLang="en-US" sz="3600" dirty="0">
                <a:solidFill>
                  <a:srgbClr val="282900"/>
                </a:solidFill>
              </a:rPr>
              <a:t> products</a:t>
            </a:r>
            <a:endParaRPr lang="en-US" altLang="en-US" dirty="0">
              <a:solidFill>
                <a:srgbClr val="282900"/>
              </a:solidFill>
            </a:endParaRPr>
          </a:p>
          <a:p>
            <a:pPr eaLnBrk="1" hangingPunct="1">
              <a:lnSpc>
                <a:spcPct val="90000"/>
              </a:lnSpc>
              <a:buFontTx/>
              <a:buNone/>
            </a:pPr>
            <a:r>
              <a:rPr lang="en-US" altLang="en-US" sz="2800" dirty="0">
                <a:solidFill>
                  <a:srgbClr val="282900"/>
                </a:solidFill>
              </a:rPr>
              <a:t>			</a:t>
            </a:r>
          </a:p>
        </p:txBody>
      </p:sp>
      <p:sp>
        <p:nvSpPr>
          <p:cNvPr id="63491" name="Rectangle 3">
            <a:extLst>
              <a:ext uri="{FF2B5EF4-FFF2-40B4-BE49-F238E27FC236}">
                <a16:creationId xmlns:a16="http://schemas.microsoft.com/office/drawing/2014/main" id="{006B91F5-AD2D-4830-ACEC-30ECBAAA62D7}"/>
              </a:ext>
            </a:extLst>
          </p:cNvPr>
          <p:cNvSpPr>
            <a:spLocks noChangeArrowheads="1"/>
          </p:cNvSpPr>
          <p:nvPr/>
        </p:nvSpPr>
        <p:spPr bwMode="auto">
          <a:xfrm>
            <a:off x="1524000" y="0"/>
            <a:ext cx="7175500" cy="698500"/>
          </a:xfrm>
          <a:prstGeom prst="rect">
            <a:avLst/>
          </a:prstGeom>
          <a:noFill/>
          <a:ln>
            <a:noFill/>
          </a:ln>
          <a:effectLst/>
          <a:extLst>
            <a:ext uri="{909E8E84-426E-40DD-AFC4-6F175D3DCCD1}">
              <a14:hiddenFill xmlns:a14="http://schemas.microsoft.com/office/drawing/2010/main">
                <a:solidFill>
                  <a:srgbClr val="33CCFF"/>
                </a:solidFill>
              </a14:hiddenFill>
            </a:ext>
            <a:ext uri="{91240B29-F687-4F45-9708-019B960494DF}">
              <a14:hiddenLine xmlns:a14="http://schemas.microsoft.com/office/drawing/2010/main" w="38100">
                <a:solidFill>
                  <a:schemeClr val="accent2"/>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spAutoFit/>
          </a:bodyPr>
          <a:lstStyle>
            <a:lvl1pPr>
              <a:defRPr sz="4000">
                <a:solidFill>
                  <a:schemeClr val="tx2"/>
                </a:solidFill>
                <a:latin typeface="Arial Black" panose="020B0A04020102020204" pitchFamily="34" charset="0"/>
              </a:defRPr>
            </a:lvl1pPr>
            <a:lvl2pPr>
              <a:defRPr sz="4000">
                <a:solidFill>
                  <a:schemeClr val="tx2"/>
                </a:solidFill>
                <a:latin typeface="Arial Black" panose="020B0A04020102020204" pitchFamily="34" charset="0"/>
              </a:defRPr>
            </a:lvl2pPr>
            <a:lvl3pPr>
              <a:defRPr sz="4000">
                <a:solidFill>
                  <a:schemeClr val="tx2"/>
                </a:solidFill>
                <a:latin typeface="Arial Black" panose="020B0A04020102020204" pitchFamily="34" charset="0"/>
              </a:defRPr>
            </a:lvl3pPr>
            <a:lvl4pPr>
              <a:defRPr sz="4000">
                <a:solidFill>
                  <a:schemeClr val="tx2"/>
                </a:solidFill>
                <a:latin typeface="Arial Black" panose="020B0A04020102020204" pitchFamily="34" charset="0"/>
              </a:defRPr>
            </a:lvl4pPr>
            <a:lvl5pPr>
              <a:defRPr sz="4000">
                <a:solidFill>
                  <a:schemeClr val="tx2"/>
                </a:solidFill>
                <a:latin typeface="Arial Black" panose="020B0A04020102020204" pitchFamily="34" charset="0"/>
              </a:defRPr>
            </a:lvl5pPr>
            <a:lvl6pPr marL="457200" fontAlgn="base">
              <a:spcBef>
                <a:spcPct val="0"/>
              </a:spcBef>
              <a:spcAft>
                <a:spcPct val="0"/>
              </a:spcAft>
              <a:defRPr sz="4000">
                <a:solidFill>
                  <a:schemeClr val="tx2"/>
                </a:solidFill>
                <a:latin typeface="Arial Black" panose="020B0A04020102020204" pitchFamily="34" charset="0"/>
              </a:defRPr>
            </a:lvl6pPr>
            <a:lvl7pPr marL="914400" fontAlgn="base">
              <a:spcBef>
                <a:spcPct val="0"/>
              </a:spcBef>
              <a:spcAft>
                <a:spcPct val="0"/>
              </a:spcAft>
              <a:defRPr sz="4000">
                <a:solidFill>
                  <a:schemeClr val="tx2"/>
                </a:solidFill>
                <a:latin typeface="Arial Black" panose="020B0A04020102020204" pitchFamily="34" charset="0"/>
              </a:defRPr>
            </a:lvl7pPr>
            <a:lvl8pPr marL="1371600" fontAlgn="base">
              <a:spcBef>
                <a:spcPct val="0"/>
              </a:spcBef>
              <a:spcAft>
                <a:spcPct val="0"/>
              </a:spcAft>
              <a:defRPr sz="4000">
                <a:solidFill>
                  <a:schemeClr val="tx2"/>
                </a:solidFill>
                <a:latin typeface="Arial Black" panose="020B0A04020102020204" pitchFamily="34" charset="0"/>
              </a:defRPr>
            </a:lvl8pPr>
            <a:lvl9pPr marL="1828800" fontAlgn="base">
              <a:spcBef>
                <a:spcPct val="0"/>
              </a:spcBef>
              <a:spcAft>
                <a:spcPct val="0"/>
              </a:spcAft>
              <a:defRPr sz="4000">
                <a:solidFill>
                  <a:schemeClr val="tx2"/>
                </a:solidFill>
                <a:latin typeface="Arial Black" panose="020B0A04020102020204" pitchFamily="34" charset="0"/>
              </a:defRPr>
            </a:lvl9pPr>
          </a:lstStyle>
          <a:p>
            <a:pPr eaLnBrk="1" hangingPunct="1"/>
            <a:r>
              <a:rPr lang="en-US" altLang="en-US" b="1" i="1">
                <a:solidFill>
                  <a:srgbClr val="282900"/>
                </a:solidFill>
                <a:latin typeface="Bookman Old Style" panose="02050604050505020204" pitchFamily="18" charset="0"/>
              </a:rPr>
              <a:t>MAQUILADORAS</a:t>
            </a:r>
            <a:endParaRPr lang="en-US" altLang="en-US" b="1">
              <a:solidFill>
                <a:srgbClr val="282900"/>
              </a:solidFill>
              <a:latin typeface="Bookman Old Style" panose="02050604050505020204" pitchFamily="18" charset="0"/>
            </a:endParaRPr>
          </a:p>
        </p:txBody>
      </p:sp>
      <p:sp>
        <p:nvSpPr>
          <p:cNvPr id="63492" name="Rectangle 4">
            <a:extLst>
              <a:ext uri="{FF2B5EF4-FFF2-40B4-BE49-F238E27FC236}">
                <a16:creationId xmlns:a16="http://schemas.microsoft.com/office/drawing/2014/main" id="{84C12943-DF84-4DDE-A76B-9226C4DB79E2}"/>
              </a:ext>
            </a:extLst>
          </p:cNvPr>
          <p:cNvSpPr>
            <a:spLocks noChangeArrowheads="1"/>
          </p:cNvSpPr>
          <p:nvPr/>
        </p:nvSpPr>
        <p:spPr bwMode="auto">
          <a:xfrm>
            <a:off x="1581944" y="1803400"/>
            <a:ext cx="7429500" cy="2743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eaLnBrk="1" hangingPunct="1"/>
            <a:r>
              <a:rPr lang="en-US" altLang="en-US" dirty="0">
                <a:solidFill>
                  <a:srgbClr val="282900"/>
                </a:solidFill>
              </a:rPr>
              <a:t>Electronic equipment</a:t>
            </a:r>
          </a:p>
          <a:p>
            <a:pPr eaLnBrk="1" hangingPunct="1"/>
            <a:r>
              <a:rPr lang="en-US" altLang="en-US" dirty="0">
                <a:solidFill>
                  <a:srgbClr val="282900"/>
                </a:solidFill>
              </a:rPr>
              <a:t>Electric appliances</a:t>
            </a:r>
          </a:p>
          <a:p>
            <a:pPr eaLnBrk="1" hangingPunct="1"/>
            <a:r>
              <a:rPr lang="en-US" altLang="en-US" dirty="0">
                <a:solidFill>
                  <a:srgbClr val="282900"/>
                </a:solidFill>
              </a:rPr>
              <a:t>Auto parts</a:t>
            </a:r>
          </a:p>
          <a:p>
            <a:pPr eaLnBrk="1" hangingPunct="1"/>
            <a:r>
              <a:rPr lang="en-US" altLang="en-US" dirty="0">
                <a:solidFill>
                  <a:srgbClr val="282900"/>
                </a:solidFill>
              </a:rPr>
              <a:t>Clothing</a:t>
            </a:r>
          </a:p>
          <a:p>
            <a:pPr eaLnBrk="1" hangingPunct="1"/>
            <a:r>
              <a:rPr lang="en-US" altLang="en-US" dirty="0">
                <a:solidFill>
                  <a:srgbClr val="282900"/>
                </a:solidFill>
              </a:rPr>
              <a:t>Furniture</a:t>
            </a:r>
          </a:p>
        </p:txBody>
      </p:sp>
      <p:pic>
        <p:nvPicPr>
          <p:cNvPr id="63493" name="Picture 5" descr="HH01669_">
            <a:extLst>
              <a:ext uri="{FF2B5EF4-FFF2-40B4-BE49-F238E27FC236}">
                <a16:creationId xmlns:a16="http://schemas.microsoft.com/office/drawing/2014/main" id="{5E0DC552-B6E3-4069-A0DE-3781EB2C1E2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11444" y="3902869"/>
            <a:ext cx="2757488" cy="2405063"/>
          </a:xfrm>
          <a:prstGeom prst="rect">
            <a:avLst/>
          </a:prstGeom>
          <a:noFill/>
          <a:extLst>
            <a:ext uri="{909E8E84-426E-40DD-AFC4-6F175D3DCCD1}">
              <a14:hiddenFill xmlns:a14="http://schemas.microsoft.com/office/drawing/2010/main">
                <a:solidFill>
                  <a:srgbClr val="FFFFFF"/>
                </a:solidFill>
              </a14:hiddenFill>
            </a:ext>
          </a:extLst>
        </p:spPr>
      </p:pic>
      <p:pic>
        <p:nvPicPr>
          <p:cNvPr id="63494" name="Picture 6" descr="IN00483_">
            <a:extLst>
              <a:ext uri="{FF2B5EF4-FFF2-40B4-BE49-F238E27FC236}">
                <a16:creationId xmlns:a16="http://schemas.microsoft.com/office/drawing/2014/main" id="{32A76039-E02A-4990-9876-96D3A47ACAA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50981" y="4859910"/>
            <a:ext cx="1447800" cy="1438275"/>
          </a:xfrm>
          <a:prstGeom prst="rect">
            <a:avLst/>
          </a:prstGeom>
          <a:noFill/>
          <a:extLst>
            <a:ext uri="{909E8E84-426E-40DD-AFC4-6F175D3DCCD1}">
              <a14:hiddenFill xmlns:a14="http://schemas.microsoft.com/office/drawing/2010/main">
                <a:solidFill>
                  <a:srgbClr val="FFFFFF"/>
                </a:solidFill>
              </a14:hiddenFill>
            </a:ext>
          </a:extLst>
        </p:spPr>
      </p:pic>
      <p:pic>
        <p:nvPicPr>
          <p:cNvPr id="63495" name="Picture 7" descr="BD06716_">
            <a:extLst>
              <a:ext uri="{FF2B5EF4-FFF2-40B4-BE49-F238E27FC236}">
                <a16:creationId xmlns:a16="http://schemas.microsoft.com/office/drawing/2014/main" id="{B56C3841-685A-4AA6-9406-826268F458F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610600" y="117336"/>
            <a:ext cx="2757488" cy="2873514"/>
          </a:xfrm>
          <a:prstGeom prst="rect">
            <a:avLst/>
          </a:prstGeom>
          <a:noFill/>
          <a:extLst>
            <a:ext uri="{909E8E84-426E-40DD-AFC4-6F175D3DCCD1}">
              <a14:hiddenFill xmlns:a14="http://schemas.microsoft.com/office/drawing/2010/main">
                <a:solidFill>
                  <a:srgbClr val="FFFFFF"/>
                </a:solidFill>
              </a14:hiddenFill>
            </a:ext>
          </a:extLst>
        </p:spPr>
      </p:pic>
      <p:pic>
        <p:nvPicPr>
          <p:cNvPr id="63496" name="Picture 8" descr="SPKPLUG">
            <a:extLst>
              <a:ext uri="{FF2B5EF4-FFF2-40B4-BE49-F238E27FC236}">
                <a16:creationId xmlns:a16="http://schemas.microsoft.com/office/drawing/2014/main" id="{23C0EE71-AA5E-4385-AF7E-0D595C9FCFD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040526" y="3638550"/>
            <a:ext cx="977900" cy="14668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3492"/>
                                        </p:tgtEl>
                                        <p:attrNameLst>
                                          <p:attrName>style.visibility</p:attrName>
                                        </p:attrNameLst>
                                      </p:cBhvr>
                                      <p:to>
                                        <p:strVal val="visible"/>
                                      </p:to>
                                    </p:set>
                                    <p:animEffect transition="in" filter="dissolve">
                                      <p:cBhvr>
                                        <p:cTn id="7" dur="500"/>
                                        <p:tgtEl>
                                          <p:spTgt spid="634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2" grpId="0"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70C766B5-CFB6-4004-B653-F7FE44E280F0}"/>
              </a:ext>
            </a:extLst>
          </p:cNvPr>
          <p:cNvSpPr>
            <a:spLocks noGrp="1"/>
          </p:cNvSpPr>
          <p:nvPr>
            <p:ph type="sldNum" sz="quarter" idx="12"/>
          </p:nvPr>
        </p:nvSpPr>
        <p:spPr/>
        <p:txBody>
          <a:bodyPr/>
          <a:lstStyle/>
          <a:p>
            <a:fld id="{416BAB9A-588A-4689-9E9E-C16D387DBBF9}" type="slidenum">
              <a:rPr lang="en-US" altLang="en-US"/>
              <a:pPr/>
              <a:t>76</a:t>
            </a:fld>
            <a:endParaRPr lang="en-US" altLang="en-US"/>
          </a:p>
        </p:txBody>
      </p:sp>
      <p:sp>
        <p:nvSpPr>
          <p:cNvPr id="64514" name="Rectangle 2">
            <a:extLst>
              <a:ext uri="{FF2B5EF4-FFF2-40B4-BE49-F238E27FC236}">
                <a16:creationId xmlns:a16="http://schemas.microsoft.com/office/drawing/2014/main" id="{7262CDA7-BDFD-4C59-89F3-278BFB03B96A}"/>
              </a:ext>
            </a:extLst>
          </p:cNvPr>
          <p:cNvSpPr>
            <a:spLocks noChangeArrowheads="1"/>
          </p:cNvSpPr>
          <p:nvPr/>
        </p:nvSpPr>
        <p:spPr bwMode="auto">
          <a:xfrm>
            <a:off x="457200" y="1143000"/>
            <a:ext cx="10675088" cy="4513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eaLnBrk="1" hangingPunct="1"/>
            <a:r>
              <a:rPr lang="en-US" altLang="en-US" sz="2800" b="1" u="sng" dirty="0">
                <a:solidFill>
                  <a:srgbClr val="282900"/>
                </a:solidFill>
              </a:rPr>
              <a:t>ADVANTAGES</a:t>
            </a:r>
            <a:endParaRPr lang="en-US" altLang="en-US" sz="2400" b="1" dirty="0">
              <a:solidFill>
                <a:srgbClr val="282900"/>
              </a:solidFill>
            </a:endParaRPr>
          </a:p>
          <a:p>
            <a:pPr lvl="1" eaLnBrk="1" hangingPunct="1"/>
            <a:r>
              <a:rPr lang="en-US" altLang="en-US" sz="3000" dirty="0">
                <a:solidFill>
                  <a:srgbClr val="282900"/>
                </a:solidFill>
              </a:rPr>
              <a:t>Mexico gains jobs &amp; Mexican workers have more money to spend on both Mexican and U.S.-made products.</a:t>
            </a:r>
          </a:p>
          <a:p>
            <a:pPr lvl="1" eaLnBrk="1" hangingPunct="1"/>
            <a:r>
              <a:rPr lang="en-US" altLang="en-US" sz="3000" dirty="0">
                <a:solidFill>
                  <a:srgbClr val="282900"/>
                </a:solidFill>
              </a:rPr>
              <a:t>Foreign owners benefit from cheaper labor costs.</a:t>
            </a:r>
          </a:p>
          <a:p>
            <a:pPr lvl="1" eaLnBrk="1" hangingPunct="1"/>
            <a:endParaRPr lang="en-US" altLang="en-US" sz="3000" b="1" u="sng" dirty="0">
              <a:solidFill>
                <a:srgbClr val="282900"/>
              </a:solidFill>
            </a:endParaRPr>
          </a:p>
          <a:p>
            <a:pPr lvl="1" eaLnBrk="1" hangingPunct="1"/>
            <a:r>
              <a:rPr lang="en-US" altLang="en-US" sz="2400" b="1" u="sng" dirty="0">
                <a:solidFill>
                  <a:srgbClr val="282900"/>
                </a:solidFill>
              </a:rPr>
              <a:t>EFFECTS</a:t>
            </a:r>
            <a:endParaRPr lang="en-US" altLang="en-US" sz="2000" b="1" dirty="0">
              <a:solidFill>
                <a:srgbClr val="282900"/>
              </a:solidFill>
            </a:endParaRPr>
          </a:p>
          <a:p>
            <a:pPr lvl="1" eaLnBrk="1" hangingPunct="1"/>
            <a:r>
              <a:rPr lang="en-US" altLang="en-US" sz="3000" dirty="0">
                <a:solidFill>
                  <a:srgbClr val="282900"/>
                </a:solidFill>
              </a:rPr>
              <a:t>Regional development</a:t>
            </a:r>
          </a:p>
          <a:p>
            <a:pPr lvl="1" eaLnBrk="1" hangingPunct="1"/>
            <a:r>
              <a:rPr lang="en-US" altLang="en-US" sz="3000" dirty="0">
                <a:solidFill>
                  <a:srgbClr val="282900"/>
                </a:solidFill>
              </a:rPr>
              <a:t>Development of an international growth corridor between Monterrey and Dallas - Fort Worth</a:t>
            </a:r>
            <a:endParaRPr lang="en-US" altLang="en-US" dirty="0">
              <a:solidFill>
                <a:srgbClr val="282900"/>
              </a:solidFill>
            </a:endParaRPr>
          </a:p>
        </p:txBody>
      </p:sp>
      <p:sp>
        <p:nvSpPr>
          <p:cNvPr id="64515" name="Rectangle 3">
            <a:extLst>
              <a:ext uri="{FF2B5EF4-FFF2-40B4-BE49-F238E27FC236}">
                <a16:creationId xmlns:a16="http://schemas.microsoft.com/office/drawing/2014/main" id="{6E43BE5F-E9B8-4B2C-A8FA-9827B9FA6CB8}"/>
              </a:ext>
            </a:extLst>
          </p:cNvPr>
          <p:cNvSpPr>
            <a:spLocks noChangeArrowheads="1"/>
          </p:cNvSpPr>
          <p:nvPr/>
        </p:nvSpPr>
        <p:spPr bwMode="auto">
          <a:xfrm>
            <a:off x="1524000" y="0"/>
            <a:ext cx="7175500" cy="698500"/>
          </a:xfrm>
          <a:prstGeom prst="rect">
            <a:avLst/>
          </a:prstGeom>
          <a:noFill/>
          <a:ln>
            <a:noFill/>
          </a:ln>
          <a:effectLst/>
          <a:extLst>
            <a:ext uri="{909E8E84-426E-40DD-AFC4-6F175D3DCCD1}">
              <a14:hiddenFill xmlns:a14="http://schemas.microsoft.com/office/drawing/2010/main">
                <a:solidFill>
                  <a:srgbClr val="33CCFF"/>
                </a:solidFill>
              </a14:hiddenFill>
            </a:ext>
            <a:ext uri="{91240B29-F687-4F45-9708-019B960494DF}">
              <a14:hiddenLine xmlns:a14="http://schemas.microsoft.com/office/drawing/2010/main" w="38100">
                <a:solidFill>
                  <a:schemeClr val="accent2"/>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spAutoFit/>
          </a:bodyPr>
          <a:lstStyle>
            <a:lvl1pPr>
              <a:defRPr sz="4000">
                <a:solidFill>
                  <a:schemeClr val="tx2"/>
                </a:solidFill>
                <a:latin typeface="Arial Black" panose="020B0A04020102020204" pitchFamily="34" charset="0"/>
              </a:defRPr>
            </a:lvl1pPr>
            <a:lvl2pPr>
              <a:defRPr sz="4000">
                <a:solidFill>
                  <a:schemeClr val="tx2"/>
                </a:solidFill>
                <a:latin typeface="Arial Black" panose="020B0A04020102020204" pitchFamily="34" charset="0"/>
              </a:defRPr>
            </a:lvl2pPr>
            <a:lvl3pPr>
              <a:defRPr sz="4000">
                <a:solidFill>
                  <a:schemeClr val="tx2"/>
                </a:solidFill>
                <a:latin typeface="Arial Black" panose="020B0A04020102020204" pitchFamily="34" charset="0"/>
              </a:defRPr>
            </a:lvl3pPr>
            <a:lvl4pPr>
              <a:defRPr sz="4000">
                <a:solidFill>
                  <a:schemeClr val="tx2"/>
                </a:solidFill>
                <a:latin typeface="Arial Black" panose="020B0A04020102020204" pitchFamily="34" charset="0"/>
              </a:defRPr>
            </a:lvl4pPr>
            <a:lvl5pPr>
              <a:defRPr sz="4000">
                <a:solidFill>
                  <a:schemeClr val="tx2"/>
                </a:solidFill>
                <a:latin typeface="Arial Black" panose="020B0A04020102020204" pitchFamily="34" charset="0"/>
              </a:defRPr>
            </a:lvl5pPr>
            <a:lvl6pPr marL="457200" fontAlgn="base">
              <a:spcBef>
                <a:spcPct val="0"/>
              </a:spcBef>
              <a:spcAft>
                <a:spcPct val="0"/>
              </a:spcAft>
              <a:defRPr sz="4000">
                <a:solidFill>
                  <a:schemeClr val="tx2"/>
                </a:solidFill>
                <a:latin typeface="Arial Black" panose="020B0A04020102020204" pitchFamily="34" charset="0"/>
              </a:defRPr>
            </a:lvl6pPr>
            <a:lvl7pPr marL="914400" fontAlgn="base">
              <a:spcBef>
                <a:spcPct val="0"/>
              </a:spcBef>
              <a:spcAft>
                <a:spcPct val="0"/>
              </a:spcAft>
              <a:defRPr sz="4000">
                <a:solidFill>
                  <a:schemeClr val="tx2"/>
                </a:solidFill>
                <a:latin typeface="Arial Black" panose="020B0A04020102020204" pitchFamily="34" charset="0"/>
              </a:defRPr>
            </a:lvl7pPr>
            <a:lvl8pPr marL="1371600" fontAlgn="base">
              <a:spcBef>
                <a:spcPct val="0"/>
              </a:spcBef>
              <a:spcAft>
                <a:spcPct val="0"/>
              </a:spcAft>
              <a:defRPr sz="4000">
                <a:solidFill>
                  <a:schemeClr val="tx2"/>
                </a:solidFill>
                <a:latin typeface="Arial Black" panose="020B0A04020102020204" pitchFamily="34" charset="0"/>
              </a:defRPr>
            </a:lvl8pPr>
            <a:lvl9pPr marL="1828800" fontAlgn="base">
              <a:spcBef>
                <a:spcPct val="0"/>
              </a:spcBef>
              <a:spcAft>
                <a:spcPct val="0"/>
              </a:spcAft>
              <a:defRPr sz="4000">
                <a:solidFill>
                  <a:schemeClr val="tx2"/>
                </a:solidFill>
                <a:latin typeface="Arial Black" panose="020B0A04020102020204" pitchFamily="34" charset="0"/>
              </a:defRPr>
            </a:lvl9pPr>
          </a:lstStyle>
          <a:p>
            <a:pPr eaLnBrk="1" hangingPunct="1"/>
            <a:r>
              <a:rPr lang="en-US" altLang="en-US" b="1" i="1">
                <a:solidFill>
                  <a:srgbClr val="282900"/>
                </a:solidFill>
                <a:latin typeface="Bookman Old Style" panose="02050604050505020204" pitchFamily="18" charset="0"/>
              </a:rPr>
              <a:t>MAQUILADORAS</a:t>
            </a:r>
            <a:endParaRPr lang="en-US" altLang="en-US" b="1">
              <a:solidFill>
                <a:srgbClr val="282900"/>
              </a:solidFill>
              <a:latin typeface="Bookman Old Style" panose="0205060405050502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4514">
                                            <p:txEl>
                                              <p:pRg st="0" end="0"/>
                                            </p:txEl>
                                          </p:spTgt>
                                        </p:tgtEl>
                                        <p:attrNameLst>
                                          <p:attrName>style.visibility</p:attrName>
                                        </p:attrNameLst>
                                      </p:cBhvr>
                                      <p:to>
                                        <p:strVal val="visible"/>
                                      </p:to>
                                    </p:set>
                                    <p:animEffect transition="in" filter="dissolve">
                                      <p:cBhvr>
                                        <p:cTn id="7" dur="500"/>
                                        <p:tgtEl>
                                          <p:spTgt spid="64514">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4514">
                                            <p:txEl>
                                              <p:pRg st="1" end="1"/>
                                            </p:txEl>
                                          </p:spTgt>
                                        </p:tgtEl>
                                        <p:attrNameLst>
                                          <p:attrName>style.visibility</p:attrName>
                                        </p:attrNameLst>
                                      </p:cBhvr>
                                      <p:to>
                                        <p:strVal val="visible"/>
                                      </p:to>
                                    </p:set>
                                    <p:animEffect transition="in" filter="dissolve">
                                      <p:cBhvr>
                                        <p:cTn id="10" dur="500"/>
                                        <p:tgtEl>
                                          <p:spTgt spid="64514">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64514">
                                            <p:txEl>
                                              <p:pRg st="2" end="2"/>
                                            </p:txEl>
                                          </p:spTgt>
                                        </p:tgtEl>
                                        <p:attrNameLst>
                                          <p:attrName>style.visibility</p:attrName>
                                        </p:attrNameLst>
                                      </p:cBhvr>
                                      <p:to>
                                        <p:strVal val="visible"/>
                                      </p:to>
                                    </p:set>
                                    <p:animEffect transition="in" filter="dissolve">
                                      <p:cBhvr>
                                        <p:cTn id="13" dur="500"/>
                                        <p:tgtEl>
                                          <p:spTgt spid="64514">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64514">
                                            <p:txEl>
                                              <p:pRg st="4" end="4"/>
                                            </p:txEl>
                                          </p:spTgt>
                                        </p:tgtEl>
                                        <p:attrNameLst>
                                          <p:attrName>style.visibility</p:attrName>
                                        </p:attrNameLst>
                                      </p:cBhvr>
                                      <p:to>
                                        <p:strVal val="visible"/>
                                      </p:to>
                                    </p:set>
                                    <p:animEffect transition="in" filter="dissolve">
                                      <p:cBhvr>
                                        <p:cTn id="16" dur="500"/>
                                        <p:tgtEl>
                                          <p:spTgt spid="64514">
                                            <p:txEl>
                                              <p:pRg st="4" end="4"/>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64514">
                                            <p:txEl>
                                              <p:pRg st="5" end="5"/>
                                            </p:txEl>
                                          </p:spTgt>
                                        </p:tgtEl>
                                        <p:attrNameLst>
                                          <p:attrName>style.visibility</p:attrName>
                                        </p:attrNameLst>
                                      </p:cBhvr>
                                      <p:to>
                                        <p:strVal val="visible"/>
                                      </p:to>
                                    </p:set>
                                    <p:animEffect transition="in" filter="dissolve">
                                      <p:cBhvr>
                                        <p:cTn id="19" dur="500"/>
                                        <p:tgtEl>
                                          <p:spTgt spid="64514">
                                            <p:txEl>
                                              <p:pRg st="5" end="5"/>
                                            </p:txEl>
                                          </p:spTgt>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64514">
                                            <p:txEl>
                                              <p:pRg st="6" end="6"/>
                                            </p:txEl>
                                          </p:spTgt>
                                        </p:tgtEl>
                                        <p:attrNameLst>
                                          <p:attrName>style.visibility</p:attrName>
                                        </p:attrNameLst>
                                      </p:cBhvr>
                                      <p:to>
                                        <p:strVal val="visible"/>
                                      </p:to>
                                    </p:set>
                                    <p:animEffect transition="in" filter="dissolve">
                                      <p:cBhvr>
                                        <p:cTn id="22" dur="500"/>
                                        <p:tgtEl>
                                          <p:spTgt spid="6451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4" grpId="0" build="p"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a:extLst>
              <a:ext uri="{FF2B5EF4-FFF2-40B4-BE49-F238E27FC236}">
                <a16:creationId xmlns:a16="http://schemas.microsoft.com/office/drawing/2014/main" id="{282FBFFF-24F4-4679-953A-6B78041128B4}"/>
              </a:ext>
            </a:extLst>
          </p:cNvPr>
          <p:cNvSpPr>
            <a:spLocks noGrp="1"/>
          </p:cNvSpPr>
          <p:nvPr>
            <p:ph type="sldNum" sz="quarter" idx="12"/>
          </p:nvPr>
        </p:nvSpPr>
        <p:spPr/>
        <p:txBody>
          <a:bodyPr/>
          <a:lstStyle/>
          <a:p>
            <a:fld id="{7587DEA2-D06D-4077-AD39-25E0EFCB8A94}" type="slidenum">
              <a:rPr lang="en-US" altLang="en-US"/>
              <a:pPr/>
              <a:t>77</a:t>
            </a:fld>
            <a:endParaRPr lang="en-US" altLang="en-US"/>
          </a:p>
        </p:txBody>
      </p:sp>
      <p:sp>
        <p:nvSpPr>
          <p:cNvPr id="67586" name="Rectangle 2">
            <a:extLst>
              <a:ext uri="{FF2B5EF4-FFF2-40B4-BE49-F238E27FC236}">
                <a16:creationId xmlns:a16="http://schemas.microsoft.com/office/drawing/2014/main" id="{D448D0A3-DE45-4398-8CAB-17B6C73756E9}"/>
              </a:ext>
            </a:extLst>
          </p:cNvPr>
          <p:cNvSpPr>
            <a:spLocks noChangeArrowheads="1"/>
          </p:cNvSpPr>
          <p:nvPr/>
        </p:nvSpPr>
        <p:spPr bwMode="auto">
          <a:xfrm>
            <a:off x="1524001" y="1"/>
            <a:ext cx="6786563" cy="942975"/>
          </a:xfrm>
          <a:prstGeom prst="rect">
            <a:avLst/>
          </a:prstGeom>
          <a:noFill/>
          <a:ln>
            <a:noFill/>
          </a:ln>
          <a:effectLst/>
          <a:extLst>
            <a:ext uri="{909E8E84-426E-40DD-AFC4-6F175D3DCCD1}">
              <a14:hiddenFill xmlns:a14="http://schemas.microsoft.com/office/drawing/2010/main">
                <a:solidFill>
                  <a:srgbClr val="33CCFF"/>
                </a:solidFill>
              </a14:hiddenFill>
            </a:ext>
            <a:ext uri="{91240B29-F687-4F45-9708-019B960494DF}">
              <a14:hiddenLine xmlns:a14="http://schemas.microsoft.com/office/drawing/2010/main" w="38100">
                <a:solidFill>
                  <a:schemeClr val="accent2"/>
                </a:solidFill>
                <a:miter lim="800000"/>
                <a:headEnd/>
                <a:tailEnd/>
              </a14:hiddenLine>
            </a:ext>
            <a:ext uri="{AF507438-7753-43E0-B8FC-AC1667EBCBE1}">
              <a14:hiddenEffects xmlns:a14="http://schemas.microsoft.com/office/drawing/2010/main">
                <a:effectLst>
                  <a:outerShdw dist="107763" dir="2700000" algn="ctr" rotWithShape="0">
                    <a:schemeClr val="tx1"/>
                  </a:outerShdw>
                </a:effectLst>
              </a14:hiddenEffects>
            </a:ext>
          </a:extLst>
        </p:spPr>
        <p:txBody>
          <a:bodyPr lIns="90488" tIns="44450" rIns="90488" bIns="44450">
            <a:spAutoFit/>
          </a:bodyPr>
          <a:lstStyle>
            <a:lvl1pPr>
              <a:defRPr sz="4000">
                <a:solidFill>
                  <a:schemeClr val="tx2"/>
                </a:solidFill>
                <a:latin typeface="Arial Black" panose="020B0A04020102020204" pitchFamily="34" charset="0"/>
              </a:defRPr>
            </a:lvl1pPr>
            <a:lvl2pPr>
              <a:defRPr sz="4000">
                <a:solidFill>
                  <a:schemeClr val="tx2"/>
                </a:solidFill>
                <a:latin typeface="Arial Black" panose="020B0A04020102020204" pitchFamily="34" charset="0"/>
              </a:defRPr>
            </a:lvl2pPr>
            <a:lvl3pPr>
              <a:defRPr sz="4000">
                <a:solidFill>
                  <a:schemeClr val="tx2"/>
                </a:solidFill>
                <a:latin typeface="Arial Black" panose="020B0A04020102020204" pitchFamily="34" charset="0"/>
              </a:defRPr>
            </a:lvl3pPr>
            <a:lvl4pPr>
              <a:defRPr sz="4000">
                <a:solidFill>
                  <a:schemeClr val="tx2"/>
                </a:solidFill>
                <a:latin typeface="Arial Black" panose="020B0A04020102020204" pitchFamily="34" charset="0"/>
              </a:defRPr>
            </a:lvl4pPr>
            <a:lvl5pPr>
              <a:defRPr sz="4000">
                <a:solidFill>
                  <a:schemeClr val="tx2"/>
                </a:solidFill>
                <a:latin typeface="Arial Black" panose="020B0A04020102020204" pitchFamily="34" charset="0"/>
              </a:defRPr>
            </a:lvl5pPr>
            <a:lvl6pPr marL="457200" fontAlgn="base">
              <a:spcBef>
                <a:spcPct val="0"/>
              </a:spcBef>
              <a:spcAft>
                <a:spcPct val="0"/>
              </a:spcAft>
              <a:defRPr sz="4000">
                <a:solidFill>
                  <a:schemeClr val="tx2"/>
                </a:solidFill>
                <a:latin typeface="Arial Black" panose="020B0A04020102020204" pitchFamily="34" charset="0"/>
              </a:defRPr>
            </a:lvl6pPr>
            <a:lvl7pPr marL="914400" fontAlgn="base">
              <a:spcBef>
                <a:spcPct val="0"/>
              </a:spcBef>
              <a:spcAft>
                <a:spcPct val="0"/>
              </a:spcAft>
              <a:defRPr sz="4000">
                <a:solidFill>
                  <a:schemeClr val="tx2"/>
                </a:solidFill>
                <a:latin typeface="Arial Black" panose="020B0A04020102020204" pitchFamily="34" charset="0"/>
              </a:defRPr>
            </a:lvl7pPr>
            <a:lvl8pPr marL="1371600" fontAlgn="base">
              <a:spcBef>
                <a:spcPct val="0"/>
              </a:spcBef>
              <a:spcAft>
                <a:spcPct val="0"/>
              </a:spcAft>
              <a:defRPr sz="4000">
                <a:solidFill>
                  <a:schemeClr val="tx2"/>
                </a:solidFill>
                <a:latin typeface="Arial Black" panose="020B0A04020102020204" pitchFamily="34" charset="0"/>
              </a:defRPr>
            </a:lvl8pPr>
            <a:lvl9pPr marL="1828800" fontAlgn="base">
              <a:spcBef>
                <a:spcPct val="0"/>
              </a:spcBef>
              <a:spcAft>
                <a:spcPct val="0"/>
              </a:spcAft>
              <a:defRPr sz="4000">
                <a:solidFill>
                  <a:schemeClr val="tx2"/>
                </a:solidFill>
                <a:latin typeface="Arial Black" panose="020B0A04020102020204" pitchFamily="34" charset="0"/>
              </a:defRPr>
            </a:lvl9pPr>
          </a:lstStyle>
          <a:p>
            <a:pPr eaLnBrk="1" hangingPunct="1"/>
            <a:r>
              <a:rPr lang="en-US" altLang="en-US" sz="2800" b="1">
                <a:solidFill>
                  <a:srgbClr val="282900"/>
                </a:solidFill>
                <a:latin typeface="Bookman Old Style" panose="02050604050505020204" pitchFamily="18" charset="0"/>
              </a:rPr>
              <a:t>MEXICO AND </a:t>
            </a:r>
            <a:br>
              <a:rPr lang="en-US" altLang="en-US" sz="2800" b="1">
                <a:solidFill>
                  <a:srgbClr val="282900"/>
                </a:solidFill>
                <a:latin typeface="Bookman Old Style" panose="02050604050505020204" pitchFamily="18" charset="0"/>
              </a:rPr>
            </a:br>
            <a:r>
              <a:rPr lang="en-US" altLang="en-US" sz="2800" b="1">
                <a:solidFill>
                  <a:srgbClr val="282900"/>
                </a:solidFill>
                <a:latin typeface="Bookman Old Style" panose="02050604050505020204" pitchFamily="18" charset="0"/>
              </a:rPr>
              <a:t>NAFTA</a:t>
            </a:r>
          </a:p>
        </p:txBody>
      </p:sp>
      <p:sp>
        <p:nvSpPr>
          <p:cNvPr id="67587" name="Rectangle 3">
            <a:extLst>
              <a:ext uri="{FF2B5EF4-FFF2-40B4-BE49-F238E27FC236}">
                <a16:creationId xmlns:a16="http://schemas.microsoft.com/office/drawing/2014/main" id="{CA467400-97AF-4691-9B43-7A609C690318}"/>
              </a:ext>
            </a:extLst>
          </p:cNvPr>
          <p:cNvSpPr>
            <a:spLocks noChangeArrowheads="1"/>
          </p:cNvSpPr>
          <p:nvPr/>
        </p:nvSpPr>
        <p:spPr bwMode="auto">
          <a:xfrm>
            <a:off x="404037" y="1142999"/>
            <a:ext cx="10949763" cy="5714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pPr>
            <a:r>
              <a:rPr lang="en-US" altLang="en-US" dirty="0">
                <a:solidFill>
                  <a:srgbClr val="282900"/>
                </a:solidFill>
              </a:rPr>
              <a:t>Foremost, it promises a higher standard of living – more people with higher incomes may also buy more U.S. products.</a:t>
            </a:r>
          </a:p>
          <a:p>
            <a:pPr eaLnBrk="1" hangingPunct="1">
              <a:lnSpc>
                <a:spcPct val="90000"/>
              </a:lnSpc>
            </a:pPr>
            <a:r>
              <a:rPr lang="en-US" altLang="en-US" dirty="0">
                <a:solidFill>
                  <a:srgbClr val="282900"/>
                </a:solidFill>
              </a:rPr>
              <a:t>NAFTA creates more jobs for Mexicans as US companies begin to invest more heavily in the Mexican market.</a:t>
            </a:r>
          </a:p>
          <a:p>
            <a:pPr eaLnBrk="1" hangingPunct="1">
              <a:lnSpc>
                <a:spcPct val="90000"/>
              </a:lnSpc>
            </a:pPr>
            <a:r>
              <a:rPr lang="en-US" altLang="en-US" dirty="0">
                <a:solidFill>
                  <a:srgbClr val="282900"/>
                </a:solidFill>
              </a:rPr>
              <a:t>Mexican exporters increase their sales to the US and Canada.</a:t>
            </a:r>
          </a:p>
          <a:p>
            <a:pPr eaLnBrk="1" hangingPunct="1">
              <a:lnSpc>
                <a:spcPct val="90000"/>
              </a:lnSpc>
            </a:pPr>
            <a:r>
              <a:rPr lang="en-US" altLang="en-US" dirty="0">
                <a:solidFill>
                  <a:srgbClr val="282900"/>
                </a:solidFill>
              </a:rPr>
              <a:t>Is that the entire story?</a:t>
            </a:r>
          </a:p>
          <a:p>
            <a:pPr lvl="1">
              <a:lnSpc>
                <a:spcPct val="90000"/>
              </a:lnSpc>
            </a:pPr>
            <a:r>
              <a:rPr lang="en-US" altLang="en-US" dirty="0">
                <a:solidFill>
                  <a:srgbClr val="282900"/>
                </a:solidFill>
              </a:rPr>
              <a:t>Effect of Trump negotiations?</a:t>
            </a:r>
          </a:p>
        </p:txBody>
      </p:sp>
      <p:pic>
        <p:nvPicPr>
          <p:cNvPr id="67588" name="Picture 4" descr="amconfus">
            <a:extLst>
              <a:ext uri="{FF2B5EF4-FFF2-40B4-BE49-F238E27FC236}">
                <a16:creationId xmlns:a16="http://schemas.microsoft.com/office/drawing/2014/main" id="{EC9EA55F-AC7E-41F0-A946-A7FADDC0091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913297" y="5635256"/>
            <a:ext cx="572562" cy="108621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BC98AC7-3BA8-43F5-A877-D223BED16E6F}"/>
              </a:ext>
            </a:extLst>
          </p:cNvPr>
          <p:cNvPicPr>
            <a:picLocks noChangeAspect="1"/>
          </p:cNvPicPr>
          <p:nvPr/>
        </p:nvPicPr>
        <p:blipFill>
          <a:blip r:embed="rId3"/>
          <a:stretch>
            <a:fillRect/>
          </a:stretch>
        </p:blipFill>
        <p:spPr>
          <a:xfrm>
            <a:off x="6485859" y="4103959"/>
            <a:ext cx="3814119" cy="27909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7587">
                                            <p:txEl>
                                              <p:pRg st="0" end="0"/>
                                            </p:txEl>
                                          </p:spTgt>
                                        </p:tgtEl>
                                        <p:attrNameLst>
                                          <p:attrName>style.visibility</p:attrName>
                                        </p:attrNameLst>
                                      </p:cBhvr>
                                      <p:to>
                                        <p:strVal val="visible"/>
                                      </p:to>
                                    </p:set>
                                    <p:animEffect transition="in" filter="dissolve">
                                      <p:cBhvr>
                                        <p:cTn id="7" dur="500"/>
                                        <p:tgtEl>
                                          <p:spTgt spid="6758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7587">
                                            <p:txEl>
                                              <p:pRg st="1" end="1"/>
                                            </p:txEl>
                                          </p:spTgt>
                                        </p:tgtEl>
                                        <p:attrNameLst>
                                          <p:attrName>style.visibility</p:attrName>
                                        </p:attrNameLst>
                                      </p:cBhvr>
                                      <p:to>
                                        <p:strVal val="visible"/>
                                      </p:to>
                                    </p:set>
                                    <p:animEffect transition="in" filter="dissolve">
                                      <p:cBhvr>
                                        <p:cTn id="12" dur="500"/>
                                        <p:tgtEl>
                                          <p:spTgt spid="6758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7587">
                                            <p:txEl>
                                              <p:pRg st="2" end="2"/>
                                            </p:txEl>
                                          </p:spTgt>
                                        </p:tgtEl>
                                        <p:attrNameLst>
                                          <p:attrName>style.visibility</p:attrName>
                                        </p:attrNameLst>
                                      </p:cBhvr>
                                      <p:to>
                                        <p:strVal val="visible"/>
                                      </p:to>
                                    </p:set>
                                    <p:animEffect transition="in" filter="dissolve">
                                      <p:cBhvr>
                                        <p:cTn id="17" dur="500"/>
                                        <p:tgtEl>
                                          <p:spTgt spid="6758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7587">
                                            <p:txEl>
                                              <p:pRg st="3" end="3"/>
                                            </p:txEl>
                                          </p:spTgt>
                                        </p:tgtEl>
                                        <p:attrNameLst>
                                          <p:attrName>style.visibility</p:attrName>
                                        </p:attrNameLst>
                                      </p:cBhvr>
                                      <p:to>
                                        <p:strVal val="visible"/>
                                      </p:to>
                                    </p:set>
                                    <p:animEffect transition="in" filter="dissolve">
                                      <p:cBhvr>
                                        <p:cTn id="22" dur="500"/>
                                        <p:tgtEl>
                                          <p:spTgt spid="67587">
                                            <p:txEl>
                                              <p:pRg st="3" end="3"/>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67587">
                                            <p:txEl>
                                              <p:pRg st="4" end="4"/>
                                            </p:txEl>
                                          </p:spTgt>
                                        </p:tgtEl>
                                        <p:attrNameLst>
                                          <p:attrName>style.visibility</p:attrName>
                                        </p:attrNameLst>
                                      </p:cBhvr>
                                      <p:to>
                                        <p:strVal val="visible"/>
                                      </p:to>
                                    </p:set>
                                    <p:animEffect transition="in" filter="dissolve">
                                      <p:cBhvr>
                                        <p:cTn id="25" dur="500"/>
                                        <p:tgtEl>
                                          <p:spTgt spid="6758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build="p"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E46DAE0-6DFE-4646-845A-DC0418B8A6A2}"/>
              </a:ext>
            </a:extLst>
          </p:cNvPr>
          <p:cNvSpPr>
            <a:spLocks noGrp="1"/>
          </p:cNvSpPr>
          <p:nvPr>
            <p:ph type="sldNum" sz="quarter" idx="12"/>
          </p:nvPr>
        </p:nvSpPr>
        <p:spPr/>
        <p:txBody>
          <a:bodyPr/>
          <a:lstStyle/>
          <a:p>
            <a:fld id="{B0ADEC88-FB68-46B4-B0BC-836984961475}" type="slidenum">
              <a:rPr lang="en-US" altLang="en-US" smtClean="0"/>
              <a:pPr/>
              <a:t>78</a:t>
            </a:fld>
            <a:endParaRPr lang="en-US" altLang="en-US" dirty="0"/>
          </a:p>
        </p:txBody>
      </p:sp>
      <p:pic>
        <p:nvPicPr>
          <p:cNvPr id="5" name="Picture 4">
            <a:extLst>
              <a:ext uri="{FF2B5EF4-FFF2-40B4-BE49-F238E27FC236}">
                <a16:creationId xmlns:a16="http://schemas.microsoft.com/office/drawing/2014/main" id="{4B6F6B96-8529-4F31-8EF9-1D9030D8D588}"/>
              </a:ext>
            </a:extLst>
          </p:cNvPr>
          <p:cNvPicPr>
            <a:picLocks noChangeAspect="1"/>
          </p:cNvPicPr>
          <p:nvPr/>
        </p:nvPicPr>
        <p:blipFill>
          <a:blip r:embed="rId2"/>
          <a:stretch>
            <a:fillRect/>
          </a:stretch>
        </p:blipFill>
        <p:spPr>
          <a:xfrm>
            <a:off x="0" y="26581"/>
            <a:ext cx="5367130" cy="6858000"/>
          </a:xfrm>
          <a:prstGeom prst="rect">
            <a:avLst/>
          </a:prstGeom>
        </p:spPr>
      </p:pic>
      <p:pic>
        <p:nvPicPr>
          <p:cNvPr id="6" name="Picture 5">
            <a:extLst>
              <a:ext uri="{FF2B5EF4-FFF2-40B4-BE49-F238E27FC236}">
                <a16:creationId xmlns:a16="http://schemas.microsoft.com/office/drawing/2014/main" id="{BD092B27-98B9-429F-967E-8A685E3DE27E}"/>
              </a:ext>
            </a:extLst>
          </p:cNvPr>
          <p:cNvPicPr>
            <a:picLocks noChangeAspect="1"/>
          </p:cNvPicPr>
          <p:nvPr/>
        </p:nvPicPr>
        <p:blipFill>
          <a:blip r:embed="rId3"/>
          <a:stretch>
            <a:fillRect/>
          </a:stretch>
        </p:blipFill>
        <p:spPr>
          <a:xfrm>
            <a:off x="5367130" y="-1"/>
            <a:ext cx="6824870" cy="6884581"/>
          </a:xfrm>
          <a:prstGeom prst="rect">
            <a:avLst/>
          </a:prstGeom>
        </p:spPr>
      </p:pic>
    </p:spTree>
    <p:extLst>
      <p:ext uri="{BB962C8B-B14F-4D97-AF65-F5344CB8AC3E}">
        <p14:creationId xmlns:p14="http://schemas.microsoft.com/office/powerpoint/2010/main" val="274930503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FA63F57-89EC-421F-B252-8A2DA8A3F511}"/>
              </a:ext>
            </a:extLst>
          </p:cNvPr>
          <p:cNvSpPr>
            <a:spLocks noGrp="1"/>
          </p:cNvSpPr>
          <p:nvPr>
            <p:ph type="ftr" sz="quarter" idx="11"/>
          </p:nvPr>
        </p:nvSpPr>
        <p:spPr/>
        <p:txBody>
          <a:bodyPr/>
          <a:lstStyle/>
          <a:p>
            <a:r>
              <a:rPr lang="en-US" altLang="en-US"/>
              <a:t>Globalization &amp; Diversity: Rowntree, Lewis, Price, Wyckoff</a:t>
            </a:r>
            <a:endParaRPr lang="en-US" altLang="en-US" dirty="0"/>
          </a:p>
        </p:txBody>
      </p:sp>
      <p:sp>
        <p:nvSpPr>
          <p:cNvPr id="3" name="Slide Number Placeholder 2">
            <a:extLst>
              <a:ext uri="{FF2B5EF4-FFF2-40B4-BE49-F238E27FC236}">
                <a16:creationId xmlns:a16="http://schemas.microsoft.com/office/drawing/2014/main" id="{745A9146-2323-48B9-8410-FF21C0404429}"/>
              </a:ext>
            </a:extLst>
          </p:cNvPr>
          <p:cNvSpPr>
            <a:spLocks noGrp="1"/>
          </p:cNvSpPr>
          <p:nvPr>
            <p:ph type="sldNum" sz="quarter" idx="12"/>
          </p:nvPr>
        </p:nvSpPr>
        <p:spPr/>
        <p:txBody>
          <a:bodyPr/>
          <a:lstStyle/>
          <a:p>
            <a:fld id="{B0ADEC88-FB68-46B4-B0BC-836984961475}" type="slidenum">
              <a:rPr lang="en-US" altLang="en-US" smtClean="0"/>
              <a:pPr/>
              <a:t>79</a:t>
            </a:fld>
            <a:endParaRPr lang="en-US" altLang="en-US" dirty="0"/>
          </a:p>
        </p:txBody>
      </p:sp>
      <p:pic>
        <p:nvPicPr>
          <p:cNvPr id="4" name="Picture 3">
            <a:extLst>
              <a:ext uri="{FF2B5EF4-FFF2-40B4-BE49-F238E27FC236}">
                <a16:creationId xmlns:a16="http://schemas.microsoft.com/office/drawing/2014/main" id="{700797E0-3033-4146-9802-515330294ED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562693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3">
            <a:extLst>
              <a:ext uri="{FF2B5EF4-FFF2-40B4-BE49-F238E27FC236}">
                <a16:creationId xmlns:a16="http://schemas.microsoft.com/office/drawing/2014/main" id="{3BDA3F18-5925-416E-B76C-6E55335ED8DF}"/>
              </a:ext>
            </a:extLst>
          </p:cNvPr>
          <p:cNvSpPr>
            <a:spLocks noGrp="1"/>
          </p:cNvSpPr>
          <p:nvPr>
            <p:ph type="sldNum" sz="quarter" idx="12"/>
          </p:nvPr>
        </p:nvSpPr>
        <p:spPr/>
        <p:txBody>
          <a:bodyPr/>
          <a:lstStyle/>
          <a:p>
            <a:fld id="{FBB984F0-3D63-43F4-92C1-1C2E50F9E91D}" type="slidenum">
              <a:rPr lang="en-US" altLang="en-US"/>
              <a:pPr/>
              <a:t>8</a:t>
            </a:fld>
            <a:endParaRPr lang="en-US" altLang="en-US" dirty="0"/>
          </a:p>
        </p:txBody>
      </p:sp>
      <p:graphicFrame>
        <p:nvGraphicFramePr>
          <p:cNvPr id="8194" name="Object 2">
            <a:hlinkClick r:id="" action="ppaction://ole?verb=0"/>
            <a:extLst>
              <a:ext uri="{FF2B5EF4-FFF2-40B4-BE49-F238E27FC236}">
                <a16:creationId xmlns:a16="http://schemas.microsoft.com/office/drawing/2014/main" id="{6E3E1DB6-054C-4643-AA32-91AB17EDCC80}"/>
              </a:ext>
            </a:extLst>
          </p:cNvPr>
          <p:cNvGraphicFramePr>
            <a:graphicFrameLocks/>
          </p:cNvGraphicFramePr>
          <p:nvPr>
            <p:extLst>
              <p:ext uri="{D42A27DB-BD31-4B8C-83A1-F6EECF244321}">
                <p14:modId xmlns:p14="http://schemas.microsoft.com/office/powerpoint/2010/main" val="781677853"/>
              </p:ext>
            </p:extLst>
          </p:nvPr>
        </p:nvGraphicFramePr>
        <p:xfrm>
          <a:off x="119063" y="-6350"/>
          <a:ext cx="10266788" cy="7022787"/>
        </p:xfrm>
        <a:graphic>
          <a:graphicData uri="http://schemas.openxmlformats.org/presentationml/2006/ole">
            <mc:AlternateContent xmlns:mc="http://schemas.openxmlformats.org/markup-compatibility/2006">
              <mc:Choice xmlns:v="urn:schemas-microsoft-com:vml" Requires="v">
                <p:oleObj spid="_x0000_s8237" name="CompuWorks Draw" r:id="rId3" imgW="7446960" imgH="5462280" progId="GSTDWK200">
                  <p:embed/>
                </p:oleObj>
              </mc:Choice>
              <mc:Fallback>
                <p:oleObj name="CompuWorks Draw" r:id="rId3" imgW="7446960" imgH="5462280" progId="GSTDWK200">
                  <p:embed/>
                  <p:pic>
                    <p:nvPicPr>
                      <p:cNvPr id="0" name="Object 2"/>
                      <p:cNvPicPr>
                        <a:picLocks noChangeArrowheads="1"/>
                      </p:cNvPicPr>
                      <p:nvPr/>
                    </p:nvPicPr>
                    <p:blipFill>
                      <a:blip r:embed="rId4">
                        <a:lum bright="-24000"/>
                        <a:extLst>
                          <a:ext uri="{28A0092B-C50C-407E-A947-70E740481C1C}">
                            <a14:useLocalDpi xmlns:a14="http://schemas.microsoft.com/office/drawing/2010/main" val="0"/>
                          </a:ext>
                        </a:extLst>
                      </a:blip>
                      <a:srcRect b="2795"/>
                      <a:stretch>
                        <a:fillRect/>
                      </a:stretch>
                    </p:blipFill>
                    <p:spPr bwMode="auto">
                      <a:xfrm>
                        <a:off x="119063" y="-6350"/>
                        <a:ext cx="10266788" cy="7022787"/>
                      </a:xfrm>
                      <a:prstGeom prst="rect">
                        <a:avLst/>
                      </a:prstGeom>
                      <a:noFill/>
                      <a:ln>
                        <a:noFill/>
                      </a:ln>
                      <a:effectLst/>
                    </p:spPr>
                  </p:pic>
                </p:oleObj>
              </mc:Fallback>
            </mc:AlternateContent>
          </a:graphicData>
        </a:graphic>
      </p:graphicFrame>
      <p:sp>
        <p:nvSpPr>
          <p:cNvPr id="8195" name="Rectangle 3">
            <a:extLst>
              <a:ext uri="{FF2B5EF4-FFF2-40B4-BE49-F238E27FC236}">
                <a16:creationId xmlns:a16="http://schemas.microsoft.com/office/drawing/2014/main" id="{18FE7B63-D5DA-4C8C-9B3F-DD1076D2DA94}"/>
              </a:ext>
            </a:extLst>
          </p:cNvPr>
          <p:cNvSpPr>
            <a:spLocks noChangeArrowheads="1"/>
          </p:cNvSpPr>
          <p:nvPr/>
        </p:nvSpPr>
        <p:spPr bwMode="auto">
          <a:xfrm>
            <a:off x="2895600" y="4800600"/>
            <a:ext cx="673100" cy="368300"/>
          </a:xfrm>
          <a:prstGeom prst="rect">
            <a:avLst/>
          </a:prstGeom>
          <a:solidFill>
            <a:srgbClr val="CE363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8196" name="Rectangle 4">
            <a:extLst>
              <a:ext uri="{FF2B5EF4-FFF2-40B4-BE49-F238E27FC236}">
                <a16:creationId xmlns:a16="http://schemas.microsoft.com/office/drawing/2014/main" id="{79BAAEE6-1B1F-4FD8-81A7-2B038FE2A070}"/>
              </a:ext>
            </a:extLst>
          </p:cNvPr>
          <p:cNvSpPr>
            <a:spLocks noChangeArrowheads="1"/>
          </p:cNvSpPr>
          <p:nvPr/>
        </p:nvSpPr>
        <p:spPr bwMode="auto">
          <a:xfrm>
            <a:off x="2901950" y="5340350"/>
            <a:ext cx="673100" cy="368300"/>
          </a:xfrm>
          <a:prstGeom prst="rect">
            <a:avLst/>
          </a:prstGeom>
          <a:solidFill>
            <a:srgbClr val="063DE8"/>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8197" name="Rectangle 5">
            <a:extLst>
              <a:ext uri="{FF2B5EF4-FFF2-40B4-BE49-F238E27FC236}">
                <a16:creationId xmlns:a16="http://schemas.microsoft.com/office/drawing/2014/main" id="{B0A989DE-D710-4C05-B6B7-4C5C0AEE3745}"/>
              </a:ext>
            </a:extLst>
          </p:cNvPr>
          <p:cNvSpPr>
            <a:spLocks noChangeArrowheads="1"/>
          </p:cNvSpPr>
          <p:nvPr/>
        </p:nvSpPr>
        <p:spPr bwMode="auto">
          <a:xfrm>
            <a:off x="8097838" y="1849438"/>
            <a:ext cx="673100" cy="368300"/>
          </a:xfrm>
          <a:prstGeom prst="rect">
            <a:avLst/>
          </a:prstGeom>
          <a:solidFill>
            <a:srgbClr val="E8B116"/>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8198" name="Rectangle 6">
            <a:extLst>
              <a:ext uri="{FF2B5EF4-FFF2-40B4-BE49-F238E27FC236}">
                <a16:creationId xmlns:a16="http://schemas.microsoft.com/office/drawing/2014/main" id="{30483622-7B0E-4F53-8D7D-912CF4555D7E}"/>
              </a:ext>
            </a:extLst>
          </p:cNvPr>
          <p:cNvSpPr>
            <a:spLocks noChangeArrowheads="1"/>
          </p:cNvSpPr>
          <p:nvPr/>
        </p:nvSpPr>
        <p:spPr bwMode="auto">
          <a:xfrm>
            <a:off x="3719516" y="4710113"/>
            <a:ext cx="1045737" cy="4591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2400" dirty="0">
                <a:effectLst>
                  <a:outerShdw blurRad="38100" dist="38100" dir="2700000" algn="tl">
                    <a:srgbClr val="000000"/>
                  </a:outerShdw>
                </a:effectLst>
                <a:latin typeface="Times New Roman" panose="02020603050405020304" pitchFamily="18" charset="0"/>
              </a:rPr>
              <a:t>SPAIN</a:t>
            </a:r>
            <a:endParaRPr lang="en-US" altLang="en-US" sz="2400" dirty="0">
              <a:solidFill>
                <a:srgbClr val="FFFFFF"/>
              </a:solidFill>
              <a:effectLst>
                <a:outerShdw blurRad="38100" dist="38100" dir="2700000" algn="tl">
                  <a:srgbClr val="000000"/>
                </a:outerShdw>
              </a:effectLst>
              <a:latin typeface="Times New Roman" panose="02020603050405020304" pitchFamily="18" charset="0"/>
            </a:endParaRPr>
          </a:p>
        </p:txBody>
      </p:sp>
      <p:sp>
        <p:nvSpPr>
          <p:cNvPr id="8199" name="Rectangle 7">
            <a:extLst>
              <a:ext uri="{FF2B5EF4-FFF2-40B4-BE49-F238E27FC236}">
                <a16:creationId xmlns:a16="http://schemas.microsoft.com/office/drawing/2014/main" id="{66567C2A-9497-4493-B6E6-F7DA6D873AEA}"/>
              </a:ext>
            </a:extLst>
          </p:cNvPr>
          <p:cNvSpPr>
            <a:spLocks noChangeArrowheads="1"/>
          </p:cNvSpPr>
          <p:nvPr/>
        </p:nvSpPr>
        <p:spPr bwMode="auto">
          <a:xfrm>
            <a:off x="3719513" y="5319713"/>
            <a:ext cx="1397820" cy="4591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2400" dirty="0">
                <a:effectLst>
                  <a:outerShdw blurRad="38100" dist="38100" dir="2700000" algn="tl">
                    <a:srgbClr val="000000"/>
                  </a:outerShdw>
                </a:effectLst>
                <a:latin typeface="Times New Roman" panose="02020603050405020304" pitchFamily="18" charset="0"/>
              </a:rPr>
              <a:t>FRANCE</a:t>
            </a:r>
            <a:endParaRPr lang="en-US" altLang="en-US" sz="2400" dirty="0">
              <a:solidFill>
                <a:srgbClr val="FFFFFF"/>
              </a:solidFill>
              <a:effectLst>
                <a:outerShdw blurRad="38100" dist="38100" dir="2700000" algn="tl">
                  <a:srgbClr val="000000"/>
                </a:outerShdw>
              </a:effectLst>
              <a:latin typeface="Times New Roman" panose="02020603050405020304" pitchFamily="18" charset="0"/>
            </a:endParaRPr>
          </a:p>
        </p:txBody>
      </p:sp>
      <p:sp>
        <p:nvSpPr>
          <p:cNvPr id="8200" name="Rectangle 8">
            <a:extLst>
              <a:ext uri="{FF2B5EF4-FFF2-40B4-BE49-F238E27FC236}">
                <a16:creationId xmlns:a16="http://schemas.microsoft.com/office/drawing/2014/main" id="{3199EAE9-E24F-4E41-96EA-C0739B5C3DF9}"/>
              </a:ext>
            </a:extLst>
          </p:cNvPr>
          <p:cNvSpPr>
            <a:spLocks noChangeArrowheads="1"/>
          </p:cNvSpPr>
          <p:nvPr/>
        </p:nvSpPr>
        <p:spPr bwMode="auto">
          <a:xfrm>
            <a:off x="8915403" y="1828800"/>
            <a:ext cx="1406861" cy="4591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2400" dirty="0">
                <a:effectLst>
                  <a:outerShdw blurRad="38100" dist="38100" dir="2700000" algn="tl">
                    <a:srgbClr val="000000"/>
                  </a:outerShdw>
                </a:effectLst>
                <a:latin typeface="Times New Roman" panose="02020603050405020304" pitchFamily="18" charset="0"/>
              </a:rPr>
              <a:t>BRITAIN</a:t>
            </a:r>
            <a:endParaRPr lang="en-US" altLang="en-US" sz="2400" dirty="0">
              <a:solidFill>
                <a:srgbClr val="FFFFFF"/>
              </a:solidFill>
              <a:effectLst>
                <a:outerShdw blurRad="38100" dist="38100" dir="2700000" algn="tl">
                  <a:srgbClr val="000000"/>
                </a:outerShdw>
              </a:effectLst>
              <a:latin typeface="Times New Roman" panose="02020603050405020304" pitchFamily="18" charset="0"/>
            </a:endParaRPr>
          </a:p>
        </p:txBody>
      </p:sp>
      <p:sp>
        <p:nvSpPr>
          <p:cNvPr id="8201" name="Text Box 9">
            <a:extLst>
              <a:ext uri="{FF2B5EF4-FFF2-40B4-BE49-F238E27FC236}">
                <a16:creationId xmlns:a16="http://schemas.microsoft.com/office/drawing/2014/main" id="{D5C1C0B9-6FF7-4FCB-9414-B00472DAAAFF}"/>
              </a:ext>
            </a:extLst>
          </p:cNvPr>
          <p:cNvSpPr txBox="1">
            <a:spLocks noChangeArrowheads="1"/>
          </p:cNvSpPr>
          <p:nvPr/>
        </p:nvSpPr>
        <p:spPr bwMode="auto">
          <a:xfrm>
            <a:off x="7891462" y="77107"/>
            <a:ext cx="41814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b="1" dirty="0">
                <a:latin typeface="Arial Narrow" panose="020B0606020202030204" pitchFamily="34" charset="0"/>
              </a:rPr>
              <a:t>COLONIAL HERITAGE</a:t>
            </a:r>
            <a:endParaRPr lang="en-US" altLang="en-US" sz="2000" dirty="0">
              <a:latin typeface="Arial Narrow" panose="020B0606020202030204" pitchFamily="34" charset="0"/>
            </a:endParaRPr>
          </a:p>
        </p:txBody>
      </p:sp>
      <p:sp>
        <p:nvSpPr>
          <p:cNvPr id="8202" name="Line 10">
            <a:extLst>
              <a:ext uri="{FF2B5EF4-FFF2-40B4-BE49-F238E27FC236}">
                <a16:creationId xmlns:a16="http://schemas.microsoft.com/office/drawing/2014/main" id="{63EBC31D-A2C2-4644-AAA7-DA693F5A9198}"/>
              </a:ext>
            </a:extLst>
          </p:cNvPr>
          <p:cNvSpPr>
            <a:spLocks noChangeShapeType="1"/>
          </p:cNvSpPr>
          <p:nvPr/>
        </p:nvSpPr>
        <p:spPr bwMode="auto">
          <a:xfrm flipH="1">
            <a:off x="4648200" y="2217737"/>
            <a:ext cx="3449637" cy="1814919"/>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dirty="0"/>
          </a:p>
        </p:txBody>
      </p:sp>
      <p:sp>
        <p:nvSpPr>
          <p:cNvPr id="8203" name="Line 11">
            <a:extLst>
              <a:ext uri="{FF2B5EF4-FFF2-40B4-BE49-F238E27FC236}">
                <a16:creationId xmlns:a16="http://schemas.microsoft.com/office/drawing/2014/main" id="{D6B08DA0-DE81-45E7-9CA4-F9671DB5AAFA}"/>
              </a:ext>
            </a:extLst>
          </p:cNvPr>
          <p:cNvSpPr>
            <a:spLocks noChangeShapeType="1"/>
          </p:cNvSpPr>
          <p:nvPr/>
        </p:nvSpPr>
        <p:spPr bwMode="auto">
          <a:xfrm flipH="1">
            <a:off x="5422605" y="2273300"/>
            <a:ext cx="2730795" cy="277716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dirty="0"/>
          </a:p>
        </p:txBody>
      </p:sp>
      <p:sp>
        <p:nvSpPr>
          <p:cNvPr id="8204" name="Line 12">
            <a:extLst>
              <a:ext uri="{FF2B5EF4-FFF2-40B4-BE49-F238E27FC236}">
                <a16:creationId xmlns:a16="http://schemas.microsoft.com/office/drawing/2014/main" id="{9DAA02BF-73EF-464F-860C-AA4BE3E9F5C5}"/>
              </a:ext>
            </a:extLst>
          </p:cNvPr>
          <p:cNvSpPr>
            <a:spLocks noChangeShapeType="1"/>
          </p:cNvSpPr>
          <p:nvPr/>
        </p:nvSpPr>
        <p:spPr bwMode="auto">
          <a:xfrm flipH="1">
            <a:off x="6611938" y="2217736"/>
            <a:ext cx="1335516" cy="335914"/>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dirty="0"/>
          </a:p>
        </p:txBody>
      </p:sp>
      <p:sp>
        <p:nvSpPr>
          <p:cNvPr id="8205" name="Line 13">
            <a:extLst>
              <a:ext uri="{FF2B5EF4-FFF2-40B4-BE49-F238E27FC236}">
                <a16:creationId xmlns:a16="http://schemas.microsoft.com/office/drawing/2014/main" id="{E541894F-D5B5-443E-9AED-7ACA92765818}"/>
              </a:ext>
            </a:extLst>
          </p:cNvPr>
          <p:cNvSpPr>
            <a:spLocks noChangeShapeType="1"/>
          </p:cNvSpPr>
          <p:nvPr/>
        </p:nvSpPr>
        <p:spPr bwMode="auto">
          <a:xfrm flipH="1">
            <a:off x="6817885" y="2286000"/>
            <a:ext cx="1335515" cy="1648047"/>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Slide Number Placeholder 3">
            <a:extLst>
              <a:ext uri="{FF2B5EF4-FFF2-40B4-BE49-F238E27FC236}">
                <a16:creationId xmlns:a16="http://schemas.microsoft.com/office/drawing/2014/main" id="{6D2C7EBB-5D32-4B65-9035-5029C743319A}"/>
              </a:ext>
            </a:extLst>
          </p:cNvPr>
          <p:cNvSpPr>
            <a:spLocks noGrp="1"/>
          </p:cNvSpPr>
          <p:nvPr>
            <p:ph type="sldNum" sz="quarter" idx="12"/>
          </p:nvPr>
        </p:nvSpPr>
        <p:spPr/>
        <p:txBody>
          <a:bodyPr/>
          <a:lstStyle/>
          <a:p>
            <a:fld id="{A4C42A7A-4FA9-4B81-AD72-EDC93D27BEAB}" type="slidenum">
              <a:rPr lang="en-US" altLang="en-US"/>
              <a:pPr/>
              <a:t>80</a:t>
            </a:fld>
            <a:endParaRPr lang="en-US" altLang="en-US"/>
          </a:p>
        </p:txBody>
      </p:sp>
      <p:sp>
        <p:nvSpPr>
          <p:cNvPr id="68610" name="Rectangle 2">
            <a:extLst>
              <a:ext uri="{FF2B5EF4-FFF2-40B4-BE49-F238E27FC236}">
                <a16:creationId xmlns:a16="http://schemas.microsoft.com/office/drawing/2014/main" id="{EB189208-C621-406C-B9DA-026C55F1CFF9}"/>
              </a:ext>
            </a:extLst>
          </p:cNvPr>
          <p:cNvSpPr>
            <a:spLocks noChangeArrowheads="1"/>
          </p:cNvSpPr>
          <p:nvPr/>
        </p:nvSpPr>
        <p:spPr bwMode="auto">
          <a:xfrm>
            <a:off x="2225675" y="0"/>
            <a:ext cx="7175500" cy="643766"/>
          </a:xfrm>
          <a:prstGeom prst="rect">
            <a:avLst/>
          </a:prstGeom>
          <a:solidFill>
            <a:srgbClr val="33CCFF"/>
          </a:solidFill>
          <a:ln w="38100">
            <a:solidFill>
              <a:schemeClr val="accent2"/>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spAutoFit/>
          </a:bodyPr>
          <a:lstStyle>
            <a:lvl1pPr>
              <a:defRPr sz="4000">
                <a:solidFill>
                  <a:schemeClr val="tx2"/>
                </a:solidFill>
                <a:latin typeface="Arial Black" panose="020B0A04020102020204" pitchFamily="34" charset="0"/>
              </a:defRPr>
            </a:lvl1pPr>
            <a:lvl2pPr>
              <a:defRPr sz="4000">
                <a:solidFill>
                  <a:schemeClr val="tx2"/>
                </a:solidFill>
                <a:latin typeface="Arial Black" panose="020B0A04020102020204" pitchFamily="34" charset="0"/>
              </a:defRPr>
            </a:lvl2pPr>
            <a:lvl3pPr>
              <a:defRPr sz="4000">
                <a:solidFill>
                  <a:schemeClr val="tx2"/>
                </a:solidFill>
                <a:latin typeface="Arial Black" panose="020B0A04020102020204" pitchFamily="34" charset="0"/>
              </a:defRPr>
            </a:lvl3pPr>
            <a:lvl4pPr>
              <a:defRPr sz="4000">
                <a:solidFill>
                  <a:schemeClr val="tx2"/>
                </a:solidFill>
                <a:latin typeface="Arial Black" panose="020B0A04020102020204" pitchFamily="34" charset="0"/>
              </a:defRPr>
            </a:lvl4pPr>
            <a:lvl5pPr>
              <a:defRPr sz="4000">
                <a:solidFill>
                  <a:schemeClr val="tx2"/>
                </a:solidFill>
                <a:latin typeface="Arial Black" panose="020B0A04020102020204" pitchFamily="34" charset="0"/>
              </a:defRPr>
            </a:lvl5pPr>
            <a:lvl6pPr marL="457200" fontAlgn="base">
              <a:spcBef>
                <a:spcPct val="0"/>
              </a:spcBef>
              <a:spcAft>
                <a:spcPct val="0"/>
              </a:spcAft>
              <a:defRPr sz="4000">
                <a:solidFill>
                  <a:schemeClr val="tx2"/>
                </a:solidFill>
                <a:latin typeface="Arial Black" panose="020B0A04020102020204" pitchFamily="34" charset="0"/>
              </a:defRPr>
            </a:lvl6pPr>
            <a:lvl7pPr marL="914400" fontAlgn="base">
              <a:spcBef>
                <a:spcPct val="0"/>
              </a:spcBef>
              <a:spcAft>
                <a:spcPct val="0"/>
              </a:spcAft>
              <a:defRPr sz="4000">
                <a:solidFill>
                  <a:schemeClr val="tx2"/>
                </a:solidFill>
                <a:latin typeface="Arial Black" panose="020B0A04020102020204" pitchFamily="34" charset="0"/>
              </a:defRPr>
            </a:lvl7pPr>
            <a:lvl8pPr marL="1371600" fontAlgn="base">
              <a:spcBef>
                <a:spcPct val="0"/>
              </a:spcBef>
              <a:spcAft>
                <a:spcPct val="0"/>
              </a:spcAft>
              <a:defRPr sz="4000">
                <a:solidFill>
                  <a:schemeClr val="tx2"/>
                </a:solidFill>
                <a:latin typeface="Arial Black" panose="020B0A04020102020204" pitchFamily="34" charset="0"/>
              </a:defRPr>
            </a:lvl8pPr>
            <a:lvl9pPr marL="1828800" fontAlgn="base">
              <a:spcBef>
                <a:spcPct val="0"/>
              </a:spcBef>
              <a:spcAft>
                <a:spcPct val="0"/>
              </a:spcAft>
              <a:defRPr sz="4000">
                <a:solidFill>
                  <a:schemeClr val="tx2"/>
                </a:solidFill>
                <a:latin typeface="Arial Black" panose="020B0A04020102020204" pitchFamily="34" charset="0"/>
              </a:defRPr>
            </a:lvl9pPr>
          </a:lstStyle>
          <a:p>
            <a:pPr eaLnBrk="1" hangingPunct="1"/>
            <a:r>
              <a:rPr lang="en-US" altLang="en-US" sz="3600" b="1">
                <a:solidFill>
                  <a:srgbClr val="282900"/>
                </a:solidFill>
                <a:latin typeface="Bookman Old Style" panose="02050604050505020204" pitchFamily="18" charset="0"/>
              </a:rPr>
              <a:t>WAGE RATES COMPARED</a:t>
            </a:r>
          </a:p>
        </p:txBody>
      </p:sp>
      <p:sp>
        <p:nvSpPr>
          <p:cNvPr id="68611" name="Freeform 3">
            <a:extLst>
              <a:ext uri="{FF2B5EF4-FFF2-40B4-BE49-F238E27FC236}">
                <a16:creationId xmlns:a16="http://schemas.microsoft.com/office/drawing/2014/main" id="{15CAAAED-FD8E-4979-B446-DE37A555892E}"/>
              </a:ext>
            </a:extLst>
          </p:cNvPr>
          <p:cNvSpPr>
            <a:spLocks/>
          </p:cNvSpPr>
          <p:nvPr/>
        </p:nvSpPr>
        <p:spPr bwMode="auto">
          <a:xfrm>
            <a:off x="2774950" y="4633913"/>
            <a:ext cx="6129338" cy="449262"/>
          </a:xfrm>
          <a:custGeom>
            <a:avLst/>
            <a:gdLst>
              <a:gd name="T0" fmla="*/ 3860 w 3861"/>
              <a:gd name="T1" fmla="*/ 0 h 283"/>
              <a:gd name="T2" fmla="*/ 3517 w 3861"/>
              <a:gd name="T3" fmla="*/ 282 h 283"/>
              <a:gd name="T4" fmla="*/ 0 w 3861"/>
              <a:gd name="T5" fmla="*/ 282 h 283"/>
              <a:gd name="T6" fmla="*/ 343 w 3861"/>
              <a:gd name="T7" fmla="*/ 0 h 283"/>
              <a:gd name="T8" fmla="*/ 3860 w 3861"/>
              <a:gd name="T9" fmla="*/ 0 h 283"/>
            </a:gdLst>
            <a:ahLst/>
            <a:cxnLst>
              <a:cxn ang="0">
                <a:pos x="T0" y="T1"/>
              </a:cxn>
              <a:cxn ang="0">
                <a:pos x="T2" y="T3"/>
              </a:cxn>
              <a:cxn ang="0">
                <a:pos x="T4" y="T5"/>
              </a:cxn>
              <a:cxn ang="0">
                <a:pos x="T6" y="T7"/>
              </a:cxn>
              <a:cxn ang="0">
                <a:pos x="T8" y="T9"/>
              </a:cxn>
            </a:cxnLst>
            <a:rect l="0" t="0" r="r" b="b"/>
            <a:pathLst>
              <a:path w="3861" h="283">
                <a:moveTo>
                  <a:pt x="3860" y="0"/>
                </a:moveTo>
                <a:lnTo>
                  <a:pt x="3517" y="282"/>
                </a:lnTo>
                <a:lnTo>
                  <a:pt x="0" y="282"/>
                </a:lnTo>
                <a:lnTo>
                  <a:pt x="343" y="0"/>
                </a:lnTo>
                <a:lnTo>
                  <a:pt x="3860" y="0"/>
                </a:lnTo>
              </a:path>
            </a:pathLst>
          </a:custGeom>
          <a:solidFill>
            <a:srgbClr val="808080"/>
          </a:solidFill>
          <a:ln w="19050" cap="rnd" cmpd="sng">
            <a:solidFill>
              <a:srgbClr val="282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12" name="Freeform 4">
            <a:extLst>
              <a:ext uri="{FF2B5EF4-FFF2-40B4-BE49-F238E27FC236}">
                <a16:creationId xmlns:a16="http://schemas.microsoft.com/office/drawing/2014/main" id="{A71E5A7C-97EA-40A0-BF1B-18CEE84FA094}"/>
              </a:ext>
            </a:extLst>
          </p:cNvPr>
          <p:cNvSpPr>
            <a:spLocks/>
          </p:cNvSpPr>
          <p:nvPr/>
        </p:nvSpPr>
        <p:spPr bwMode="auto">
          <a:xfrm>
            <a:off x="2774951" y="914401"/>
            <a:ext cx="538163" cy="4168775"/>
          </a:xfrm>
          <a:custGeom>
            <a:avLst/>
            <a:gdLst>
              <a:gd name="T0" fmla="*/ 0 w 339"/>
              <a:gd name="T1" fmla="*/ 2625 h 2626"/>
              <a:gd name="T2" fmla="*/ 0 w 339"/>
              <a:gd name="T3" fmla="*/ 287 h 2626"/>
              <a:gd name="T4" fmla="*/ 338 w 339"/>
              <a:gd name="T5" fmla="*/ 0 h 2626"/>
              <a:gd name="T6" fmla="*/ 338 w 339"/>
              <a:gd name="T7" fmla="*/ 2338 h 2626"/>
              <a:gd name="T8" fmla="*/ 0 w 339"/>
              <a:gd name="T9" fmla="*/ 2625 h 2626"/>
            </a:gdLst>
            <a:ahLst/>
            <a:cxnLst>
              <a:cxn ang="0">
                <a:pos x="T0" y="T1"/>
              </a:cxn>
              <a:cxn ang="0">
                <a:pos x="T2" y="T3"/>
              </a:cxn>
              <a:cxn ang="0">
                <a:pos x="T4" y="T5"/>
              </a:cxn>
              <a:cxn ang="0">
                <a:pos x="T6" y="T7"/>
              </a:cxn>
              <a:cxn ang="0">
                <a:pos x="T8" y="T9"/>
              </a:cxn>
            </a:cxnLst>
            <a:rect l="0" t="0" r="r" b="b"/>
            <a:pathLst>
              <a:path w="339" h="2626">
                <a:moveTo>
                  <a:pt x="0" y="2625"/>
                </a:moveTo>
                <a:lnTo>
                  <a:pt x="0" y="287"/>
                </a:lnTo>
                <a:lnTo>
                  <a:pt x="338" y="0"/>
                </a:lnTo>
                <a:lnTo>
                  <a:pt x="338" y="2338"/>
                </a:lnTo>
                <a:lnTo>
                  <a:pt x="0" y="2625"/>
                </a:lnTo>
              </a:path>
            </a:pathLst>
          </a:custGeom>
          <a:noFill/>
          <a:ln w="19050" cap="rnd" cmpd="sng">
            <a:solidFill>
              <a:srgbClr val="2829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13" name="Freeform 5">
            <a:extLst>
              <a:ext uri="{FF2B5EF4-FFF2-40B4-BE49-F238E27FC236}">
                <a16:creationId xmlns:a16="http://schemas.microsoft.com/office/drawing/2014/main" id="{5328542F-44B4-4D3C-B2AF-D1F163B936E7}"/>
              </a:ext>
            </a:extLst>
          </p:cNvPr>
          <p:cNvSpPr>
            <a:spLocks/>
          </p:cNvSpPr>
          <p:nvPr/>
        </p:nvSpPr>
        <p:spPr bwMode="auto">
          <a:xfrm>
            <a:off x="3321050" y="914401"/>
            <a:ext cx="5583238" cy="3711575"/>
          </a:xfrm>
          <a:custGeom>
            <a:avLst/>
            <a:gdLst>
              <a:gd name="T0" fmla="*/ 0 w 3517"/>
              <a:gd name="T1" fmla="*/ 2337 h 2338"/>
              <a:gd name="T2" fmla="*/ 0 w 3517"/>
              <a:gd name="T3" fmla="*/ 0 h 2338"/>
              <a:gd name="T4" fmla="*/ 3516 w 3517"/>
              <a:gd name="T5" fmla="*/ 0 h 2338"/>
              <a:gd name="T6" fmla="*/ 3516 w 3517"/>
              <a:gd name="T7" fmla="*/ 2337 h 2338"/>
              <a:gd name="T8" fmla="*/ 0 w 3517"/>
              <a:gd name="T9" fmla="*/ 2337 h 2338"/>
            </a:gdLst>
            <a:ahLst/>
            <a:cxnLst>
              <a:cxn ang="0">
                <a:pos x="T0" y="T1"/>
              </a:cxn>
              <a:cxn ang="0">
                <a:pos x="T2" y="T3"/>
              </a:cxn>
              <a:cxn ang="0">
                <a:pos x="T4" y="T5"/>
              </a:cxn>
              <a:cxn ang="0">
                <a:pos x="T6" y="T7"/>
              </a:cxn>
              <a:cxn ang="0">
                <a:pos x="T8" y="T9"/>
              </a:cxn>
            </a:cxnLst>
            <a:rect l="0" t="0" r="r" b="b"/>
            <a:pathLst>
              <a:path w="3517" h="2338">
                <a:moveTo>
                  <a:pt x="0" y="2337"/>
                </a:moveTo>
                <a:lnTo>
                  <a:pt x="0" y="0"/>
                </a:lnTo>
                <a:lnTo>
                  <a:pt x="3516" y="0"/>
                </a:lnTo>
                <a:lnTo>
                  <a:pt x="3516" y="2337"/>
                </a:lnTo>
                <a:lnTo>
                  <a:pt x="0" y="2337"/>
                </a:lnTo>
              </a:path>
            </a:pathLst>
          </a:custGeom>
          <a:noFill/>
          <a:ln w="19050" cap="rnd" cmpd="sng">
            <a:solidFill>
              <a:srgbClr val="2829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14" name="Freeform 6">
            <a:extLst>
              <a:ext uri="{FF2B5EF4-FFF2-40B4-BE49-F238E27FC236}">
                <a16:creationId xmlns:a16="http://schemas.microsoft.com/office/drawing/2014/main" id="{F577FF72-5AEF-4F2B-90AE-C348073753CB}"/>
              </a:ext>
            </a:extLst>
          </p:cNvPr>
          <p:cNvSpPr>
            <a:spLocks/>
          </p:cNvSpPr>
          <p:nvPr/>
        </p:nvSpPr>
        <p:spPr bwMode="auto">
          <a:xfrm>
            <a:off x="2774951" y="4633914"/>
            <a:ext cx="6138863" cy="458787"/>
          </a:xfrm>
          <a:custGeom>
            <a:avLst/>
            <a:gdLst>
              <a:gd name="T0" fmla="*/ 0 w 3867"/>
              <a:gd name="T1" fmla="*/ 288 h 289"/>
              <a:gd name="T2" fmla="*/ 344 w 3867"/>
              <a:gd name="T3" fmla="*/ 0 h 289"/>
              <a:gd name="T4" fmla="*/ 3866 w 3867"/>
              <a:gd name="T5" fmla="*/ 0 h 289"/>
            </a:gdLst>
            <a:ahLst/>
            <a:cxnLst>
              <a:cxn ang="0">
                <a:pos x="T0" y="T1"/>
              </a:cxn>
              <a:cxn ang="0">
                <a:pos x="T2" y="T3"/>
              </a:cxn>
              <a:cxn ang="0">
                <a:pos x="T4" y="T5"/>
              </a:cxn>
            </a:cxnLst>
            <a:rect l="0" t="0" r="r" b="b"/>
            <a:pathLst>
              <a:path w="3867" h="289">
                <a:moveTo>
                  <a:pt x="0" y="288"/>
                </a:moveTo>
                <a:lnTo>
                  <a:pt x="344" y="0"/>
                </a:lnTo>
                <a:lnTo>
                  <a:pt x="3866" y="0"/>
                </a:lnTo>
              </a:path>
            </a:pathLst>
          </a:custGeom>
          <a:noFill/>
          <a:ln w="19050" cap="rnd" cmpd="sng">
            <a:solidFill>
              <a:srgbClr val="2829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15" name="Freeform 7">
            <a:extLst>
              <a:ext uri="{FF2B5EF4-FFF2-40B4-BE49-F238E27FC236}">
                <a16:creationId xmlns:a16="http://schemas.microsoft.com/office/drawing/2014/main" id="{D80BA2DC-8552-4669-A18E-84D9EC462791}"/>
              </a:ext>
            </a:extLst>
          </p:cNvPr>
          <p:cNvSpPr>
            <a:spLocks/>
          </p:cNvSpPr>
          <p:nvPr/>
        </p:nvSpPr>
        <p:spPr bwMode="auto">
          <a:xfrm>
            <a:off x="2774951" y="3889376"/>
            <a:ext cx="6138863" cy="460375"/>
          </a:xfrm>
          <a:custGeom>
            <a:avLst/>
            <a:gdLst>
              <a:gd name="T0" fmla="*/ 0 w 3867"/>
              <a:gd name="T1" fmla="*/ 289 h 290"/>
              <a:gd name="T2" fmla="*/ 344 w 3867"/>
              <a:gd name="T3" fmla="*/ 0 h 290"/>
              <a:gd name="T4" fmla="*/ 3866 w 3867"/>
              <a:gd name="T5" fmla="*/ 0 h 290"/>
            </a:gdLst>
            <a:ahLst/>
            <a:cxnLst>
              <a:cxn ang="0">
                <a:pos x="T0" y="T1"/>
              </a:cxn>
              <a:cxn ang="0">
                <a:pos x="T2" y="T3"/>
              </a:cxn>
              <a:cxn ang="0">
                <a:pos x="T4" y="T5"/>
              </a:cxn>
            </a:cxnLst>
            <a:rect l="0" t="0" r="r" b="b"/>
            <a:pathLst>
              <a:path w="3867" h="290">
                <a:moveTo>
                  <a:pt x="0" y="289"/>
                </a:moveTo>
                <a:lnTo>
                  <a:pt x="344" y="0"/>
                </a:lnTo>
                <a:lnTo>
                  <a:pt x="3866" y="0"/>
                </a:lnTo>
              </a:path>
            </a:pathLst>
          </a:custGeom>
          <a:noFill/>
          <a:ln w="19050" cap="rnd" cmpd="sng">
            <a:solidFill>
              <a:srgbClr val="2829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16" name="Freeform 8">
            <a:extLst>
              <a:ext uri="{FF2B5EF4-FFF2-40B4-BE49-F238E27FC236}">
                <a16:creationId xmlns:a16="http://schemas.microsoft.com/office/drawing/2014/main" id="{AB3E4CAF-BB8E-478B-B92D-943777B723C0}"/>
              </a:ext>
            </a:extLst>
          </p:cNvPr>
          <p:cNvSpPr>
            <a:spLocks/>
          </p:cNvSpPr>
          <p:nvPr/>
        </p:nvSpPr>
        <p:spPr bwMode="auto">
          <a:xfrm>
            <a:off x="2774951" y="3146425"/>
            <a:ext cx="6138863" cy="458788"/>
          </a:xfrm>
          <a:custGeom>
            <a:avLst/>
            <a:gdLst>
              <a:gd name="T0" fmla="*/ 0 w 3867"/>
              <a:gd name="T1" fmla="*/ 288 h 289"/>
              <a:gd name="T2" fmla="*/ 344 w 3867"/>
              <a:gd name="T3" fmla="*/ 0 h 289"/>
              <a:gd name="T4" fmla="*/ 3866 w 3867"/>
              <a:gd name="T5" fmla="*/ 0 h 289"/>
            </a:gdLst>
            <a:ahLst/>
            <a:cxnLst>
              <a:cxn ang="0">
                <a:pos x="T0" y="T1"/>
              </a:cxn>
              <a:cxn ang="0">
                <a:pos x="T2" y="T3"/>
              </a:cxn>
              <a:cxn ang="0">
                <a:pos x="T4" y="T5"/>
              </a:cxn>
            </a:cxnLst>
            <a:rect l="0" t="0" r="r" b="b"/>
            <a:pathLst>
              <a:path w="3867" h="289">
                <a:moveTo>
                  <a:pt x="0" y="288"/>
                </a:moveTo>
                <a:lnTo>
                  <a:pt x="344" y="0"/>
                </a:lnTo>
                <a:lnTo>
                  <a:pt x="3866" y="0"/>
                </a:lnTo>
              </a:path>
            </a:pathLst>
          </a:custGeom>
          <a:noFill/>
          <a:ln w="19050" cap="rnd" cmpd="sng">
            <a:solidFill>
              <a:srgbClr val="2829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17" name="Freeform 9">
            <a:extLst>
              <a:ext uri="{FF2B5EF4-FFF2-40B4-BE49-F238E27FC236}">
                <a16:creationId xmlns:a16="http://schemas.microsoft.com/office/drawing/2014/main" id="{13867C77-B9A9-4105-9BA6-C8952CF5AFD1}"/>
              </a:ext>
            </a:extLst>
          </p:cNvPr>
          <p:cNvSpPr>
            <a:spLocks/>
          </p:cNvSpPr>
          <p:nvPr/>
        </p:nvSpPr>
        <p:spPr bwMode="auto">
          <a:xfrm>
            <a:off x="2774951" y="2401889"/>
            <a:ext cx="6138863" cy="460375"/>
          </a:xfrm>
          <a:custGeom>
            <a:avLst/>
            <a:gdLst>
              <a:gd name="T0" fmla="*/ 0 w 3867"/>
              <a:gd name="T1" fmla="*/ 289 h 290"/>
              <a:gd name="T2" fmla="*/ 344 w 3867"/>
              <a:gd name="T3" fmla="*/ 0 h 290"/>
              <a:gd name="T4" fmla="*/ 3866 w 3867"/>
              <a:gd name="T5" fmla="*/ 0 h 290"/>
            </a:gdLst>
            <a:ahLst/>
            <a:cxnLst>
              <a:cxn ang="0">
                <a:pos x="T0" y="T1"/>
              </a:cxn>
              <a:cxn ang="0">
                <a:pos x="T2" y="T3"/>
              </a:cxn>
              <a:cxn ang="0">
                <a:pos x="T4" y="T5"/>
              </a:cxn>
            </a:cxnLst>
            <a:rect l="0" t="0" r="r" b="b"/>
            <a:pathLst>
              <a:path w="3867" h="290">
                <a:moveTo>
                  <a:pt x="0" y="289"/>
                </a:moveTo>
                <a:lnTo>
                  <a:pt x="344" y="0"/>
                </a:lnTo>
                <a:lnTo>
                  <a:pt x="3866" y="0"/>
                </a:lnTo>
              </a:path>
            </a:pathLst>
          </a:custGeom>
          <a:noFill/>
          <a:ln w="19050" cap="rnd" cmpd="sng">
            <a:solidFill>
              <a:srgbClr val="2829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18" name="Freeform 10">
            <a:extLst>
              <a:ext uri="{FF2B5EF4-FFF2-40B4-BE49-F238E27FC236}">
                <a16:creationId xmlns:a16="http://schemas.microsoft.com/office/drawing/2014/main" id="{5D8D79CC-AA97-4A09-9AC1-EDB74072469A}"/>
              </a:ext>
            </a:extLst>
          </p:cNvPr>
          <p:cNvSpPr>
            <a:spLocks/>
          </p:cNvSpPr>
          <p:nvPr/>
        </p:nvSpPr>
        <p:spPr bwMode="auto">
          <a:xfrm>
            <a:off x="2774951" y="1657351"/>
            <a:ext cx="6138863" cy="460375"/>
          </a:xfrm>
          <a:custGeom>
            <a:avLst/>
            <a:gdLst>
              <a:gd name="T0" fmla="*/ 0 w 3867"/>
              <a:gd name="T1" fmla="*/ 289 h 290"/>
              <a:gd name="T2" fmla="*/ 344 w 3867"/>
              <a:gd name="T3" fmla="*/ 0 h 290"/>
              <a:gd name="T4" fmla="*/ 3866 w 3867"/>
              <a:gd name="T5" fmla="*/ 0 h 290"/>
            </a:gdLst>
            <a:ahLst/>
            <a:cxnLst>
              <a:cxn ang="0">
                <a:pos x="T0" y="T1"/>
              </a:cxn>
              <a:cxn ang="0">
                <a:pos x="T2" y="T3"/>
              </a:cxn>
              <a:cxn ang="0">
                <a:pos x="T4" y="T5"/>
              </a:cxn>
            </a:cxnLst>
            <a:rect l="0" t="0" r="r" b="b"/>
            <a:pathLst>
              <a:path w="3867" h="290">
                <a:moveTo>
                  <a:pt x="0" y="289"/>
                </a:moveTo>
                <a:lnTo>
                  <a:pt x="344" y="0"/>
                </a:lnTo>
                <a:lnTo>
                  <a:pt x="3866" y="0"/>
                </a:lnTo>
              </a:path>
            </a:pathLst>
          </a:custGeom>
          <a:noFill/>
          <a:ln w="19050" cap="rnd" cmpd="sng">
            <a:solidFill>
              <a:srgbClr val="2829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19" name="Freeform 11">
            <a:extLst>
              <a:ext uri="{FF2B5EF4-FFF2-40B4-BE49-F238E27FC236}">
                <a16:creationId xmlns:a16="http://schemas.microsoft.com/office/drawing/2014/main" id="{7C8E17D1-C0EC-460A-9B24-C163F74D2A8E}"/>
              </a:ext>
            </a:extLst>
          </p:cNvPr>
          <p:cNvSpPr>
            <a:spLocks/>
          </p:cNvSpPr>
          <p:nvPr/>
        </p:nvSpPr>
        <p:spPr bwMode="auto">
          <a:xfrm>
            <a:off x="2774951" y="914400"/>
            <a:ext cx="6138863" cy="458788"/>
          </a:xfrm>
          <a:custGeom>
            <a:avLst/>
            <a:gdLst>
              <a:gd name="T0" fmla="*/ 0 w 3867"/>
              <a:gd name="T1" fmla="*/ 288 h 289"/>
              <a:gd name="T2" fmla="*/ 344 w 3867"/>
              <a:gd name="T3" fmla="*/ 0 h 289"/>
              <a:gd name="T4" fmla="*/ 3866 w 3867"/>
              <a:gd name="T5" fmla="*/ 0 h 289"/>
            </a:gdLst>
            <a:ahLst/>
            <a:cxnLst>
              <a:cxn ang="0">
                <a:pos x="T0" y="T1"/>
              </a:cxn>
              <a:cxn ang="0">
                <a:pos x="T2" y="T3"/>
              </a:cxn>
              <a:cxn ang="0">
                <a:pos x="T4" y="T5"/>
              </a:cxn>
            </a:cxnLst>
            <a:rect l="0" t="0" r="r" b="b"/>
            <a:pathLst>
              <a:path w="3867" h="289">
                <a:moveTo>
                  <a:pt x="0" y="288"/>
                </a:moveTo>
                <a:lnTo>
                  <a:pt x="344" y="0"/>
                </a:lnTo>
                <a:lnTo>
                  <a:pt x="3866" y="0"/>
                </a:lnTo>
              </a:path>
            </a:pathLst>
          </a:custGeom>
          <a:noFill/>
          <a:ln w="19050" cap="rnd" cmpd="sng">
            <a:solidFill>
              <a:srgbClr val="2829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20" name="Freeform 12">
            <a:extLst>
              <a:ext uri="{FF2B5EF4-FFF2-40B4-BE49-F238E27FC236}">
                <a16:creationId xmlns:a16="http://schemas.microsoft.com/office/drawing/2014/main" id="{0178B991-0738-4145-95D9-65B381686699}"/>
              </a:ext>
            </a:extLst>
          </p:cNvPr>
          <p:cNvSpPr>
            <a:spLocks/>
          </p:cNvSpPr>
          <p:nvPr/>
        </p:nvSpPr>
        <p:spPr bwMode="auto">
          <a:xfrm>
            <a:off x="2774951" y="4633914"/>
            <a:ext cx="6138863" cy="458787"/>
          </a:xfrm>
          <a:custGeom>
            <a:avLst/>
            <a:gdLst>
              <a:gd name="T0" fmla="*/ 3866 w 3867"/>
              <a:gd name="T1" fmla="*/ 0 h 289"/>
              <a:gd name="T2" fmla="*/ 3522 w 3867"/>
              <a:gd name="T3" fmla="*/ 288 h 289"/>
              <a:gd name="T4" fmla="*/ 0 w 3867"/>
              <a:gd name="T5" fmla="*/ 288 h 289"/>
              <a:gd name="T6" fmla="*/ 344 w 3867"/>
              <a:gd name="T7" fmla="*/ 0 h 289"/>
              <a:gd name="T8" fmla="*/ 3866 w 3867"/>
              <a:gd name="T9" fmla="*/ 0 h 289"/>
            </a:gdLst>
            <a:ahLst/>
            <a:cxnLst>
              <a:cxn ang="0">
                <a:pos x="T0" y="T1"/>
              </a:cxn>
              <a:cxn ang="0">
                <a:pos x="T2" y="T3"/>
              </a:cxn>
              <a:cxn ang="0">
                <a:pos x="T4" y="T5"/>
              </a:cxn>
              <a:cxn ang="0">
                <a:pos x="T6" y="T7"/>
              </a:cxn>
              <a:cxn ang="0">
                <a:pos x="T8" y="T9"/>
              </a:cxn>
            </a:cxnLst>
            <a:rect l="0" t="0" r="r" b="b"/>
            <a:pathLst>
              <a:path w="3867" h="289">
                <a:moveTo>
                  <a:pt x="3866" y="0"/>
                </a:moveTo>
                <a:lnTo>
                  <a:pt x="3522" y="288"/>
                </a:lnTo>
                <a:lnTo>
                  <a:pt x="0" y="288"/>
                </a:lnTo>
                <a:lnTo>
                  <a:pt x="344" y="0"/>
                </a:lnTo>
                <a:lnTo>
                  <a:pt x="3866" y="0"/>
                </a:lnTo>
              </a:path>
            </a:pathLst>
          </a:custGeom>
          <a:noFill/>
          <a:ln w="19050" cap="rnd" cmpd="sng">
            <a:solidFill>
              <a:srgbClr val="2829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21" name="Freeform 13">
            <a:extLst>
              <a:ext uri="{FF2B5EF4-FFF2-40B4-BE49-F238E27FC236}">
                <a16:creationId xmlns:a16="http://schemas.microsoft.com/office/drawing/2014/main" id="{61700C10-80FB-4D94-8B22-B6C1EC5E60EF}"/>
              </a:ext>
            </a:extLst>
          </p:cNvPr>
          <p:cNvSpPr>
            <a:spLocks/>
          </p:cNvSpPr>
          <p:nvPr/>
        </p:nvSpPr>
        <p:spPr bwMode="auto">
          <a:xfrm>
            <a:off x="2774951" y="914401"/>
            <a:ext cx="538163" cy="4168775"/>
          </a:xfrm>
          <a:custGeom>
            <a:avLst/>
            <a:gdLst>
              <a:gd name="T0" fmla="*/ 0 w 339"/>
              <a:gd name="T1" fmla="*/ 2625 h 2626"/>
              <a:gd name="T2" fmla="*/ 0 w 339"/>
              <a:gd name="T3" fmla="*/ 287 h 2626"/>
              <a:gd name="T4" fmla="*/ 338 w 339"/>
              <a:gd name="T5" fmla="*/ 0 h 2626"/>
              <a:gd name="T6" fmla="*/ 338 w 339"/>
              <a:gd name="T7" fmla="*/ 2338 h 2626"/>
              <a:gd name="T8" fmla="*/ 0 w 339"/>
              <a:gd name="T9" fmla="*/ 2625 h 2626"/>
            </a:gdLst>
            <a:ahLst/>
            <a:cxnLst>
              <a:cxn ang="0">
                <a:pos x="T0" y="T1"/>
              </a:cxn>
              <a:cxn ang="0">
                <a:pos x="T2" y="T3"/>
              </a:cxn>
              <a:cxn ang="0">
                <a:pos x="T4" y="T5"/>
              </a:cxn>
              <a:cxn ang="0">
                <a:pos x="T6" y="T7"/>
              </a:cxn>
              <a:cxn ang="0">
                <a:pos x="T8" y="T9"/>
              </a:cxn>
            </a:cxnLst>
            <a:rect l="0" t="0" r="r" b="b"/>
            <a:pathLst>
              <a:path w="339" h="2626">
                <a:moveTo>
                  <a:pt x="0" y="2625"/>
                </a:moveTo>
                <a:lnTo>
                  <a:pt x="0" y="287"/>
                </a:lnTo>
                <a:lnTo>
                  <a:pt x="338" y="0"/>
                </a:lnTo>
                <a:lnTo>
                  <a:pt x="338" y="2338"/>
                </a:lnTo>
                <a:lnTo>
                  <a:pt x="0" y="2625"/>
                </a:lnTo>
              </a:path>
            </a:pathLst>
          </a:custGeom>
          <a:noFill/>
          <a:ln w="19050" cap="rnd" cmpd="sng">
            <a:solidFill>
              <a:srgbClr val="2829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22" name="Freeform 14">
            <a:extLst>
              <a:ext uri="{FF2B5EF4-FFF2-40B4-BE49-F238E27FC236}">
                <a16:creationId xmlns:a16="http://schemas.microsoft.com/office/drawing/2014/main" id="{D1D17C28-608C-45ED-8B4F-B25A707C5AEE}"/>
              </a:ext>
            </a:extLst>
          </p:cNvPr>
          <p:cNvSpPr>
            <a:spLocks/>
          </p:cNvSpPr>
          <p:nvPr/>
        </p:nvSpPr>
        <p:spPr bwMode="auto">
          <a:xfrm>
            <a:off x="3321050" y="914401"/>
            <a:ext cx="5583238" cy="3711575"/>
          </a:xfrm>
          <a:custGeom>
            <a:avLst/>
            <a:gdLst>
              <a:gd name="T0" fmla="*/ 0 w 3517"/>
              <a:gd name="T1" fmla="*/ 2337 h 2338"/>
              <a:gd name="T2" fmla="*/ 0 w 3517"/>
              <a:gd name="T3" fmla="*/ 0 h 2338"/>
              <a:gd name="T4" fmla="*/ 3516 w 3517"/>
              <a:gd name="T5" fmla="*/ 0 h 2338"/>
              <a:gd name="T6" fmla="*/ 3516 w 3517"/>
              <a:gd name="T7" fmla="*/ 2337 h 2338"/>
              <a:gd name="T8" fmla="*/ 0 w 3517"/>
              <a:gd name="T9" fmla="*/ 2337 h 2338"/>
            </a:gdLst>
            <a:ahLst/>
            <a:cxnLst>
              <a:cxn ang="0">
                <a:pos x="T0" y="T1"/>
              </a:cxn>
              <a:cxn ang="0">
                <a:pos x="T2" y="T3"/>
              </a:cxn>
              <a:cxn ang="0">
                <a:pos x="T4" y="T5"/>
              </a:cxn>
              <a:cxn ang="0">
                <a:pos x="T6" y="T7"/>
              </a:cxn>
              <a:cxn ang="0">
                <a:pos x="T8" y="T9"/>
              </a:cxn>
            </a:cxnLst>
            <a:rect l="0" t="0" r="r" b="b"/>
            <a:pathLst>
              <a:path w="3517" h="2338">
                <a:moveTo>
                  <a:pt x="0" y="2337"/>
                </a:moveTo>
                <a:lnTo>
                  <a:pt x="0" y="0"/>
                </a:lnTo>
                <a:lnTo>
                  <a:pt x="3516" y="0"/>
                </a:lnTo>
                <a:lnTo>
                  <a:pt x="3516" y="2337"/>
                </a:lnTo>
                <a:lnTo>
                  <a:pt x="0" y="2337"/>
                </a:lnTo>
              </a:path>
            </a:pathLst>
          </a:custGeom>
          <a:noFill/>
          <a:ln w="19050" cap="rnd" cmpd="sng">
            <a:solidFill>
              <a:srgbClr val="2829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23" name="Line 15">
            <a:extLst>
              <a:ext uri="{FF2B5EF4-FFF2-40B4-BE49-F238E27FC236}">
                <a16:creationId xmlns:a16="http://schemas.microsoft.com/office/drawing/2014/main" id="{7DC6C791-0B54-4910-B80C-DE4646234A9F}"/>
              </a:ext>
            </a:extLst>
          </p:cNvPr>
          <p:cNvSpPr>
            <a:spLocks noChangeShapeType="1"/>
          </p:cNvSpPr>
          <p:nvPr/>
        </p:nvSpPr>
        <p:spPr bwMode="auto">
          <a:xfrm>
            <a:off x="2781301" y="5091113"/>
            <a:ext cx="5578475" cy="0"/>
          </a:xfrm>
          <a:prstGeom prst="line">
            <a:avLst/>
          </a:prstGeom>
          <a:noFill/>
          <a:ln w="19050">
            <a:solidFill>
              <a:srgbClr val="282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24" name="Line 16">
            <a:extLst>
              <a:ext uri="{FF2B5EF4-FFF2-40B4-BE49-F238E27FC236}">
                <a16:creationId xmlns:a16="http://schemas.microsoft.com/office/drawing/2014/main" id="{A09C80C4-D650-4FFC-9BA9-AA7A1CD279A4}"/>
              </a:ext>
            </a:extLst>
          </p:cNvPr>
          <p:cNvSpPr>
            <a:spLocks noChangeShapeType="1"/>
          </p:cNvSpPr>
          <p:nvPr/>
        </p:nvSpPr>
        <p:spPr bwMode="auto">
          <a:xfrm>
            <a:off x="2774950" y="5097464"/>
            <a:ext cx="0" cy="60325"/>
          </a:xfrm>
          <a:prstGeom prst="line">
            <a:avLst/>
          </a:prstGeom>
          <a:noFill/>
          <a:ln w="19050">
            <a:solidFill>
              <a:srgbClr val="282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25" name="Line 17">
            <a:extLst>
              <a:ext uri="{FF2B5EF4-FFF2-40B4-BE49-F238E27FC236}">
                <a16:creationId xmlns:a16="http://schemas.microsoft.com/office/drawing/2014/main" id="{1B36E62B-827F-4153-B9D8-CC81B7D1D86E}"/>
              </a:ext>
            </a:extLst>
          </p:cNvPr>
          <p:cNvSpPr>
            <a:spLocks noChangeShapeType="1"/>
          </p:cNvSpPr>
          <p:nvPr/>
        </p:nvSpPr>
        <p:spPr bwMode="auto">
          <a:xfrm>
            <a:off x="5570538" y="5097464"/>
            <a:ext cx="0" cy="60325"/>
          </a:xfrm>
          <a:prstGeom prst="line">
            <a:avLst/>
          </a:prstGeom>
          <a:noFill/>
          <a:ln w="19050">
            <a:solidFill>
              <a:srgbClr val="282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26" name="Line 18">
            <a:extLst>
              <a:ext uri="{FF2B5EF4-FFF2-40B4-BE49-F238E27FC236}">
                <a16:creationId xmlns:a16="http://schemas.microsoft.com/office/drawing/2014/main" id="{A231A1AA-6DBB-447C-9B7F-DC4142565658}"/>
              </a:ext>
            </a:extLst>
          </p:cNvPr>
          <p:cNvSpPr>
            <a:spLocks noChangeShapeType="1"/>
          </p:cNvSpPr>
          <p:nvPr/>
        </p:nvSpPr>
        <p:spPr bwMode="auto">
          <a:xfrm>
            <a:off x="8366125" y="5097464"/>
            <a:ext cx="0" cy="60325"/>
          </a:xfrm>
          <a:prstGeom prst="line">
            <a:avLst/>
          </a:prstGeom>
          <a:noFill/>
          <a:ln w="19050">
            <a:solidFill>
              <a:srgbClr val="282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27" name="Rectangle 19">
            <a:extLst>
              <a:ext uri="{FF2B5EF4-FFF2-40B4-BE49-F238E27FC236}">
                <a16:creationId xmlns:a16="http://schemas.microsoft.com/office/drawing/2014/main" id="{C02CE212-E89D-4567-BFB9-3464648A0FC3}"/>
              </a:ext>
            </a:extLst>
          </p:cNvPr>
          <p:cNvSpPr>
            <a:spLocks noChangeArrowheads="1"/>
          </p:cNvSpPr>
          <p:nvPr/>
        </p:nvSpPr>
        <p:spPr bwMode="auto">
          <a:xfrm>
            <a:off x="3387726" y="5268913"/>
            <a:ext cx="1522597" cy="42832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282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2200" b="1">
                <a:solidFill>
                  <a:srgbClr val="282900"/>
                </a:solidFill>
              </a:rPr>
              <a:t>Assemblers</a:t>
            </a:r>
          </a:p>
        </p:txBody>
      </p:sp>
      <p:sp>
        <p:nvSpPr>
          <p:cNvPr id="68628" name="Rectangle 20">
            <a:extLst>
              <a:ext uri="{FF2B5EF4-FFF2-40B4-BE49-F238E27FC236}">
                <a16:creationId xmlns:a16="http://schemas.microsoft.com/office/drawing/2014/main" id="{BE3855A6-5F24-4F9D-BA97-EE3F575CB0D8}"/>
              </a:ext>
            </a:extLst>
          </p:cNvPr>
          <p:cNvSpPr>
            <a:spLocks noChangeArrowheads="1"/>
          </p:cNvSpPr>
          <p:nvPr/>
        </p:nvSpPr>
        <p:spPr bwMode="auto">
          <a:xfrm>
            <a:off x="6483350" y="5268913"/>
            <a:ext cx="1676742" cy="42832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282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2200" b="1">
                <a:solidFill>
                  <a:srgbClr val="282900"/>
                </a:solidFill>
              </a:rPr>
              <a:t>Skilled Labor</a:t>
            </a:r>
          </a:p>
        </p:txBody>
      </p:sp>
      <p:sp>
        <p:nvSpPr>
          <p:cNvPr id="68629" name="Freeform 21">
            <a:extLst>
              <a:ext uri="{FF2B5EF4-FFF2-40B4-BE49-F238E27FC236}">
                <a16:creationId xmlns:a16="http://schemas.microsoft.com/office/drawing/2014/main" id="{727FCC49-F13C-43FE-8C03-37AA19365828}"/>
              </a:ext>
            </a:extLst>
          </p:cNvPr>
          <p:cNvSpPr>
            <a:spLocks/>
          </p:cNvSpPr>
          <p:nvPr/>
        </p:nvSpPr>
        <p:spPr bwMode="auto">
          <a:xfrm>
            <a:off x="4173538" y="4402138"/>
            <a:ext cx="546100" cy="690562"/>
          </a:xfrm>
          <a:custGeom>
            <a:avLst/>
            <a:gdLst>
              <a:gd name="T0" fmla="*/ 343 w 344"/>
              <a:gd name="T1" fmla="*/ 146 h 435"/>
              <a:gd name="T2" fmla="*/ 343 w 344"/>
              <a:gd name="T3" fmla="*/ 0 h 435"/>
              <a:gd name="T4" fmla="*/ 0 w 344"/>
              <a:gd name="T5" fmla="*/ 289 h 435"/>
              <a:gd name="T6" fmla="*/ 0 w 344"/>
              <a:gd name="T7" fmla="*/ 434 h 435"/>
              <a:gd name="T8" fmla="*/ 343 w 344"/>
              <a:gd name="T9" fmla="*/ 146 h 435"/>
            </a:gdLst>
            <a:ahLst/>
            <a:cxnLst>
              <a:cxn ang="0">
                <a:pos x="T0" y="T1"/>
              </a:cxn>
              <a:cxn ang="0">
                <a:pos x="T2" y="T3"/>
              </a:cxn>
              <a:cxn ang="0">
                <a:pos x="T4" y="T5"/>
              </a:cxn>
              <a:cxn ang="0">
                <a:pos x="T6" y="T7"/>
              </a:cxn>
              <a:cxn ang="0">
                <a:pos x="T8" y="T9"/>
              </a:cxn>
            </a:cxnLst>
            <a:rect l="0" t="0" r="r" b="b"/>
            <a:pathLst>
              <a:path w="344" h="435">
                <a:moveTo>
                  <a:pt x="343" y="146"/>
                </a:moveTo>
                <a:lnTo>
                  <a:pt x="343" y="0"/>
                </a:lnTo>
                <a:lnTo>
                  <a:pt x="0" y="289"/>
                </a:lnTo>
                <a:lnTo>
                  <a:pt x="0" y="434"/>
                </a:lnTo>
                <a:lnTo>
                  <a:pt x="343" y="146"/>
                </a:lnTo>
              </a:path>
            </a:pathLst>
          </a:custGeom>
          <a:solidFill>
            <a:srgbClr val="008080"/>
          </a:solidFill>
          <a:ln w="19050" cap="rnd" cmpd="sng">
            <a:solidFill>
              <a:srgbClr val="282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30" name="Freeform 22">
            <a:extLst>
              <a:ext uri="{FF2B5EF4-FFF2-40B4-BE49-F238E27FC236}">
                <a16:creationId xmlns:a16="http://schemas.microsoft.com/office/drawing/2014/main" id="{0B95E706-0396-4E39-A4B9-616590A8E0EB}"/>
              </a:ext>
            </a:extLst>
          </p:cNvPr>
          <p:cNvSpPr>
            <a:spLocks/>
          </p:cNvSpPr>
          <p:nvPr/>
        </p:nvSpPr>
        <p:spPr bwMode="auto">
          <a:xfrm>
            <a:off x="3373439" y="4860926"/>
            <a:ext cx="801687" cy="231775"/>
          </a:xfrm>
          <a:custGeom>
            <a:avLst/>
            <a:gdLst>
              <a:gd name="T0" fmla="*/ 504 w 505"/>
              <a:gd name="T1" fmla="*/ 145 h 146"/>
              <a:gd name="T2" fmla="*/ 504 w 505"/>
              <a:gd name="T3" fmla="*/ 0 h 146"/>
              <a:gd name="T4" fmla="*/ 0 w 505"/>
              <a:gd name="T5" fmla="*/ 0 h 146"/>
              <a:gd name="T6" fmla="*/ 0 w 505"/>
              <a:gd name="T7" fmla="*/ 145 h 146"/>
              <a:gd name="T8" fmla="*/ 504 w 505"/>
              <a:gd name="T9" fmla="*/ 145 h 146"/>
            </a:gdLst>
            <a:ahLst/>
            <a:cxnLst>
              <a:cxn ang="0">
                <a:pos x="T0" y="T1"/>
              </a:cxn>
              <a:cxn ang="0">
                <a:pos x="T2" y="T3"/>
              </a:cxn>
              <a:cxn ang="0">
                <a:pos x="T4" y="T5"/>
              </a:cxn>
              <a:cxn ang="0">
                <a:pos x="T6" y="T7"/>
              </a:cxn>
              <a:cxn ang="0">
                <a:pos x="T8" y="T9"/>
              </a:cxn>
            </a:cxnLst>
            <a:rect l="0" t="0" r="r" b="b"/>
            <a:pathLst>
              <a:path w="505" h="146">
                <a:moveTo>
                  <a:pt x="504" y="145"/>
                </a:moveTo>
                <a:lnTo>
                  <a:pt x="504" y="0"/>
                </a:lnTo>
                <a:lnTo>
                  <a:pt x="0" y="0"/>
                </a:lnTo>
                <a:lnTo>
                  <a:pt x="0" y="145"/>
                </a:lnTo>
                <a:lnTo>
                  <a:pt x="504" y="145"/>
                </a:lnTo>
              </a:path>
            </a:pathLst>
          </a:custGeom>
          <a:solidFill>
            <a:srgbClr val="00FFFF"/>
          </a:solidFill>
          <a:ln w="19050" cap="rnd" cmpd="sng">
            <a:solidFill>
              <a:srgbClr val="282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31" name="Freeform 23">
            <a:extLst>
              <a:ext uri="{FF2B5EF4-FFF2-40B4-BE49-F238E27FC236}">
                <a16:creationId xmlns:a16="http://schemas.microsoft.com/office/drawing/2014/main" id="{924A1FDC-7B41-4A54-9260-2C974ECAD2C2}"/>
              </a:ext>
            </a:extLst>
          </p:cNvPr>
          <p:cNvSpPr>
            <a:spLocks/>
          </p:cNvSpPr>
          <p:nvPr/>
        </p:nvSpPr>
        <p:spPr bwMode="auto">
          <a:xfrm>
            <a:off x="3373438" y="4402139"/>
            <a:ext cx="1346200" cy="460375"/>
          </a:xfrm>
          <a:custGeom>
            <a:avLst/>
            <a:gdLst>
              <a:gd name="T0" fmla="*/ 847 w 848"/>
              <a:gd name="T1" fmla="*/ 0 h 290"/>
              <a:gd name="T2" fmla="*/ 504 w 848"/>
              <a:gd name="T3" fmla="*/ 289 h 290"/>
              <a:gd name="T4" fmla="*/ 0 w 848"/>
              <a:gd name="T5" fmla="*/ 289 h 290"/>
              <a:gd name="T6" fmla="*/ 344 w 848"/>
              <a:gd name="T7" fmla="*/ 0 h 290"/>
              <a:gd name="T8" fmla="*/ 847 w 848"/>
              <a:gd name="T9" fmla="*/ 0 h 290"/>
            </a:gdLst>
            <a:ahLst/>
            <a:cxnLst>
              <a:cxn ang="0">
                <a:pos x="T0" y="T1"/>
              </a:cxn>
              <a:cxn ang="0">
                <a:pos x="T2" y="T3"/>
              </a:cxn>
              <a:cxn ang="0">
                <a:pos x="T4" y="T5"/>
              </a:cxn>
              <a:cxn ang="0">
                <a:pos x="T6" y="T7"/>
              </a:cxn>
              <a:cxn ang="0">
                <a:pos x="T8" y="T9"/>
              </a:cxn>
            </a:cxnLst>
            <a:rect l="0" t="0" r="r" b="b"/>
            <a:pathLst>
              <a:path w="848" h="290">
                <a:moveTo>
                  <a:pt x="847" y="0"/>
                </a:moveTo>
                <a:lnTo>
                  <a:pt x="504" y="289"/>
                </a:lnTo>
                <a:lnTo>
                  <a:pt x="0" y="289"/>
                </a:lnTo>
                <a:lnTo>
                  <a:pt x="344" y="0"/>
                </a:lnTo>
                <a:lnTo>
                  <a:pt x="847" y="0"/>
                </a:lnTo>
              </a:path>
            </a:pathLst>
          </a:custGeom>
          <a:solidFill>
            <a:srgbClr val="00C0C0"/>
          </a:solidFill>
          <a:ln w="19050" cap="rnd" cmpd="sng">
            <a:solidFill>
              <a:srgbClr val="282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32" name="Freeform 24">
            <a:extLst>
              <a:ext uri="{FF2B5EF4-FFF2-40B4-BE49-F238E27FC236}">
                <a16:creationId xmlns:a16="http://schemas.microsoft.com/office/drawing/2014/main" id="{DCCD9580-23FA-4841-80D9-1816F6D7FDC4}"/>
              </a:ext>
            </a:extLst>
          </p:cNvPr>
          <p:cNvSpPr>
            <a:spLocks/>
          </p:cNvSpPr>
          <p:nvPr/>
        </p:nvSpPr>
        <p:spPr bwMode="auto">
          <a:xfrm>
            <a:off x="4972050" y="2047876"/>
            <a:ext cx="546100" cy="3044825"/>
          </a:xfrm>
          <a:custGeom>
            <a:avLst/>
            <a:gdLst>
              <a:gd name="T0" fmla="*/ 343 w 344"/>
              <a:gd name="T1" fmla="*/ 1629 h 1918"/>
              <a:gd name="T2" fmla="*/ 343 w 344"/>
              <a:gd name="T3" fmla="*/ 0 h 1918"/>
              <a:gd name="T4" fmla="*/ 0 w 344"/>
              <a:gd name="T5" fmla="*/ 289 h 1918"/>
              <a:gd name="T6" fmla="*/ 0 w 344"/>
              <a:gd name="T7" fmla="*/ 1917 h 1918"/>
              <a:gd name="T8" fmla="*/ 343 w 344"/>
              <a:gd name="T9" fmla="*/ 1629 h 1918"/>
            </a:gdLst>
            <a:ahLst/>
            <a:cxnLst>
              <a:cxn ang="0">
                <a:pos x="T0" y="T1"/>
              </a:cxn>
              <a:cxn ang="0">
                <a:pos x="T2" y="T3"/>
              </a:cxn>
              <a:cxn ang="0">
                <a:pos x="T4" y="T5"/>
              </a:cxn>
              <a:cxn ang="0">
                <a:pos x="T6" y="T7"/>
              </a:cxn>
              <a:cxn ang="0">
                <a:pos x="T8" y="T9"/>
              </a:cxn>
            </a:cxnLst>
            <a:rect l="0" t="0" r="r" b="b"/>
            <a:pathLst>
              <a:path w="344" h="1918">
                <a:moveTo>
                  <a:pt x="343" y="1629"/>
                </a:moveTo>
                <a:lnTo>
                  <a:pt x="343" y="0"/>
                </a:lnTo>
                <a:lnTo>
                  <a:pt x="0" y="289"/>
                </a:lnTo>
                <a:lnTo>
                  <a:pt x="0" y="1917"/>
                </a:lnTo>
                <a:lnTo>
                  <a:pt x="343" y="1629"/>
                </a:lnTo>
              </a:path>
            </a:pathLst>
          </a:custGeom>
          <a:solidFill>
            <a:srgbClr val="800000"/>
          </a:solidFill>
          <a:ln w="19050" cap="rnd" cmpd="sng">
            <a:solidFill>
              <a:srgbClr val="282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33" name="Freeform 25">
            <a:extLst>
              <a:ext uri="{FF2B5EF4-FFF2-40B4-BE49-F238E27FC236}">
                <a16:creationId xmlns:a16="http://schemas.microsoft.com/office/drawing/2014/main" id="{F55C90F0-AC60-412D-8090-009216C85DDC}"/>
              </a:ext>
            </a:extLst>
          </p:cNvPr>
          <p:cNvSpPr>
            <a:spLocks/>
          </p:cNvSpPr>
          <p:nvPr/>
        </p:nvSpPr>
        <p:spPr bwMode="auto">
          <a:xfrm>
            <a:off x="4173538" y="2506664"/>
            <a:ext cx="800100" cy="2586037"/>
          </a:xfrm>
          <a:custGeom>
            <a:avLst/>
            <a:gdLst>
              <a:gd name="T0" fmla="*/ 503 w 504"/>
              <a:gd name="T1" fmla="*/ 1628 h 1629"/>
              <a:gd name="T2" fmla="*/ 503 w 504"/>
              <a:gd name="T3" fmla="*/ 0 h 1629"/>
              <a:gd name="T4" fmla="*/ 0 w 504"/>
              <a:gd name="T5" fmla="*/ 0 h 1629"/>
              <a:gd name="T6" fmla="*/ 0 w 504"/>
              <a:gd name="T7" fmla="*/ 1628 h 1629"/>
              <a:gd name="T8" fmla="*/ 503 w 504"/>
              <a:gd name="T9" fmla="*/ 1628 h 1629"/>
            </a:gdLst>
            <a:ahLst/>
            <a:cxnLst>
              <a:cxn ang="0">
                <a:pos x="T0" y="T1"/>
              </a:cxn>
              <a:cxn ang="0">
                <a:pos x="T2" y="T3"/>
              </a:cxn>
              <a:cxn ang="0">
                <a:pos x="T4" y="T5"/>
              </a:cxn>
              <a:cxn ang="0">
                <a:pos x="T6" y="T7"/>
              </a:cxn>
              <a:cxn ang="0">
                <a:pos x="T8" y="T9"/>
              </a:cxn>
            </a:cxnLst>
            <a:rect l="0" t="0" r="r" b="b"/>
            <a:pathLst>
              <a:path w="504" h="1629">
                <a:moveTo>
                  <a:pt x="503" y="1628"/>
                </a:moveTo>
                <a:lnTo>
                  <a:pt x="503" y="0"/>
                </a:lnTo>
                <a:lnTo>
                  <a:pt x="0" y="0"/>
                </a:lnTo>
                <a:lnTo>
                  <a:pt x="0" y="1628"/>
                </a:lnTo>
                <a:lnTo>
                  <a:pt x="503" y="1628"/>
                </a:lnTo>
              </a:path>
            </a:pathLst>
          </a:custGeom>
          <a:solidFill>
            <a:srgbClr val="FF0000"/>
          </a:solidFill>
          <a:ln w="19050" cap="rnd" cmpd="sng">
            <a:solidFill>
              <a:srgbClr val="282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34" name="Freeform 26">
            <a:extLst>
              <a:ext uri="{FF2B5EF4-FFF2-40B4-BE49-F238E27FC236}">
                <a16:creationId xmlns:a16="http://schemas.microsoft.com/office/drawing/2014/main" id="{FE12905C-3940-421C-B485-ED62D4F19CC1}"/>
              </a:ext>
            </a:extLst>
          </p:cNvPr>
          <p:cNvSpPr>
            <a:spLocks/>
          </p:cNvSpPr>
          <p:nvPr/>
        </p:nvSpPr>
        <p:spPr bwMode="auto">
          <a:xfrm>
            <a:off x="4173538" y="2047876"/>
            <a:ext cx="1344612" cy="460375"/>
          </a:xfrm>
          <a:custGeom>
            <a:avLst/>
            <a:gdLst>
              <a:gd name="T0" fmla="*/ 846 w 847"/>
              <a:gd name="T1" fmla="*/ 0 h 290"/>
              <a:gd name="T2" fmla="*/ 503 w 847"/>
              <a:gd name="T3" fmla="*/ 289 h 290"/>
              <a:gd name="T4" fmla="*/ 0 w 847"/>
              <a:gd name="T5" fmla="*/ 289 h 290"/>
              <a:gd name="T6" fmla="*/ 343 w 847"/>
              <a:gd name="T7" fmla="*/ 0 h 290"/>
              <a:gd name="T8" fmla="*/ 846 w 847"/>
              <a:gd name="T9" fmla="*/ 0 h 290"/>
            </a:gdLst>
            <a:ahLst/>
            <a:cxnLst>
              <a:cxn ang="0">
                <a:pos x="T0" y="T1"/>
              </a:cxn>
              <a:cxn ang="0">
                <a:pos x="T2" y="T3"/>
              </a:cxn>
              <a:cxn ang="0">
                <a:pos x="T4" y="T5"/>
              </a:cxn>
              <a:cxn ang="0">
                <a:pos x="T6" y="T7"/>
              </a:cxn>
              <a:cxn ang="0">
                <a:pos x="T8" y="T9"/>
              </a:cxn>
            </a:cxnLst>
            <a:rect l="0" t="0" r="r" b="b"/>
            <a:pathLst>
              <a:path w="847" h="290">
                <a:moveTo>
                  <a:pt x="846" y="0"/>
                </a:moveTo>
                <a:lnTo>
                  <a:pt x="503" y="289"/>
                </a:lnTo>
                <a:lnTo>
                  <a:pt x="0" y="289"/>
                </a:lnTo>
                <a:lnTo>
                  <a:pt x="343" y="0"/>
                </a:lnTo>
                <a:lnTo>
                  <a:pt x="846" y="0"/>
                </a:lnTo>
              </a:path>
            </a:pathLst>
          </a:custGeom>
          <a:solidFill>
            <a:srgbClr val="C00000"/>
          </a:solidFill>
          <a:ln w="19050" cap="rnd" cmpd="sng">
            <a:solidFill>
              <a:srgbClr val="282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35" name="Rectangle 27">
            <a:extLst>
              <a:ext uri="{FF2B5EF4-FFF2-40B4-BE49-F238E27FC236}">
                <a16:creationId xmlns:a16="http://schemas.microsoft.com/office/drawing/2014/main" id="{4FB7E554-E396-4028-8100-F0A34A41B00A}"/>
              </a:ext>
            </a:extLst>
          </p:cNvPr>
          <p:cNvSpPr>
            <a:spLocks noChangeArrowheads="1"/>
          </p:cNvSpPr>
          <p:nvPr/>
        </p:nvSpPr>
        <p:spPr bwMode="auto">
          <a:xfrm>
            <a:off x="3382963" y="3921125"/>
            <a:ext cx="828754" cy="428322"/>
          </a:xfrm>
          <a:prstGeom prst="rect">
            <a:avLst/>
          </a:prstGeom>
          <a:noFill/>
          <a:ln w="19050">
            <a:solidFill>
              <a:srgbClr val="2829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2200" b="1">
                <a:solidFill>
                  <a:srgbClr val="282900"/>
                </a:solidFill>
              </a:rPr>
              <a:t>$1.55</a:t>
            </a:r>
          </a:p>
        </p:txBody>
      </p:sp>
      <p:sp>
        <p:nvSpPr>
          <p:cNvPr id="68636" name="Rectangle 28">
            <a:extLst>
              <a:ext uri="{FF2B5EF4-FFF2-40B4-BE49-F238E27FC236}">
                <a16:creationId xmlns:a16="http://schemas.microsoft.com/office/drawing/2014/main" id="{2932A66F-CF77-4158-B58E-E5A9F2A8256B}"/>
              </a:ext>
            </a:extLst>
          </p:cNvPr>
          <p:cNvSpPr>
            <a:spLocks noChangeArrowheads="1"/>
          </p:cNvSpPr>
          <p:nvPr/>
        </p:nvSpPr>
        <p:spPr bwMode="auto">
          <a:xfrm>
            <a:off x="3459164" y="1711325"/>
            <a:ext cx="971421" cy="428322"/>
          </a:xfrm>
          <a:prstGeom prst="rect">
            <a:avLst/>
          </a:prstGeom>
          <a:noFill/>
          <a:ln w="19050">
            <a:solidFill>
              <a:srgbClr val="2829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2200" b="1">
                <a:solidFill>
                  <a:srgbClr val="282900"/>
                </a:solidFill>
              </a:rPr>
              <a:t>$17.38</a:t>
            </a:r>
          </a:p>
        </p:txBody>
      </p:sp>
      <p:sp>
        <p:nvSpPr>
          <p:cNvPr id="68637" name="Freeform 29">
            <a:extLst>
              <a:ext uri="{FF2B5EF4-FFF2-40B4-BE49-F238E27FC236}">
                <a16:creationId xmlns:a16="http://schemas.microsoft.com/office/drawing/2014/main" id="{7821E2F0-A9EF-484E-8029-4E1D6D44ECA7}"/>
              </a:ext>
            </a:extLst>
          </p:cNvPr>
          <p:cNvSpPr>
            <a:spLocks/>
          </p:cNvSpPr>
          <p:nvPr/>
        </p:nvSpPr>
        <p:spPr bwMode="auto">
          <a:xfrm>
            <a:off x="6969125" y="4206876"/>
            <a:ext cx="546100" cy="885825"/>
          </a:xfrm>
          <a:custGeom>
            <a:avLst/>
            <a:gdLst>
              <a:gd name="T0" fmla="*/ 343 w 344"/>
              <a:gd name="T1" fmla="*/ 269 h 558"/>
              <a:gd name="T2" fmla="*/ 343 w 344"/>
              <a:gd name="T3" fmla="*/ 0 h 558"/>
              <a:gd name="T4" fmla="*/ 0 w 344"/>
              <a:gd name="T5" fmla="*/ 289 h 558"/>
              <a:gd name="T6" fmla="*/ 0 w 344"/>
              <a:gd name="T7" fmla="*/ 557 h 558"/>
              <a:gd name="T8" fmla="*/ 343 w 344"/>
              <a:gd name="T9" fmla="*/ 269 h 558"/>
            </a:gdLst>
            <a:ahLst/>
            <a:cxnLst>
              <a:cxn ang="0">
                <a:pos x="T0" y="T1"/>
              </a:cxn>
              <a:cxn ang="0">
                <a:pos x="T2" y="T3"/>
              </a:cxn>
              <a:cxn ang="0">
                <a:pos x="T4" y="T5"/>
              </a:cxn>
              <a:cxn ang="0">
                <a:pos x="T6" y="T7"/>
              </a:cxn>
              <a:cxn ang="0">
                <a:pos x="T8" y="T9"/>
              </a:cxn>
            </a:cxnLst>
            <a:rect l="0" t="0" r="r" b="b"/>
            <a:pathLst>
              <a:path w="344" h="558">
                <a:moveTo>
                  <a:pt x="343" y="269"/>
                </a:moveTo>
                <a:lnTo>
                  <a:pt x="343" y="0"/>
                </a:lnTo>
                <a:lnTo>
                  <a:pt x="0" y="289"/>
                </a:lnTo>
                <a:lnTo>
                  <a:pt x="0" y="557"/>
                </a:lnTo>
                <a:lnTo>
                  <a:pt x="343" y="269"/>
                </a:lnTo>
              </a:path>
            </a:pathLst>
          </a:custGeom>
          <a:solidFill>
            <a:srgbClr val="008080"/>
          </a:solidFill>
          <a:ln w="19050" cap="rnd" cmpd="sng">
            <a:solidFill>
              <a:srgbClr val="282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38" name="Freeform 30">
            <a:extLst>
              <a:ext uri="{FF2B5EF4-FFF2-40B4-BE49-F238E27FC236}">
                <a16:creationId xmlns:a16="http://schemas.microsoft.com/office/drawing/2014/main" id="{D713DCA2-E59E-44D0-9294-888817E8A674}"/>
              </a:ext>
            </a:extLst>
          </p:cNvPr>
          <p:cNvSpPr>
            <a:spLocks/>
          </p:cNvSpPr>
          <p:nvPr/>
        </p:nvSpPr>
        <p:spPr bwMode="auto">
          <a:xfrm>
            <a:off x="6170613" y="4665664"/>
            <a:ext cx="800100" cy="427037"/>
          </a:xfrm>
          <a:custGeom>
            <a:avLst/>
            <a:gdLst>
              <a:gd name="T0" fmla="*/ 503 w 504"/>
              <a:gd name="T1" fmla="*/ 268 h 269"/>
              <a:gd name="T2" fmla="*/ 503 w 504"/>
              <a:gd name="T3" fmla="*/ 0 h 269"/>
              <a:gd name="T4" fmla="*/ 0 w 504"/>
              <a:gd name="T5" fmla="*/ 0 h 269"/>
              <a:gd name="T6" fmla="*/ 0 w 504"/>
              <a:gd name="T7" fmla="*/ 268 h 269"/>
              <a:gd name="T8" fmla="*/ 503 w 504"/>
              <a:gd name="T9" fmla="*/ 268 h 269"/>
            </a:gdLst>
            <a:ahLst/>
            <a:cxnLst>
              <a:cxn ang="0">
                <a:pos x="T0" y="T1"/>
              </a:cxn>
              <a:cxn ang="0">
                <a:pos x="T2" y="T3"/>
              </a:cxn>
              <a:cxn ang="0">
                <a:pos x="T4" y="T5"/>
              </a:cxn>
              <a:cxn ang="0">
                <a:pos x="T6" y="T7"/>
              </a:cxn>
              <a:cxn ang="0">
                <a:pos x="T8" y="T9"/>
              </a:cxn>
            </a:cxnLst>
            <a:rect l="0" t="0" r="r" b="b"/>
            <a:pathLst>
              <a:path w="504" h="269">
                <a:moveTo>
                  <a:pt x="503" y="268"/>
                </a:moveTo>
                <a:lnTo>
                  <a:pt x="503" y="0"/>
                </a:lnTo>
                <a:lnTo>
                  <a:pt x="0" y="0"/>
                </a:lnTo>
                <a:lnTo>
                  <a:pt x="0" y="268"/>
                </a:lnTo>
                <a:lnTo>
                  <a:pt x="503" y="268"/>
                </a:lnTo>
              </a:path>
            </a:pathLst>
          </a:custGeom>
          <a:solidFill>
            <a:srgbClr val="00FFFF"/>
          </a:solidFill>
          <a:ln w="19050" cap="rnd" cmpd="sng">
            <a:solidFill>
              <a:srgbClr val="282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39" name="Freeform 31">
            <a:extLst>
              <a:ext uri="{FF2B5EF4-FFF2-40B4-BE49-F238E27FC236}">
                <a16:creationId xmlns:a16="http://schemas.microsoft.com/office/drawing/2014/main" id="{5ABFC8EA-EA11-4ED2-AFBF-6840FD9CEEDD}"/>
              </a:ext>
            </a:extLst>
          </p:cNvPr>
          <p:cNvSpPr>
            <a:spLocks/>
          </p:cNvSpPr>
          <p:nvPr/>
        </p:nvSpPr>
        <p:spPr bwMode="auto">
          <a:xfrm>
            <a:off x="6170613" y="4206876"/>
            <a:ext cx="1344612" cy="460375"/>
          </a:xfrm>
          <a:custGeom>
            <a:avLst/>
            <a:gdLst>
              <a:gd name="T0" fmla="*/ 846 w 847"/>
              <a:gd name="T1" fmla="*/ 0 h 290"/>
              <a:gd name="T2" fmla="*/ 503 w 847"/>
              <a:gd name="T3" fmla="*/ 289 h 290"/>
              <a:gd name="T4" fmla="*/ 0 w 847"/>
              <a:gd name="T5" fmla="*/ 289 h 290"/>
              <a:gd name="T6" fmla="*/ 343 w 847"/>
              <a:gd name="T7" fmla="*/ 0 h 290"/>
              <a:gd name="T8" fmla="*/ 846 w 847"/>
              <a:gd name="T9" fmla="*/ 0 h 290"/>
            </a:gdLst>
            <a:ahLst/>
            <a:cxnLst>
              <a:cxn ang="0">
                <a:pos x="T0" y="T1"/>
              </a:cxn>
              <a:cxn ang="0">
                <a:pos x="T2" y="T3"/>
              </a:cxn>
              <a:cxn ang="0">
                <a:pos x="T4" y="T5"/>
              </a:cxn>
              <a:cxn ang="0">
                <a:pos x="T6" y="T7"/>
              </a:cxn>
              <a:cxn ang="0">
                <a:pos x="T8" y="T9"/>
              </a:cxn>
            </a:cxnLst>
            <a:rect l="0" t="0" r="r" b="b"/>
            <a:pathLst>
              <a:path w="847" h="290">
                <a:moveTo>
                  <a:pt x="846" y="0"/>
                </a:moveTo>
                <a:lnTo>
                  <a:pt x="503" y="289"/>
                </a:lnTo>
                <a:lnTo>
                  <a:pt x="0" y="289"/>
                </a:lnTo>
                <a:lnTo>
                  <a:pt x="343" y="0"/>
                </a:lnTo>
                <a:lnTo>
                  <a:pt x="846" y="0"/>
                </a:lnTo>
              </a:path>
            </a:pathLst>
          </a:custGeom>
          <a:solidFill>
            <a:srgbClr val="00C0C0"/>
          </a:solidFill>
          <a:ln w="19050" cap="rnd" cmpd="sng">
            <a:solidFill>
              <a:srgbClr val="282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40" name="Freeform 32">
            <a:extLst>
              <a:ext uri="{FF2B5EF4-FFF2-40B4-BE49-F238E27FC236}">
                <a16:creationId xmlns:a16="http://schemas.microsoft.com/office/drawing/2014/main" id="{CAA852A7-3C57-4C35-9FCA-268DC3535784}"/>
              </a:ext>
            </a:extLst>
          </p:cNvPr>
          <p:cNvSpPr>
            <a:spLocks/>
          </p:cNvSpPr>
          <p:nvPr/>
        </p:nvSpPr>
        <p:spPr bwMode="auto">
          <a:xfrm>
            <a:off x="7767639" y="1625600"/>
            <a:ext cx="547687" cy="3467100"/>
          </a:xfrm>
          <a:custGeom>
            <a:avLst/>
            <a:gdLst>
              <a:gd name="T0" fmla="*/ 344 w 345"/>
              <a:gd name="T1" fmla="*/ 1895 h 2184"/>
              <a:gd name="T2" fmla="*/ 344 w 345"/>
              <a:gd name="T3" fmla="*/ 0 h 2184"/>
              <a:gd name="T4" fmla="*/ 0 w 345"/>
              <a:gd name="T5" fmla="*/ 289 h 2184"/>
              <a:gd name="T6" fmla="*/ 0 w 345"/>
              <a:gd name="T7" fmla="*/ 2183 h 2184"/>
              <a:gd name="T8" fmla="*/ 344 w 345"/>
              <a:gd name="T9" fmla="*/ 1895 h 2184"/>
            </a:gdLst>
            <a:ahLst/>
            <a:cxnLst>
              <a:cxn ang="0">
                <a:pos x="T0" y="T1"/>
              </a:cxn>
              <a:cxn ang="0">
                <a:pos x="T2" y="T3"/>
              </a:cxn>
              <a:cxn ang="0">
                <a:pos x="T4" y="T5"/>
              </a:cxn>
              <a:cxn ang="0">
                <a:pos x="T6" y="T7"/>
              </a:cxn>
              <a:cxn ang="0">
                <a:pos x="T8" y="T9"/>
              </a:cxn>
            </a:cxnLst>
            <a:rect l="0" t="0" r="r" b="b"/>
            <a:pathLst>
              <a:path w="345" h="2184">
                <a:moveTo>
                  <a:pt x="344" y="1895"/>
                </a:moveTo>
                <a:lnTo>
                  <a:pt x="344" y="0"/>
                </a:lnTo>
                <a:lnTo>
                  <a:pt x="0" y="289"/>
                </a:lnTo>
                <a:lnTo>
                  <a:pt x="0" y="2183"/>
                </a:lnTo>
                <a:lnTo>
                  <a:pt x="344" y="1895"/>
                </a:lnTo>
              </a:path>
            </a:pathLst>
          </a:custGeom>
          <a:solidFill>
            <a:srgbClr val="800000"/>
          </a:solidFill>
          <a:ln w="19050" cap="rnd" cmpd="sng">
            <a:solidFill>
              <a:srgbClr val="282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41" name="Freeform 33">
            <a:extLst>
              <a:ext uri="{FF2B5EF4-FFF2-40B4-BE49-F238E27FC236}">
                <a16:creationId xmlns:a16="http://schemas.microsoft.com/office/drawing/2014/main" id="{5B59CCF0-A086-4199-AA7D-175855D19EAF}"/>
              </a:ext>
            </a:extLst>
          </p:cNvPr>
          <p:cNvSpPr>
            <a:spLocks/>
          </p:cNvSpPr>
          <p:nvPr/>
        </p:nvSpPr>
        <p:spPr bwMode="auto">
          <a:xfrm>
            <a:off x="6969125" y="2084388"/>
            <a:ext cx="800100" cy="3008312"/>
          </a:xfrm>
          <a:custGeom>
            <a:avLst/>
            <a:gdLst>
              <a:gd name="T0" fmla="*/ 503 w 504"/>
              <a:gd name="T1" fmla="*/ 1894 h 1895"/>
              <a:gd name="T2" fmla="*/ 503 w 504"/>
              <a:gd name="T3" fmla="*/ 0 h 1895"/>
              <a:gd name="T4" fmla="*/ 0 w 504"/>
              <a:gd name="T5" fmla="*/ 0 h 1895"/>
              <a:gd name="T6" fmla="*/ 0 w 504"/>
              <a:gd name="T7" fmla="*/ 1894 h 1895"/>
              <a:gd name="T8" fmla="*/ 503 w 504"/>
              <a:gd name="T9" fmla="*/ 1894 h 1895"/>
            </a:gdLst>
            <a:ahLst/>
            <a:cxnLst>
              <a:cxn ang="0">
                <a:pos x="T0" y="T1"/>
              </a:cxn>
              <a:cxn ang="0">
                <a:pos x="T2" y="T3"/>
              </a:cxn>
              <a:cxn ang="0">
                <a:pos x="T4" y="T5"/>
              </a:cxn>
              <a:cxn ang="0">
                <a:pos x="T6" y="T7"/>
              </a:cxn>
              <a:cxn ang="0">
                <a:pos x="T8" y="T9"/>
              </a:cxn>
            </a:cxnLst>
            <a:rect l="0" t="0" r="r" b="b"/>
            <a:pathLst>
              <a:path w="504" h="1895">
                <a:moveTo>
                  <a:pt x="503" y="1894"/>
                </a:moveTo>
                <a:lnTo>
                  <a:pt x="503" y="0"/>
                </a:lnTo>
                <a:lnTo>
                  <a:pt x="0" y="0"/>
                </a:lnTo>
                <a:lnTo>
                  <a:pt x="0" y="1894"/>
                </a:lnTo>
                <a:lnTo>
                  <a:pt x="503" y="1894"/>
                </a:lnTo>
              </a:path>
            </a:pathLst>
          </a:custGeom>
          <a:solidFill>
            <a:srgbClr val="FF0000"/>
          </a:solidFill>
          <a:ln w="19050" cap="rnd" cmpd="sng">
            <a:solidFill>
              <a:srgbClr val="282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42" name="Freeform 34">
            <a:extLst>
              <a:ext uri="{FF2B5EF4-FFF2-40B4-BE49-F238E27FC236}">
                <a16:creationId xmlns:a16="http://schemas.microsoft.com/office/drawing/2014/main" id="{666B87D3-AE00-4C15-980F-C73BEBD49AB3}"/>
              </a:ext>
            </a:extLst>
          </p:cNvPr>
          <p:cNvSpPr>
            <a:spLocks/>
          </p:cNvSpPr>
          <p:nvPr/>
        </p:nvSpPr>
        <p:spPr bwMode="auto">
          <a:xfrm>
            <a:off x="6969125" y="1625601"/>
            <a:ext cx="1346200" cy="460375"/>
          </a:xfrm>
          <a:custGeom>
            <a:avLst/>
            <a:gdLst>
              <a:gd name="T0" fmla="*/ 847 w 848"/>
              <a:gd name="T1" fmla="*/ 0 h 290"/>
              <a:gd name="T2" fmla="*/ 503 w 848"/>
              <a:gd name="T3" fmla="*/ 289 h 290"/>
              <a:gd name="T4" fmla="*/ 0 w 848"/>
              <a:gd name="T5" fmla="*/ 289 h 290"/>
              <a:gd name="T6" fmla="*/ 343 w 848"/>
              <a:gd name="T7" fmla="*/ 0 h 290"/>
              <a:gd name="T8" fmla="*/ 847 w 848"/>
              <a:gd name="T9" fmla="*/ 0 h 290"/>
            </a:gdLst>
            <a:ahLst/>
            <a:cxnLst>
              <a:cxn ang="0">
                <a:pos x="T0" y="T1"/>
              </a:cxn>
              <a:cxn ang="0">
                <a:pos x="T2" y="T3"/>
              </a:cxn>
              <a:cxn ang="0">
                <a:pos x="T4" y="T5"/>
              </a:cxn>
              <a:cxn ang="0">
                <a:pos x="T6" y="T7"/>
              </a:cxn>
              <a:cxn ang="0">
                <a:pos x="T8" y="T9"/>
              </a:cxn>
            </a:cxnLst>
            <a:rect l="0" t="0" r="r" b="b"/>
            <a:pathLst>
              <a:path w="848" h="290">
                <a:moveTo>
                  <a:pt x="847" y="0"/>
                </a:moveTo>
                <a:lnTo>
                  <a:pt x="503" y="289"/>
                </a:lnTo>
                <a:lnTo>
                  <a:pt x="0" y="289"/>
                </a:lnTo>
                <a:lnTo>
                  <a:pt x="343" y="0"/>
                </a:lnTo>
                <a:lnTo>
                  <a:pt x="847" y="0"/>
                </a:lnTo>
              </a:path>
            </a:pathLst>
          </a:custGeom>
          <a:solidFill>
            <a:srgbClr val="C00000"/>
          </a:solidFill>
          <a:ln w="19050" cap="rnd" cmpd="sng">
            <a:solidFill>
              <a:srgbClr val="282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43" name="Rectangle 35">
            <a:extLst>
              <a:ext uri="{FF2B5EF4-FFF2-40B4-BE49-F238E27FC236}">
                <a16:creationId xmlns:a16="http://schemas.microsoft.com/office/drawing/2014/main" id="{516C8C11-3741-4F0C-8C44-DB8955FAC711}"/>
              </a:ext>
            </a:extLst>
          </p:cNvPr>
          <p:cNvSpPr>
            <a:spLocks noChangeArrowheads="1"/>
          </p:cNvSpPr>
          <p:nvPr/>
        </p:nvSpPr>
        <p:spPr bwMode="auto">
          <a:xfrm>
            <a:off x="5745163" y="3921125"/>
            <a:ext cx="828754" cy="428322"/>
          </a:xfrm>
          <a:prstGeom prst="rect">
            <a:avLst/>
          </a:prstGeom>
          <a:noFill/>
          <a:ln w="19050">
            <a:solidFill>
              <a:srgbClr val="2829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2200" b="1">
                <a:solidFill>
                  <a:srgbClr val="282900"/>
                </a:solidFill>
              </a:rPr>
              <a:t>$2.87</a:t>
            </a:r>
          </a:p>
        </p:txBody>
      </p:sp>
      <p:sp>
        <p:nvSpPr>
          <p:cNvPr id="68644" name="Rectangle 36">
            <a:extLst>
              <a:ext uri="{FF2B5EF4-FFF2-40B4-BE49-F238E27FC236}">
                <a16:creationId xmlns:a16="http://schemas.microsoft.com/office/drawing/2014/main" id="{667BA7F1-5A93-4D0C-81FC-580E5D5E94E8}"/>
              </a:ext>
            </a:extLst>
          </p:cNvPr>
          <p:cNvSpPr>
            <a:spLocks noChangeArrowheads="1"/>
          </p:cNvSpPr>
          <p:nvPr/>
        </p:nvSpPr>
        <p:spPr bwMode="auto">
          <a:xfrm>
            <a:off x="7421564" y="1025525"/>
            <a:ext cx="971421" cy="428322"/>
          </a:xfrm>
          <a:prstGeom prst="rect">
            <a:avLst/>
          </a:prstGeom>
          <a:noFill/>
          <a:ln w="19050">
            <a:solidFill>
              <a:srgbClr val="2829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2200" b="1">
                <a:solidFill>
                  <a:srgbClr val="282900"/>
                </a:solidFill>
              </a:rPr>
              <a:t>$20.21</a:t>
            </a:r>
          </a:p>
        </p:txBody>
      </p:sp>
      <p:sp>
        <p:nvSpPr>
          <p:cNvPr id="68645" name="Line 37">
            <a:extLst>
              <a:ext uri="{FF2B5EF4-FFF2-40B4-BE49-F238E27FC236}">
                <a16:creationId xmlns:a16="http://schemas.microsoft.com/office/drawing/2014/main" id="{F69EF1D1-45D1-4A77-839B-BE77C210A3E5}"/>
              </a:ext>
            </a:extLst>
          </p:cNvPr>
          <p:cNvSpPr>
            <a:spLocks noChangeShapeType="1"/>
          </p:cNvSpPr>
          <p:nvPr/>
        </p:nvSpPr>
        <p:spPr bwMode="auto">
          <a:xfrm flipV="1">
            <a:off x="2774950" y="1365251"/>
            <a:ext cx="0" cy="3732213"/>
          </a:xfrm>
          <a:prstGeom prst="line">
            <a:avLst/>
          </a:prstGeom>
          <a:noFill/>
          <a:ln w="19050">
            <a:solidFill>
              <a:srgbClr val="282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46" name="Line 38">
            <a:extLst>
              <a:ext uri="{FF2B5EF4-FFF2-40B4-BE49-F238E27FC236}">
                <a16:creationId xmlns:a16="http://schemas.microsoft.com/office/drawing/2014/main" id="{4FC00AA6-6D61-4629-8DF9-212DE42E206D}"/>
              </a:ext>
            </a:extLst>
          </p:cNvPr>
          <p:cNvSpPr>
            <a:spLocks noChangeShapeType="1"/>
          </p:cNvSpPr>
          <p:nvPr/>
        </p:nvSpPr>
        <p:spPr bwMode="auto">
          <a:xfrm flipH="1">
            <a:off x="2703514" y="5091113"/>
            <a:ext cx="77787" cy="0"/>
          </a:xfrm>
          <a:prstGeom prst="line">
            <a:avLst/>
          </a:prstGeom>
          <a:noFill/>
          <a:ln w="19050">
            <a:solidFill>
              <a:srgbClr val="282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47" name="Line 39">
            <a:extLst>
              <a:ext uri="{FF2B5EF4-FFF2-40B4-BE49-F238E27FC236}">
                <a16:creationId xmlns:a16="http://schemas.microsoft.com/office/drawing/2014/main" id="{548115A5-2442-4F45-9F2E-5F1BCC831D37}"/>
              </a:ext>
            </a:extLst>
          </p:cNvPr>
          <p:cNvSpPr>
            <a:spLocks noChangeShapeType="1"/>
          </p:cNvSpPr>
          <p:nvPr/>
        </p:nvSpPr>
        <p:spPr bwMode="auto">
          <a:xfrm flipH="1">
            <a:off x="2703514" y="4348163"/>
            <a:ext cx="77787" cy="0"/>
          </a:xfrm>
          <a:prstGeom prst="line">
            <a:avLst/>
          </a:prstGeom>
          <a:noFill/>
          <a:ln w="19050">
            <a:solidFill>
              <a:srgbClr val="282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48" name="Line 40">
            <a:extLst>
              <a:ext uri="{FF2B5EF4-FFF2-40B4-BE49-F238E27FC236}">
                <a16:creationId xmlns:a16="http://schemas.microsoft.com/office/drawing/2014/main" id="{A572553F-2EF3-4397-8C8C-E69F99D51826}"/>
              </a:ext>
            </a:extLst>
          </p:cNvPr>
          <p:cNvSpPr>
            <a:spLocks noChangeShapeType="1"/>
          </p:cNvSpPr>
          <p:nvPr/>
        </p:nvSpPr>
        <p:spPr bwMode="auto">
          <a:xfrm flipH="1">
            <a:off x="2703514" y="3603625"/>
            <a:ext cx="77787" cy="0"/>
          </a:xfrm>
          <a:prstGeom prst="line">
            <a:avLst/>
          </a:prstGeom>
          <a:noFill/>
          <a:ln w="19050">
            <a:solidFill>
              <a:srgbClr val="282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49" name="Line 41">
            <a:extLst>
              <a:ext uri="{FF2B5EF4-FFF2-40B4-BE49-F238E27FC236}">
                <a16:creationId xmlns:a16="http://schemas.microsoft.com/office/drawing/2014/main" id="{E4E64BA1-B52D-40A4-AF0F-945F9BD3BD0A}"/>
              </a:ext>
            </a:extLst>
          </p:cNvPr>
          <p:cNvSpPr>
            <a:spLocks noChangeShapeType="1"/>
          </p:cNvSpPr>
          <p:nvPr/>
        </p:nvSpPr>
        <p:spPr bwMode="auto">
          <a:xfrm flipH="1">
            <a:off x="2703514" y="2860675"/>
            <a:ext cx="77787" cy="0"/>
          </a:xfrm>
          <a:prstGeom prst="line">
            <a:avLst/>
          </a:prstGeom>
          <a:noFill/>
          <a:ln w="19050">
            <a:solidFill>
              <a:srgbClr val="282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50" name="Line 42">
            <a:extLst>
              <a:ext uri="{FF2B5EF4-FFF2-40B4-BE49-F238E27FC236}">
                <a16:creationId xmlns:a16="http://schemas.microsoft.com/office/drawing/2014/main" id="{087F21C1-891F-4FDB-BBDF-8009EEB415B0}"/>
              </a:ext>
            </a:extLst>
          </p:cNvPr>
          <p:cNvSpPr>
            <a:spLocks noChangeShapeType="1"/>
          </p:cNvSpPr>
          <p:nvPr/>
        </p:nvSpPr>
        <p:spPr bwMode="auto">
          <a:xfrm flipH="1">
            <a:off x="2703514" y="2116138"/>
            <a:ext cx="77787" cy="0"/>
          </a:xfrm>
          <a:prstGeom prst="line">
            <a:avLst/>
          </a:prstGeom>
          <a:noFill/>
          <a:ln w="19050">
            <a:solidFill>
              <a:srgbClr val="282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51" name="Line 43">
            <a:extLst>
              <a:ext uri="{FF2B5EF4-FFF2-40B4-BE49-F238E27FC236}">
                <a16:creationId xmlns:a16="http://schemas.microsoft.com/office/drawing/2014/main" id="{9EA2FFD1-7575-4C29-8B71-7BD9D613F0B3}"/>
              </a:ext>
            </a:extLst>
          </p:cNvPr>
          <p:cNvSpPr>
            <a:spLocks noChangeShapeType="1"/>
          </p:cNvSpPr>
          <p:nvPr/>
        </p:nvSpPr>
        <p:spPr bwMode="auto">
          <a:xfrm flipH="1">
            <a:off x="2703514" y="1371600"/>
            <a:ext cx="77787" cy="0"/>
          </a:xfrm>
          <a:prstGeom prst="line">
            <a:avLst/>
          </a:prstGeom>
          <a:noFill/>
          <a:ln w="19050">
            <a:solidFill>
              <a:srgbClr val="282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52" name="Rectangle 44">
            <a:extLst>
              <a:ext uri="{FF2B5EF4-FFF2-40B4-BE49-F238E27FC236}">
                <a16:creationId xmlns:a16="http://schemas.microsoft.com/office/drawing/2014/main" id="{CEAAFB08-D0D0-42E0-9227-2E7E772D9261}"/>
              </a:ext>
            </a:extLst>
          </p:cNvPr>
          <p:cNvSpPr>
            <a:spLocks noChangeArrowheads="1"/>
          </p:cNvSpPr>
          <p:nvPr/>
        </p:nvSpPr>
        <p:spPr bwMode="auto">
          <a:xfrm>
            <a:off x="2195513" y="4922839"/>
            <a:ext cx="480902" cy="443711"/>
          </a:xfrm>
          <a:prstGeom prst="rect">
            <a:avLst/>
          </a:prstGeom>
          <a:noFill/>
          <a:ln w="19050">
            <a:solidFill>
              <a:srgbClr val="2829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2300" b="1">
                <a:solidFill>
                  <a:srgbClr val="282900"/>
                </a:solidFill>
              </a:rPr>
              <a:t>$0</a:t>
            </a:r>
          </a:p>
        </p:txBody>
      </p:sp>
      <p:sp>
        <p:nvSpPr>
          <p:cNvPr id="68653" name="Rectangle 45">
            <a:extLst>
              <a:ext uri="{FF2B5EF4-FFF2-40B4-BE49-F238E27FC236}">
                <a16:creationId xmlns:a16="http://schemas.microsoft.com/office/drawing/2014/main" id="{28AE83F5-6F21-4B85-86A3-6F2898677FA0}"/>
              </a:ext>
            </a:extLst>
          </p:cNvPr>
          <p:cNvSpPr>
            <a:spLocks noChangeArrowheads="1"/>
          </p:cNvSpPr>
          <p:nvPr/>
        </p:nvSpPr>
        <p:spPr bwMode="auto">
          <a:xfrm>
            <a:off x="2195513" y="4179889"/>
            <a:ext cx="480902" cy="443711"/>
          </a:xfrm>
          <a:prstGeom prst="rect">
            <a:avLst/>
          </a:prstGeom>
          <a:noFill/>
          <a:ln w="19050">
            <a:solidFill>
              <a:srgbClr val="2829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2300" b="1">
                <a:solidFill>
                  <a:srgbClr val="282900"/>
                </a:solidFill>
              </a:rPr>
              <a:t>$5</a:t>
            </a:r>
          </a:p>
        </p:txBody>
      </p:sp>
      <p:sp>
        <p:nvSpPr>
          <p:cNvPr id="68654" name="Rectangle 46">
            <a:extLst>
              <a:ext uri="{FF2B5EF4-FFF2-40B4-BE49-F238E27FC236}">
                <a16:creationId xmlns:a16="http://schemas.microsoft.com/office/drawing/2014/main" id="{C7DF2EA7-F6C5-4F37-A67F-BEC4410396A1}"/>
              </a:ext>
            </a:extLst>
          </p:cNvPr>
          <p:cNvSpPr>
            <a:spLocks noChangeArrowheads="1"/>
          </p:cNvSpPr>
          <p:nvPr/>
        </p:nvSpPr>
        <p:spPr bwMode="auto">
          <a:xfrm>
            <a:off x="2047875" y="3435351"/>
            <a:ext cx="629982" cy="443711"/>
          </a:xfrm>
          <a:prstGeom prst="rect">
            <a:avLst/>
          </a:prstGeom>
          <a:noFill/>
          <a:ln w="19050">
            <a:solidFill>
              <a:srgbClr val="2829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2300" b="1">
                <a:solidFill>
                  <a:srgbClr val="282900"/>
                </a:solidFill>
              </a:rPr>
              <a:t>$10</a:t>
            </a:r>
          </a:p>
        </p:txBody>
      </p:sp>
      <p:sp>
        <p:nvSpPr>
          <p:cNvPr id="68655" name="Rectangle 47">
            <a:extLst>
              <a:ext uri="{FF2B5EF4-FFF2-40B4-BE49-F238E27FC236}">
                <a16:creationId xmlns:a16="http://schemas.microsoft.com/office/drawing/2014/main" id="{55F7D437-519A-4A0A-9938-1C2AA6EE9B85}"/>
              </a:ext>
            </a:extLst>
          </p:cNvPr>
          <p:cNvSpPr>
            <a:spLocks noChangeArrowheads="1"/>
          </p:cNvSpPr>
          <p:nvPr/>
        </p:nvSpPr>
        <p:spPr bwMode="auto">
          <a:xfrm>
            <a:off x="2047875" y="2692401"/>
            <a:ext cx="629982" cy="443711"/>
          </a:xfrm>
          <a:prstGeom prst="rect">
            <a:avLst/>
          </a:prstGeom>
          <a:noFill/>
          <a:ln w="19050">
            <a:solidFill>
              <a:srgbClr val="2829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2300" b="1">
                <a:solidFill>
                  <a:srgbClr val="282900"/>
                </a:solidFill>
              </a:rPr>
              <a:t>$15</a:t>
            </a:r>
          </a:p>
        </p:txBody>
      </p:sp>
      <p:sp>
        <p:nvSpPr>
          <p:cNvPr id="68656" name="Rectangle 48">
            <a:extLst>
              <a:ext uri="{FF2B5EF4-FFF2-40B4-BE49-F238E27FC236}">
                <a16:creationId xmlns:a16="http://schemas.microsoft.com/office/drawing/2014/main" id="{7D55431F-7ED0-4923-9A81-201F8123B9DA}"/>
              </a:ext>
            </a:extLst>
          </p:cNvPr>
          <p:cNvSpPr>
            <a:spLocks noChangeArrowheads="1"/>
          </p:cNvSpPr>
          <p:nvPr/>
        </p:nvSpPr>
        <p:spPr bwMode="auto">
          <a:xfrm>
            <a:off x="2047875" y="1947864"/>
            <a:ext cx="629982" cy="443711"/>
          </a:xfrm>
          <a:prstGeom prst="rect">
            <a:avLst/>
          </a:prstGeom>
          <a:noFill/>
          <a:ln w="19050">
            <a:solidFill>
              <a:srgbClr val="2829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2300" b="1">
                <a:solidFill>
                  <a:srgbClr val="282900"/>
                </a:solidFill>
              </a:rPr>
              <a:t>$20</a:t>
            </a:r>
          </a:p>
        </p:txBody>
      </p:sp>
      <p:sp>
        <p:nvSpPr>
          <p:cNvPr id="68657" name="Rectangle 49">
            <a:extLst>
              <a:ext uri="{FF2B5EF4-FFF2-40B4-BE49-F238E27FC236}">
                <a16:creationId xmlns:a16="http://schemas.microsoft.com/office/drawing/2014/main" id="{216CBEDC-0485-4AF6-9A1E-B218CC6DBDA3}"/>
              </a:ext>
            </a:extLst>
          </p:cNvPr>
          <p:cNvSpPr>
            <a:spLocks noChangeArrowheads="1"/>
          </p:cNvSpPr>
          <p:nvPr/>
        </p:nvSpPr>
        <p:spPr bwMode="auto">
          <a:xfrm>
            <a:off x="2047875" y="1203326"/>
            <a:ext cx="629982" cy="443711"/>
          </a:xfrm>
          <a:prstGeom prst="rect">
            <a:avLst/>
          </a:prstGeom>
          <a:noFill/>
          <a:ln w="19050">
            <a:solidFill>
              <a:srgbClr val="2829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2300" b="1">
                <a:solidFill>
                  <a:srgbClr val="282900"/>
                </a:solidFill>
              </a:rPr>
              <a:t>$25</a:t>
            </a:r>
          </a:p>
        </p:txBody>
      </p:sp>
      <p:sp>
        <p:nvSpPr>
          <p:cNvPr id="68658" name="Line 50">
            <a:extLst>
              <a:ext uri="{FF2B5EF4-FFF2-40B4-BE49-F238E27FC236}">
                <a16:creationId xmlns:a16="http://schemas.microsoft.com/office/drawing/2014/main" id="{1718B08A-9B81-482B-A74D-761657512180}"/>
              </a:ext>
            </a:extLst>
          </p:cNvPr>
          <p:cNvSpPr>
            <a:spLocks noChangeShapeType="1"/>
          </p:cNvSpPr>
          <p:nvPr/>
        </p:nvSpPr>
        <p:spPr bwMode="auto">
          <a:xfrm>
            <a:off x="2781301" y="5091113"/>
            <a:ext cx="5578475" cy="0"/>
          </a:xfrm>
          <a:prstGeom prst="line">
            <a:avLst/>
          </a:prstGeom>
          <a:noFill/>
          <a:ln w="19050">
            <a:solidFill>
              <a:srgbClr val="282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59" name="Line 51">
            <a:extLst>
              <a:ext uri="{FF2B5EF4-FFF2-40B4-BE49-F238E27FC236}">
                <a16:creationId xmlns:a16="http://schemas.microsoft.com/office/drawing/2014/main" id="{A0F6C16B-6E86-4C00-8FD8-B8C356572FFC}"/>
              </a:ext>
            </a:extLst>
          </p:cNvPr>
          <p:cNvSpPr>
            <a:spLocks noChangeShapeType="1"/>
          </p:cNvSpPr>
          <p:nvPr/>
        </p:nvSpPr>
        <p:spPr bwMode="auto">
          <a:xfrm>
            <a:off x="2774950" y="5097464"/>
            <a:ext cx="0" cy="60325"/>
          </a:xfrm>
          <a:prstGeom prst="line">
            <a:avLst/>
          </a:prstGeom>
          <a:noFill/>
          <a:ln w="19050">
            <a:solidFill>
              <a:srgbClr val="282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60" name="Line 52">
            <a:extLst>
              <a:ext uri="{FF2B5EF4-FFF2-40B4-BE49-F238E27FC236}">
                <a16:creationId xmlns:a16="http://schemas.microsoft.com/office/drawing/2014/main" id="{E184F0DD-897D-4F4D-946B-934AEC4817FD}"/>
              </a:ext>
            </a:extLst>
          </p:cNvPr>
          <p:cNvSpPr>
            <a:spLocks noChangeShapeType="1"/>
          </p:cNvSpPr>
          <p:nvPr/>
        </p:nvSpPr>
        <p:spPr bwMode="auto">
          <a:xfrm>
            <a:off x="5570538" y="5097464"/>
            <a:ext cx="0" cy="60325"/>
          </a:xfrm>
          <a:prstGeom prst="line">
            <a:avLst/>
          </a:prstGeom>
          <a:noFill/>
          <a:ln w="19050">
            <a:solidFill>
              <a:srgbClr val="282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61" name="Line 53">
            <a:extLst>
              <a:ext uri="{FF2B5EF4-FFF2-40B4-BE49-F238E27FC236}">
                <a16:creationId xmlns:a16="http://schemas.microsoft.com/office/drawing/2014/main" id="{5D218259-576E-488C-99A6-095CA456F924}"/>
              </a:ext>
            </a:extLst>
          </p:cNvPr>
          <p:cNvSpPr>
            <a:spLocks noChangeShapeType="1"/>
          </p:cNvSpPr>
          <p:nvPr/>
        </p:nvSpPr>
        <p:spPr bwMode="auto">
          <a:xfrm>
            <a:off x="8366125" y="5097464"/>
            <a:ext cx="0" cy="60325"/>
          </a:xfrm>
          <a:prstGeom prst="line">
            <a:avLst/>
          </a:prstGeom>
          <a:noFill/>
          <a:ln w="19050">
            <a:solidFill>
              <a:srgbClr val="282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68662" name="Group 54">
            <a:extLst>
              <a:ext uri="{FF2B5EF4-FFF2-40B4-BE49-F238E27FC236}">
                <a16:creationId xmlns:a16="http://schemas.microsoft.com/office/drawing/2014/main" id="{2C4D2830-86EA-498B-A62B-D68FE86BFFBF}"/>
              </a:ext>
            </a:extLst>
          </p:cNvPr>
          <p:cNvGrpSpPr>
            <a:grpSpLocks/>
          </p:cNvGrpSpPr>
          <p:nvPr/>
        </p:nvGrpSpPr>
        <p:grpSpPr bwMode="auto">
          <a:xfrm>
            <a:off x="8991598" y="3048001"/>
            <a:ext cx="1241425" cy="703263"/>
            <a:chOff x="4852" y="2347"/>
            <a:chExt cx="782" cy="443"/>
          </a:xfrm>
        </p:grpSpPr>
        <p:sp>
          <p:nvSpPr>
            <p:cNvPr id="68663" name="Rectangle 55">
              <a:extLst>
                <a:ext uri="{FF2B5EF4-FFF2-40B4-BE49-F238E27FC236}">
                  <a16:creationId xmlns:a16="http://schemas.microsoft.com/office/drawing/2014/main" id="{7295A240-1B5A-4016-9824-6B3C27A33C94}"/>
                </a:ext>
              </a:extLst>
            </p:cNvPr>
            <p:cNvSpPr>
              <a:spLocks noChangeArrowheads="1"/>
            </p:cNvSpPr>
            <p:nvPr/>
          </p:nvSpPr>
          <p:spPr bwMode="auto">
            <a:xfrm>
              <a:off x="4852" y="2351"/>
              <a:ext cx="782" cy="42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282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64" name="Rectangle 56">
              <a:extLst>
                <a:ext uri="{FF2B5EF4-FFF2-40B4-BE49-F238E27FC236}">
                  <a16:creationId xmlns:a16="http://schemas.microsoft.com/office/drawing/2014/main" id="{16ECE458-F214-46F1-8FA6-9CBB6D854DA1}"/>
                </a:ext>
              </a:extLst>
            </p:cNvPr>
            <p:cNvSpPr>
              <a:spLocks noChangeArrowheads="1"/>
            </p:cNvSpPr>
            <p:nvPr/>
          </p:nvSpPr>
          <p:spPr bwMode="auto">
            <a:xfrm>
              <a:off x="4921" y="2423"/>
              <a:ext cx="79" cy="88"/>
            </a:xfrm>
            <a:prstGeom prst="rect">
              <a:avLst/>
            </a:prstGeom>
            <a:solidFill>
              <a:srgbClr val="00FFFF"/>
            </a:solidFill>
            <a:ln>
              <a:noFill/>
            </a:ln>
            <a:effectLst/>
            <a:extLst>
              <a:ext uri="{91240B29-F687-4F45-9708-019B960494DF}">
                <a14:hiddenLine xmlns:a14="http://schemas.microsoft.com/office/drawing/2010/main" w="19050">
                  <a:solidFill>
                    <a:srgbClr val="282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65" name="Rectangle 57">
              <a:extLst>
                <a:ext uri="{FF2B5EF4-FFF2-40B4-BE49-F238E27FC236}">
                  <a16:creationId xmlns:a16="http://schemas.microsoft.com/office/drawing/2014/main" id="{16B2E6D9-7DA2-4DA5-8C80-94AD57EEE2AF}"/>
                </a:ext>
              </a:extLst>
            </p:cNvPr>
            <p:cNvSpPr>
              <a:spLocks noChangeArrowheads="1"/>
            </p:cNvSpPr>
            <p:nvPr/>
          </p:nvSpPr>
          <p:spPr bwMode="auto">
            <a:xfrm>
              <a:off x="4999" y="2347"/>
              <a:ext cx="604" cy="2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282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2000" b="1">
                  <a:solidFill>
                    <a:srgbClr val="282900"/>
                  </a:solidFill>
                </a:rPr>
                <a:t>Mexico</a:t>
              </a:r>
            </a:p>
          </p:txBody>
        </p:sp>
        <p:sp>
          <p:nvSpPr>
            <p:cNvPr id="68666" name="Rectangle 58">
              <a:extLst>
                <a:ext uri="{FF2B5EF4-FFF2-40B4-BE49-F238E27FC236}">
                  <a16:creationId xmlns:a16="http://schemas.microsoft.com/office/drawing/2014/main" id="{D6909BBB-4F29-4797-B6C3-D791A49CF571}"/>
                </a:ext>
              </a:extLst>
            </p:cNvPr>
            <p:cNvSpPr>
              <a:spLocks noChangeArrowheads="1"/>
            </p:cNvSpPr>
            <p:nvPr/>
          </p:nvSpPr>
          <p:spPr bwMode="auto">
            <a:xfrm>
              <a:off x="4918" y="2613"/>
              <a:ext cx="79" cy="88"/>
            </a:xfrm>
            <a:prstGeom prst="rect">
              <a:avLst/>
            </a:prstGeom>
            <a:solidFill>
              <a:srgbClr val="FF0000"/>
            </a:solidFill>
            <a:ln>
              <a:noFill/>
            </a:ln>
            <a:effectLst/>
            <a:extLst>
              <a:ext uri="{91240B29-F687-4F45-9708-019B960494DF}">
                <a14:hiddenLine xmlns:a14="http://schemas.microsoft.com/office/drawing/2010/main" w="19050">
                  <a:solidFill>
                    <a:srgbClr val="282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67" name="Rectangle 59">
              <a:extLst>
                <a:ext uri="{FF2B5EF4-FFF2-40B4-BE49-F238E27FC236}">
                  <a16:creationId xmlns:a16="http://schemas.microsoft.com/office/drawing/2014/main" id="{8419D8A5-7379-43B3-846A-6FCE01257321}"/>
                </a:ext>
              </a:extLst>
            </p:cNvPr>
            <p:cNvSpPr>
              <a:spLocks noChangeArrowheads="1"/>
            </p:cNvSpPr>
            <p:nvPr/>
          </p:nvSpPr>
          <p:spPr bwMode="auto">
            <a:xfrm>
              <a:off x="5026" y="2540"/>
              <a:ext cx="382" cy="2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282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2000" b="1">
                  <a:solidFill>
                    <a:srgbClr val="282900"/>
                  </a:solidFill>
                </a:rPr>
                <a:t>U.S.</a:t>
              </a:r>
            </a:p>
          </p:txBody>
        </p:sp>
      </p:grpSp>
      <p:sp>
        <p:nvSpPr>
          <p:cNvPr id="68668" name="Text Box 60">
            <a:extLst>
              <a:ext uri="{FF2B5EF4-FFF2-40B4-BE49-F238E27FC236}">
                <a16:creationId xmlns:a16="http://schemas.microsoft.com/office/drawing/2014/main" id="{16EFFFA4-5157-442C-A530-207DADBB2CD3}"/>
              </a:ext>
            </a:extLst>
          </p:cNvPr>
          <p:cNvSpPr txBox="1">
            <a:spLocks noChangeArrowheads="1"/>
          </p:cNvSpPr>
          <p:nvPr/>
        </p:nvSpPr>
        <p:spPr bwMode="auto">
          <a:xfrm>
            <a:off x="92723" y="5948550"/>
            <a:ext cx="1149379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r>
              <a:rPr lang="en-US" altLang="en-US" sz="2400" dirty="0">
                <a:solidFill>
                  <a:srgbClr val="000000"/>
                </a:solidFill>
              </a:rPr>
              <a:t>History shows that over time, wages will increase in Mexico, closing the gap somewhat</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6C3C5-8FBA-4062-B101-D0D8D1DFAB93}"/>
              </a:ext>
            </a:extLst>
          </p:cNvPr>
          <p:cNvSpPr>
            <a:spLocks noGrp="1"/>
          </p:cNvSpPr>
          <p:nvPr>
            <p:ph type="title"/>
          </p:nvPr>
        </p:nvSpPr>
        <p:spPr/>
        <p:txBody>
          <a:bodyPr/>
          <a:lstStyle/>
          <a:p>
            <a:endParaRPr lang="en-US" dirty="0"/>
          </a:p>
        </p:txBody>
      </p:sp>
      <p:sp>
        <p:nvSpPr>
          <p:cNvPr id="4" name="Slide Number Placeholder 3">
            <a:extLst>
              <a:ext uri="{FF2B5EF4-FFF2-40B4-BE49-F238E27FC236}">
                <a16:creationId xmlns:a16="http://schemas.microsoft.com/office/drawing/2014/main" id="{0EA6B20D-FD2B-4818-938C-D211C0E5A3BD}"/>
              </a:ext>
            </a:extLst>
          </p:cNvPr>
          <p:cNvSpPr>
            <a:spLocks noGrp="1"/>
          </p:cNvSpPr>
          <p:nvPr>
            <p:ph type="sldNum" sz="quarter" idx="12"/>
          </p:nvPr>
        </p:nvSpPr>
        <p:spPr/>
        <p:txBody>
          <a:bodyPr/>
          <a:lstStyle/>
          <a:p>
            <a:fld id="{C18A9F6F-C181-4DF9-80C2-12DC719EFCF9}" type="slidenum">
              <a:rPr lang="en-US" altLang="en-US" smtClean="0"/>
              <a:pPr/>
              <a:t>81</a:t>
            </a:fld>
            <a:endParaRPr lang="en-US" altLang="en-US" dirty="0"/>
          </a:p>
        </p:txBody>
      </p:sp>
      <p:pic>
        <p:nvPicPr>
          <p:cNvPr id="5" name="Picture 4">
            <a:extLst>
              <a:ext uri="{FF2B5EF4-FFF2-40B4-BE49-F238E27FC236}">
                <a16:creationId xmlns:a16="http://schemas.microsoft.com/office/drawing/2014/main" id="{86C0ABE4-CD17-4BB1-871D-1183F4273347}"/>
              </a:ext>
            </a:extLst>
          </p:cNvPr>
          <p:cNvPicPr>
            <a:picLocks noChangeAspect="1"/>
          </p:cNvPicPr>
          <p:nvPr/>
        </p:nvPicPr>
        <p:blipFill>
          <a:blip r:embed="rId2"/>
          <a:stretch>
            <a:fillRect/>
          </a:stretch>
        </p:blipFill>
        <p:spPr>
          <a:xfrm>
            <a:off x="180200" y="0"/>
            <a:ext cx="11789085" cy="6858000"/>
          </a:xfrm>
          <a:prstGeom prst="rect">
            <a:avLst/>
          </a:prstGeom>
        </p:spPr>
      </p:pic>
    </p:spTree>
    <p:extLst>
      <p:ext uri="{BB962C8B-B14F-4D97-AF65-F5344CB8AC3E}">
        <p14:creationId xmlns:p14="http://schemas.microsoft.com/office/powerpoint/2010/main" val="425648763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4A764-3E74-41F3-8354-22A27AFD0AEF}"/>
              </a:ext>
            </a:extLst>
          </p:cNvPr>
          <p:cNvSpPr>
            <a:spLocks noGrp="1"/>
          </p:cNvSpPr>
          <p:nvPr>
            <p:ph type="title"/>
          </p:nvPr>
        </p:nvSpPr>
        <p:spPr/>
        <p:txBody>
          <a:bodyPr/>
          <a:lstStyle/>
          <a:p>
            <a:endParaRPr lang="en-US" dirty="0"/>
          </a:p>
        </p:txBody>
      </p:sp>
      <p:sp>
        <p:nvSpPr>
          <p:cNvPr id="3" name="Footer Placeholder 2">
            <a:extLst>
              <a:ext uri="{FF2B5EF4-FFF2-40B4-BE49-F238E27FC236}">
                <a16:creationId xmlns:a16="http://schemas.microsoft.com/office/drawing/2014/main" id="{B84DE99B-AEB5-4D22-B7A4-C8EA8C6784FD}"/>
              </a:ext>
            </a:extLst>
          </p:cNvPr>
          <p:cNvSpPr>
            <a:spLocks noGrp="1"/>
          </p:cNvSpPr>
          <p:nvPr>
            <p:ph type="ftr" sz="quarter" idx="11"/>
          </p:nvPr>
        </p:nvSpPr>
        <p:spPr/>
        <p:txBody>
          <a:bodyPr/>
          <a:lstStyle/>
          <a:p>
            <a:r>
              <a:rPr lang="en-US" altLang="en-US" dirty="0"/>
              <a:t>Globalization &amp; Diversity: Rowntree, Lewis, Price, Wyckoff</a:t>
            </a:r>
          </a:p>
        </p:txBody>
      </p:sp>
      <p:sp>
        <p:nvSpPr>
          <p:cNvPr id="4" name="Slide Number Placeholder 3">
            <a:extLst>
              <a:ext uri="{FF2B5EF4-FFF2-40B4-BE49-F238E27FC236}">
                <a16:creationId xmlns:a16="http://schemas.microsoft.com/office/drawing/2014/main" id="{5202C6E9-F88C-4626-9127-F27CCC707087}"/>
              </a:ext>
            </a:extLst>
          </p:cNvPr>
          <p:cNvSpPr>
            <a:spLocks noGrp="1"/>
          </p:cNvSpPr>
          <p:nvPr>
            <p:ph type="sldNum" sz="quarter" idx="12"/>
          </p:nvPr>
        </p:nvSpPr>
        <p:spPr/>
        <p:txBody>
          <a:bodyPr/>
          <a:lstStyle/>
          <a:p>
            <a:fld id="{C18A9F6F-C181-4DF9-80C2-12DC719EFCF9}" type="slidenum">
              <a:rPr lang="en-US" altLang="en-US" smtClean="0"/>
              <a:pPr/>
              <a:t>82</a:t>
            </a:fld>
            <a:endParaRPr lang="en-US" altLang="en-US" dirty="0"/>
          </a:p>
        </p:txBody>
      </p:sp>
      <p:pic>
        <p:nvPicPr>
          <p:cNvPr id="5" name="Picture 4">
            <a:extLst>
              <a:ext uri="{FF2B5EF4-FFF2-40B4-BE49-F238E27FC236}">
                <a16:creationId xmlns:a16="http://schemas.microsoft.com/office/drawing/2014/main" id="{4A92A823-191E-4A95-8415-A2353DF24384}"/>
              </a:ext>
            </a:extLst>
          </p:cNvPr>
          <p:cNvPicPr>
            <a:picLocks noChangeAspect="1"/>
          </p:cNvPicPr>
          <p:nvPr/>
        </p:nvPicPr>
        <p:blipFill>
          <a:blip r:embed="rId2"/>
          <a:stretch>
            <a:fillRect/>
          </a:stretch>
        </p:blipFill>
        <p:spPr>
          <a:xfrm>
            <a:off x="1524003" y="0"/>
            <a:ext cx="9155783" cy="6858000"/>
          </a:xfrm>
          <a:prstGeom prst="rect">
            <a:avLst/>
          </a:prstGeom>
        </p:spPr>
      </p:pic>
    </p:spTree>
    <p:extLst>
      <p:ext uri="{BB962C8B-B14F-4D97-AF65-F5344CB8AC3E}">
        <p14:creationId xmlns:p14="http://schemas.microsoft.com/office/powerpoint/2010/main" val="58271538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24FF7-4D5E-4CE4-8E45-C04FF329B14B}"/>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1CB3D1BF-C81B-4CEC-A40C-18565B4D2CDE}"/>
              </a:ext>
            </a:extLst>
          </p:cNvPr>
          <p:cNvSpPr>
            <a:spLocks noGrp="1"/>
          </p:cNvSpPr>
          <p:nvPr>
            <p:ph type="sldNum" sz="quarter" idx="12"/>
          </p:nvPr>
        </p:nvSpPr>
        <p:spPr/>
        <p:txBody>
          <a:bodyPr/>
          <a:lstStyle/>
          <a:p>
            <a:fld id="{C18A9F6F-C181-4DF9-80C2-12DC719EFCF9}" type="slidenum">
              <a:rPr lang="en-US" altLang="en-US" smtClean="0"/>
              <a:pPr/>
              <a:t>83</a:t>
            </a:fld>
            <a:endParaRPr lang="en-US" altLang="en-US" dirty="0"/>
          </a:p>
        </p:txBody>
      </p:sp>
      <p:pic>
        <p:nvPicPr>
          <p:cNvPr id="5" name="Picture 4">
            <a:extLst>
              <a:ext uri="{FF2B5EF4-FFF2-40B4-BE49-F238E27FC236}">
                <a16:creationId xmlns:a16="http://schemas.microsoft.com/office/drawing/2014/main" id="{CD9F96BC-2D47-4BEA-8289-1EA506F28ACB}"/>
              </a:ext>
            </a:extLst>
          </p:cNvPr>
          <p:cNvPicPr>
            <a:picLocks noChangeAspect="1"/>
          </p:cNvPicPr>
          <p:nvPr/>
        </p:nvPicPr>
        <p:blipFill>
          <a:blip r:embed="rId2"/>
          <a:stretch>
            <a:fillRect/>
          </a:stretch>
        </p:blipFill>
        <p:spPr>
          <a:xfrm>
            <a:off x="593163" y="365125"/>
            <a:ext cx="11005674" cy="4844197"/>
          </a:xfrm>
          <a:prstGeom prst="rect">
            <a:avLst/>
          </a:prstGeom>
        </p:spPr>
      </p:pic>
      <p:sp>
        <p:nvSpPr>
          <p:cNvPr id="6" name="Rectangle 5">
            <a:extLst>
              <a:ext uri="{FF2B5EF4-FFF2-40B4-BE49-F238E27FC236}">
                <a16:creationId xmlns:a16="http://schemas.microsoft.com/office/drawing/2014/main" id="{654BD1DA-B130-4734-9EE4-C6CCEE608587}"/>
              </a:ext>
            </a:extLst>
          </p:cNvPr>
          <p:cNvSpPr/>
          <p:nvPr/>
        </p:nvSpPr>
        <p:spPr>
          <a:xfrm>
            <a:off x="1052624" y="5459670"/>
            <a:ext cx="10386237" cy="646331"/>
          </a:xfrm>
          <a:prstGeom prst="rect">
            <a:avLst/>
          </a:prstGeom>
        </p:spPr>
        <p:txBody>
          <a:bodyPr wrap="square">
            <a:spAutoFit/>
          </a:bodyPr>
          <a:lstStyle/>
          <a:p>
            <a:r>
              <a:rPr lang="en-US" dirty="0"/>
              <a:t>Population pyramids for Mexico in 1980 and again in 2010. The 1980 pyramid indicates rapid population growth. The 2010 pyramid illustrates a slight decline in the past few years.</a:t>
            </a:r>
          </a:p>
        </p:txBody>
      </p:sp>
    </p:spTree>
    <p:extLst>
      <p:ext uri="{BB962C8B-B14F-4D97-AF65-F5344CB8AC3E}">
        <p14:creationId xmlns:p14="http://schemas.microsoft.com/office/powerpoint/2010/main" val="372145361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A4A0F-44FA-4288-8661-7C373F678BE1}"/>
              </a:ext>
            </a:extLst>
          </p:cNvPr>
          <p:cNvSpPr>
            <a:spLocks noGrp="1"/>
          </p:cNvSpPr>
          <p:nvPr>
            <p:ph type="title"/>
          </p:nvPr>
        </p:nvSpPr>
        <p:spPr>
          <a:xfrm>
            <a:off x="7315199" y="428920"/>
            <a:ext cx="4612759" cy="3547657"/>
          </a:xfrm>
        </p:spPr>
        <p:txBody>
          <a:bodyPr>
            <a:normAutofit fontScale="90000"/>
          </a:bodyPr>
          <a:lstStyle/>
          <a:p>
            <a:r>
              <a:rPr lang="en-US" dirty="0"/>
              <a:t>Opportunities and advantages drive the push-pull of migrants searching for improved economic conditions.</a:t>
            </a:r>
          </a:p>
        </p:txBody>
      </p:sp>
      <p:sp>
        <p:nvSpPr>
          <p:cNvPr id="4" name="Slide Number Placeholder 3">
            <a:extLst>
              <a:ext uri="{FF2B5EF4-FFF2-40B4-BE49-F238E27FC236}">
                <a16:creationId xmlns:a16="http://schemas.microsoft.com/office/drawing/2014/main" id="{E4C6D23F-5D28-4977-B938-573EB1246590}"/>
              </a:ext>
            </a:extLst>
          </p:cNvPr>
          <p:cNvSpPr>
            <a:spLocks noGrp="1"/>
          </p:cNvSpPr>
          <p:nvPr>
            <p:ph type="sldNum" sz="quarter" idx="12"/>
          </p:nvPr>
        </p:nvSpPr>
        <p:spPr/>
        <p:txBody>
          <a:bodyPr/>
          <a:lstStyle/>
          <a:p>
            <a:fld id="{C18A9F6F-C181-4DF9-80C2-12DC719EFCF9}" type="slidenum">
              <a:rPr lang="en-US" altLang="en-US" smtClean="0"/>
              <a:pPr/>
              <a:t>84</a:t>
            </a:fld>
            <a:endParaRPr lang="en-US" altLang="en-US" dirty="0"/>
          </a:p>
        </p:txBody>
      </p:sp>
      <p:pic>
        <p:nvPicPr>
          <p:cNvPr id="5" name="Picture 4">
            <a:extLst>
              <a:ext uri="{FF2B5EF4-FFF2-40B4-BE49-F238E27FC236}">
                <a16:creationId xmlns:a16="http://schemas.microsoft.com/office/drawing/2014/main" id="{EC33E26A-7D47-4E27-9FDF-0EF434144081}"/>
              </a:ext>
            </a:extLst>
          </p:cNvPr>
          <p:cNvPicPr>
            <a:picLocks noChangeAspect="1"/>
          </p:cNvPicPr>
          <p:nvPr/>
        </p:nvPicPr>
        <p:blipFill>
          <a:blip r:embed="rId2"/>
          <a:stretch>
            <a:fillRect/>
          </a:stretch>
        </p:blipFill>
        <p:spPr>
          <a:xfrm>
            <a:off x="-100222" y="0"/>
            <a:ext cx="7259763" cy="6858000"/>
          </a:xfrm>
          <a:prstGeom prst="rect">
            <a:avLst/>
          </a:prstGeom>
        </p:spPr>
      </p:pic>
      <p:sp>
        <p:nvSpPr>
          <p:cNvPr id="8" name="TextBox 7">
            <a:extLst>
              <a:ext uri="{FF2B5EF4-FFF2-40B4-BE49-F238E27FC236}">
                <a16:creationId xmlns:a16="http://schemas.microsoft.com/office/drawing/2014/main" id="{B5030A5B-8CCD-46AC-B7B4-5F664539B2E4}"/>
              </a:ext>
            </a:extLst>
          </p:cNvPr>
          <p:cNvSpPr txBox="1"/>
          <p:nvPr/>
        </p:nvSpPr>
        <p:spPr>
          <a:xfrm>
            <a:off x="7293935" y="4423144"/>
            <a:ext cx="4678325" cy="1384995"/>
          </a:xfrm>
          <a:prstGeom prst="rect">
            <a:avLst/>
          </a:prstGeom>
          <a:noFill/>
        </p:spPr>
        <p:txBody>
          <a:bodyPr wrap="square" rtlCol="0">
            <a:spAutoFit/>
          </a:bodyPr>
          <a:lstStyle/>
          <a:p>
            <a:r>
              <a:rPr lang="en-US" sz="2800" b="1" dirty="0"/>
              <a:t>Still uncertain what the total effect of the Trump administration will be.</a:t>
            </a:r>
          </a:p>
        </p:txBody>
      </p:sp>
    </p:spTree>
    <p:extLst>
      <p:ext uri="{BB962C8B-B14F-4D97-AF65-F5344CB8AC3E}">
        <p14:creationId xmlns:p14="http://schemas.microsoft.com/office/powerpoint/2010/main" val="79985880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1E323-18EE-4B95-A010-1A744BFB8AE5}"/>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07515643-559D-45EF-8332-05A374B30E65}"/>
              </a:ext>
            </a:extLst>
          </p:cNvPr>
          <p:cNvPicPr>
            <a:picLocks noGrp="1" noChangeAspect="1"/>
          </p:cNvPicPr>
          <p:nvPr>
            <p:ph idx="1"/>
          </p:nvPr>
        </p:nvPicPr>
        <p:blipFill>
          <a:blip r:embed="rId2"/>
          <a:stretch>
            <a:fillRect/>
          </a:stretch>
        </p:blipFill>
        <p:spPr>
          <a:xfrm>
            <a:off x="1727989" y="117809"/>
            <a:ext cx="8565112" cy="5699051"/>
          </a:xfrm>
          <a:prstGeom prst="rect">
            <a:avLst/>
          </a:prstGeom>
        </p:spPr>
      </p:pic>
      <p:sp>
        <p:nvSpPr>
          <p:cNvPr id="5" name="Slide Number Placeholder 4">
            <a:extLst>
              <a:ext uri="{FF2B5EF4-FFF2-40B4-BE49-F238E27FC236}">
                <a16:creationId xmlns:a16="http://schemas.microsoft.com/office/drawing/2014/main" id="{F138EA6F-ECC1-402B-9B92-7815F7F59F4F}"/>
              </a:ext>
            </a:extLst>
          </p:cNvPr>
          <p:cNvSpPr>
            <a:spLocks noGrp="1"/>
          </p:cNvSpPr>
          <p:nvPr>
            <p:ph type="sldNum" sz="quarter" idx="12"/>
          </p:nvPr>
        </p:nvSpPr>
        <p:spPr/>
        <p:txBody>
          <a:bodyPr/>
          <a:lstStyle/>
          <a:p>
            <a:fld id="{4BF0CE44-D646-4EBF-95B0-C7A9C99A3CDB}" type="slidenum">
              <a:rPr lang="en-US" altLang="en-US" smtClean="0"/>
              <a:pPr/>
              <a:t>85</a:t>
            </a:fld>
            <a:endParaRPr lang="en-US" altLang="en-US" dirty="0"/>
          </a:p>
        </p:txBody>
      </p:sp>
      <p:sp>
        <p:nvSpPr>
          <p:cNvPr id="7" name="Rectangle 6">
            <a:extLst>
              <a:ext uri="{FF2B5EF4-FFF2-40B4-BE49-F238E27FC236}">
                <a16:creationId xmlns:a16="http://schemas.microsoft.com/office/drawing/2014/main" id="{4B8ED18F-79C5-44AB-935C-A80B25551DD4}"/>
              </a:ext>
            </a:extLst>
          </p:cNvPr>
          <p:cNvSpPr/>
          <p:nvPr/>
        </p:nvSpPr>
        <p:spPr>
          <a:xfrm>
            <a:off x="838200" y="5770196"/>
            <a:ext cx="10825716" cy="646331"/>
          </a:xfrm>
          <a:prstGeom prst="rect">
            <a:avLst/>
          </a:prstGeom>
        </p:spPr>
        <p:txBody>
          <a:bodyPr wrap="square">
            <a:spAutoFit/>
          </a:bodyPr>
          <a:lstStyle/>
          <a:p>
            <a:r>
              <a:rPr lang="en-US" dirty="0"/>
              <a:t>Slave labor was prominent during European colonial era, whereas cheap labor is the target in neocolonial activity—that is, corporate colonialism.</a:t>
            </a:r>
          </a:p>
        </p:txBody>
      </p:sp>
    </p:spTree>
    <p:extLst>
      <p:ext uri="{BB962C8B-B14F-4D97-AF65-F5344CB8AC3E}">
        <p14:creationId xmlns:p14="http://schemas.microsoft.com/office/powerpoint/2010/main" val="117134330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ED822C-C0F4-4BB3-A83E-12E123CC9F8B}"/>
              </a:ext>
            </a:extLst>
          </p:cNvPr>
          <p:cNvPicPr>
            <a:picLocks noChangeAspect="1"/>
          </p:cNvPicPr>
          <p:nvPr/>
        </p:nvPicPr>
        <p:blipFill>
          <a:blip r:embed="rId2"/>
          <a:stretch>
            <a:fillRect/>
          </a:stretch>
        </p:blipFill>
        <p:spPr>
          <a:xfrm>
            <a:off x="2255520" y="621546"/>
            <a:ext cx="8531207" cy="6236454"/>
          </a:xfrm>
          <a:prstGeom prst="rect">
            <a:avLst/>
          </a:prstGeom>
        </p:spPr>
      </p:pic>
      <p:sp>
        <p:nvSpPr>
          <p:cNvPr id="2" name="Title 1">
            <a:extLst>
              <a:ext uri="{FF2B5EF4-FFF2-40B4-BE49-F238E27FC236}">
                <a16:creationId xmlns:a16="http://schemas.microsoft.com/office/drawing/2014/main" id="{BB9DDEF4-FF7E-4520-AA29-0254162C31F9}"/>
              </a:ext>
            </a:extLst>
          </p:cNvPr>
          <p:cNvSpPr>
            <a:spLocks noGrp="1"/>
          </p:cNvSpPr>
          <p:nvPr>
            <p:ph type="title"/>
          </p:nvPr>
        </p:nvSpPr>
        <p:spPr>
          <a:xfrm>
            <a:off x="838199" y="0"/>
            <a:ext cx="10515600" cy="681355"/>
          </a:xfrm>
        </p:spPr>
        <p:txBody>
          <a:bodyPr>
            <a:normAutofit fontScale="90000"/>
          </a:bodyPr>
          <a:lstStyle/>
          <a:p>
            <a:r>
              <a:rPr lang="en-US" dirty="0"/>
              <a:t>Drug Problem</a:t>
            </a:r>
          </a:p>
        </p:txBody>
      </p:sp>
      <p:sp>
        <p:nvSpPr>
          <p:cNvPr id="4" name="Slide Number Placeholder 3">
            <a:extLst>
              <a:ext uri="{FF2B5EF4-FFF2-40B4-BE49-F238E27FC236}">
                <a16:creationId xmlns:a16="http://schemas.microsoft.com/office/drawing/2014/main" id="{D1C99B8A-7706-436D-BC94-67514C717C20}"/>
              </a:ext>
            </a:extLst>
          </p:cNvPr>
          <p:cNvSpPr>
            <a:spLocks noGrp="1"/>
          </p:cNvSpPr>
          <p:nvPr>
            <p:ph type="sldNum" sz="quarter" idx="12"/>
          </p:nvPr>
        </p:nvSpPr>
        <p:spPr/>
        <p:txBody>
          <a:bodyPr/>
          <a:lstStyle/>
          <a:p>
            <a:fld id="{C18A9F6F-C181-4DF9-80C2-12DC719EFCF9}" type="slidenum">
              <a:rPr lang="en-US" altLang="en-US" smtClean="0"/>
              <a:pPr/>
              <a:t>86</a:t>
            </a:fld>
            <a:endParaRPr lang="en-US" altLang="en-US" dirty="0"/>
          </a:p>
        </p:txBody>
      </p:sp>
    </p:spTree>
    <p:extLst>
      <p:ext uri="{BB962C8B-B14F-4D97-AF65-F5344CB8AC3E}">
        <p14:creationId xmlns:p14="http://schemas.microsoft.com/office/powerpoint/2010/main" val="114265310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674AD281-C002-407F-9788-2B9181533DB0}"/>
              </a:ext>
            </a:extLst>
          </p:cNvPr>
          <p:cNvSpPr>
            <a:spLocks noGrp="1" noChangeArrowheads="1"/>
          </p:cNvSpPr>
          <p:nvPr>
            <p:ph type="title"/>
          </p:nvPr>
        </p:nvSpPr>
        <p:spPr>
          <a:xfrm>
            <a:off x="1524000" y="0"/>
            <a:ext cx="8458200" cy="838200"/>
          </a:xfrm>
        </p:spPr>
        <p:txBody>
          <a:bodyPr rtlCol="0">
            <a:normAutofit fontScale="90000"/>
          </a:bodyPr>
          <a:lstStyle/>
          <a:p>
            <a:pPr fontAlgn="auto">
              <a:spcAft>
                <a:spcPts val="0"/>
              </a:spcAft>
              <a:defRPr/>
            </a:pPr>
            <a:r>
              <a:rPr lang="en-US" altLang="en-US" sz="3200" dirty="0"/>
              <a:t>Important Recent </a:t>
            </a:r>
            <a:br>
              <a:rPr lang="en-US" altLang="en-US" sz="3200" dirty="0"/>
            </a:br>
            <a:r>
              <a:rPr lang="en-US" altLang="en-US" sz="3200" dirty="0"/>
              <a:t>Developments</a:t>
            </a:r>
          </a:p>
        </p:txBody>
      </p:sp>
      <p:sp>
        <p:nvSpPr>
          <p:cNvPr id="56323" name="Rectangle 3">
            <a:extLst>
              <a:ext uri="{FF2B5EF4-FFF2-40B4-BE49-F238E27FC236}">
                <a16:creationId xmlns:a16="http://schemas.microsoft.com/office/drawing/2014/main" id="{2E697375-3E66-49DF-8657-8C37519CA607}"/>
              </a:ext>
            </a:extLst>
          </p:cNvPr>
          <p:cNvSpPr>
            <a:spLocks noGrp="1" noChangeArrowheads="1"/>
          </p:cNvSpPr>
          <p:nvPr>
            <p:ph idx="1"/>
          </p:nvPr>
        </p:nvSpPr>
        <p:spPr>
          <a:xfrm>
            <a:off x="1524000" y="1295400"/>
            <a:ext cx="9144000" cy="5334000"/>
          </a:xfrm>
        </p:spPr>
        <p:txBody>
          <a:bodyPr>
            <a:normAutofit/>
          </a:bodyPr>
          <a:lstStyle/>
          <a:p>
            <a:r>
              <a:rPr lang="en-US" altLang="en-US" b="1" dirty="0">
                <a:cs typeface="Arial" panose="020B0604020202020204" pitchFamily="34" charset="0"/>
              </a:rPr>
              <a:t>Mexico’s “one-party democracy” seems to have ended</a:t>
            </a:r>
            <a:r>
              <a:rPr lang="en-US" altLang="en-US" b="1" dirty="0"/>
              <a:t> – </a:t>
            </a:r>
            <a:r>
              <a:rPr lang="en-US" altLang="en-US" b="1" dirty="0" err="1"/>
              <a:t>Presidente</a:t>
            </a:r>
            <a:r>
              <a:rPr lang="en-US" altLang="en-US" b="1" dirty="0"/>
              <a:t> Fox of PAN</a:t>
            </a:r>
          </a:p>
          <a:p>
            <a:pPr lvl="1"/>
            <a:r>
              <a:rPr lang="en-US" altLang="en-US" b="1" dirty="0"/>
              <a:t>Presidency has switched between parties several times peacefully since the first time with fox</a:t>
            </a:r>
          </a:p>
          <a:p>
            <a:r>
              <a:rPr lang="en-US" altLang="en-US" b="1" dirty="0">
                <a:cs typeface="Times New Roman" panose="02020603050405020304" pitchFamily="18" charset="0"/>
              </a:rPr>
              <a:t>Democratically elected governments in all countries except Cuba – </a:t>
            </a:r>
          </a:p>
          <a:p>
            <a:pPr lvl="1"/>
            <a:r>
              <a:rPr lang="en-US" altLang="en-US" b="1" dirty="0">
                <a:cs typeface="Times New Roman" panose="02020603050405020304" pitchFamily="18" charset="0"/>
              </a:rPr>
              <a:t>even in Cuba communism is changing due to the loss of Soviet/Russian financial assistance </a:t>
            </a:r>
          </a:p>
          <a:p>
            <a:pPr lvl="1"/>
            <a:r>
              <a:rPr lang="en-US" altLang="en-US" b="1" dirty="0">
                <a:cs typeface="Times New Roman" panose="02020603050405020304" pitchFamily="18" charset="0"/>
              </a:rPr>
              <a:t>When Castro retired there was greater change – i.e., the Pope’s visit would have been unheard of 20 years ago </a:t>
            </a:r>
          </a:p>
          <a:p>
            <a:pPr lvl="1"/>
            <a:r>
              <a:rPr lang="en-US" altLang="en-US" b="1" dirty="0">
                <a:cs typeface="Times New Roman" panose="02020603050405020304" pitchFamily="18" charset="0"/>
              </a:rPr>
              <a:t>One can even see the possibility of the resumption of U.S. diplomatic relations on the horizon\</a:t>
            </a:r>
          </a:p>
          <a:p>
            <a:pPr lvl="2"/>
            <a:r>
              <a:rPr lang="en-US" altLang="en-US" b="1" dirty="0">
                <a:cs typeface="Times New Roman" panose="02020603050405020304" pitchFamily="18" charset="0"/>
              </a:rPr>
              <a:t>Some tourism has resumed</a:t>
            </a:r>
          </a:p>
        </p:txBody>
      </p:sp>
      <p:sp>
        <p:nvSpPr>
          <p:cNvPr id="5" name="Slide Number Placeholder 5">
            <a:extLst>
              <a:ext uri="{FF2B5EF4-FFF2-40B4-BE49-F238E27FC236}">
                <a16:creationId xmlns:a16="http://schemas.microsoft.com/office/drawing/2014/main" id="{CD977F93-4DE4-419F-A006-4CD7313F0742}"/>
              </a:ext>
            </a:extLst>
          </p:cNvPr>
          <p:cNvSpPr>
            <a:spLocks noGrp="1"/>
          </p:cNvSpPr>
          <p:nvPr>
            <p:ph type="sldNum" sz="quarter" idx="12"/>
          </p:nvPr>
        </p:nvSpPr>
        <p:spPr/>
        <p:txBody>
          <a:bodyPr/>
          <a:lstStyle/>
          <a:p>
            <a:pPr>
              <a:defRPr/>
            </a:pPr>
            <a:fld id="{ABA45896-4A54-4002-BF84-1CC399B27A10}" type="slidenum">
              <a:rPr lang="en-US" altLang="en-US"/>
              <a:pPr>
                <a:defRPr/>
              </a:pPr>
              <a:t>87</a:t>
            </a:fld>
            <a:endParaRPr lang="en-US" altLang="en-US"/>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47522D6-23E3-4C14-8CF3-716790EEA4A8}"/>
              </a:ext>
            </a:extLst>
          </p:cNvPr>
          <p:cNvSpPr>
            <a:spLocks noGrp="1"/>
          </p:cNvSpPr>
          <p:nvPr>
            <p:ph type="title"/>
          </p:nvPr>
        </p:nvSpPr>
        <p:spPr/>
        <p:txBody>
          <a:bodyPr/>
          <a:lstStyle/>
          <a:p>
            <a:r>
              <a:rPr lang="en-US" dirty="0"/>
              <a:t>Nicaragua/Iran-Contra</a:t>
            </a:r>
          </a:p>
        </p:txBody>
      </p:sp>
      <p:sp>
        <p:nvSpPr>
          <p:cNvPr id="7" name="Text Placeholder 6">
            <a:extLst>
              <a:ext uri="{FF2B5EF4-FFF2-40B4-BE49-F238E27FC236}">
                <a16:creationId xmlns:a16="http://schemas.microsoft.com/office/drawing/2014/main" id="{CB987409-19AA-459B-B132-E2B4C61C4D3F}"/>
              </a:ext>
            </a:extLst>
          </p:cNvPr>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1558AC1E-78A7-412B-BC2F-4BBEE043C358}"/>
              </a:ext>
            </a:extLst>
          </p:cNvPr>
          <p:cNvSpPr>
            <a:spLocks noGrp="1"/>
          </p:cNvSpPr>
          <p:nvPr>
            <p:ph type="ftr" sz="quarter" idx="11"/>
          </p:nvPr>
        </p:nvSpPr>
        <p:spPr/>
        <p:txBody>
          <a:bodyPr/>
          <a:lstStyle/>
          <a:p>
            <a:r>
              <a:rPr lang="en-US" altLang="en-US"/>
              <a:t>Globalization &amp; Diversity: Rowntree, Lewis, Price, Wyckoff</a:t>
            </a:r>
            <a:endParaRPr lang="en-US" altLang="en-US" dirty="0"/>
          </a:p>
        </p:txBody>
      </p:sp>
      <p:sp>
        <p:nvSpPr>
          <p:cNvPr id="5" name="Slide Number Placeholder 4">
            <a:extLst>
              <a:ext uri="{FF2B5EF4-FFF2-40B4-BE49-F238E27FC236}">
                <a16:creationId xmlns:a16="http://schemas.microsoft.com/office/drawing/2014/main" id="{98BFF1DD-CD5A-4C67-B1D6-BF2925C88848}"/>
              </a:ext>
            </a:extLst>
          </p:cNvPr>
          <p:cNvSpPr>
            <a:spLocks noGrp="1"/>
          </p:cNvSpPr>
          <p:nvPr>
            <p:ph type="sldNum" sz="quarter" idx="12"/>
          </p:nvPr>
        </p:nvSpPr>
        <p:spPr/>
        <p:txBody>
          <a:bodyPr/>
          <a:lstStyle/>
          <a:p>
            <a:fld id="{4BF0CE44-D646-4EBF-95B0-C7A9C99A3CDB}" type="slidenum">
              <a:rPr lang="en-US" altLang="en-US" smtClean="0"/>
              <a:pPr/>
              <a:t>88</a:t>
            </a:fld>
            <a:endParaRPr lang="en-US" altLang="en-US" dirty="0"/>
          </a:p>
        </p:txBody>
      </p:sp>
    </p:spTree>
    <p:extLst>
      <p:ext uri="{BB962C8B-B14F-4D97-AF65-F5344CB8AC3E}">
        <p14:creationId xmlns:p14="http://schemas.microsoft.com/office/powerpoint/2010/main" val="88529239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EBF5FD9-DBB6-466B-9F01-0A50088D2CA3}"/>
              </a:ext>
            </a:extLst>
          </p:cNvPr>
          <p:cNvSpPr>
            <a:spLocks noGrp="1"/>
          </p:cNvSpPr>
          <p:nvPr>
            <p:ph type="title"/>
          </p:nvPr>
        </p:nvSpPr>
        <p:spPr>
          <a:xfrm>
            <a:off x="838200" y="1"/>
            <a:ext cx="10515600" cy="904240"/>
          </a:xfrm>
        </p:spPr>
        <p:txBody>
          <a:bodyPr>
            <a:normAutofit/>
          </a:bodyPr>
          <a:lstStyle/>
          <a:p>
            <a:r>
              <a:rPr lang="en-US" dirty="0"/>
              <a:t>Very Brief History  - Post-Colonial                                                                                                                                       </a:t>
            </a:r>
          </a:p>
        </p:txBody>
      </p:sp>
      <p:sp>
        <p:nvSpPr>
          <p:cNvPr id="7" name="Content Placeholder 6">
            <a:extLst>
              <a:ext uri="{FF2B5EF4-FFF2-40B4-BE49-F238E27FC236}">
                <a16:creationId xmlns:a16="http://schemas.microsoft.com/office/drawing/2014/main" id="{7605163B-C08A-4636-BD53-9961C3E3416B}"/>
              </a:ext>
            </a:extLst>
          </p:cNvPr>
          <p:cNvSpPr>
            <a:spLocks noGrp="1"/>
          </p:cNvSpPr>
          <p:nvPr>
            <p:ph idx="1"/>
          </p:nvPr>
        </p:nvSpPr>
        <p:spPr>
          <a:xfrm>
            <a:off x="838200" y="904241"/>
            <a:ext cx="11353800" cy="6085138"/>
          </a:xfrm>
        </p:spPr>
        <p:txBody>
          <a:bodyPr>
            <a:normAutofit/>
          </a:bodyPr>
          <a:lstStyle/>
          <a:p>
            <a:r>
              <a:rPr lang="en-US" dirty="0"/>
              <a:t>Independence (1821) – land, economic, and political power held by </a:t>
            </a:r>
            <a:r>
              <a:rPr lang="en-US" dirty="0" err="1"/>
              <a:t>Blancos</a:t>
            </a:r>
            <a:endParaRPr lang="en-US" dirty="0"/>
          </a:p>
          <a:p>
            <a:r>
              <a:rPr lang="en-US" dirty="0"/>
              <a:t>    United States occupation (1909–33)</a:t>
            </a:r>
          </a:p>
          <a:p>
            <a:pPr lvl="1"/>
            <a:r>
              <a:rPr lang="en-US" dirty="0"/>
              <a:t>To protect US citizens and business interests (bad policy used many times in this realm – fostered distrust of the US that still lingers </a:t>
            </a:r>
          </a:p>
          <a:p>
            <a:pPr lvl="1"/>
            <a:r>
              <a:rPr lang="en-US" dirty="0"/>
              <a:t>Helped the Somoza family rise to power and begin a dynastic dictatorship</a:t>
            </a:r>
          </a:p>
          <a:p>
            <a:r>
              <a:rPr lang="en-US" dirty="0"/>
              <a:t>    Somoza dynasty (1927–1979)</a:t>
            </a:r>
          </a:p>
          <a:p>
            <a:r>
              <a:rPr lang="en-US" dirty="0"/>
              <a:t>    Nicaraguan Revolution (1960s–1990)</a:t>
            </a:r>
          </a:p>
          <a:p>
            <a:pPr lvl="1"/>
            <a:r>
              <a:rPr lang="en-US" dirty="0"/>
              <a:t>Leftist Sandinista gain control (US not happy with that}</a:t>
            </a:r>
          </a:p>
          <a:p>
            <a:pPr lvl="1"/>
            <a:r>
              <a:rPr lang="en-US" dirty="0"/>
              <a:t>Contras opposed the Sandinista (Reagan Administration </a:t>
            </a:r>
            <a:r>
              <a:rPr lang="en-US" b="1" dirty="0">
                <a:solidFill>
                  <a:srgbClr val="FF0000"/>
                </a:solidFill>
              </a:rPr>
              <a:t>illegally </a:t>
            </a:r>
            <a:r>
              <a:rPr lang="en-US" dirty="0"/>
              <a:t>aided the Contras with money obtained from </a:t>
            </a:r>
            <a:r>
              <a:rPr lang="en-US" b="1" dirty="0">
                <a:solidFill>
                  <a:srgbClr val="FF0000"/>
                </a:solidFill>
              </a:rPr>
              <a:t>illegal</a:t>
            </a:r>
            <a:r>
              <a:rPr lang="en-US" dirty="0"/>
              <a:t> sales of weapons to Iran)</a:t>
            </a:r>
          </a:p>
          <a:p>
            <a:r>
              <a:rPr lang="en-US" dirty="0"/>
              <a:t>    Post-war (1990–present)</a:t>
            </a:r>
          </a:p>
          <a:p>
            <a:pPr lvl="1"/>
            <a:r>
              <a:rPr lang="en-US" dirty="0"/>
              <a:t>Democratic elections 1990-2006</a:t>
            </a:r>
          </a:p>
          <a:p>
            <a:pPr lvl="1"/>
            <a:r>
              <a:rPr lang="en-US" dirty="0"/>
              <a:t>2006, Daniel Ortega won (Sandinista) – now in his 3</a:t>
            </a:r>
            <a:r>
              <a:rPr lang="en-US" baseline="30000" dirty="0"/>
              <a:t>rd</a:t>
            </a:r>
            <a:r>
              <a:rPr lang="en-US" dirty="0"/>
              <a:t> term – is dictatorship returning?</a:t>
            </a:r>
          </a:p>
          <a:p>
            <a:endParaRPr lang="en-US" dirty="0"/>
          </a:p>
        </p:txBody>
      </p:sp>
      <p:sp>
        <p:nvSpPr>
          <p:cNvPr id="5" name="Slide Number Placeholder 4">
            <a:extLst>
              <a:ext uri="{FF2B5EF4-FFF2-40B4-BE49-F238E27FC236}">
                <a16:creationId xmlns:a16="http://schemas.microsoft.com/office/drawing/2014/main" id="{12BF4AF0-B720-4276-9654-403DC00AEBE2}"/>
              </a:ext>
            </a:extLst>
          </p:cNvPr>
          <p:cNvSpPr>
            <a:spLocks noGrp="1"/>
          </p:cNvSpPr>
          <p:nvPr>
            <p:ph type="sldNum" sz="quarter" idx="12"/>
          </p:nvPr>
        </p:nvSpPr>
        <p:spPr/>
        <p:txBody>
          <a:bodyPr/>
          <a:lstStyle/>
          <a:p>
            <a:fld id="{EF9A12A1-5955-4B16-8EB6-01C66F1A1E27}" type="slidenum">
              <a:rPr lang="en-US" altLang="en-US" smtClean="0"/>
              <a:pPr/>
              <a:t>89</a:t>
            </a:fld>
            <a:endParaRPr lang="en-US" altLang="en-US" dirty="0"/>
          </a:p>
        </p:txBody>
      </p:sp>
    </p:spTree>
    <p:extLst>
      <p:ext uri="{BB962C8B-B14F-4D97-AF65-F5344CB8AC3E}">
        <p14:creationId xmlns:p14="http://schemas.microsoft.com/office/powerpoint/2010/main" val="21447261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48CCCABA-1CC3-4C41-A1F5-E060D599B83B}"/>
              </a:ext>
            </a:extLst>
          </p:cNvPr>
          <p:cNvSpPr>
            <a:spLocks noGrp="1" noChangeArrowheads="1"/>
          </p:cNvSpPr>
          <p:nvPr>
            <p:ph type="title"/>
          </p:nvPr>
        </p:nvSpPr>
        <p:spPr>
          <a:xfrm>
            <a:off x="2971800" y="185738"/>
            <a:ext cx="8382000" cy="838200"/>
          </a:xfrm>
        </p:spPr>
        <p:txBody>
          <a:bodyPr>
            <a:normAutofit/>
          </a:bodyPr>
          <a:lstStyle/>
          <a:p>
            <a:pPr algn="r"/>
            <a:r>
              <a:rPr lang="en-US" altLang="en-US" sz="4800" b="1" dirty="0"/>
              <a:t>Mainland/Rimland:</a:t>
            </a:r>
          </a:p>
        </p:txBody>
      </p:sp>
      <p:sp>
        <p:nvSpPr>
          <p:cNvPr id="9219" name="Rectangle 3">
            <a:extLst>
              <a:ext uri="{FF2B5EF4-FFF2-40B4-BE49-F238E27FC236}">
                <a16:creationId xmlns:a16="http://schemas.microsoft.com/office/drawing/2014/main" id="{DBDCC7AB-866C-4595-845D-E390B7AAAE8F}"/>
              </a:ext>
            </a:extLst>
          </p:cNvPr>
          <p:cNvSpPr>
            <a:spLocks noGrp="1" noChangeArrowheads="1"/>
          </p:cNvSpPr>
          <p:nvPr>
            <p:ph idx="1"/>
          </p:nvPr>
        </p:nvSpPr>
        <p:spPr>
          <a:xfrm>
            <a:off x="5943600" y="990600"/>
            <a:ext cx="4343400" cy="5105400"/>
          </a:xfrm>
        </p:spPr>
        <p:txBody>
          <a:bodyPr/>
          <a:lstStyle/>
          <a:p>
            <a:endParaRPr lang="en-US" altLang="en-US" dirty="0"/>
          </a:p>
        </p:txBody>
      </p:sp>
      <p:sp>
        <p:nvSpPr>
          <p:cNvPr id="7" name="Slide Number Placeholder 5">
            <a:extLst>
              <a:ext uri="{FF2B5EF4-FFF2-40B4-BE49-F238E27FC236}">
                <a16:creationId xmlns:a16="http://schemas.microsoft.com/office/drawing/2014/main" id="{483AC8C8-4FAC-47ED-9622-819FF0A494A0}"/>
              </a:ext>
            </a:extLst>
          </p:cNvPr>
          <p:cNvSpPr>
            <a:spLocks noGrp="1"/>
          </p:cNvSpPr>
          <p:nvPr>
            <p:ph type="sldNum" sz="quarter" idx="12"/>
          </p:nvPr>
        </p:nvSpPr>
        <p:spPr/>
        <p:txBody>
          <a:bodyPr/>
          <a:lstStyle/>
          <a:p>
            <a:fld id="{5AC7D0AF-4C91-476A-A01C-63703E43B654}" type="slidenum">
              <a:rPr lang="en-US" altLang="en-US"/>
              <a:pPr/>
              <a:t>9</a:t>
            </a:fld>
            <a:endParaRPr lang="en-US" altLang="en-US" dirty="0"/>
          </a:p>
        </p:txBody>
      </p:sp>
      <p:pic>
        <p:nvPicPr>
          <p:cNvPr id="9220" name="Picture 4" descr="Stop 14_ Market plaza and Ch">
            <a:extLst>
              <a:ext uri="{FF2B5EF4-FFF2-40B4-BE49-F238E27FC236}">
                <a16:creationId xmlns:a16="http://schemas.microsoft.com/office/drawing/2014/main" id="{4BD3E937-B41B-424A-BEEE-0B0323F72C4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7179" y="0"/>
            <a:ext cx="5912771" cy="4506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9221" name="Picture 5" descr="Stop 5_ Cathedral of Mexico, Mexico City">
            <a:extLst>
              <a:ext uri="{FF2B5EF4-FFF2-40B4-BE49-F238E27FC236}">
                <a16:creationId xmlns:a16="http://schemas.microsoft.com/office/drawing/2014/main" id="{79E47A33-B9A2-4892-886F-DB3F3EEAE13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43600" y="1929016"/>
            <a:ext cx="6248400" cy="497184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75A1F-3CC8-40A8-9E3C-63BE88E71B13}"/>
              </a:ext>
            </a:extLst>
          </p:cNvPr>
          <p:cNvSpPr>
            <a:spLocks noGrp="1"/>
          </p:cNvSpPr>
          <p:nvPr>
            <p:ph type="title"/>
          </p:nvPr>
        </p:nvSpPr>
        <p:spPr>
          <a:xfrm>
            <a:off x="0" y="0"/>
            <a:ext cx="12192000" cy="1325563"/>
          </a:xfrm>
        </p:spPr>
        <p:txBody>
          <a:bodyPr/>
          <a:lstStyle/>
          <a:p>
            <a:r>
              <a:rPr lang="en-US" dirty="0"/>
              <a:t>Illegal action taken by the Reagan Administration</a:t>
            </a:r>
          </a:p>
        </p:txBody>
      </p:sp>
      <p:pic>
        <p:nvPicPr>
          <p:cNvPr id="6" name="Content Placeholder 5">
            <a:extLst>
              <a:ext uri="{FF2B5EF4-FFF2-40B4-BE49-F238E27FC236}">
                <a16:creationId xmlns:a16="http://schemas.microsoft.com/office/drawing/2014/main" id="{D822009D-B9F4-48DB-BC68-8098DF4F2373}"/>
              </a:ext>
            </a:extLst>
          </p:cNvPr>
          <p:cNvPicPr>
            <a:picLocks noGrp="1" noChangeAspect="1"/>
          </p:cNvPicPr>
          <p:nvPr>
            <p:ph idx="1"/>
          </p:nvPr>
        </p:nvPicPr>
        <p:blipFill>
          <a:blip r:embed="rId2"/>
          <a:stretch>
            <a:fillRect/>
          </a:stretch>
        </p:blipFill>
        <p:spPr>
          <a:xfrm>
            <a:off x="1656080" y="1914418"/>
            <a:ext cx="6859221" cy="4943582"/>
          </a:xfrm>
          <a:prstGeom prst="rect">
            <a:avLst/>
          </a:prstGeom>
        </p:spPr>
      </p:pic>
      <p:sp>
        <p:nvSpPr>
          <p:cNvPr id="5" name="Slide Number Placeholder 4">
            <a:extLst>
              <a:ext uri="{FF2B5EF4-FFF2-40B4-BE49-F238E27FC236}">
                <a16:creationId xmlns:a16="http://schemas.microsoft.com/office/drawing/2014/main" id="{C14E0D1B-F5C8-4712-9D97-FA9964EE34E5}"/>
              </a:ext>
            </a:extLst>
          </p:cNvPr>
          <p:cNvSpPr>
            <a:spLocks noGrp="1"/>
          </p:cNvSpPr>
          <p:nvPr>
            <p:ph type="sldNum" sz="quarter" idx="12"/>
          </p:nvPr>
        </p:nvSpPr>
        <p:spPr/>
        <p:txBody>
          <a:bodyPr/>
          <a:lstStyle/>
          <a:p>
            <a:fld id="{4BF0CE44-D646-4EBF-95B0-C7A9C99A3CDB}" type="slidenum">
              <a:rPr lang="en-US" altLang="en-US" smtClean="0"/>
              <a:pPr/>
              <a:t>90</a:t>
            </a:fld>
            <a:endParaRPr lang="en-US" altLang="en-US" dirty="0"/>
          </a:p>
        </p:txBody>
      </p:sp>
    </p:spTree>
    <p:extLst>
      <p:ext uri="{BB962C8B-B14F-4D97-AF65-F5344CB8AC3E}">
        <p14:creationId xmlns:p14="http://schemas.microsoft.com/office/powerpoint/2010/main" val="271511348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C5B57-24AF-474B-BCE8-1D0E5A14C0C7}"/>
              </a:ext>
            </a:extLst>
          </p:cNvPr>
          <p:cNvSpPr>
            <a:spLocks noGrp="1"/>
          </p:cNvSpPr>
          <p:nvPr>
            <p:ph type="title"/>
          </p:nvPr>
        </p:nvSpPr>
        <p:spPr/>
        <p:txBody>
          <a:bodyPr/>
          <a:lstStyle/>
          <a:p>
            <a:r>
              <a:rPr lang="en-US" b="1" dirty="0"/>
              <a:t>Panama and the Panama Canal</a:t>
            </a:r>
          </a:p>
        </p:txBody>
      </p:sp>
      <p:sp>
        <p:nvSpPr>
          <p:cNvPr id="3" name="Text Placeholder 2">
            <a:extLst>
              <a:ext uri="{FF2B5EF4-FFF2-40B4-BE49-F238E27FC236}">
                <a16:creationId xmlns:a16="http://schemas.microsoft.com/office/drawing/2014/main" id="{9FF3FCEE-6266-4524-BB24-5BFB2FD5E541}"/>
              </a:ext>
            </a:extLst>
          </p:cNvPr>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7BCDD813-E0DF-45FB-ABE0-80E4C28FCC71}"/>
              </a:ext>
            </a:extLst>
          </p:cNvPr>
          <p:cNvSpPr>
            <a:spLocks noGrp="1"/>
          </p:cNvSpPr>
          <p:nvPr>
            <p:ph type="ftr" sz="quarter" idx="11"/>
          </p:nvPr>
        </p:nvSpPr>
        <p:spPr/>
        <p:txBody>
          <a:bodyPr/>
          <a:lstStyle/>
          <a:p>
            <a:r>
              <a:rPr lang="en-US" altLang="en-US"/>
              <a:t>Globalization &amp; Diversity: Rowntree, Lewis, Price, Wyckoff</a:t>
            </a:r>
            <a:endParaRPr lang="en-US" altLang="en-US" dirty="0"/>
          </a:p>
        </p:txBody>
      </p:sp>
      <p:sp>
        <p:nvSpPr>
          <p:cNvPr id="5" name="Slide Number Placeholder 4">
            <a:extLst>
              <a:ext uri="{FF2B5EF4-FFF2-40B4-BE49-F238E27FC236}">
                <a16:creationId xmlns:a16="http://schemas.microsoft.com/office/drawing/2014/main" id="{0EAAD975-FA8F-495E-8F93-853D7440BD12}"/>
              </a:ext>
            </a:extLst>
          </p:cNvPr>
          <p:cNvSpPr>
            <a:spLocks noGrp="1"/>
          </p:cNvSpPr>
          <p:nvPr>
            <p:ph type="sldNum" sz="quarter" idx="12"/>
          </p:nvPr>
        </p:nvSpPr>
        <p:spPr/>
        <p:txBody>
          <a:bodyPr/>
          <a:lstStyle/>
          <a:p>
            <a:fld id="{EF9A12A1-5955-4B16-8EB6-01C66F1A1E27}" type="slidenum">
              <a:rPr lang="en-US" altLang="en-US" smtClean="0"/>
              <a:pPr/>
              <a:t>91</a:t>
            </a:fld>
            <a:endParaRPr lang="en-US" altLang="en-US" dirty="0"/>
          </a:p>
        </p:txBody>
      </p:sp>
    </p:spTree>
    <p:extLst>
      <p:ext uri="{BB962C8B-B14F-4D97-AF65-F5344CB8AC3E}">
        <p14:creationId xmlns:p14="http://schemas.microsoft.com/office/powerpoint/2010/main" val="237629294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060D6BB-7505-4C67-98BF-DB51E989ED01}"/>
              </a:ext>
            </a:extLst>
          </p:cNvPr>
          <p:cNvSpPr>
            <a:spLocks noGrp="1"/>
          </p:cNvSpPr>
          <p:nvPr>
            <p:ph type="title"/>
          </p:nvPr>
        </p:nvSpPr>
        <p:spPr>
          <a:xfrm>
            <a:off x="838200" y="0"/>
            <a:ext cx="10515600" cy="681037"/>
          </a:xfrm>
        </p:spPr>
        <p:txBody>
          <a:bodyPr>
            <a:normAutofit fontScale="90000"/>
          </a:bodyPr>
          <a:lstStyle/>
          <a:p>
            <a:r>
              <a:rPr lang="en-US" dirty="0"/>
              <a:t>Brief History of US Involvement</a:t>
            </a:r>
          </a:p>
        </p:txBody>
      </p:sp>
      <p:sp>
        <p:nvSpPr>
          <p:cNvPr id="7" name="Content Placeholder 6">
            <a:extLst>
              <a:ext uri="{FF2B5EF4-FFF2-40B4-BE49-F238E27FC236}">
                <a16:creationId xmlns:a16="http://schemas.microsoft.com/office/drawing/2014/main" id="{CCD724D7-9427-48FB-A004-4C5664E8E495}"/>
              </a:ext>
            </a:extLst>
          </p:cNvPr>
          <p:cNvSpPr>
            <a:spLocks noGrp="1"/>
          </p:cNvSpPr>
          <p:nvPr>
            <p:ph idx="1"/>
          </p:nvPr>
        </p:nvSpPr>
        <p:spPr>
          <a:xfrm>
            <a:off x="193040" y="681036"/>
            <a:ext cx="11775440" cy="5831523"/>
          </a:xfrm>
        </p:spPr>
        <p:txBody>
          <a:bodyPr>
            <a:normAutofit lnSpcReduction="10000"/>
          </a:bodyPr>
          <a:lstStyle/>
          <a:p>
            <a:r>
              <a:rPr lang="en-US" dirty="0"/>
              <a:t>Colombia and the US were unable to agree on a treaty for building a canal through Panama</a:t>
            </a:r>
          </a:p>
          <a:p>
            <a:pPr lvl="1"/>
            <a:r>
              <a:rPr lang="en-US" dirty="0"/>
              <a:t>Panama seceded from Colombia with US help 1903.</a:t>
            </a:r>
          </a:p>
          <a:p>
            <a:pPr lvl="1"/>
            <a:r>
              <a:rPr lang="en-US" dirty="0"/>
              <a:t>Unfair (to Panama) treaty allows US to </a:t>
            </a:r>
            <a:r>
              <a:rPr lang="en-US" b="1" dirty="0">
                <a:solidFill>
                  <a:srgbClr val="FF0000"/>
                </a:solidFill>
              </a:rPr>
              <a:t>lease</a:t>
            </a:r>
            <a:r>
              <a:rPr lang="en-US" dirty="0"/>
              <a:t> the canal zone forever with a fixed rent.</a:t>
            </a:r>
          </a:p>
          <a:p>
            <a:r>
              <a:rPr lang="en-US" dirty="0"/>
              <a:t>Recognizing the unfairness of the fixed rent, the US reluctantly agrees to increase the rent payment several times in the approximately 70 years the US operated the canal.</a:t>
            </a:r>
          </a:p>
          <a:p>
            <a:r>
              <a:rPr lang="en-US" dirty="0"/>
              <a:t>President Jimmy Carter agrees to end the lease and return full control of the Panama Canal Zone to Panama in 1977. Many US citizens thought Carter had given away US property. When one </a:t>
            </a:r>
            <a:r>
              <a:rPr lang="en-US" b="1" dirty="0"/>
              <a:t>leases</a:t>
            </a:r>
            <a:r>
              <a:rPr lang="en-US" dirty="0"/>
              <a:t> something, one can use it but </a:t>
            </a:r>
            <a:r>
              <a:rPr lang="en-US" b="1" dirty="0">
                <a:solidFill>
                  <a:srgbClr val="FF0000"/>
                </a:solidFill>
              </a:rPr>
              <a:t>does not own</a:t>
            </a:r>
            <a:r>
              <a:rPr lang="en-US" dirty="0"/>
              <a:t> it. The </a:t>
            </a:r>
            <a:r>
              <a:rPr lang="en-US" b="1" dirty="0">
                <a:solidFill>
                  <a:srgbClr val="FF0000"/>
                </a:solidFill>
              </a:rPr>
              <a:t>US leased the canal zone</a:t>
            </a:r>
            <a:r>
              <a:rPr lang="en-US" dirty="0"/>
              <a:t>, It never owned it!</a:t>
            </a:r>
          </a:p>
          <a:p>
            <a:r>
              <a:rPr lang="en-US" dirty="0"/>
              <a:t>1989, Pres. Bush sent troops to Panama </a:t>
            </a:r>
            <a:r>
              <a:rPr lang="en-US" b="1" dirty="0">
                <a:solidFill>
                  <a:srgbClr val="FF0000"/>
                </a:solidFill>
              </a:rPr>
              <a:t>to capture its president</a:t>
            </a:r>
            <a:r>
              <a:rPr lang="en-US" dirty="0"/>
              <a:t>, Manuel Noriega. Took him to US and tried him for drug crimes. Noriega was convicted and sentenced to prison.</a:t>
            </a:r>
          </a:p>
        </p:txBody>
      </p:sp>
      <p:sp>
        <p:nvSpPr>
          <p:cNvPr id="5" name="Slide Number Placeholder 4">
            <a:extLst>
              <a:ext uri="{FF2B5EF4-FFF2-40B4-BE49-F238E27FC236}">
                <a16:creationId xmlns:a16="http://schemas.microsoft.com/office/drawing/2014/main" id="{4D64CFF8-CE5D-4711-8103-C553F4DD709C}"/>
              </a:ext>
            </a:extLst>
          </p:cNvPr>
          <p:cNvSpPr>
            <a:spLocks noGrp="1"/>
          </p:cNvSpPr>
          <p:nvPr>
            <p:ph type="sldNum" sz="quarter" idx="12"/>
          </p:nvPr>
        </p:nvSpPr>
        <p:spPr/>
        <p:txBody>
          <a:bodyPr/>
          <a:lstStyle/>
          <a:p>
            <a:fld id="{EF9A12A1-5955-4B16-8EB6-01C66F1A1E27}" type="slidenum">
              <a:rPr lang="en-US" altLang="en-US" smtClean="0"/>
              <a:pPr/>
              <a:t>92</a:t>
            </a:fld>
            <a:endParaRPr lang="en-US" altLang="en-US" dirty="0"/>
          </a:p>
        </p:txBody>
      </p:sp>
    </p:spTree>
    <p:extLst>
      <p:ext uri="{BB962C8B-B14F-4D97-AF65-F5344CB8AC3E}">
        <p14:creationId xmlns:p14="http://schemas.microsoft.com/office/powerpoint/2010/main" val="428606413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070C8654-D71D-45E7-B63A-15CDBDA4D5B9}"/>
              </a:ext>
            </a:extLst>
          </p:cNvPr>
          <p:cNvSpPr>
            <a:spLocks noGrp="1" noChangeArrowheads="1"/>
          </p:cNvSpPr>
          <p:nvPr>
            <p:ph type="title"/>
          </p:nvPr>
        </p:nvSpPr>
        <p:spPr>
          <a:xfrm>
            <a:off x="1524000" y="0"/>
            <a:ext cx="8763000" cy="762000"/>
          </a:xfrm>
        </p:spPr>
        <p:txBody>
          <a:bodyPr>
            <a:normAutofit/>
          </a:bodyPr>
          <a:lstStyle/>
          <a:p>
            <a:r>
              <a:rPr lang="en-US" altLang="en-US" sz="3200" b="1" dirty="0">
                <a:solidFill>
                  <a:srgbClr val="FF0000"/>
                </a:solidFill>
              </a:rPr>
              <a:t>Economic and Social Development in Middle America</a:t>
            </a:r>
          </a:p>
        </p:txBody>
      </p:sp>
      <p:sp>
        <p:nvSpPr>
          <p:cNvPr id="50179" name="Rectangle 3">
            <a:extLst>
              <a:ext uri="{FF2B5EF4-FFF2-40B4-BE49-F238E27FC236}">
                <a16:creationId xmlns:a16="http://schemas.microsoft.com/office/drawing/2014/main" id="{31C9E3D4-0C4E-4E2E-95E2-CEB9DB844A22}"/>
              </a:ext>
            </a:extLst>
          </p:cNvPr>
          <p:cNvSpPr>
            <a:spLocks noGrp="1" noChangeArrowheads="1"/>
          </p:cNvSpPr>
          <p:nvPr>
            <p:ph idx="1"/>
          </p:nvPr>
        </p:nvSpPr>
        <p:spPr>
          <a:xfrm>
            <a:off x="355600" y="762000"/>
            <a:ext cx="11196320" cy="5562600"/>
          </a:xfrm>
        </p:spPr>
        <p:txBody>
          <a:bodyPr>
            <a:normAutofit/>
          </a:bodyPr>
          <a:lstStyle/>
          <a:p>
            <a:pPr marL="533400" indent="-533400"/>
            <a:r>
              <a:rPr lang="en-US" altLang="en-US" sz="3200" b="1" dirty="0"/>
              <a:t>Social Development</a:t>
            </a:r>
          </a:p>
          <a:p>
            <a:pPr marL="1295400" lvl="2" indent="-381000"/>
            <a:r>
              <a:rPr lang="en-US" altLang="en-US" sz="2400" dirty="0"/>
              <a:t>Overall improvements socially, but Haiti still in bad shape</a:t>
            </a:r>
          </a:p>
          <a:p>
            <a:pPr marL="914400" lvl="1" indent="-457200"/>
            <a:r>
              <a:rPr lang="en-US" altLang="en-US" sz="2800" b="1" dirty="0"/>
              <a:t>Education</a:t>
            </a:r>
          </a:p>
          <a:p>
            <a:pPr marL="1295400" lvl="2" indent="-381000"/>
            <a:r>
              <a:rPr lang="en-US" altLang="en-US" sz="2400" dirty="0"/>
              <a:t>Low illiteracy in Cuba and former English colonies</a:t>
            </a:r>
          </a:p>
          <a:p>
            <a:pPr marL="1295400" lvl="2" indent="-381000"/>
            <a:r>
              <a:rPr lang="en-US" altLang="en-US" sz="2400" b="1" dirty="0">
                <a:solidFill>
                  <a:srgbClr val="CC0000"/>
                </a:solidFill>
              </a:rPr>
              <a:t>Brain drain:</a:t>
            </a:r>
            <a:r>
              <a:rPr lang="en-US" altLang="en-US" sz="2400" dirty="0"/>
              <a:t> a large percentage of the best-educated people leave the region</a:t>
            </a:r>
          </a:p>
          <a:p>
            <a:pPr marL="914400" lvl="1" indent="-457200"/>
            <a:r>
              <a:rPr lang="en-US" altLang="en-US" sz="2800" b="1" dirty="0"/>
              <a:t>Status of Women</a:t>
            </a:r>
          </a:p>
          <a:p>
            <a:pPr marL="1295400" lvl="2" indent="-381000"/>
            <a:r>
              <a:rPr lang="en-US" altLang="en-US" sz="2400" dirty="0"/>
              <a:t>Many men leave home for seasonal work</a:t>
            </a:r>
          </a:p>
          <a:p>
            <a:pPr marL="1295400" lvl="2" indent="-381000"/>
            <a:r>
              <a:rPr lang="en-US" altLang="en-US" sz="2400" dirty="0"/>
              <a:t>Women control many activities, but lack status of men</a:t>
            </a:r>
          </a:p>
          <a:p>
            <a:pPr marL="914400" lvl="1" indent="-457200"/>
            <a:r>
              <a:rPr lang="en-US" altLang="en-US" sz="2800" b="1" dirty="0"/>
              <a:t>Labor-Related Migration</a:t>
            </a:r>
          </a:p>
          <a:p>
            <a:pPr marL="1295400" lvl="2" indent="-381000"/>
            <a:r>
              <a:rPr lang="en-US" altLang="en-US" sz="2400" dirty="0"/>
              <a:t>Intra-regional, seasonal migration is traditional</a:t>
            </a:r>
          </a:p>
          <a:p>
            <a:pPr marL="1295400" lvl="2" indent="-381000"/>
            <a:r>
              <a:rPr lang="en-US" altLang="en-US" sz="2400" dirty="0"/>
              <a:t>Remittances – monies sent back home</a:t>
            </a:r>
          </a:p>
        </p:txBody>
      </p:sp>
      <p:sp>
        <p:nvSpPr>
          <p:cNvPr id="4" name="Footer Placeholder 4">
            <a:extLst>
              <a:ext uri="{FF2B5EF4-FFF2-40B4-BE49-F238E27FC236}">
                <a16:creationId xmlns:a16="http://schemas.microsoft.com/office/drawing/2014/main" id="{D763A78D-259C-4BC9-8EAD-9F823BEA6C82}"/>
              </a:ext>
            </a:extLst>
          </p:cNvPr>
          <p:cNvSpPr>
            <a:spLocks noGrp="1"/>
          </p:cNvSpPr>
          <p:nvPr>
            <p:ph type="ftr" sz="quarter" idx="11"/>
          </p:nvPr>
        </p:nvSpPr>
        <p:spPr/>
        <p:txBody>
          <a:bodyPr/>
          <a:lstStyle/>
          <a:p>
            <a:r>
              <a:rPr lang="en-US" altLang="en-US" dirty="0"/>
              <a:t>Globalization &amp; Diversity: Rowntree, Lewis, Price, Wyckoff</a:t>
            </a:r>
          </a:p>
        </p:txBody>
      </p:sp>
      <p:sp>
        <p:nvSpPr>
          <p:cNvPr id="5" name="Slide Number Placeholder 5">
            <a:extLst>
              <a:ext uri="{FF2B5EF4-FFF2-40B4-BE49-F238E27FC236}">
                <a16:creationId xmlns:a16="http://schemas.microsoft.com/office/drawing/2014/main" id="{2781E157-BDB7-42A6-9BB6-4A65275C951E}"/>
              </a:ext>
            </a:extLst>
          </p:cNvPr>
          <p:cNvSpPr>
            <a:spLocks noGrp="1"/>
          </p:cNvSpPr>
          <p:nvPr>
            <p:ph type="sldNum" sz="quarter" idx="12"/>
          </p:nvPr>
        </p:nvSpPr>
        <p:spPr/>
        <p:txBody>
          <a:bodyPr/>
          <a:lstStyle/>
          <a:p>
            <a:fld id="{56CD2CF8-AB4D-47D0-B5D8-B70B156C9D71}" type="slidenum">
              <a:rPr lang="en-US" altLang="en-US"/>
              <a:pPr/>
              <a:t>93</a:t>
            </a:fld>
            <a:endParaRPr lang="en-US" altLang="en-US"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6F59D204-D25D-4F8B-BEFC-B32A79EFAFE3}"/>
              </a:ext>
            </a:extLst>
          </p:cNvPr>
          <p:cNvSpPr>
            <a:spLocks noGrp="1" noChangeArrowheads="1"/>
          </p:cNvSpPr>
          <p:nvPr>
            <p:ph type="title"/>
          </p:nvPr>
        </p:nvSpPr>
        <p:spPr>
          <a:xfrm>
            <a:off x="4646427" y="228601"/>
            <a:ext cx="7251405" cy="1228059"/>
          </a:xfrm>
        </p:spPr>
        <p:txBody>
          <a:bodyPr rtlCol="0">
            <a:normAutofit/>
          </a:bodyPr>
          <a:lstStyle/>
          <a:p>
            <a:pPr fontAlgn="auto">
              <a:spcAft>
                <a:spcPts val="0"/>
              </a:spcAft>
              <a:defRPr/>
            </a:pPr>
            <a:r>
              <a:rPr lang="en-US" altLang="en-US" sz="3200" b="1" dirty="0">
                <a:latin typeface="Arial" panose="020B0604020202020204" pitchFamily="34" charset="0"/>
              </a:rPr>
              <a:t>Developing countries seek a bigger and better “piece of the pie”</a:t>
            </a:r>
          </a:p>
        </p:txBody>
      </p:sp>
      <p:sp>
        <p:nvSpPr>
          <p:cNvPr id="62467" name="Rectangle 3">
            <a:extLst>
              <a:ext uri="{FF2B5EF4-FFF2-40B4-BE49-F238E27FC236}">
                <a16:creationId xmlns:a16="http://schemas.microsoft.com/office/drawing/2014/main" id="{693BAF36-7B1C-437D-AF61-F1EAB51635E4}"/>
              </a:ext>
            </a:extLst>
          </p:cNvPr>
          <p:cNvSpPr>
            <a:spLocks noGrp="1" noChangeArrowheads="1"/>
          </p:cNvSpPr>
          <p:nvPr>
            <p:ph type="body" sz="half" idx="1"/>
          </p:nvPr>
        </p:nvSpPr>
        <p:spPr>
          <a:xfrm>
            <a:off x="4468630" y="1456660"/>
            <a:ext cx="3201872" cy="5248940"/>
          </a:xfrm>
        </p:spPr>
        <p:txBody>
          <a:bodyPr/>
          <a:lstStyle/>
          <a:p>
            <a:r>
              <a:rPr lang="en-US" altLang="en-US" b="1" dirty="0"/>
              <a:t>Banana plantations are declining in importance in Costa Rica, whereas there are growing numbers of workers in high-tech fields and tertiary and quaternary activities.</a:t>
            </a:r>
          </a:p>
        </p:txBody>
      </p:sp>
      <p:pic>
        <p:nvPicPr>
          <p:cNvPr id="62468" name="Picture 4" descr="Costa Rica transform economy -- banana pickers &amp; increasing high-tech workers">
            <a:extLst>
              <a:ext uri="{FF2B5EF4-FFF2-40B4-BE49-F238E27FC236}">
                <a16:creationId xmlns:a16="http://schemas.microsoft.com/office/drawing/2014/main" id="{F3773E07-6AD5-489E-B78C-EA2DA42CDF9F}"/>
              </a:ext>
            </a:extLst>
          </p:cNvPr>
          <p:cNvPicPr>
            <a:picLocks noGrp="1" noChangeAspect="1" noChangeArrowheads="1"/>
          </p:cNvPicPr>
          <p:nvPr>
            <p:ph sz="half" idx="2"/>
          </p:nvPr>
        </p:nvPicPr>
        <p:blipFill>
          <a:blip r:embed="rId2">
            <a:lum bright="-18000"/>
            <a:extLst>
              <a:ext uri="{28A0092B-C50C-407E-A947-70E740481C1C}">
                <a14:useLocalDpi xmlns:a14="http://schemas.microsoft.com/office/drawing/2010/main"/>
              </a:ext>
            </a:extLst>
          </a:blip>
          <a:srcRect/>
          <a:stretch>
            <a:fillRect/>
          </a:stretch>
        </p:blipFill>
        <p:spPr>
          <a:xfrm>
            <a:off x="171450" y="0"/>
            <a:ext cx="4070350" cy="6858000"/>
          </a:xfrm>
          <a:noFill/>
          <a:ln w="12700">
            <a:solidFill>
              <a:srgbClr val="FF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Slide Number Placeholder 6">
            <a:extLst>
              <a:ext uri="{FF2B5EF4-FFF2-40B4-BE49-F238E27FC236}">
                <a16:creationId xmlns:a16="http://schemas.microsoft.com/office/drawing/2014/main" id="{473BFC33-E438-4304-B81F-52169C89B0F6}"/>
              </a:ext>
            </a:extLst>
          </p:cNvPr>
          <p:cNvSpPr>
            <a:spLocks noGrp="1"/>
          </p:cNvSpPr>
          <p:nvPr>
            <p:ph type="sldNum" sz="quarter" idx="12"/>
          </p:nvPr>
        </p:nvSpPr>
        <p:spPr/>
        <p:txBody>
          <a:bodyPr/>
          <a:lstStyle/>
          <a:p>
            <a:pPr>
              <a:defRPr/>
            </a:pPr>
            <a:fld id="{FEB25AFA-4B8D-4E9D-AAC6-16DBEAA137BE}" type="slidenum">
              <a:rPr lang="en-US" altLang="en-US"/>
              <a:pPr>
                <a:defRPr/>
              </a:pPr>
              <a:t>94</a:t>
            </a:fld>
            <a:endParaRPr lang="en-US" altLang="en-US"/>
          </a:p>
        </p:txBody>
      </p:sp>
      <p:pic>
        <p:nvPicPr>
          <p:cNvPr id="3" name="Picture 2">
            <a:extLst>
              <a:ext uri="{FF2B5EF4-FFF2-40B4-BE49-F238E27FC236}">
                <a16:creationId xmlns:a16="http://schemas.microsoft.com/office/drawing/2014/main" id="{022D7EBA-0E50-4CF5-B097-D1A097BC6990}"/>
              </a:ext>
            </a:extLst>
          </p:cNvPr>
          <p:cNvPicPr>
            <a:picLocks noChangeAspect="1"/>
          </p:cNvPicPr>
          <p:nvPr/>
        </p:nvPicPr>
        <p:blipFill>
          <a:blip r:embed="rId3"/>
          <a:stretch>
            <a:fillRect/>
          </a:stretch>
        </p:blipFill>
        <p:spPr>
          <a:xfrm>
            <a:off x="8136117" y="1339702"/>
            <a:ext cx="3219007" cy="5518298"/>
          </a:xfrm>
          <a:prstGeom prst="rect">
            <a:avLst/>
          </a:prstGeom>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7CDDB80C-01DA-4925-92E9-28128727AB6B}"/>
              </a:ext>
            </a:extLst>
          </p:cNvPr>
          <p:cNvSpPr>
            <a:spLocks noGrp="1" noChangeArrowheads="1"/>
          </p:cNvSpPr>
          <p:nvPr>
            <p:ph type="title"/>
          </p:nvPr>
        </p:nvSpPr>
        <p:spPr>
          <a:xfrm>
            <a:off x="0" y="0"/>
            <a:ext cx="2209800" cy="1295400"/>
          </a:xfrm>
        </p:spPr>
        <p:txBody>
          <a:bodyPr>
            <a:normAutofit fontScale="90000"/>
          </a:bodyPr>
          <a:lstStyle/>
          <a:p>
            <a:pPr algn="ctr"/>
            <a:r>
              <a:rPr lang="en-US" altLang="en-US" sz="2400" b="1" dirty="0"/>
              <a:t>Global Linkages: </a:t>
            </a:r>
            <a:br>
              <a:rPr lang="en-US" altLang="en-US" sz="2400" b="1" dirty="0"/>
            </a:br>
            <a:r>
              <a:rPr lang="en-US" altLang="en-US" sz="2400" b="1" dirty="0"/>
              <a:t>International Tourism</a:t>
            </a:r>
            <a:r>
              <a:rPr lang="en-US" altLang="en-US" sz="2000" b="1" dirty="0"/>
              <a:t> </a:t>
            </a:r>
            <a:br>
              <a:rPr lang="en-US" altLang="en-US" sz="2000" b="1" dirty="0"/>
            </a:br>
            <a:endParaRPr lang="en-US" altLang="en-US" sz="2000" b="1" dirty="0"/>
          </a:p>
        </p:txBody>
      </p:sp>
      <p:pic>
        <p:nvPicPr>
          <p:cNvPr id="49155" name="Picture 3" descr="FG05_31">
            <a:extLst>
              <a:ext uri="{FF2B5EF4-FFF2-40B4-BE49-F238E27FC236}">
                <a16:creationId xmlns:a16="http://schemas.microsoft.com/office/drawing/2014/main" id="{B5A0DAFA-8BA0-46B6-84C8-C7D24E8F991A}"/>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2209800" y="0"/>
            <a:ext cx="9982199" cy="687624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Slide Number Placeholder 5">
            <a:extLst>
              <a:ext uri="{FF2B5EF4-FFF2-40B4-BE49-F238E27FC236}">
                <a16:creationId xmlns:a16="http://schemas.microsoft.com/office/drawing/2014/main" id="{1F412694-822C-4DA3-B894-73701C32D2EB}"/>
              </a:ext>
            </a:extLst>
          </p:cNvPr>
          <p:cNvSpPr>
            <a:spLocks noGrp="1"/>
          </p:cNvSpPr>
          <p:nvPr>
            <p:ph type="sldNum" sz="quarter" idx="12"/>
          </p:nvPr>
        </p:nvSpPr>
        <p:spPr/>
        <p:txBody>
          <a:bodyPr/>
          <a:lstStyle/>
          <a:p>
            <a:fld id="{13D24DE5-26B9-4F25-A0B1-7D19B3102058}" type="slidenum">
              <a:rPr lang="en-US" altLang="en-US"/>
              <a:pPr/>
              <a:t>95</a:t>
            </a:fld>
            <a:endParaRPr lang="en-US" altLang="en-US"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B2EF00FC-192F-4B60-BCB9-2EFE0884CCEB}"/>
              </a:ext>
            </a:extLst>
          </p:cNvPr>
          <p:cNvSpPr>
            <a:spLocks noGrp="1" noChangeArrowheads="1"/>
          </p:cNvSpPr>
          <p:nvPr>
            <p:ph type="title"/>
          </p:nvPr>
        </p:nvSpPr>
        <p:spPr>
          <a:xfrm>
            <a:off x="2057400" y="5105400"/>
            <a:ext cx="7772400" cy="1143000"/>
          </a:xfrm>
        </p:spPr>
        <p:txBody>
          <a:bodyPr/>
          <a:lstStyle/>
          <a:p>
            <a:r>
              <a:rPr lang="en-US" altLang="en-US" sz="2400" dirty="0">
                <a:solidFill>
                  <a:srgbClr val="CC0000"/>
                </a:solidFill>
                <a:cs typeface="Times New Roman" panose="02020603050405020304" pitchFamily="18" charset="0"/>
              </a:rPr>
              <a:t>End of Chapter 5: Middle America</a:t>
            </a:r>
            <a:endParaRPr lang="en-US" altLang="en-US" sz="2400" dirty="0">
              <a:solidFill>
                <a:srgbClr val="CC0000"/>
              </a:solidFill>
            </a:endParaRPr>
          </a:p>
        </p:txBody>
      </p:sp>
      <p:sp>
        <p:nvSpPr>
          <p:cNvPr id="5" name="Footer Placeholder 3">
            <a:extLst>
              <a:ext uri="{FF2B5EF4-FFF2-40B4-BE49-F238E27FC236}">
                <a16:creationId xmlns:a16="http://schemas.microsoft.com/office/drawing/2014/main" id="{5ADD07D7-02E7-403E-AEED-F33237B7929F}"/>
              </a:ext>
            </a:extLst>
          </p:cNvPr>
          <p:cNvSpPr>
            <a:spLocks noGrp="1"/>
          </p:cNvSpPr>
          <p:nvPr>
            <p:ph type="ftr" sz="quarter" idx="11"/>
          </p:nvPr>
        </p:nvSpPr>
        <p:spPr/>
        <p:txBody>
          <a:bodyPr/>
          <a:lstStyle/>
          <a:p>
            <a:r>
              <a:rPr lang="en-US" altLang="en-US" dirty="0"/>
              <a:t>Globalization &amp; Diversity: Rowntree, Lewis, Price, Wyckoff</a:t>
            </a:r>
          </a:p>
        </p:txBody>
      </p:sp>
      <p:sp>
        <p:nvSpPr>
          <p:cNvPr id="6" name="Slide Number Placeholder 4">
            <a:extLst>
              <a:ext uri="{FF2B5EF4-FFF2-40B4-BE49-F238E27FC236}">
                <a16:creationId xmlns:a16="http://schemas.microsoft.com/office/drawing/2014/main" id="{E6FB5DF9-34EF-43C7-B583-645C66F1AF54}"/>
              </a:ext>
            </a:extLst>
          </p:cNvPr>
          <p:cNvSpPr>
            <a:spLocks noGrp="1"/>
          </p:cNvSpPr>
          <p:nvPr>
            <p:ph type="sldNum" sz="quarter" idx="12"/>
          </p:nvPr>
        </p:nvSpPr>
        <p:spPr/>
        <p:txBody>
          <a:bodyPr/>
          <a:lstStyle/>
          <a:p>
            <a:fld id="{4E49D633-2A33-4F43-81F8-5384C9627F4C}" type="slidenum">
              <a:rPr lang="en-US" altLang="en-US"/>
              <a:pPr/>
              <a:t>96</a:t>
            </a:fld>
            <a:endParaRPr lang="en-US" altLang="en-US" dirty="0"/>
          </a:p>
        </p:txBody>
      </p:sp>
      <p:sp>
        <p:nvSpPr>
          <p:cNvPr id="51203" name="Rectangle 3">
            <a:extLst>
              <a:ext uri="{FF2B5EF4-FFF2-40B4-BE49-F238E27FC236}">
                <a16:creationId xmlns:a16="http://schemas.microsoft.com/office/drawing/2014/main" id="{11B3C254-DA94-4D23-A33A-85D49A59956D}"/>
              </a:ext>
            </a:extLst>
          </p:cNvPr>
          <p:cNvSpPr>
            <a:spLocks noChangeArrowheads="1"/>
          </p:cNvSpPr>
          <p:nvPr/>
        </p:nvSpPr>
        <p:spPr bwMode="auto">
          <a:xfrm>
            <a:off x="318977" y="1066800"/>
            <a:ext cx="11470251"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pPr>
            <a:r>
              <a:rPr lang="en-US" altLang="en-US" sz="2800" b="1" dirty="0"/>
              <a:t>The Middle America is better integrated into the global economy than most of the developing world</a:t>
            </a:r>
          </a:p>
          <a:p>
            <a:pPr eaLnBrk="1" hangingPunct="1">
              <a:lnSpc>
                <a:spcPct val="90000"/>
              </a:lnSpc>
            </a:pPr>
            <a:endParaRPr lang="en-US" altLang="en-US" sz="2800" b="1" dirty="0"/>
          </a:p>
          <a:p>
            <a:pPr eaLnBrk="1" hangingPunct="1">
              <a:lnSpc>
                <a:spcPct val="90000"/>
              </a:lnSpc>
            </a:pPr>
            <a:r>
              <a:rPr lang="en-US" altLang="en-US" sz="2800" b="1" dirty="0"/>
              <a:t>The European influence in this region is still apparent in the economic and urban systems of </a:t>
            </a:r>
            <a:r>
              <a:rPr lang="en-US" altLang="en-US" sz="2800" b="1"/>
              <a:t>the realm</a:t>
            </a:r>
          </a:p>
          <a:p>
            <a:pPr eaLnBrk="1" hangingPunct="1">
              <a:lnSpc>
                <a:spcPct val="90000"/>
              </a:lnSpc>
            </a:pPr>
            <a:endParaRPr lang="en-US" altLang="en-US" sz="2800" b="1" dirty="0"/>
          </a:p>
          <a:p>
            <a:pPr eaLnBrk="1" hangingPunct="1">
              <a:lnSpc>
                <a:spcPct val="90000"/>
              </a:lnSpc>
            </a:pPr>
            <a:r>
              <a:rPr lang="en-US" altLang="en-US" sz="2800" b="1" dirty="0"/>
              <a:t>Although agriculture was an important part of the region’s economic development, today industrialization, banking and tourism are the major sources of development</a:t>
            </a:r>
          </a:p>
          <a:p>
            <a:pPr eaLnBrk="1" hangingPunct="1">
              <a:lnSpc>
                <a:spcPct val="90000"/>
              </a:lnSpc>
              <a:buFontTx/>
              <a:buNone/>
            </a:pPr>
            <a:endParaRPr lang="en-US" altLang="en-US" sz="2800" b="1" dirty="0"/>
          </a:p>
        </p:txBody>
      </p:sp>
      <p:sp>
        <p:nvSpPr>
          <p:cNvPr id="51204" name="Rectangle 4">
            <a:extLst>
              <a:ext uri="{FF2B5EF4-FFF2-40B4-BE49-F238E27FC236}">
                <a16:creationId xmlns:a16="http://schemas.microsoft.com/office/drawing/2014/main" id="{802F1DF1-9168-46FA-B6BC-62B37CF7FBEE}"/>
              </a:ext>
            </a:extLst>
          </p:cNvPr>
          <p:cNvSpPr>
            <a:spLocks noChangeArrowheads="1"/>
          </p:cNvSpPr>
          <p:nvPr/>
        </p:nvSpPr>
        <p:spPr bwMode="auto">
          <a:xfrm>
            <a:off x="1905000" y="228600"/>
            <a:ext cx="2971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sz="3600" b="1" dirty="0">
                <a:solidFill>
                  <a:srgbClr val="008000"/>
                </a:solidFill>
              </a:rPr>
              <a:t>Conclusions</a:t>
            </a:r>
          </a:p>
        </p:txBody>
      </p:sp>
    </p:spTree>
  </p:cSld>
  <p:clrMapOvr>
    <a:masterClrMapping/>
  </p:clrMapOvr>
</p:sld>
</file>

<file path=ppt/theme/theme1.xml><?xml version="1.0" encoding="utf-8"?>
<a:theme xmlns:a="http://schemas.openxmlformats.org/drawingml/2006/main" name="Natural wonders design templat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4402</TotalTime>
  <Words>3920</Words>
  <Application>Microsoft Office PowerPoint</Application>
  <PresentationFormat>Widescreen</PresentationFormat>
  <Paragraphs>639</Paragraphs>
  <Slides>96</Slides>
  <Notes>1</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96</vt:i4>
      </vt:variant>
    </vt:vector>
  </HeadingPairs>
  <TitlesOfParts>
    <vt:vector size="108" baseType="lpstr">
      <vt:lpstr>Dotum</vt:lpstr>
      <vt:lpstr>Arial</vt:lpstr>
      <vt:lpstr>Arial Black</vt:lpstr>
      <vt:lpstr>Arial Narrow</vt:lpstr>
      <vt:lpstr>Black Shadow</vt:lpstr>
      <vt:lpstr>Bloodthirsty</vt:lpstr>
      <vt:lpstr>Bookman Old Style</vt:lpstr>
      <vt:lpstr>Calibri</vt:lpstr>
      <vt:lpstr>Calibri Light</vt:lpstr>
      <vt:lpstr>Times New Roman</vt:lpstr>
      <vt:lpstr>Natural wonders design template</vt:lpstr>
      <vt:lpstr>CompuWorks Draw</vt:lpstr>
      <vt:lpstr>Chapter 5: Middle America</vt:lpstr>
      <vt:lpstr>PowerPoint Presentation</vt:lpstr>
      <vt:lpstr>PowerPoint Presentation</vt:lpstr>
      <vt:lpstr>PowerPoint Presentation</vt:lpstr>
      <vt:lpstr>PowerPoint Presentation</vt:lpstr>
      <vt:lpstr>Learning Objectives</vt:lpstr>
      <vt:lpstr>Introduction</vt:lpstr>
      <vt:lpstr>PowerPoint Presentation</vt:lpstr>
      <vt:lpstr>Mainland/Rimland:</vt:lpstr>
      <vt:lpstr>REGIONS OF  MIDDLE AMERICA</vt:lpstr>
      <vt:lpstr>INDIAN CULTURE HEARTHS</vt:lpstr>
      <vt:lpstr>PowerPoint Presentation</vt:lpstr>
      <vt:lpstr>Middle America: Hazardous</vt:lpstr>
      <vt:lpstr>WORLD HURRICANE TRACKS They don’t just occur in the Atlantic, Gulf of Mexico, &amp; Caribbean </vt:lpstr>
      <vt:lpstr>PowerPoint Presentation</vt:lpstr>
      <vt:lpstr>PowerPoint Presentation</vt:lpstr>
      <vt:lpstr>PowerPoint Presentation</vt:lpstr>
      <vt:lpstr>PowerPoint Presentation</vt:lpstr>
      <vt:lpstr>MAINLAND/RIMLAND  FRAMEWORK</vt:lpstr>
      <vt:lpstr>Hacienda</vt:lpstr>
      <vt:lpstr>RIMLAND</vt:lpstr>
      <vt:lpstr>Plantations</vt:lpstr>
      <vt:lpstr>PowerPoint Presentation</vt:lpstr>
      <vt:lpstr>PowerPoint Presentation</vt:lpstr>
      <vt:lpstr>AGRICULTURAL  INSTITUTIONS</vt:lpstr>
      <vt:lpstr>Paradise Undone</vt:lpstr>
      <vt:lpstr>Erosion</vt:lpstr>
      <vt:lpstr>PowerPoint Presentation</vt:lpstr>
      <vt:lpstr>Environmental Issues (cont.)</vt:lpstr>
      <vt:lpstr>Tropical forests are immeasurably valuable treasures of the whole earth!</vt:lpstr>
      <vt:lpstr>Paradise Undone  (cont.)</vt:lpstr>
      <vt:lpstr>Physical Geography of the Caribbean</vt:lpstr>
      <vt:lpstr>Paradise Undone (cont.)</vt:lpstr>
      <vt:lpstr>Climate Map of the Caribbean </vt:lpstr>
      <vt:lpstr>Settlement:</vt:lpstr>
      <vt:lpstr>PowerPoint Presentation</vt:lpstr>
      <vt:lpstr>Altitudinal Zonation &amp; Climate</vt:lpstr>
      <vt:lpstr>ALTITUDINAL ZONATION AND AGRICULTURE</vt:lpstr>
      <vt:lpstr>Altitudinal Zonation</vt:lpstr>
      <vt:lpstr>Effects of Central America’s Mountains</vt:lpstr>
      <vt:lpstr>Population of the  Caribbean (Fig. 5.9)</vt:lpstr>
      <vt:lpstr>PowerPoint Presentation</vt:lpstr>
      <vt:lpstr>PowerPoint Presentation</vt:lpstr>
      <vt:lpstr>Population and  Settlement (cont.)</vt:lpstr>
      <vt:lpstr>Caribbean  Diaspora</vt:lpstr>
      <vt:lpstr>PowerPoint Presentation</vt:lpstr>
      <vt:lpstr>Settlement (cont.)</vt:lpstr>
      <vt:lpstr>A trait passed down from the Roman Empire</vt:lpstr>
      <vt:lpstr>This is a model – real cities will deviate due to terrain and whether the city is on the coast or interior.</vt:lpstr>
      <vt:lpstr>The Rural-Urban  Continuum (cont.)</vt:lpstr>
      <vt:lpstr>A Neo-Africa in  the Americas</vt:lpstr>
      <vt:lpstr>Cultural Diversity</vt:lpstr>
      <vt:lpstr>PowerPoint Presentation</vt:lpstr>
      <vt:lpstr>Cultural Diversity</vt:lpstr>
      <vt:lpstr>Cultural Diversity</vt:lpstr>
      <vt:lpstr>Caribbean Language  Map</vt:lpstr>
      <vt:lpstr>Official language is Spanish except in Belize it is English</vt:lpstr>
      <vt:lpstr>Colonialism, Independence,  &amp; Neocolonialism</vt:lpstr>
      <vt:lpstr>U.S. Military Involvement &amp; Regional Disputes</vt:lpstr>
      <vt:lpstr>Panama Canal</vt:lpstr>
      <vt:lpstr>Life in the “American Backyard”</vt:lpstr>
      <vt:lpstr>Colonial Holdings</vt:lpstr>
      <vt:lpstr>Geopolitical</vt:lpstr>
      <vt:lpstr>From Cane Fields to Cruise Ships</vt:lpstr>
      <vt:lpstr>From Fields to Factories &amp; Resorts</vt:lpstr>
      <vt:lpstr>Free Trade Zones in the Dominican Republic</vt:lpstr>
      <vt:lpstr>Border between Haiti and the Dominican Republic</vt:lpstr>
      <vt:lpstr>Economic and Social Development (cont.)</vt:lpstr>
      <vt:lpstr>Mexico/NAFTA</vt:lpstr>
      <vt:lpstr>PowerPoint Presentation</vt:lpstr>
      <vt:lpstr>PowerPoint Presentation</vt:lpstr>
      <vt:lpstr>NAFTA and Maquiladoras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Opportunities and advantages drive the push-pull of migrants searching for improved economic conditions.</vt:lpstr>
      <vt:lpstr>PowerPoint Presentation</vt:lpstr>
      <vt:lpstr>Drug Problem</vt:lpstr>
      <vt:lpstr>Important Recent  Developments</vt:lpstr>
      <vt:lpstr>Nicaragua/Iran-Contra</vt:lpstr>
      <vt:lpstr>Very Brief History  - Post-Colonial                                                                                                                                       </vt:lpstr>
      <vt:lpstr>Illegal action taken by the Reagan Administration</vt:lpstr>
      <vt:lpstr>Panama and the Panama Canal</vt:lpstr>
      <vt:lpstr>Brief History of US Involvement</vt:lpstr>
      <vt:lpstr>Economic and Social Development in Middle America</vt:lpstr>
      <vt:lpstr>Developing countries seek a bigger and better “piece of the pie”</vt:lpstr>
      <vt:lpstr>Global Linkages:  International Tourism  </vt:lpstr>
      <vt:lpstr>End of Chapter 5: Middle America</vt:lpstr>
    </vt:vector>
  </TitlesOfParts>
  <Company>UW Sheboygan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2: The Changing Global Environment</dc:title>
  <dc:creator>Network Administrator</dc:creator>
  <cp:lastModifiedBy>Joseph Naumann</cp:lastModifiedBy>
  <cp:revision>189</cp:revision>
  <dcterms:created xsi:type="dcterms:W3CDTF">2005-12-01T01:30:13Z</dcterms:created>
  <dcterms:modified xsi:type="dcterms:W3CDTF">2019-03-22T01:23:23Z</dcterms:modified>
</cp:coreProperties>
</file>