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4"/>
  </p:notesMasterIdLst>
  <p:handoutMasterIdLst>
    <p:handoutMasterId r:id="rId85"/>
  </p:handoutMasterIdLst>
  <p:sldIdLst>
    <p:sldId id="333" r:id="rId2"/>
    <p:sldId id="342" r:id="rId3"/>
    <p:sldId id="343" r:id="rId4"/>
    <p:sldId id="270" r:id="rId5"/>
    <p:sldId id="291" r:id="rId6"/>
    <p:sldId id="327" r:id="rId7"/>
    <p:sldId id="334" r:id="rId8"/>
    <p:sldId id="335" r:id="rId9"/>
    <p:sldId id="336" r:id="rId10"/>
    <p:sldId id="337" r:id="rId11"/>
    <p:sldId id="338" r:id="rId12"/>
    <p:sldId id="339" r:id="rId13"/>
    <p:sldId id="355" r:id="rId14"/>
    <p:sldId id="354" r:id="rId15"/>
    <p:sldId id="348" r:id="rId16"/>
    <p:sldId id="356" r:id="rId17"/>
    <p:sldId id="357" r:id="rId18"/>
    <p:sldId id="358" r:id="rId19"/>
    <p:sldId id="359" r:id="rId20"/>
    <p:sldId id="360" r:id="rId21"/>
    <p:sldId id="361" r:id="rId22"/>
    <p:sldId id="362" r:id="rId23"/>
    <p:sldId id="340" r:id="rId24"/>
    <p:sldId id="349" r:id="rId25"/>
    <p:sldId id="350" r:id="rId26"/>
    <p:sldId id="351" r:id="rId27"/>
    <p:sldId id="353" r:id="rId28"/>
    <p:sldId id="352" r:id="rId29"/>
    <p:sldId id="341" r:id="rId30"/>
    <p:sldId id="256" r:id="rId31"/>
    <p:sldId id="344" r:id="rId32"/>
    <p:sldId id="377" r:id="rId33"/>
    <p:sldId id="258" r:id="rId34"/>
    <p:sldId id="328" r:id="rId35"/>
    <p:sldId id="329" r:id="rId36"/>
    <p:sldId id="375" r:id="rId37"/>
    <p:sldId id="376" r:id="rId38"/>
    <p:sldId id="292" r:id="rId39"/>
    <p:sldId id="275" r:id="rId40"/>
    <p:sldId id="296" r:id="rId41"/>
    <p:sldId id="330" r:id="rId42"/>
    <p:sldId id="278" r:id="rId43"/>
    <p:sldId id="363" r:id="rId44"/>
    <p:sldId id="367" r:id="rId45"/>
    <p:sldId id="364" r:id="rId46"/>
    <p:sldId id="365" r:id="rId47"/>
    <p:sldId id="366" r:id="rId48"/>
    <p:sldId id="368" r:id="rId49"/>
    <p:sldId id="369" r:id="rId50"/>
    <p:sldId id="370" r:id="rId51"/>
    <p:sldId id="271" r:id="rId52"/>
    <p:sldId id="301" r:id="rId53"/>
    <p:sldId id="345" r:id="rId54"/>
    <p:sldId id="320" r:id="rId55"/>
    <p:sldId id="331" r:id="rId56"/>
    <p:sldId id="295" r:id="rId57"/>
    <p:sldId id="346" r:id="rId58"/>
    <p:sldId id="281" r:id="rId59"/>
    <p:sldId id="294" r:id="rId60"/>
    <p:sldId id="310" r:id="rId61"/>
    <p:sldId id="282" r:id="rId62"/>
    <p:sldId id="304" r:id="rId63"/>
    <p:sldId id="272" r:id="rId64"/>
    <p:sldId id="285" r:id="rId65"/>
    <p:sldId id="303" r:id="rId66"/>
    <p:sldId id="371" r:id="rId67"/>
    <p:sldId id="372" r:id="rId68"/>
    <p:sldId id="311" r:id="rId69"/>
    <p:sldId id="373" r:id="rId70"/>
    <p:sldId id="305" r:id="rId71"/>
    <p:sldId id="374" r:id="rId72"/>
    <p:sldId id="273" r:id="rId73"/>
    <p:sldId id="318" r:id="rId74"/>
    <p:sldId id="332" r:id="rId75"/>
    <p:sldId id="323" r:id="rId76"/>
    <p:sldId id="319" r:id="rId77"/>
    <p:sldId id="274" r:id="rId78"/>
    <p:sldId id="289" r:id="rId79"/>
    <p:sldId id="347" r:id="rId80"/>
    <p:sldId id="308" r:id="rId81"/>
    <p:sldId id="313" r:id="rId82"/>
    <p:sldId id="326" r:id="rId8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ph Naumann" initials="JN" lastIdx="1" clrIdx="0">
    <p:extLst>
      <p:ext uri="{19B8F6BF-5375-455C-9EA6-DF929625EA0E}">
        <p15:presenceInfo xmlns:p15="http://schemas.microsoft.com/office/powerpoint/2012/main" userId="55cd25b1d0896f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FF0000"/>
    <a:srgbClr val="333399"/>
    <a:srgbClr val="009900"/>
    <a:srgbClr val="008000"/>
    <a:srgbClr val="008080"/>
    <a:srgbClr val="339966"/>
    <a:srgbClr val="FF505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58" autoAdjust="0"/>
    <p:restoredTop sz="94660"/>
  </p:normalViewPr>
  <p:slideViewPr>
    <p:cSldViewPr>
      <p:cViewPr varScale="1">
        <p:scale>
          <a:sx n="59" d="100"/>
          <a:sy n="59" d="100"/>
        </p:scale>
        <p:origin x="96" y="9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31A5C77-753C-44B8-930F-190521FB7D0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075" name="Rectangle 3">
            <a:extLst>
              <a:ext uri="{FF2B5EF4-FFF2-40B4-BE49-F238E27FC236}">
                <a16:creationId xmlns:a16="http://schemas.microsoft.com/office/drawing/2014/main" id="{E0072283-CB0A-43EC-9783-705FD3872934}"/>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a:extLst>
              <a:ext uri="{FF2B5EF4-FFF2-40B4-BE49-F238E27FC236}">
                <a16:creationId xmlns:a16="http://schemas.microsoft.com/office/drawing/2014/main" id="{BB4C7225-5251-4014-A9B1-0F3991AFC496}"/>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077" name="Rectangle 5">
            <a:extLst>
              <a:ext uri="{FF2B5EF4-FFF2-40B4-BE49-F238E27FC236}">
                <a16:creationId xmlns:a16="http://schemas.microsoft.com/office/drawing/2014/main" id="{0FB26F37-CB02-42AC-9DA2-0DBB33AA91F7}"/>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6A5B937-856E-48C2-93B1-A28006B4EE9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939B0CA-7CDB-45AD-879C-AA67FFB177C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4099" name="Rectangle 3">
            <a:extLst>
              <a:ext uri="{FF2B5EF4-FFF2-40B4-BE49-F238E27FC236}">
                <a16:creationId xmlns:a16="http://schemas.microsoft.com/office/drawing/2014/main" id="{F9C91007-19B9-4969-A361-DBF45B2C914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a:extLst>
              <a:ext uri="{FF2B5EF4-FFF2-40B4-BE49-F238E27FC236}">
                <a16:creationId xmlns:a16="http://schemas.microsoft.com/office/drawing/2014/main" id="{59520A04-8BFD-4125-A238-7503DECCF21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4EF8D559-899B-4F5D-8A38-B2E82B06B91A}"/>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C15D97F4-33A2-42BE-924B-B218FE4EF706}"/>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4103" name="Rectangle 7">
            <a:extLst>
              <a:ext uri="{FF2B5EF4-FFF2-40B4-BE49-F238E27FC236}">
                <a16:creationId xmlns:a16="http://schemas.microsoft.com/office/drawing/2014/main" id="{3C970B3F-C28B-4D4C-9E7A-2B9874B3081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01D1DA7-CFF9-44A9-885E-0180C05205D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3879779E-62CC-456B-B1A1-510948C89C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D3AFBE6-C935-4D26-8BC2-DA37AFA72865}" type="slidenum">
              <a:rPr lang="en-US" altLang="en-US"/>
              <a:pPr/>
              <a:t>4</a:t>
            </a:fld>
            <a:endParaRPr lang="en-US" altLang="en-US"/>
          </a:p>
        </p:txBody>
      </p:sp>
      <p:sp>
        <p:nvSpPr>
          <p:cNvPr id="39939" name="Rectangle 2">
            <a:extLst>
              <a:ext uri="{FF2B5EF4-FFF2-40B4-BE49-F238E27FC236}">
                <a16:creationId xmlns:a16="http://schemas.microsoft.com/office/drawing/2014/main" id="{98CC9290-7DB0-49F4-B8E7-5679B280D952}"/>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1B8A1AA4-3AA6-47B4-8544-FD4A228A02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BA6AC43-9751-4E9C-82D6-1290FC9D2E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B9C8669-5E68-49FE-ADA7-7B9EF26D394A}" type="slidenum">
              <a:rPr lang="en-US" altLang="en-US"/>
              <a:pPr/>
              <a:t>39</a:t>
            </a:fld>
            <a:endParaRPr lang="en-US" altLang="en-US"/>
          </a:p>
        </p:txBody>
      </p:sp>
      <p:sp>
        <p:nvSpPr>
          <p:cNvPr id="31747" name="Rectangle 2">
            <a:extLst>
              <a:ext uri="{FF2B5EF4-FFF2-40B4-BE49-F238E27FC236}">
                <a16:creationId xmlns:a16="http://schemas.microsoft.com/office/drawing/2014/main" id="{599B81DC-9255-40D8-87A8-96EC4AF181DB}"/>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45B5E6DC-8921-472A-9C73-0A771AF75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84EAD71-DFEF-480B-84A9-8160F42C5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BD24FD4-880C-49D4-BF4A-B5AF06E283E4}" type="slidenum">
              <a:rPr lang="en-US" altLang="en-US"/>
              <a:pPr/>
              <a:t>40</a:t>
            </a:fld>
            <a:endParaRPr lang="en-US" altLang="en-US"/>
          </a:p>
        </p:txBody>
      </p:sp>
      <p:sp>
        <p:nvSpPr>
          <p:cNvPr id="33795" name="Rectangle 2">
            <a:extLst>
              <a:ext uri="{FF2B5EF4-FFF2-40B4-BE49-F238E27FC236}">
                <a16:creationId xmlns:a16="http://schemas.microsoft.com/office/drawing/2014/main" id="{1F9B596C-6BBE-4863-B463-6E13D1C388FC}"/>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D7EFB0F-31E8-4016-A056-9F6A8AD819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DE0EF3DD-A289-4C2C-910D-6FDDABFC87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537F28D-E63D-4512-AEC6-DE58094917EC}" type="slidenum">
              <a:rPr lang="en-US" altLang="en-US"/>
              <a:pPr/>
              <a:t>41</a:t>
            </a:fld>
            <a:endParaRPr lang="en-US" altLang="en-US"/>
          </a:p>
        </p:txBody>
      </p:sp>
      <p:sp>
        <p:nvSpPr>
          <p:cNvPr id="35843" name="Rectangle 2">
            <a:extLst>
              <a:ext uri="{FF2B5EF4-FFF2-40B4-BE49-F238E27FC236}">
                <a16:creationId xmlns:a16="http://schemas.microsoft.com/office/drawing/2014/main" id="{F2B1DE10-A4E1-4385-B747-63E75EA94238}"/>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D7C62761-6D63-43EC-86EC-E92F764071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DEF51D7-1726-4645-953C-5702491030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491B089-A8F8-4185-8380-2B0DDAFEE2BC}" type="slidenum">
              <a:rPr lang="en-US" altLang="en-US"/>
              <a:pPr/>
              <a:t>42</a:t>
            </a:fld>
            <a:endParaRPr lang="en-US" altLang="en-US"/>
          </a:p>
        </p:txBody>
      </p:sp>
      <p:sp>
        <p:nvSpPr>
          <p:cNvPr id="37891" name="Rectangle 2">
            <a:extLst>
              <a:ext uri="{FF2B5EF4-FFF2-40B4-BE49-F238E27FC236}">
                <a16:creationId xmlns:a16="http://schemas.microsoft.com/office/drawing/2014/main" id="{88B10C56-2F55-4AE5-BE06-2114401D9CF3}"/>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73C8A39C-8181-4350-939F-F972117205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E80C88B-84CA-4145-A5D3-873DB65B2D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1188D8C-1B18-4445-8B3C-F87FC2B5497E}" type="slidenum">
              <a:rPr lang="en-US" altLang="en-US"/>
              <a:pPr/>
              <a:t>51</a:t>
            </a:fld>
            <a:endParaRPr lang="en-US" altLang="en-US"/>
          </a:p>
        </p:txBody>
      </p:sp>
      <p:sp>
        <p:nvSpPr>
          <p:cNvPr id="41987" name="Rectangle 2">
            <a:extLst>
              <a:ext uri="{FF2B5EF4-FFF2-40B4-BE49-F238E27FC236}">
                <a16:creationId xmlns:a16="http://schemas.microsoft.com/office/drawing/2014/main" id="{7B491A03-8C3A-4E23-A299-3E416C9A4AD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9469159-B932-46BA-9EB3-82E896AB09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66C13E7-EEC0-426D-A07D-F8553A2906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B5C40AF-6307-4680-9EED-B45B30FD10AB}" type="slidenum">
              <a:rPr lang="en-US" altLang="en-US"/>
              <a:pPr/>
              <a:t>52</a:t>
            </a:fld>
            <a:endParaRPr lang="en-US" altLang="en-US"/>
          </a:p>
        </p:txBody>
      </p:sp>
      <p:sp>
        <p:nvSpPr>
          <p:cNvPr id="44035" name="Rectangle 2">
            <a:extLst>
              <a:ext uri="{FF2B5EF4-FFF2-40B4-BE49-F238E27FC236}">
                <a16:creationId xmlns:a16="http://schemas.microsoft.com/office/drawing/2014/main" id="{FAED75DA-7CEF-4C59-ABA0-45397AED33B7}"/>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FB0AC514-61B5-4CA3-8BF1-2287684A59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FE1929C-844B-4B53-93D4-76609A0674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A28C807-C5C7-4235-AB64-E4AC095638CF}" type="slidenum">
              <a:rPr lang="en-US" altLang="en-US"/>
              <a:pPr/>
              <a:t>54</a:t>
            </a:fld>
            <a:endParaRPr lang="en-US" altLang="en-US"/>
          </a:p>
        </p:txBody>
      </p:sp>
      <p:sp>
        <p:nvSpPr>
          <p:cNvPr id="46083" name="Rectangle 2">
            <a:extLst>
              <a:ext uri="{FF2B5EF4-FFF2-40B4-BE49-F238E27FC236}">
                <a16:creationId xmlns:a16="http://schemas.microsoft.com/office/drawing/2014/main" id="{5E32F093-B0CE-400E-81CD-C07D9C03624F}"/>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BBA43BEA-11F7-42D4-AD74-AD0726942B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BD9E57B4-5AF0-4F37-A4DB-976862F7B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C0EB673-2EAD-4EFA-AA47-E1999211E089}" type="slidenum">
              <a:rPr lang="en-US" altLang="en-US"/>
              <a:pPr/>
              <a:t>55</a:t>
            </a:fld>
            <a:endParaRPr lang="en-US" altLang="en-US"/>
          </a:p>
        </p:txBody>
      </p:sp>
      <p:sp>
        <p:nvSpPr>
          <p:cNvPr id="48131" name="Rectangle 2">
            <a:extLst>
              <a:ext uri="{FF2B5EF4-FFF2-40B4-BE49-F238E27FC236}">
                <a16:creationId xmlns:a16="http://schemas.microsoft.com/office/drawing/2014/main" id="{2FFDCEAA-85B1-41F9-A6C4-917B9E5FD899}"/>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226E0B8-832F-4D02-9302-333E2CFAEF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2460F5B-C968-4761-8F43-982728D15A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C84BA0A-5290-4A0D-B116-FAE556B6D400}" type="slidenum">
              <a:rPr lang="en-US" altLang="en-US"/>
              <a:pPr/>
              <a:t>56</a:t>
            </a:fld>
            <a:endParaRPr lang="en-US" altLang="en-US"/>
          </a:p>
        </p:txBody>
      </p:sp>
      <p:sp>
        <p:nvSpPr>
          <p:cNvPr id="50179" name="Rectangle 2">
            <a:extLst>
              <a:ext uri="{FF2B5EF4-FFF2-40B4-BE49-F238E27FC236}">
                <a16:creationId xmlns:a16="http://schemas.microsoft.com/office/drawing/2014/main" id="{CB9A0C1C-52CE-4C3A-9102-B8E383D976D5}"/>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FCA0DC6-0E23-4A7D-BEF4-7C513D7CAA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851B208F-AE21-48D8-A2A6-BF05E834E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C5314F5-1DF4-4C37-9FA0-116E5D589DC2}" type="slidenum">
              <a:rPr lang="en-US" altLang="en-US"/>
              <a:pPr/>
              <a:t>58</a:t>
            </a:fld>
            <a:endParaRPr lang="en-US" altLang="en-US"/>
          </a:p>
        </p:txBody>
      </p:sp>
      <p:sp>
        <p:nvSpPr>
          <p:cNvPr id="52227" name="Rectangle 2">
            <a:extLst>
              <a:ext uri="{FF2B5EF4-FFF2-40B4-BE49-F238E27FC236}">
                <a16:creationId xmlns:a16="http://schemas.microsoft.com/office/drawing/2014/main" id="{41A5EB4E-9F4E-4006-8AA6-94DBD36E2319}"/>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AF9304CD-7694-4B73-A392-9809331D79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22603B8-D4EF-4470-AFFA-F356493C6B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C36AC6B-AC07-498F-9D8F-756172D7DC93}" type="slidenum">
              <a:rPr lang="en-US" altLang="en-US"/>
              <a:pPr/>
              <a:t>5</a:t>
            </a:fld>
            <a:endParaRPr lang="en-US" altLang="en-US" dirty="0"/>
          </a:p>
        </p:txBody>
      </p:sp>
      <p:sp>
        <p:nvSpPr>
          <p:cNvPr id="9219" name="Rectangle 2">
            <a:extLst>
              <a:ext uri="{FF2B5EF4-FFF2-40B4-BE49-F238E27FC236}">
                <a16:creationId xmlns:a16="http://schemas.microsoft.com/office/drawing/2014/main" id="{6D59FE8C-8C55-441D-9A41-DBE6D2F2BE38}"/>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5D2C630A-D599-463D-9A97-502E346994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3CE35E1-1BB8-43EA-B142-A24C6EC8E3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8186B18-A446-432F-9EC9-047B1294917A}" type="slidenum">
              <a:rPr lang="en-US" altLang="en-US"/>
              <a:pPr/>
              <a:t>59</a:t>
            </a:fld>
            <a:endParaRPr lang="en-US" altLang="en-US"/>
          </a:p>
        </p:txBody>
      </p:sp>
      <p:sp>
        <p:nvSpPr>
          <p:cNvPr id="54275" name="Rectangle 2">
            <a:extLst>
              <a:ext uri="{FF2B5EF4-FFF2-40B4-BE49-F238E27FC236}">
                <a16:creationId xmlns:a16="http://schemas.microsoft.com/office/drawing/2014/main" id="{2DA67605-3365-4AE8-8505-03861247D0D1}"/>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7CB2A4C9-5BD9-45B6-903F-EFBB5C23CB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B0B589A4-38CE-4BDA-BCCB-FBA8079DEF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A0D2F2B-58F9-4E8D-9191-5B30F3026ACB}" type="slidenum">
              <a:rPr lang="en-US" altLang="en-US"/>
              <a:pPr/>
              <a:t>60</a:t>
            </a:fld>
            <a:endParaRPr lang="en-US" altLang="en-US"/>
          </a:p>
        </p:txBody>
      </p:sp>
      <p:sp>
        <p:nvSpPr>
          <p:cNvPr id="56323" name="Rectangle 2">
            <a:extLst>
              <a:ext uri="{FF2B5EF4-FFF2-40B4-BE49-F238E27FC236}">
                <a16:creationId xmlns:a16="http://schemas.microsoft.com/office/drawing/2014/main" id="{0E47D4F0-E1E7-477C-A356-64846249261F}"/>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E67F2E71-0243-4D07-93BE-CD1489E706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0BE0C1A-7A5F-4338-B3F4-7ADFBA788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EEA6E27-3A7D-4697-8935-83C16B4AD01E}" type="slidenum">
              <a:rPr lang="en-US" altLang="en-US"/>
              <a:pPr/>
              <a:t>61</a:t>
            </a:fld>
            <a:endParaRPr lang="en-US" altLang="en-US"/>
          </a:p>
        </p:txBody>
      </p:sp>
      <p:sp>
        <p:nvSpPr>
          <p:cNvPr id="58371" name="Rectangle 2">
            <a:extLst>
              <a:ext uri="{FF2B5EF4-FFF2-40B4-BE49-F238E27FC236}">
                <a16:creationId xmlns:a16="http://schemas.microsoft.com/office/drawing/2014/main" id="{2107056B-E78F-4E32-A0C0-6B36C5FFE6E0}"/>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06EFF882-27F8-4E06-990C-C05B3C5727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F105234-BBB4-4731-84FF-5C434129D8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0AFA67B-ABC8-43CE-9402-EDB17563E352}" type="slidenum">
              <a:rPr lang="en-US" altLang="en-US"/>
              <a:pPr/>
              <a:t>62</a:t>
            </a:fld>
            <a:endParaRPr lang="en-US" altLang="en-US"/>
          </a:p>
        </p:txBody>
      </p:sp>
      <p:sp>
        <p:nvSpPr>
          <p:cNvPr id="60419" name="Rectangle 2">
            <a:extLst>
              <a:ext uri="{FF2B5EF4-FFF2-40B4-BE49-F238E27FC236}">
                <a16:creationId xmlns:a16="http://schemas.microsoft.com/office/drawing/2014/main" id="{FACD8CFF-969D-4BBF-8494-86228A1B29C0}"/>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8943368-6AA9-4AE1-B42D-CA862F12C6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45703DC2-33A2-4211-9280-68A7B11721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0667673-430E-4010-A13B-869B87219C60}" type="slidenum">
              <a:rPr lang="en-US" altLang="en-US"/>
              <a:pPr/>
              <a:t>63</a:t>
            </a:fld>
            <a:endParaRPr lang="en-US" altLang="en-US"/>
          </a:p>
        </p:txBody>
      </p:sp>
      <p:sp>
        <p:nvSpPr>
          <p:cNvPr id="62467" name="Rectangle 2">
            <a:extLst>
              <a:ext uri="{FF2B5EF4-FFF2-40B4-BE49-F238E27FC236}">
                <a16:creationId xmlns:a16="http://schemas.microsoft.com/office/drawing/2014/main" id="{9AEE4C15-6D4A-4EC8-9A99-7B180C09CD8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7D18DAB-5762-4108-BAA4-F71F35197E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D6FE1BED-8491-4A96-B3C3-F0FBBB661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2FA9DEC-E65F-467D-A665-A62D587A1B57}" type="slidenum">
              <a:rPr lang="en-US" altLang="en-US"/>
              <a:pPr/>
              <a:t>64</a:t>
            </a:fld>
            <a:endParaRPr lang="en-US" altLang="en-US"/>
          </a:p>
        </p:txBody>
      </p:sp>
      <p:sp>
        <p:nvSpPr>
          <p:cNvPr id="64515" name="Rectangle 2">
            <a:extLst>
              <a:ext uri="{FF2B5EF4-FFF2-40B4-BE49-F238E27FC236}">
                <a16:creationId xmlns:a16="http://schemas.microsoft.com/office/drawing/2014/main" id="{75C7EC46-8E73-4289-AC3A-152623D02060}"/>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1A1CC2D3-1417-4C70-859D-7CEA3560AF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8D02412-0F08-48AD-A3FF-9BB304FA8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81D6470-12D4-4BB2-8A18-885F5A9C3C35}" type="slidenum">
              <a:rPr lang="en-US" altLang="en-US"/>
              <a:pPr/>
              <a:t>65</a:t>
            </a:fld>
            <a:endParaRPr lang="en-US" altLang="en-US"/>
          </a:p>
        </p:txBody>
      </p:sp>
      <p:sp>
        <p:nvSpPr>
          <p:cNvPr id="66563" name="Rectangle 2">
            <a:extLst>
              <a:ext uri="{FF2B5EF4-FFF2-40B4-BE49-F238E27FC236}">
                <a16:creationId xmlns:a16="http://schemas.microsoft.com/office/drawing/2014/main" id="{92DAAC75-9D58-4BA9-8690-AB4F6946B860}"/>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7F6D944C-31E5-4CF9-A7CC-89E937E565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F75C49A-6D7B-4307-B125-3450B7B16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C75D7D3-29E3-4040-9382-31A6FA06E01B}" type="slidenum">
              <a:rPr lang="en-US" altLang="en-US"/>
              <a:pPr/>
              <a:t>68</a:t>
            </a:fld>
            <a:endParaRPr lang="en-US" altLang="en-US"/>
          </a:p>
        </p:txBody>
      </p:sp>
      <p:sp>
        <p:nvSpPr>
          <p:cNvPr id="68611" name="Rectangle 2">
            <a:extLst>
              <a:ext uri="{FF2B5EF4-FFF2-40B4-BE49-F238E27FC236}">
                <a16:creationId xmlns:a16="http://schemas.microsoft.com/office/drawing/2014/main" id="{A26CED02-AE28-43D8-959C-E86A6429FC98}"/>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DE7159A8-B14B-477D-B13B-BC9837472B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84B90F68-C00F-4386-9AC6-506EE0FA59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5940E6D-BB7F-4DB2-9EFB-721AA8E03C1C}" type="slidenum">
              <a:rPr lang="en-US" altLang="en-US"/>
              <a:pPr/>
              <a:t>70</a:t>
            </a:fld>
            <a:endParaRPr lang="en-US" altLang="en-US"/>
          </a:p>
        </p:txBody>
      </p:sp>
      <p:sp>
        <p:nvSpPr>
          <p:cNvPr id="70659" name="Rectangle 2">
            <a:extLst>
              <a:ext uri="{FF2B5EF4-FFF2-40B4-BE49-F238E27FC236}">
                <a16:creationId xmlns:a16="http://schemas.microsoft.com/office/drawing/2014/main" id="{2E8992B5-7436-4B88-86E8-DD150A6FFED2}"/>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262DF61A-B545-450E-A71D-16A37A355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E283F33D-95D9-43D3-86AA-E96237ADFC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35F2A32-B2D9-4150-A82E-BBF3625F2882}" type="slidenum">
              <a:rPr lang="en-US" altLang="en-US"/>
              <a:pPr/>
              <a:t>72</a:t>
            </a:fld>
            <a:endParaRPr lang="en-US" altLang="en-US"/>
          </a:p>
        </p:txBody>
      </p:sp>
      <p:sp>
        <p:nvSpPr>
          <p:cNvPr id="72707" name="Rectangle 2">
            <a:extLst>
              <a:ext uri="{FF2B5EF4-FFF2-40B4-BE49-F238E27FC236}">
                <a16:creationId xmlns:a16="http://schemas.microsoft.com/office/drawing/2014/main" id="{A8F6E137-653D-4228-B7A1-2598CDD31C3C}"/>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D353A388-3B47-434D-9B3C-85682797F3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671E5C5-F956-4A17-9B83-A703BCB45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102CBABB-26A5-4B35-A271-DECAC8AC74B0}" type="slidenum">
              <a:rPr lang="en-US" altLang="en-US"/>
              <a:pPr/>
              <a:t>6</a:t>
            </a:fld>
            <a:endParaRPr lang="en-US" altLang="en-US" dirty="0"/>
          </a:p>
        </p:txBody>
      </p:sp>
      <p:sp>
        <p:nvSpPr>
          <p:cNvPr id="11267" name="Rectangle 2">
            <a:extLst>
              <a:ext uri="{FF2B5EF4-FFF2-40B4-BE49-F238E27FC236}">
                <a16:creationId xmlns:a16="http://schemas.microsoft.com/office/drawing/2014/main" id="{61AA0AE5-EF80-4C53-AE99-12E68022273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A0A81AAE-03EA-4615-9A88-EE5E4A91F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36B40F99-34AC-4AC3-A045-4E8B0EE493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8CDECAB-6916-4129-9E50-50DA671AA420}" type="slidenum">
              <a:rPr lang="en-US" altLang="en-US"/>
              <a:pPr/>
              <a:t>73</a:t>
            </a:fld>
            <a:endParaRPr lang="en-US" altLang="en-US"/>
          </a:p>
        </p:txBody>
      </p:sp>
      <p:sp>
        <p:nvSpPr>
          <p:cNvPr id="74755" name="Rectangle 2">
            <a:extLst>
              <a:ext uri="{FF2B5EF4-FFF2-40B4-BE49-F238E27FC236}">
                <a16:creationId xmlns:a16="http://schemas.microsoft.com/office/drawing/2014/main" id="{8CA090B6-18A4-46F1-B817-5A86856BD614}"/>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9240E4F-B4E2-421E-809E-1A71A6DFC8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AFF13BFC-CC2A-4403-9B72-787B96BDEB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CB576ED-5E97-4505-AA97-8F5E31C60EE3}" type="slidenum">
              <a:rPr lang="en-US" altLang="en-US"/>
              <a:pPr/>
              <a:t>74</a:t>
            </a:fld>
            <a:endParaRPr lang="en-US" altLang="en-US"/>
          </a:p>
        </p:txBody>
      </p:sp>
      <p:sp>
        <p:nvSpPr>
          <p:cNvPr id="76803" name="Rectangle 2">
            <a:extLst>
              <a:ext uri="{FF2B5EF4-FFF2-40B4-BE49-F238E27FC236}">
                <a16:creationId xmlns:a16="http://schemas.microsoft.com/office/drawing/2014/main" id="{37B5B33B-5A72-49BB-AA3A-D20D19334214}"/>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2EED7454-5C8F-46D8-8555-34DEFD735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29D23F73-0739-4BF0-B8A7-DDA4210885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80F16BA-8129-4418-8E6D-0FCE4CC7A072}" type="slidenum">
              <a:rPr lang="en-US" altLang="en-US"/>
              <a:pPr/>
              <a:t>75</a:t>
            </a:fld>
            <a:endParaRPr lang="en-US" altLang="en-US"/>
          </a:p>
        </p:txBody>
      </p:sp>
      <p:sp>
        <p:nvSpPr>
          <p:cNvPr id="78851" name="Rectangle 2">
            <a:extLst>
              <a:ext uri="{FF2B5EF4-FFF2-40B4-BE49-F238E27FC236}">
                <a16:creationId xmlns:a16="http://schemas.microsoft.com/office/drawing/2014/main" id="{DA955894-6ABC-47F2-A6E4-FD1D87A8D24D}"/>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55D2D7F1-CCD1-443B-918D-FCDF6B9E56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33F29F0C-9C13-4D61-AB56-FD7965C85A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0EE9F92-24F1-4550-A64B-D108EA9FD2FB}" type="slidenum">
              <a:rPr lang="en-US" altLang="en-US"/>
              <a:pPr/>
              <a:t>76</a:t>
            </a:fld>
            <a:endParaRPr lang="en-US" altLang="en-US"/>
          </a:p>
        </p:txBody>
      </p:sp>
      <p:sp>
        <p:nvSpPr>
          <p:cNvPr id="80899" name="Rectangle 2">
            <a:extLst>
              <a:ext uri="{FF2B5EF4-FFF2-40B4-BE49-F238E27FC236}">
                <a16:creationId xmlns:a16="http://schemas.microsoft.com/office/drawing/2014/main" id="{F81A2966-1E53-43B2-9463-36CB77FC00B4}"/>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AF971C3E-B143-44E2-88DE-10F2A6CD24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94577EEE-D18D-464F-9CD1-7A4B7168DA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CBC9B80-C669-40B5-B90D-FDCD2961F004}" type="slidenum">
              <a:rPr lang="en-US" altLang="en-US"/>
              <a:pPr/>
              <a:t>77</a:t>
            </a:fld>
            <a:endParaRPr lang="en-US" altLang="en-US"/>
          </a:p>
        </p:txBody>
      </p:sp>
      <p:sp>
        <p:nvSpPr>
          <p:cNvPr id="82947" name="Rectangle 2">
            <a:extLst>
              <a:ext uri="{FF2B5EF4-FFF2-40B4-BE49-F238E27FC236}">
                <a16:creationId xmlns:a16="http://schemas.microsoft.com/office/drawing/2014/main" id="{C93B66F8-048C-4050-95CF-0A7FF85D2D68}"/>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CAD397F-5ACD-4208-9C60-073C948399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B5A71904-AC13-4EE6-AA3C-4F5FD32002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6C22591-959B-4B41-B979-97302953A73E}" type="slidenum">
              <a:rPr lang="en-US" altLang="en-US"/>
              <a:pPr/>
              <a:t>78</a:t>
            </a:fld>
            <a:endParaRPr lang="en-US" altLang="en-US"/>
          </a:p>
        </p:txBody>
      </p:sp>
      <p:sp>
        <p:nvSpPr>
          <p:cNvPr id="84995" name="Rectangle 2">
            <a:extLst>
              <a:ext uri="{FF2B5EF4-FFF2-40B4-BE49-F238E27FC236}">
                <a16:creationId xmlns:a16="http://schemas.microsoft.com/office/drawing/2014/main" id="{D06506F0-2996-490C-A70E-94A23FD90B6B}"/>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0962EF82-A14A-4CEE-B4C7-65BB46DC8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EA692ABA-C48C-49B0-8894-418AC21065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A0421EC-99A2-492F-9B83-B7AF80CE7245}" type="slidenum">
              <a:rPr lang="en-US" altLang="en-US"/>
              <a:pPr/>
              <a:t>80</a:t>
            </a:fld>
            <a:endParaRPr lang="en-US" altLang="en-US"/>
          </a:p>
        </p:txBody>
      </p:sp>
      <p:sp>
        <p:nvSpPr>
          <p:cNvPr id="87043" name="Rectangle 2">
            <a:extLst>
              <a:ext uri="{FF2B5EF4-FFF2-40B4-BE49-F238E27FC236}">
                <a16:creationId xmlns:a16="http://schemas.microsoft.com/office/drawing/2014/main" id="{795DAAC2-ED97-4C49-AFCC-BD61DDF8BA12}"/>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C4FEC8F0-B0E3-46DE-A82B-D1B49AB422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7C909660-3EF3-4E63-AF3A-029C4290A8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024DDCAC-BE81-473F-AAE6-7B1FB5E47E64}" type="slidenum">
              <a:rPr lang="en-US" altLang="en-US"/>
              <a:pPr/>
              <a:t>81</a:t>
            </a:fld>
            <a:endParaRPr lang="en-US" altLang="en-US"/>
          </a:p>
        </p:txBody>
      </p:sp>
      <p:sp>
        <p:nvSpPr>
          <p:cNvPr id="89091" name="Rectangle 2">
            <a:extLst>
              <a:ext uri="{FF2B5EF4-FFF2-40B4-BE49-F238E27FC236}">
                <a16:creationId xmlns:a16="http://schemas.microsoft.com/office/drawing/2014/main" id="{8C1B4A99-4D5F-454F-81DC-357F61CDDF25}"/>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164BB50F-247F-4007-9A44-5BD0968BB7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0863E040-F504-47CC-BB6C-8CCB4C59FD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97BDD8F-6826-4C12-8A1D-3080E2909A5D}" type="slidenum">
              <a:rPr lang="en-US" altLang="en-US"/>
              <a:pPr/>
              <a:t>82</a:t>
            </a:fld>
            <a:endParaRPr lang="en-US" altLang="en-US"/>
          </a:p>
        </p:txBody>
      </p:sp>
      <p:sp>
        <p:nvSpPr>
          <p:cNvPr id="91139" name="Rectangle 2">
            <a:extLst>
              <a:ext uri="{FF2B5EF4-FFF2-40B4-BE49-F238E27FC236}">
                <a16:creationId xmlns:a16="http://schemas.microsoft.com/office/drawing/2014/main" id="{56585172-119A-4D01-BB37-689A36239BDE}"/>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D83CD9B8-3798-4662-A8C4-4014601667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1D1DA7-CFF9-44A9-885E-0180C05205DE}" type="slidenum">
              <a:rPr lang="en-US" altLang="en-US" smtClean="0"/>
              <a:pPr>
                <a:defRPr/>
              </a:pPr>
              <a:t>26</a:t>
            </a:fld>
            <a:endParaRPr lang="en-US" altLang="en-US"/>
          </a:p>
        </p:txBody>
      </p:sp>
    </p:spTree>
    <p:extLst>
      <p:ext uri="{BB962C8B-B14F-4D97-AF65-F5344CB8AC3E}">
        <p14:creationId xmlns:p14="http://schemas.microsoft.com/office/powerpoint/2010/main" val="344992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0257600B-05AB-4A0F-AAA7-BEE1935E41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A68B8E8-BE34-41D7-BB9F-3AA607491460}" type="slidenum">
              <a:rPr lang="en-US" altLang="en-US"/>
              <a:pPr/>
              <a:t>30</a:t>
            </a:fld>
            <a:endParaRPr lang="en-US" altLang="en-US" dirty="0"/>
          </a:p>
        </p:txBody>
      </p:sp>
      <p:sp>
        <p:nvSpPr>
          <p:cNvPr id="21507" name="Rectangle 2">
            <a:extLst>
              <a:ext uri="{FF2B5EF4-FFF2-40B4-BE49-F238E27FC236}">
                <a16:creationId xmlns:a16="http://schemas.microsoft.com/office/drawing/2014/main" id="{5A19B721-3144-40CE-9C94-E423C583D93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124C855B-12FA-4D76-B81C-8446B7DA28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603AA7C-1D4E-4AE8-A581-2413C2BA5F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9B97969-38BC-49CE-B768-5B925CF1F744}" type="slidenum">
              <a:rPr lang="en-US" altLang="en-US"/>
              <a:pPr/>
              <a:t>33</a:t>
            </a:fld>
            <a:endParaRPr lang="en-US" altLang="en-US"/>
          </a:p>
        </p:txBody>
      </p:sp>
      <p:sp>
        <p:nvSpPr>
          <p:cNvPr id="23555" name="Rectangle 2">
            <a:extLst>
              <a:ext uri="{FF2B5EF4-FFF2-40B4-BE49-F238E27FC236}">
                <a16:creationId xmlns:a16="http://schemas.microsoft.com/office/drawing/2014/main" id="{90AE3CA1-AA7C-4FD7-99D3-73DF09A6F4AF}"/>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443D581-A447-4EE2-950C-A5AEE559FF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B8A0958-7AFA-4B9D-A7BD-582307A3FC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57A3156-6B6C-468C-904A-0912E0EE4A5B}" type="slidenum">
              <a:rPr lang="en-US" altLang="en-US"/>
              <a:pPr/>
              <a:t>34</a:t>
            </a:fld>
            <a:endParaRPr lang="en-US" altLang="en-US"/>
          </a:p>
        </p:txBody>
      </p:sp>
      <p:sp>
        <p:nvSpPr>
          <p:cNvPr id="25603" name="Rectangle 2">
            <a:extLst>
              <a:ext uri="{FF2B5EF4-FFF2-40B4-BE49-F238E27FC236}">
                <a16:creationId xmlns:a16="http://schemas.microsoft.com/office/drawing/2014/main" id="{AE62C5EC-3034-412C-8C56-4E56C00504E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3C0FBA2F-BB9D-4BC5-AF53-213B229BA4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1DE29BD-5FB5-443D-BA7D-33B6BFEA4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6F28633-E37B-4BE2-A11A-3C735F463166}" type="slidenum">
              <a:rPr lang="en-US" altLang="en-US"/>
              <a:pPr/>
              <a:t>35</a:t>
            </a:fld>
            <a:endParaRPr lang="en-US" altLang="en-US"/>
          </a:p>
        </p:txBody>
      </p:sp>
      <p:sp>
        <p:nvSpPr>
          <p:cNvPr id="27651" name="Rectangle 2">
            <a:extLst>
              <a:ext uri="{FF2B5EF4-FFF2-40B4-BE49-F238E27FC236}">
                <a16:creationId xmlns:a16="http://schemas.microsoft.com/office/drawing/2014/main" id="{7453084A-16E3-4741-A4A9-E588EB720961}"/>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45413BF9-1AED-4DC3-B87B-B21F5A68B4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838B35C-3A9A-4E13-B6F3-D991FB6F69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8FFC25C-6DAA-4DB8-B7F1-3C1B61B56671}" type="slidenum">
              <a:rPr lang="en-US" altLang="en-US"/>
              <a:pPr/>
              <a:t>38</a:t>
            </a:fld>
            <a:endParaRPr lang="en-US" altLang="en-US"/>
          </a:p>
        </p:txBody>
      </p:sp>
      <p:sp>
        <p:nvSpPr>
          <p:cNvPr id="29699" name="Rectangle 2">
            <a:extLst>
              <a:ext uri="{FF2B5EF4-FFF2-40B4-BE49-F238E27FC236}">
                <a16:creationId xmlns:a16="http://schemas.microsoft.com/office/drawing/2014/main" id="{94C0921F-BF4C-4132-A4C1-3CE9D501F4E0}"/>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01583811-BEE1-419D-A620-6B69188C83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C3CD734-BBC7-411E-AE9E-0A66169603C8}"/>
              </a:ext>
            </a:extLst>
          </p:cNvPr>
          <p:cNvGrpSpPr>
            <a:grpSpLocks/>
          </p:cNvGrpSpPr>
          <p:nvPr/>
        </p:nvGrpSpPr>
        <p:grpSpPr bwMode="auto">
          <a:xfrm>
            <a:off x="0" y="0"/>
            <a:ext cx="11304588" cy="6173788"/>
            <a:chOff x="0" y="0"/>
            <a:chExt cx="5341" cy="3889"/>
          </a:xfrm>
        </p:grpSpPr>
        <p:sp>
          <p:nvSpPr>
            <p:cNvPr id="5" name="Freeform 3">
              <a:extLst>
                <a:ext uri="{FF2B5EF4-FFF2-40B4-BE49-F238E27FC236}">
                  <a16:creationId xmlns:a16="http://schemas.microsoft.com/office/drawing/2014/main" id="{BE520AE2-018D-4B07-AAA0-71162533E7E9}"/>
                </a:ext>
              </a:extLst>
            </p:cNvPr>
            <p:cNvSpPr>
              <a:spLocks/>
            </p:cNvSpPr>
            <p:nvPr/>
          </p:nvSpPr>
          <p:spPr bwMode="ltGray">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EDA1D9AD-7335-40B7-AA6E-D91CBE080F7D}"/>
                </a:ext>
              </a:extLst>
            </p:cNvPr>
            <p:cNvSpPr>
              <a:spLocks/>
            </p:cNvSpPr>
            <p:nvPr/>
          </p:nvSpPr>
          <p:spPr bwMode="ltGray">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7" name="Freeform 5">
              <a:extLst>
                <a:ext uri="{FF2B5EF4-FFF2-40B4-BE49-F238E27FC236}">
                  <a16:creationId xmlns:a16="http://schemas.microsoft.com/office/drawing/2014/main" id="{68B8A784-B5C8-4B4D-AFB8-7D73F0594B2F}"/>
                </a:ext>
              </a:extLst>
            </p:cNvPr>
            <p:cNvSpPr>
              <a:spLocks/>
            </p:cNvSpPr>
            <p:nvPr/>
          </p:nvSpPr>
          <p:spPr bwMode="ltGray">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8" name="Freeform 6">
              <a:extLst>
                <a:ext uri="{FF2B5EF4-FFF2-40B4-BE49-F238E27FC236}">
                  <a16:creationId xmlns:a16="http://schemas.microsoft.com/office/drawing/2014/main" id="{58435AED-E704-49EF-A598-D5AA5096EF0E}"/>
                </a:ext>
              </a:extLst>
            </p:cNvPr>
            <p:cNvSpPr>
              <a:spLocks/>
            </p:cNvSpPr>
            <p:nvPr/>
          </p:nvSpPr>
          <p:spPr bwMode="ltGray">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2055" name="Rectangle 7"/>
          <p:cNvSpPr>
            <a:spLocks noGrp="1" noChangeArrowheads="1"/>
          </p:cNvSpPr>
          <p:nvPr>
            <p:ph type="ctrTitle" sz="quarter"/>
          </p:nvPr>
        </p:nvSpPr>
        <p:spPr>
          <a:xfrm>
            <a:off x="914400" y="1143000"/>
            <a:ext cx="10363200" cy="1143000"/>
          </a:xfrm>
        </p:spPr>
        <p:txBody>
          <a:bodyPr/>
          <a:lstStyle>
            <a:lvl1pPr>
              <a:defRPr/>
            </a:lvl1pPr>
          </a:lstStyle>
          <a:p>
            <a:r>
              <a:rPr lang="en-US"/>
              <a:t>Click to edit Master title style</a:t>
            </a:r>
          </a:p>
        </p:txBody>
      </p:sp>
      <p:sp>
        <p:nvSpPr>
          <p:cNvPr id="2056" name="Rectangle 8"/>
          <p:cNvSpPr>
            <a:spLocks noGrp="1" noChangeArrowheads="1"/>
          </p:cNvSpPr>
          <p:nvPr>
            <p:ph type="subTitle" sz="quarter" idx="1"/>
          </p:nvPr>
        </p:nvSpPr>
        <p:spPr>
          <a:xfrm>
            <a:off x="1828800" y="2819400"/>
            <a:ext cx="8534400" cy="1752600"/>
          </a:xfrm>
        </p:spPr>
        <p:txBody>
          <a:bodyPr/>
          <a:lstStyle>
            <a:lvl1pPr marL="0" indent="0" algn="ctr">
              <a:buFontTx/>
              <a:buNone/>
              <a:defRPr/>
            </a:lvl1pPr>
          </a:lstStyle>
          <a:p>
            <a:r>
              <a:rPr lang="en-US"/>
              <a:t>Click to edit Master subtitle style</a:t>
            </a:r>
          </a:p>
        </p:txBody>
      </p:sp>
      <p:sp>
        <p:nvSpPr>
          <p:cNvPr id="9" name="Rectangle 9">
            <a:extLst>
              <a:ext uri="{FF2B5EF4-FFF2-40B4-BE49-F238E27FC236}">
                <a16:creationId xmlns:a16="http://schemas.microsoft.com/office/drawing/2014/main" id="{5BC6C438-FEF1-4EDC-8CE1-547ACCBC0A01}"/>
              </a:ext>
            </a:extLst>
          </p:cNvPr>
          <p:cNvSpPr>
            <a:spLocks noGrp="1" noChangeArrowheads="1"/>
          </p:cNvSpPr>
          <p:nvPr>
            <p:ph type="dt" sz="quarter" idx="10"/>
          </p:nvPr>
        </p:nvSpPr>
        <p:spPr/>
        <p:txBody>
          <a:bodyPr/>
          <a:lstStyle>
            <a:lvl1pPr>
              <a:defRPr/>
            </a:lvl1pPr>
          </a:lstStyle>
          <a:p>
            <a:pPr>
              <a:defRPr/>
            </a:pPr>
            <a:endParaRPr lang="en-US"/>
          </a:p>
        </p:txBody>
      </p:sp>
      <p:sp>
        <p:nvSpPr>
          <p:cNvPr id="10" name="Rectangle 10">
            <a:extLst>
              <a:ext uri="{FF2B5EF4-FFF2-40B4-BE49-F238E27FC236}">
                <a16:creationId xmlns:a16="http://schemas.microsoft.com/office/drawing/2014/main" id="{C5B4FE9F-E847-420D-A518-E3BC0CDD6035}"/>
              </a:ext>
            </a:extLst>
          </p:cNvPr>
          <p:cNvSpPr>
            <a:spLocks noGrp="1" noChangeArrowheads="1"/>
          </p:cNvSpPr>
          <p:nvPr>
            <p:ph type="ftr" sz="quarter" idx="11"/>
          </p:nvPr>
        </p:nvSpPr>
        <p:spPr/>
        <p:txBody>
          <a:bodyPr/>
          <a:lstStyle>
            <a:lvl1pPr>
              <a:defRPr/>
            </a:lvl1pPr>
          </a:lstStyle>
          <a:p>
            <a:pPr>
              <a:defRPr/>
            </a:pPr>
            <a:r>
              <a:rPr lang="en-US"/>
              <a:t>Globalization and Diversity; Rowntree, Lewis, Price, Wyckoff</a:t>
            </a:r>
          </a:p>
        </p:txBody>
      </p:sp>
      <p:sp>
        <p:nvSpPr>
          <p:cNvPr id="11" name="Rectangle 11">
            <a:extLst>
              <a:ext uri="{FF2B5EF4-FFF2-40B4-BE49-F238E27FC236}">
                <a16:creationId xmlns:a16="http://schemas.microsoft.com/office/drawing/2014/main" id="{0AAB02E6-4B61-42F7-8D72-ECAC55AE2A8D}"/>
              </a:ext>
            </a:extLst>
          </p:cNvPr>
          <p:cNvSpPr>
            <a:spLocks noGrp="1" noChangeArrowheads="1"/>
          </p:cNvSpPr>
          <p:nvPr>
            <p:ph type="sldNum" sz="quarter" idx="12"/>
          </p:nvPr>
        </p:nvSpPr>
        <p:spPr/>
        <p:txBody>
          <a:bodyPr/>
          <a:lstStyle>
            <a:lvl1pPr>
              <a:defRPr smtClean="0"/>
            </a:lvl1pPr>
          </a:lstStyle>
          <a:p>
            <a:pPr>
              <a:defRPr/>
            </a:pPr>
            <a:fld id="{DADF695E-1DEE-45A0-950A-5A73DCBC200B}" type="slidenum">
              <a:rPr lang="en-US" altLang="en-US"/>
              <a:pPr>
                <a:defRPr/>
              </a:pPr>
              <a:t>‹#›</a:t>
            </a:fld>
            <a:endParaRPr lang="en-US" altLang="en-US"/>
          </a:p>
        </p:txBody>
      </p:sp>
    </p:spTree>
    <p:extLst>
      <p:ext uri="{BB962C8B-B14F-4D97-AF65-F5344CB8AC3E}">
        <p14:creationId xmlns:p14="http://schemas.microsoft.com/office/powerpoint/2010/main" val="4014730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ABA5C06-C237-457B-8033-F7B6D1E451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2F29035-52DC-47E9-ACE6-689467EDEA44}"/>
              </a:ext>
            </a:extLst>
          </p:cNvPr>
          <p:cNvSpPr>
            <a:spLocks noGrp="1" noChangeArrowheads="1"/>
          </p:cNvSpPr>
          <p:nvPr>
            <p:ph type="sldNum" sz="quarter" idx="11"/>
          </p:nvPr>
        </p:nvSpPr>
        <p:spPr>
          <a:ln/>
        </p:spPr>
        <p:txBody>
          <a:bodyPr/>
          <a:lstStyle>
            <a:lvl1pPr>
              <a:defRPr/>
            </a:lvl1pPr>
          </a:lstStyle>
          <a:p>
            <a:pPr>
              <a:defRPr/>
            </a:pPr>
            <a:fld id="{23E8F7A5-9F05-408E-AB16-F95EC62A8725}" type="slidenum">
              <a:rPr lang="en-US" altLang="en-US"/>
              <a:pPr>
                <a:defRPr/>
              </a:pPr>
              <a:t>‹#›</a:t>
            </a:fld>
            <a:endParaRPr lang="en-US" altLang="en-US"/>
          </a:p>
        </p:txBody>
      </p:sp>
      <p:sp>
        <p:nvSpPr>
          <p:cNvPr id="6" name="Rectangle 11">
            <a:extLst>
              <a:ext uri="{FF2B5EF4-FFF2-40B4-BE49-F238E27FC236}">
                <a16:creationId xmlns:a16="http://schemas.microsoft.com/office/drawing/2014/main" id="{E5DF4FC7-488B-482E-A837-FEA681842EDF}"/>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152992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1B4E2F1C-A702-4529-B415-677573A4C8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0E5978A7-AADF-4C67-9644-9BEAF9041533}"/>
              </a:ext>
            </a:extLst>
          </p:cNvPr>
          <p:cNvSpPr>
            <a:spLocks noGrp="1" noChangeArrowheads="1"/>
          </p:cNvSpPr>
          <p:nvPr>
            <p:ph type="sldNum" sz="quarter" idx="11"/>
          </p:nvPr>
        </p:nvSpPr>
        <p:spPr>
          <a:ln/>
        </p:spPr>
        <p:txBody>
          <a:bodyPr/>
          <a:lstStyle>
            <a:lvl1pPr>
              <a:defRPr/>
            </a:lvl1pPr>
          </a:lstStyle>
          <a:p>
            <a:pPr>
              <a:defRPr/>
            </a:pPr>
            <a:fld id="{AA2732DB-9215-482F-A5E1-2349360E69CC}" type="slidenum">
              <a:rPr lang="en-US" altLang="en-US"/>
              <a:pPr>
                <a:defRPr/>
              </a:pPr>
              <a:t>‹#›</a:t>
            </a:fld>
            <a:endParaRPr lang="en-US" altLang="en-US"/>
          </a:p>
        </p:txBody>
      </p:sp>
      <p:sp>
        <p:nvSpPr>
          <p:cNvPr id="6" name="Rectangle 11">
            <a:extLst>
              <a:ext uri="{FF2B5EF4-FFF2-40B4-BE49-F238E27FC236}">
                <a16:creationId xmlns:a16="http://schemas.microsoft.com/office/drawing/2014/main" id="{A43C18CD-B4BB-44D2-8BC9-3DD048B0A4A6}"/>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464144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624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a:extLst>
              <a:ext uri="{FF2B5EF4-FFF2-40B4-BE49-F238E27FC236}">
                <a16:creationId xmlns:a16="http://schemas.microsoft.com/office/drawing/2014/main" id="{167FA27E-0F3D-4C70-97B6-FC28B9B38825}"/>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7EFAA2CC-DD30-48A3-A4DC-D17B70706531}"/>
              </a:ext>
            </a:extLst>
          </p:cNvPr>
          <p:cNvSpPr>
            <a:spLocks noGrp="1" noChangeArrowheads="1"/>
          </p:cNvSpPr>
          <p:nvPr>
            <p:ph type="sldNum" sz="quarter" idx="11"/>
          </p:nvPr>
        </p:nvSpPr>
        <p:spPr>
          <a:ln/>
        </p:spPr>
        <p:txBody>
          <a:bodyPr/>
          <a:lstStyle>
            <a:lvl1pPr>
              <a:defRPr/>
            </a:lvl1pPr>
          </a:lstStyle>
          <a:p>
            <a:pPr>
              <a:defRPr/>
            </a:pPr>
            <a:fld id="{9F12ABB7-EB4A-400A-9657-6A213040F7AC}" type="slidenum">
              <a:rPr lang="en-US" altLang="en-US"/>
              <a:pPr>
                <a:defRPr/>
              </a:pPr>
              <a:t>‹#›</a:t>
            </a:fld>
            <a:endParaRPr lang="en-US" altLang="en-US"/>
          </a:p>
        </p:txBody>
      </p:sp>
      <p:sp>
        <p:nvSpPr>
          <p:cNvPr id="8" name="Rectangle 11">
            <a:extLst>
              <a:ext uri="{FF2B5EF4-FFF2-40B4-BE49-F238E27FC236}">
                <a16:creationId xmlns:a16="http://schemas.microsoft.com/office/drawing/2014/main" id="{1BD6E8F3-ABC8-41C8-B54C-937D918D59BE}"/>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2467509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A7BF53D5-E970-4F1D-A03B-E5AFE46995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28A2601-D28C-411D-A6F9-BA0A40D3F56A}"/>
              </a:ext>
            </a:extLst>
          </p:cNvPr>
          <p:cNvSpPr>
            <a:spLocks noGrp="1" noChangeArrowheads="1"/>
          </p:cNvSpPr>
          <p:nvPr>
            <p:ph type="sldNum" sz="quarter" idx="11"/>
          </p:nvPr>
        </p:nvSpPr>
        <p:spPr>
          <a:ln/>
        </p:spPr>
        <p:txBody>
          <a:bodyPr/>
          <a:lstStyle>
            <a:lvl1pPr>
              <a:defRPr/>
            </a:lvl1pPr>
          </a:lstStyle>
          <a:p>
            <a:pPr>
              <a:defRPr/>
            </a:pPr>
            <a:fld id="{F66927AC-1E80-4FF0-9CC1-AC41FEB98E5D}" type="slidenum">
              <a:rPr lang="en-US" altLang="en-US"/>
              <a:pPr>
                <a:defRPr/>
              </a:pPr>
              <a:t>‹#›</a:t>
            </a:fld>
            <a:endParaRPr lang="en-US" altLang="en-US"/>
          </a:p>
        </p:txBody>
      </p:sp>
      <p:sp>
        <p:nvSpPr>
          <p:cNvPr id="7" name="Rectangle 11">
            <a:extLst>
              <a:ext uri="{FF2B5EF4-FFF2-40B4-BE49-F238E27FC236}">
                <a16:creationId xmlns:a16="http://schemas.microsoft.com/office/drawing/2014/main" id="{76F1CB0C-4AE1-4098-870F-B359A9D87486}"/>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1527343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28600"/>
            <a:ext cx="10363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a:extLst>
              <a:ext uri="{FF2B5EF4-FFF2-40B4-BE49-F238E27FC236}">
                <a16:creationId xmlns:a16="http://schemas.microsoft.com/office/drawing/2014/main" id="{D9AE1E94-5062-4CEC-893B-0035B4D52C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3E7C3BEA-EBF7-4BD2-9DE3-3CFB797DFD25}"/>
              </a:ext>
            </a:extLst>
          </p:cNvPr>
          <p:cNvSpPr>
            <a:spLocks noGrp="1" noChangeArrowheads="1"/>
          </p:cNvSpPr>
          <p:nvPr>
            <p:ph type="sldNum" sz="quarter" idx="11"/>
          </p:nvPr>
        </p:nvSpPr>
        <p:spPr>
          <a:ln/>
        </p:spPr>
        <p:txBody>
          <a:bodyPr/>
          <a:lstStyle>
            <a:lvl1pPr>
              <a:defRPr/>
            </a:lvl1pPr>
          </a:lstStyle>
          <a:p>
            <a:pPr>
              <a:defRPr/>
            </a:pPr>
            <a:fld id="{28CA1CAA-1B50-4054-ACE6-EB67DE28AC91}" type="slidenum">
              <a:rPr lang="en-US" altLang="en-US"/>
              <a:pPr>
                <a:defRPr/>
              </a:pPr>
              <a:t>‹#›</a:t>
            </a:fld>
            <a:endParaRPr lang="en-US" altLang="en-US"/>
          </a:p>
        </p:txBody>
      </p:sp>
      <p:sp>
        <p:nvSpPr>
          <p:cNvPr id="5" name="Rectangle 11">
            <a:extLst>
              <a:ext uri="{FF2B5EF4-FFF2-40B4-BE49-F238E27FC236}">
                <a16:creationId xmlns:a16="http://schemas.microsoft.com/office/drawing/2014/main" id="{A362008E-2977-4FAE-844A-76A92D540F7E}"/>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2497055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F49E5EE5-4AFE-4C81-9141-7936722554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5FAD4ED2-D9DF-44B0-8650-E6F100C00394}"/>
              </a:ext>
            </a:extLst>
          </p:cNvPr>
          <p:cNvSpPr>
            <a:spLocks noGrp="1" noChangeArrowheads="1"/>
          </p:cNvSpPr>
          <p:nvPr>
            <p:ph type="sldNum" sz="quarter" idx="11"/>
          </p:nvPr>
        </p:nvSpPr>
        <p:spPr>
          <a:ln/>
        </p:spPr>
        <p:txBody>
          <a:bodyPr/>
          <a:lstStyle>
            <a:lvl1pPr>
              <a:defRPr/>
            </a:lvl1pPr>
          </a:lstStyle>
          <a:p>
            <a:pPr>
              <a:defRPr/>
            </a:pPr>
            <a:fld id="{3D9F3BC0-57D2-45E1-A39C-F1AEE503EB8C}" type="slidenum">
              <a:rPr lang="en-US" altLang="en-US"/>
              <a:pPr>
                <a:defRPr/>
              </a:pPr>
              <a:t>‹#›</a:t>
            </a:fld>
            <a:endParaRPr lang="en-US" altLang="en-US"/>
          </a:p>
        </p:txBody>
      </p:sp>
      <p:sp>
        <p:nvSpPr>
          <p:cNvPr id="6" name="Rectangle 11">
            <a:extLst>
              <a:ext uri="{FF2B5EF4-FFF2-40B4-BE49-F238E27FC236}">
                <a16:creationId xmlns:a16="http://schemas.microsoft.com/office/drawing/2014/main" id="{1535B521-10BF-4305-B745-F075D748F4CA}"/>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373330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B3664256-5FC0-41CC-AE47-D5206762CF2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91B8F5FC-FB98-4AB6-9D99-4C36396A41AF}"/>
              </a:ext>
            </a:extLst>
          </p:cNvPr>
          <p:cNvSpPr>
            <a:spLocks noGrp="1" noChangeArrowheads="1"/>
          </p:cNvSpPr>
          <p:nvPr>
            <p:ph type="sldNum" sz="quarter" idx="11"/>
          </p:nvPr>
        </p:nvSpPr>
        <p:spPr>
          <a:ln/>
        </p:spPr>
        <p:txBody>
          <a:bodyPr/>
          <a:lstStyle>
            <a:lvl1pPr>
              <a:defRPr/>
            </a:lvl1pPr>
          </a:lstStyle>
          <a:p>
            <a:pPr>
              <a:defRPr/>
            </a:pPr>
            <a:fld id="{4DF6B069-D3E3-4D7B-94C6-E073A828318E}" type="slidenum">
              <a:rPr lang="en-US" altLang="en-US"/>
              <a:pPr>
                <a:defRPr/>
              </a:pPr>
              <a:t>‹#›</a:t>
            </a:fld>
            <a:endParaRPr lang="en-US" altLang="en-US"/>
          </a:p>
        </p:txBody>
      </p:sp>
      <p:sp>
        <p:nvSpPr>
          <p:cNvPr id="6" name="Rectangle 11">
            <a:extLst>
              <a:ext uri="{FF2B5EF4-FFF2-40B4-BE49-F238E27FC236}">
                <a16:creationId xmlns:a16="http://schemas.microsoft.com/office/drawing/2014/main" id="{5089D19A-5535-44D4-A608-628D331C1B97}"/>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193601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a:extLst>
              <a:ext uri="{FF2B5EF4-FFF2-40B4-BE49-F238E27FC236}">
                <a16:creationId xmlns:a16="http://schemas.microsoft.com/office/drawing/2014/main" id="{AB7FB47D-1A81-423D-AE96-4DC7FDD85F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BF029CB-7264-4E15-9763-F112E5163EAD}"/>
              </a:ext>
            </a:extLst>
          </p:cNvPr>
          <p:cNvSpPr>
            <a:spLocks noGrp="1" noChangeArrowheads="1"/>
          </p:cNvSpPr>
          <p:nvPr>
            <p:ph type="sldNum" sz="quarter" idx="11"/>
          </p:nvPr>
        </p:nvSpPr>
        <p:spPr>
          <a:ln/>
        </p:spPr>
        <p:txBody>
          <a:bodyPr/>
          <a:lstStyle>
            <a:lvl1pPr>
              <a:defRPr/>
            </a:lvl1pPr>
          </a:lstStyle>
          <a:p>
            <a:pPr>
              <a:defRPr/>
            </a:pPr>
            <a:fld id="{DEBAF55B-C957-4FE6-9E5A-793F7523881C}" type="slidenum">
              <a:rPr lang="en-US" altLang="en-US"/>
              <a:pPr>
                <a:defRPr/>
              </a:pPr>
              <a:t>‹#›</a:t>
            </a:fld>
            <a:endParaRPr lang="en-US" altLang="en-US"/>
          </a:p>
        </p:txBody>
      </p:sp>
      <p:sp>
        <p:nvSpPr>
          <p:cNvPr id="7" name="Rectangle 11">
            <a:extLst>
              <a:ext uri="{FF2B5EF4-FFF2-40B4-BE49-F238E27FC236}">
                <a16:creationId xmlns:a16="http://schemas.microsoft.com/office/drawing/2014/main" id="{B35D5BDD-BC16-490F-87AE-67B338E9E0C0}"/>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263296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a:extLst>
              <a:ext uri="{FF2B5EF4-FFF2-40B4-BE49-F238E27FC236}">
                <a16:creationId xmlns:a16="http://schemas.microsoft.com/office/drawing/2014/main" id="{8779CAA3-FC45-4774-B03D-B32FFCB37FC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5DA4A771-4E50-4EB3-9B60-ED19D8AFC300}"/>
              </a:ext>
            </a:extLst>
          </p:cNvPr>
          <p:cNvSpPr>
            <a:spLocks noGrp="1" noChangeArrowheads="1"/>
          </p:cNvSpPr>
          <p:nvPr>
            <p:ph type="sldNum" sz="quarter" idx="11"/>
          </p:nvPr>
        </p:nvSpPr>
        <p:spPr>
          <a:ln/>
        </p:spPr>
        <p:txBody>
          <a:bodyPr/>
          <a:lstStyle>
            <a:lvl1pPr>
              <a:defRPr/>
            </a:lvl1pPr>
          </a:lstStyle>
          <a:p>
            <a:pPr>
              <a:defRPr/>
            </a:pPr>
            <a:fld id="{EB446242-A91C-492B-8C83-5934A37CB975}" type="slidenum">
              <a:rPr lang="en-US" altLang="en-US"/>
              <a:pPr>
                <a:defRPr/>
              </a:pPr>
              <a:t>‹#›</a:t>
            </a:fld>
            <a:endParaRPr lang="en-US" altLang="en-US"/>
          </a:p>
        </p:txBody>
      </p:sp>
      <p:sp>
        <p:nvSpPr>
          <p:cNvPr id="9" name="Rectangle 11">
            <a:extLst>
              <a:ext uri="{FF2B5EF4-FFF2-40B4-BE49-F238E27FC236}">
                <a16:creationId xmlns:a16="http://schemas.microsoft.com/office/drawing/2014/main" id="{506BBC47-0860-40F0-8B02-73805952E5E6}"/>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236566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a:extLst>
              <a:ext uri="{FF2B5EF4-FFF2-40B4-BE49-F238E27FC236}">
                <a16:creationId xmlns:a16="http://schemas.microsoft.com/office/drawing/2014/main" id="{D886DA2B-945F-4879-9D42-A38BE167026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1FA5503C-DE51-460D-A67D-4E4959619FCB}"/>
              </a:ext>
            </a:extLst>
          </p:cNvPr>
          <p:cNvSpPr>
            <a:spLocks noGrp="1" noChangeArrowheads="1"/>
          </p:cNvSpPr>
          <p:nvPr>
            <p:ph type="sldNum" sz="quarter" idx="11"/>
          </p:nvPr>
        </p:nvSpPr>
        <p:spPr>
          <a:ln/>
        </p:spPr>
        <p:txBody>
          <a:bodyPr/>
          <a:lstStyle>
            <a:lvl1pPr>
              <a:defRPr/>
            </a:lvl1pPr>
          </a:lstStyle>
          <a:p>
            <a:pPr>
              <a:defRPr/>
            </a:pPr>
            <a:fld id="{73094DDD-7451-4847-BD31-B32206E629A1}" type="slidenum">
              <a:rPr lang="en-US" altLang="en-US"/>
              <a:pPr>
                <a:defRPr/>
              </a:pPr>
              <a:t>‹#›</a:t>
            </a:fld>
            <a:endParaRPr lang="en-US" altLang="en-US"/>
          </a:p>
        </p:txBody>
      </p:sp>
      <p:sp>
        <p:nvSpPr>
          <p:cNvPr id="5" name="Rectangle 11">
            <a:extLst>
              <a:ext uri="{FF2B5EF4-FFF2-40B4-BE49-F238E27FC236}">
                <a16:creationId xmlns:a16="http://schemas.microsoft.com/office/drawing/2014/main" id="{C87DA002-2913-4FD5-B503-59AD54BD11CA}"/>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22536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516D1C4A-B428-4C74-B775-4A2059EDE26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0F3BB90A-2796-4F5F-8896-EF5724735DC4}"/>
              </a:ext>
            </a:extLst>
          </p:cNvPr>
          <p:cNvSpPr>
            <a:spLocks noGrp="1" noChangeArrowheads="1"/>
          </p:cNvSpPr>
          <p:nvPr>
            <p:ph type="sldNum" sz="quarter" idx="11"/>
          </p:nvPr>
        </p:nvSpPr>
        <p:spPr>
          <a:ln/>
        </p:spPr>
        <p:txBody>
          <a:bodyPr/>
          <a:lstStyle>
            <a:lvl1pPr>
              <a:defRPr/>
            </a:lvl1pPr>
          </a:lstStyle>
          <a:p>
            <a:pPr>
              <a:defRPr/>
            </a:pPr>
            <a:fld id="{57876433-5D7B-48ED-8B18-4F928460181F}" type="slidenum">
              <a:rPr lang="en-US" altLang="en-US"/>
              <a:pPr>
                <a:defRPr/>
              </a:pPr>
              <a:t>‹#›</a:t>
            </a:fld>
            <a:endParaRPr lang="en-US" altLang="en-US"/>
          </a:p>
        </p:txBody>
      </p:sp>
      <p:sp>
        <p:nvSpPr>
          <p:cNvPr id="4" name="Rectangle 11">
            <a:extLst>
              <a:ext uri="{FF2B5EF4-FFF2-40B4-BE49-F238E27FC236}">
                <a16:creationId xmlns:a16="http://schemas.microsoft.com/office/drawing/2014/main" id="{634B5651-DE85-453E-817A-003776754B6D}"/>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2912916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25760988-C0E6-457B-ACC9-41FCE24057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4593552B-2A9D-432C-94DD-6AF54A587A32}"/>
              </a:ext>
            </a:extLst>
          </p:cNvPr>
          <p:cNvSpPr>
            <a:spLocks noGrp="1" noChangeArrowheads="1"/>
          </p:cNvSpPr>
          <p:nvPr>
            <p:ph type="sldNum" sz="quarter" idx="11"/>
          </p:nvPr>
        </p:nvSpPr>
        <p:spPr>
          <a:ln/>
        </p:spPr>
        <p:txBody>
          <a:bodyPr/>
          <a:lstStyle>
            <a:lvl1pPr>
              <a:defRPr/>
            </a:lvl1pPr>
          </a:lstStyle>
          <a:p>
            <a:pPr>
              <a:defRPr/>
            </a:pPr>
            <a:fld id="{931E67FD-5220-431B-9A88-DEB0D6043303}" type="slidenum">
              <a:rPr lang="en-US" altLang="en-US"/>
              <a:pPr>
                <a:defRPr/>
              </a:pPr>
              <a:t>‹#›</a:t>
            </a:fld>
            <a:endParaRPr lang="en-US" altLang="en-US"/>
          </a:p>
        </p:txBody>
      </p:sp>
      <p:sp>
        <p:nvSpPr>
          <p:cNvPr id="7" name="Rectangle 11">
            <a:extLst>
              <a:ext uri="{FF2B5EF4-FFF2-40B4-BE49-F238E27FC236}">
                <a16:creationId xmlns:a16="http://schemas.microsoft.com/office/drawing/2014/main" id="{BBF14593-C497-406D-A817-9FDCBAC5C38A}"/>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1771743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C5DCD956-7445-4A11-B8EC-717EC253A2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96CB250-EDDA-460D-925B-4E6C6A5926F6}"/>
              </a:ext>
            </a:extLst>
          </p:cNvPr>
          <p:cNvSpPr>
            <a:spLocks noGrp="1" noChangeArrowheads="1"/>
          </p:cNvSpPr>
          <p:nvPr>
            <p:ph type="sldNum" sz="quarter" idx="11"/>
          </p:nvPr>
        </p:nvSpPr>
        <p:spPr>
          <a:ln/>
        </p:spPr>
        <p:txBody>
          <a:bodyPr/>
          <a:lstStyle>
            <a:lvl1pPr>
              <a:defRPr/>
            </a:lvl1pPr>
          </a:lstStyle>
          <a:p>
            <a:pPr>
              <a:defRPr/>
            </a:pPr>
            <a:fld id="{0E76F753-6127-48C3-AC4C-CF6F01F0E772}" type="slidenum">
              <a:rPr lang="en-US" altLang="en-US"/>
              <a:pPr>
                <a:defRPr/>
              </a:pPr>
              <a:t>‹#›</a:t>
            </a:fld>
            <a:endParaRPr lang="en-US" altLang="en-US"/>
          </a:p>
        </p:txBody>
      </p:sp>
      <p:sp>
        <p:nvSpPr>
          <p:cNvPr id="7" name="Rectangle 11">
            <a:extLst>
              <a:ext uri="{FF2B5EF4-FFF2-40B4-BE49-F238E27FC236}">
                <a16:creationId xmlns:a16="http://schemas.microsoft.com/office/drawing/2014/main" id="{5CA97BBA-D63D-4D1E-A335-52FE029B7D54}"/>
              </a:ext>
            </a:extLst>
          </p:cNvPr>
          <p:cNvSpPr>
            <a:spLocks noGrp="1" noChangeArrowheads="1"/>
          </p:cNvSpPr>
          <p:nvPr>
            <p:ph type="ftr" sz="quarter" idx="12"/>
          </p:nvPr>
        </p:nvSpPr>
        <p:spPr>
          <a:ln/>
        </p:spPr>
        <p:txBody>
          <a:bodyPr/>
          <a:lstStyle>
            <a:lvl1pPr>
              <a:defRPr/>
            </a:lvl1pPr>
          </a:lstStyle>
          <a:p>
            <a:pPr>
              <a:defRPr/>
            </a:pPr>
            <a:r>
              <a:rPr lang="en-US"/>
              <a:t>Globalization and Diversity; Rowntree, Lewis, Price, Wyckoff</a:t>
            </a:r>
          </a:p>
        </p:txBody>
      </p:sp>
    </p:spTree>
    <p:extLst>
      <p:ext uri="{BB962C8B-B14F-4D97-AF65-F5344CB8AC3E}">
        <p14:creationId xmlns:p14="http://schemas.microsoft.com/office/powerpoint/2010/main" val="417056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19F6F975-6DB5-4FBB-892B-16C05B169748}"/>
              </a:ext>
            </a:extLst>
          </p:cNvPr>
          <p:cNvGrpSpPr>
            <a:grpSpLocks/>
          </p:cNvGrpSpPr>
          <p:nvPr/>
        </p:nvGrpSpPr>
        <p:grpSpPr bwMode="auto">
          <a:xfrm>
            <a:off x="0" y="0"/>
            <a:ext cx="11304588" cy="6173788"/>
            <a:chOff x="0" y="0"/>
            <a:chExt cx="5341" cy="3889"/>
          </a:xfrm>
        </p:grpSpPr>
        <p:sp>
          <p:nvSpPr>
            <p:cNvPr id="2" name="Freeform 3">
              <a:extLst>
                <a:ext uri="{FF2B5EF4-FFF2-40B4-BE49-F238E27FC236}">
                  <a16:creationId xmlns:a16="http://schemas.microsoft.com/office/drawing/2014/main" id="{63351D84-696F-48E6-80F6-525AB87F3E0D}"/>
                </a:ext>
              </a:extLst>
            </p:cNvPr>
            <p:cNvSpPr>
              <a:spLocks/>
            </p:cNvSpPr>
            <p:nvPr/>
          </p:nvSpPr>
          <p:spPr bwMode="ltGray">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 name="Freeform 4">
              <a:extLst>
                <a:ext uri="{FF2B5EF4-FFF2-40B4-BE49-F238E27FC236}">
                  <a16:creationId xmlns:a16="http://schemas.microsoft.com/office/drawing/2014/main" id="{6E288CBC-AE90-4266-B766-1FE7B5C3D5FB}"/>
                </a:ext>
              </a:extLst>
            </p:cNvPr>
            <p:cNvSpPr>
              <a:spLocks/>
            </p:cNvSpPr>
            <p:nvPr/>
          </p:nvSpPr>
          <p:spPr bwMode="ltGray">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4" name="Freeform 5">
              <a:extLst>
                <a:ext uri="{FF2B5EF4-FFF2-40B4-BE49-F238E27FC236}">
                  <a16:creationId xmlns:a16="http://schemas.microsoft.com/office/drawing/2014/main" id="{92D7701C-CDC0-4BFA-9A38-173F8A2AF680}"/>
                </a:ext>
              </a:extLst>
            </p:cNvPr>
            <p:cNvSpPr>
              <a:spLocks/>
            </p:cNvSpPr>
            <p:nvPr/>
          </p:nvSpPr>
          <p:spPr bwMode="ltGray">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5" name="Freeform 6">
              <a:extLst>
                <a:ext uri="{FF2B5EF4-FFF2-40B4-BE49-F238E27FC236}">
                  <a16:creationId xmlns:a16="http://schemas.microsoft.com/office/drawing/2014/main" id="{8AAA5D4C-5A16-4972-802B-876FEABEC620}"/>
                </a:ext>
              </a:extLst>
            </p:cNvPr>
            <p:cNvSpPr>
              <a:spLocks/>
            </p:cNvSpPr>
            <p:nvPr/>
          </p:nvSpPr>
          <p:spPr bwMode="ltGray">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sp>
        <p:nvSpPr>
          <p:cNvPr id="1031" name="Rectangle 7">
            <a:extLst>
              <a:ext uri="{FF2B5EF4-FFF2-40B4-BE49-F238E27FC236}">
                <a16:creationId xmlns:a16="http://schemas.microsoft.com/office/drawing/2014/main" id="{4B172B00-554B-42E3-9A1D-634D2D04A732}"/>
              </a:ext>
            </a:extLst>
          </p:cNvPr>
          <p:cNvSpPr>
            <a:spLocks noGrp="1" noChangeArrowheads="1"/>
          </p:cNvSpPr>
          <p:nvPr>
            <p:ph type="title"/>
          </p:nvPr>
        </p:nvSpPr>
        <p:spPr bwMode="auto">
          <a:xfrm>
            <a:off x="914400" y="228600"/>
            <a:ext cx="103632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2" name="Rectangle 8">
            <a:extLst>
              <a:ext uri="{FF2B5EF4-FFF2-40B4-BE49-F238E27FC236}">
                <a16:creationId xmlns:a16="http://schemas.microsoft.com/office/drawing/2014/main" id="{D5A077DA-1D75-48E0-A87C-B73A9303E55E}"/>
              </a:ext>
            </a:extLst>
          </p:cNvPr>
          <p:cNvSpPr>
            <a:spLocks noGrp="1" noChangeArrowheads="1"/>
          </p:cNvSpPr>
          <p:nvPr>
            <p:ph type="body" idx="1"/>
          </p:nvPr>
        </p:nvSpPr>
        <p:spPr bwMode="auto">
          <a:xfrm>
            <a:off x="914400" y="18288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3" name="Rectangle 9">
            <a:extLst>
              <a:ext uri="{FF2B5EF4-FFF2-40B4-BE49-F238E27FC236}">
                <a16:creationId xmlns:a16="http://schemas.microsoft.com/office/drawing/2014/main" id="{AB67A139-4465-41EA-AD9B-C83BEBE66ED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1034" name="Rectangle 10">
            <a:extLst>
              <a:ext uri="{FF2B5EF4-FFF2-40B4-BE49-F238E27FC236}">
                <a16:creationId xmlns:a16="http://schemas.microsoft.com/office/drawing/2014/main" id="{4870C307-9B9C-4DC0-97CC-5FC804FAF63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lvl1pPr>
          </a:lstStyle>
          <a:p>
            <a:pPr>
              <a:defRPr/>
            </a:pPr>
            <a:fld id="{D75337D4-829E-42A2-9C4C-5258C07C5863}" type="slidenum">
              <a:rPr lang="en-US" altLang="en-US"/>
              <a:pPr>
                <a:defRPr/>
              </a:pPr>
              <a:t>‹#›</a:t>
            </a:fld>
            <a:endParaRPr lang="en-US" altLang="en-US"/>
          </a:p>
        </p:txBody>
      </p:sp>
      <p:sp>
        <p:nvSpPr>
          <p:cNvPr id="1035" name="Rectangle 11">
            <a:extLst>
              <a:ext uri="{FF2B5EF4-FFF2-40B4-BE49-F238E27FC236}">
                <a16:creationId xmlns:a16="http://schemas.microsoft.com/office/drawing/2014/main" id="{D52B8C71-B112-4146-AE1F-F2E29B7878D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r>
              <a:rPr lang="en-US"/>
              <a:t>Globalization and Diversity; Rowntree, Lewis, Price, Wyckoff</a:t>
            </a:r>
          </a:p>
        </p:txBody>
      </p:sp>
    </p:spTree>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hdr="0" dt="0"/>
  <p:txStyles>
    <p:titleStyle>
      <a:lvl1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audio" Target="../media/audio1.wav"/><Relationship Id="rId5" Type="http://schemas.openxmlformats.org/officeDocument/2006/relationships/image" Target="../media/image39.png"/><Relationship Id="rId4" Type="http://schemas.openxmlformats.org/officeDocument/2006/relationships/image" Target="../media/image38.gif"/></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awaken%20to%20the%20wonders%20of%20geography%20-%20sound3.wmv"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F78AF8C-9F48-40BB-98D6-53AF65D756CF}"/>
              </a:ext>
            </a:extLst>
          </p:cNvPr>
          <p:cNvSpPr>
            <a:spLocks noGrp="1" noChangeArrowheads="1"/>
          </p:cNvSpPr>
          <p:nvPr>
            <p:ph type="subTitle" idx="1"/>
          </p:nvPr>
        </p:nvSpPr>
        <p:spPr>
          <a:xfrm>
            <a:off x="2743200" y="5965825"/>
            <a:ext cx="6400800" cy="609600"/>
          </a:xfrm>
        </p:spPr>
        <p:txBody>
          <a:bodyPr/>
          <a:lstStyle/>
          <a:p>
            <a:pPr>
              <a:defRPr/>
            </a:pPr>
            <a:r>
              <a:rPr lang="en-US" b="1" dirty="0"/>
              <a:t>modified by Joe Naumann, UMSL</a:t>
            </a:r>
          </a:p>
        </p:txBody>
      </p:sp>
      <p:sp>
        <p:nvSpPr>
          <p:cNvPr id="5124" name="Rectangle 4">
            <a:extLst>
              <a:ext uri="{FF2B5EF4-FFF2-40B4-BE49-F238E27FC236}">
                <a16:creationId xmlns:a16="http://schemas.microsoft.com/office/drawing/2014/main" id="{E6661D0A-3A3E-4BA4-A725-E41679B9E168}"/>
              </a:ext>
            </a:extLst>
          </p:cNvPr>
          <p:cNvSpPr>
            <a:spLocks noGrp="1" noChangeArrowheads="1"/>
          </p:cNvSpPr>
          <p:nvPr>
            <p:ph type="ctrTitle"/>
          </p:nvPr>
        </p:nvSpPr>
        <p:spPr>
          <a:xfrm>
            <a:off x="0" y="1676400"/>
            <a:ext cx="11734800" cy="1470025"/>
          </a:xfrm>
        </p:spPr>
        <p:txBody>
          <a:bodyPr/>
          <a:lstStyle/>
          <a:p>
            <a:pPr>
              <a:defRPr/>
            </a:pPr>
            <a:r>
              <a:rPr lang="en-US" sz="4800" b="1" dirty="0">
                <a:solidFill>
                  <a:srgbClr val="FF0000"/>
                </a:solidFill>
                <a:effectLst>
                  <a:outerShdw blurRad="38100" dist="38100" dir="2700000" algn="tl">
                    <a:srgbClr val="000000">
                      <a:alpha val="43137"/>
                    </a:srgbClr>
                  </a:outerShdw>
                </a:effectLst>
                <a:latin typeface="Arial Black" panose="020B0A04020102020204" pitchFamily="34" charset="0"/>
              </a:rPr>
              <a:t>Chapter 1 – Introduction to the World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a:extLst>
              <a:ext uri="{FF2B5EF4-FFF2-40B4-BE49-F238E27FC236}">
                <a16:creationId xmlns:a16="http://schemas.microsoft.com/office/drawing/2014/main" id="{E98B89E2-1102-40CA-ADE9-A625D622F23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8CD07A60-B3C6-4C09-B841-857009458FCB}" type="slidenum">
              <a:rPr lang="en-US" altLang="en-US" sz="1400"/>
              <a:pPr>
                <a:spcBef>
                  <a:spcPct val="0"/>
                </a:spcBef>
                <a:buClrTx/>
                <a:buFontTx/>
                <a:buNone/>
              </a:pPr>
              <a:t>10</a:t>
            </a:fld>
            <a:endParaRPr lang="en-US" altLang="en-US" sz="1400" dirty="0"/>
          </a:p>
        </p:txBody>
      </p:sp>
      <p:sp>
        <p:nvSpPr>
          <p:cNvPr id="15363" name="Footer Placeholder 4">
            <a:extLst>
              <a:ext uri="{FF2B5EF4-FFF2-40B4-BE49-F238E27FC236}">
                <a16:creationId xmlns:a16="http://schemas.microsoft.com/office/drawing/2014/main" id="{44217190-939A-48D5-9B45-5C5362F8D6D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dirty="0"/>
              <a:t>Globalization and Diversity; Rowntree, Lewis, Price, Wyckoff</a:t>
            </a:r>
          </a:p>
        </p:txBody>
      </p:sp>
      <p:sp>
        <p:nvSpPr>
          <p:cNvPr id="14338" name="Rectangle 2">
            <a:extLst>
              <a:ext uri="{FF2B5EF4-FFF2-40B4-BE49-F238E27FC236}">
                <a16:creationId xmlns:a16="http://schemas.microsoft.com/office/drawing/2014/main" id="{7068F87B-118F-4D30-A4AD-9D842DDC6DA4}"/>
              </a:ext>
            </a:extLst>
          </p:cNvPr>
          <p:cNvSpPr>
            <a:spLocks noGrp="1" noChangeArrowheads="1"/>
          </p:cNvSpPr>
          <p:nvPr>
            <p:ph type="title"/>
          </p:nvPr>
        </p:nvSpPr>
        <p:spPr>
          <a:xfrm>
            <a:off x="1219200" y="152400"/>
            <a:ext cx="8991600" cy="2209800"/>
          </a:xfrm>
        </p:spPr>
        <p:txBody>
          <a:bodyPr/>
          <a:lstStyle/>
          <a:p>
            <a:pPr>
              <a:defRPr/>
            </a:pPr>
            <a:r>
              <a:rPr lang="en-US" sz="4800" dirty="0">
                <a:latin typeface="Arial" charset="0"/>
              </a:rPr>
              <a:t>Regional geography may be seen as areal systems analysis</a:t>
            </a:r>
          </a:p>
        </p:txBody>
      </p:sp>
      <p:pic>
        <p:nvPicPr>
          <p:cNvPr id="15365" name="Picture 3" descr="Continents_professor_of_geography_md_wht">
            <a:extLst>
              <a:ext uri="{FF2B5EF4-FFF2-40B4-BE49-F238E27FC236}">
                <a16:creationId xmlns:a16="http://schemas.microsoft.com/office/drawing/2014/main" id="{A8045942-F56B-422B-80C0-6FE2007E29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66892"/>
            <a:ext cx="4495800" cy="329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cool sign clr">
            <a:extLst>
              <a:ext uri="{FF2B5EF4-FFF2-40B4-BE49-F238E27FC236}">
                <a16:creationId xmlns:a16="http://schemas.microsoft.com/office/drawing/2014/main" id="{6CD01AE9-225D-4DE6-A17D-576D9EC4A66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6999" y="3124200"/>
            <a:ext cx="270824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a:extLst>
              <a:ext uri="{FF2B5EF4-FFF2-40B4-BE49-F238E27FC236}">
                <a16:creationId xmlns:a16="http://schemas.microsoft.com/office/drawing/2014/main" id="{F3A3620D-E5B6-4E65-875B-D9A249BCED0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49AA6771-7869-4BBC-A044-309930F045B5}" type="slidenum">
              <a:rPr lang="en-US" altLang="en-US" sz="1400"/>
              <a:pPr>
                <a:spcBef>
                  <a:spcPct val="0"/>
                </a:spcBef>
                <a:buClrTx/>
                <a:buFontTx/>
                <a:buNone/>
              </a:pPr>
              <a:t>11</a:t>
            </a:fld>
            <a:endParaRPr lang="en-US" altLang="en-US" sz="1400" dirty="0"/>
          </a:p>
        </p:txBody>
      </p:sp>
      <p:sp>
        <p:nvSpPr>
          <p:cNvPr id="15362" name="Rectangle 2">
            <a:extLst>
              <a:ext uri="{FF2B5EF4-FFF2-40B4-BE49-F238E27FC236}">
                <a16:creationId xmlns:a16="http://schemas.microsoft.com/office/drawing/2014/main" id="{CF10D83A-A57F-421C-ADF1-1BABD9376AA7}"/>
              </a:ext>
            </a:extLst>
          </p:cNvPr>
          <p:cNvSpPr>
            <a:spLocks noGrp="1" noChangeArrowheads="1"/>
          </p:cNvSpPr>
          <p:nvPr>
            <p:ph type="title"/>
          </p:nvPr>
        </p:nvSpPr>
        <p:spPr>
          <a:xfrm>
            <a:off x="1524000" y="0"/>
            <a:ext cx="9144000" cy="685800"/>
          </a:xfrm>
        </p:spPr>
        <p:txBody>
          <a:bodyPr/>
          <a:lstStyle/>
          <a:p>
            <a:pPr>
              <a:defRPr/>
            </a:pPr>
            <a:r>
              <a:rPr lang="en-US" sz="5400" dirty="0"/>
              <a:t>Areal (spatial) systems analysis</a:t>
            </a:r>
          </a:p>
        </p:txBody>
      </p:sp>
      <p:pic>
        <p:nvPicPr>
          <p:cNvPr id="16389" name="Picture 3" descr="processes through time interacting">
            <a:extLst>
              <a:ext uri="{FF2B5EF4-FFF2-40B4-BE49-F238E27FC236}">
                <a16:creationId xmlns:a16="http://schemas.microsoft.com/office/drawing/2014/main" id="{267E85BD-54CA-4EB3-B3D1-51E147BE54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6155" y="1066800"/>
            <a:ext cx="8978445" cy="58674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a:extLst>
              <a:ext uri="{FF2B5EF4-FFF2-40B4-BE49-F238E27FC236}">
                <a16:creationId xmlns:a16="http://schemas.microsoft.com/office/drawing/2014/main" id="{031DFD2C-8644-4F13-BDD7-13AC547BA99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13C3E099-CD0D-4387-B08C-4284946FC866}" type="slidenum">
              <a:rPr lang="en-US" altLang="en-US" sz="1400"/>
              <a:pPr>
                <a:spcBef>
                  <a:spcPct val="0"/>
                </a:spcBef>
                <a:buClrTx/>
                <a:buFontTx/>
                <a:buNone/>
              </a:pPr>
              <a:t>12</a:t>
            </a:fld>
            <a:endParaRPr lang="en-US" altLang="en-US" sz="1400" dirty="0"/>
          </a:p>
        </p:txBody>
      </p:sp>
      <p:sp>
        <p:nvSpPr>
          <p:cNvPr id="16386" name="Rectangle 2">
            <a:extLst>
              <a:ext uri="{FF2B5EF4-FFF2-40B4-BE49-F238E27FC236}">
                <a16:creationId xmlns:a16="http://schemas.microsoft.com/office/drawing/2014/main" id="{C692741A-3BFA-4AFA-A9ED-2948D76FB52F}"/>
              </a:ext>
            </a:extLst>
          </p:cNvPr>
          <p:cNvSpPr>
            <a:spLocks noGrp="1" noChangeArrowheads="1"/>
          </p:cNvSpPr>
          <p:nvPr>
            <p:ph type="title"/>
          </p:nvPr>
        </p:nvSpPr>
        <p:spPr>
          <a:xfrm>
            <a:off x="-35490" y="533400"/>
            <a:ext cx="12192000" cy="609600"/>
          </a:xfrm>
        </p:spPr>
        <p:txBody>
          <a:bodyPr/>
          <a:lstStyle/>
          <a:p>
            <a:pPr>
              <a:defRPr/>
            </a:pPr>
            <a:r>
              <a:rPr lang="en-US" b="1" dirty="0">
                <a:effectLst>
                  <a:glow rad="127000">
                    <a:srgbClr val="FFFF00"/>
                  </a:glow>
                  <a:outerShdw blurRad="38100" dist="38100" dir="2700000" algn="tl">
                    <a:srgbClr val="C0C0C0"/>
                  </a:outerShdw>
                </a:effectLst>
                <a:latin typeface="Arial" charset="0"/>
              </a:rPr>
              <a:t>Four Laws of Ecology – many applications</a:t>
            </a:r>
          </a:p>
        </p:txBody>
      </p:sp>
      <p:sp>
        <p:nvSpPr>
          <p:cNvPr id="16387" name="Rectangle 3">
            <a:extLst>
              <a:ext uri="{FF2B5EF4-FFF2-40B4-BE49-F238E27FC236}">
                <a16:creationId xmlns:a16="http://schemas.microsoft.com/office/drawing/2014/main" id="{34A91330-FA93-4302-B002-4B1622F1C973}"/>
              </a:ext>
            </a:extLst>
          </p:cNvPr>
          <p:cNvSpPr>
            <a:spLocks noGrp="1" noChangeArrowheads="1"/>
          </p:cNvSpPr>
          <p:nvPr>
            <p:ph type="body" idx="1"/>
          </p:nvPr>
        </p:nvSpPr>
        <p:spPr>
          <a:xfrm>
            <a:off x="762000" y="1447800"/>
            <a:ext cx="9601200" cy="4800600"/>
          </a:xfrm>
        </p:spPr>
        <p:txBody>
          <a:bodyPr/>
          <a:lstStyle/>
          <a:p>
            <a:pPr marL="533400" indent="-533400">
              <a:buFontTx/>
              <a:buAutoNum type="arabicPeriod"/>
              <a:defRPr/>
            </a:pPr>
            <a:r>
              <a:rPr lang="en-US" sz="2800" b="1" dirty="0">
                <a:latin typeface="Arial" charset="0"/>
              </a:rPr>
              <a:t>Everything is connected.</a:t>
            </a:r>
          </a:p>
          <a:p>
            <a:pPr marL="914400" lvl="1" indent="-457200">
              <a:defRPr/>
            </a:pPr>
            <a:r>
              <a:rPr lang="en-US" sz="2400" b="1" dirty="0">
                <a:latin typeface="Arial" charset="0"/>
              </a:rPr>
              <a:t>Think of a spider web of </a:t>
            </a:r>
            <a:r>
              <a:rPr lang="en-US" sz="2400" b="1" dirty="0">
                <a:solidFill>
                  <a:srgbClr val="FF0000"/>
                </a:solidFill>
                <a:latin typeface="Arial" charset="0"/>
              </a:rPr>
              <a:t>interconnections.</a:t>
            </a:r>
          </a:p>
          <a:p>
            <a:pPr marL="533400" indent="-533400">
              <a:buFontTx/>
              <a:buAutoNum type="arabicPeriod"/>
              <a:defRPr/>
            </a:pPr>
            <a:r>
              <a:rPr lang="en-US" sz="2800" b="1" dirty="0">
                <a:latin typeface="Arial" charset="0"/>
              </a:rPr>
              <a:t>Everything goes somewhere.</a:t>
            </a:r>
          </a:p>
          <a:p>
            <a:pPr marL="914400" lvl="1" indent="-457200">
              <a:defRPr/>
            </a:pPr>
            <a:r>
              <a:rPr lang="en-US" sz="2400" b="1" dirty="0">
                <a:latin typeface="Arial" charset="0"/>
              </a:rPr>
              <a:t>Think of changing forms – from log to ashes and gases! (Every atom from the log still exists)</a:t>
            </a:r>
          </a:p>
          <a:p>
            <a:pPr marL="533400" indent="-533400">
              <a:buFontTx/>
              <a:buAutoNum type="arabicPeriod"/>
              <a:defRPr/>
            </a:pPr>
            <a:r>
              <a:rPr lang="en-US" sz="2800" b="1" dirty="0">
                <a:latin typeface="Arial" charset="0"/>
              </a:rPr>
              <a:t>Nature knows best!</a:t>
            </a:r>
          </a:p>
          <a:p>
            <a:pPr marL="914400" lvl="1" indent="-457200">
              <a:defRPr/>
            </a:pPr>
            <a:r>
              <a:rPr lang="en-US" sz="2400" b="1" dirty="0">
                <a:solidFill>
                  <a:srgbClr val="FF0000"/>
                </a:solidFill>
                <a:latin typeface="Arial" charset="0"/>
              </a:rPr>
              <a:t>Nonbiodegradable</a:t>
            </a:r>
            <a:r>
              <a:rPr lang="en-US" sz="2400" b="1" dirty="0">
                <a:latin typeface="Arial" charset="0"/>
              </a:rPr>
              <a:t> compounds can be dangerous, and they never go away!</a:t>
            </a:r>
          </a:p>
          <a:p>
            <a:pPr marL="533400" indent="-533400">
              <a:buFontTx/>
              <a:buAutoNum type="arabicPeriod"/>
              <a:defRPr/>
            </a:pPr>
            <a:r>
              <a:rPr lang="en-US" sz="2800" b="1" dirty="0">
                <a:latin typeface="Arial" charset="0"/>
              </a:rPr>
              <a:t>There’s no such thing as a free lunch.</a:t>
            </a:r>
          </a:p>
          <a:p>
            <a:pPr marL="914400" lvl="1" indent="-457200">
              <a:defRPr/>
            </a:pPr>
            <a:r>
              <a:rPr lang="en-US" sz="2400" b="1" dirty="0">
                <a:latin typeface="Arial" charset="0"/>
              </a:rPr>
              <a:t>Every environmental change has </a:t>
            </a:r>
            <a:r>
              <a:rPr lang="en-US" sz="2400" b="1" dirty="0">
                <a:solidFill>
                  <a:srgbClr val="FF0000"/>
                </a:solidFill>
                <a:latin typeface="Arial" charset="0"/>
              </a:rPr>
              <a:t>consequences!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BFAF-D4EE-4B35-8B95-599A6959A8B9}"/>
              </a:ext>
            </a:extLst>
          </p:cNvPr>
          <p:cNvSpPr>
            <a:spLocks noGrp="1"/>
          </p:cNvSpPr>
          <p:nvPr>
            <p:ph type="title"/>
          </p:nvPr>
        </p:nvSpPr>
        <p:spPr>
          <a:xfrm>
            <a:off x="533400" y="4406900"/>
            <a:ext cx="10363200" cy="1362075"/>
          </a:xfrm>
        </p:spPr>
        <p:txBody>
          <a:bodyPr/>
          <a:lstStyle/>
          <a:p>
            <a:r>
              <a:rPr lang="en-US" dirty="0">
                <a:solidFill>
                  <a:srgbClr val="333399"/>
                </a:solidFill>
                <a:effectLst>
                  <a:glow rad="127000">
                    <a:srgbClr val="FF0000"/>
                  </a:glow>
                  <a:outerShdw blurRad="38100" dist="38100" dir="2700000" algn="tl">
                    <a:srgbClr val="C0C0C0"/>
                  </a:outerShdw>
                </a:effectLst>
              </a:rPr>
              <a:t>5 THEMES OF GEOGRAPPHY</a:t>
            </a:r>
          </a:p>
        </p:txBody>
      </p:sp>
      <p:sp>
        <p:nvSpPr>
          <p:cNvPr id="3" name="Text Placeholder 2">
            <a:extLst>
              <a:ext uri="{FF2B5EF4-FFF2-40B4-BE49-F238E27FC236}">
                <a16:creationId xmlns:a16="http://schemas.microsoft.com/office/drawing/2014/main" id="{61BA2FA5-07FF-474C-B2A8-3CB6E1E7901F}"/>
              </a:ext>
            </a:extLst>
          </p:cNvPr>
          <p:cNvSpPr>
            <a:spLocks noGrp="1"/>
          </p:cNvSpPr>
          <p:nvPr>
            <p:ph type="body" idx="1"/>
          </p:nvPr>
        </p:nvSpPr>
        <p:spPr>
          <a:xfrm>
            <a:off x="963084" y="1089025"/>
            <a:ext cx="10363200" cy="2339976"/>
          </a:xfrm>
        </p:spPr>
        <p:txBody>
          <a:bodyPr/>
          <a:lstStyle/>
          <a:p>
            <a:r>
              <a:rPr lang="en-US" sz="2400" b="1" dirty="0"/>
              <a:t>Drawn up by the National Geographic Society</a:t>
            </a:r>
          </a:p>
          <a:p>
            <a:endParaRPr lang="en-US" sz="2400" b="1" dirty="0"/>
          </a:p>
          <a:p>
            <a:r>
              <a:rPr lang="en-US" sz="2400" b="1" dirty="0"/>
              <a:t>Used in all textbooks: elementary, middle and secondary schools</a:t>
            </a:r>
          </a:p>
        </p:txBody>
      </p:sp>
      <p:sp>
        <p:nvSpPr>
          <p:cNvPr id="4" name="Slide Number Placeholder 3">
            <a:extLst>
              <a:ext uri="{FF2B5EF4-FFF2-40B4-BE49-F238E27FC236}">
                <a16:creationId xmlns:a16="http://schemas.microsoft.com/office/drawing/2014/main" id="{1D321CE2-7120-4A56-A82A-0ED76163F863}"/>
              </a:ext>
            </a:extLst>
          </p:cNvPr>
          <p:cNvSpPr>
            <a:spLocks noGrp="1"/>
          </p:cNvSpPr>
          <p:nvPr>
            <p:ph type="sldNum" sz="quarter" idx="11"/>
          </p:nvPr>
        </p:nvSpPr>
        <p:spPr/>
        <p:txBody>
          <a:bodyPr/>
          <a:lstStyle/>
          <a:p>
            <a:pPr>
              <a:defRPr/>
            </a:pPr>
            <a:fld id="{4DF6B069-D3E3-4D7B-94C6-E073A828318E}" type="slidenum">
              <a:rPr lang="en-US" altLang="en-US" smtClean="0"/>
              <a:pPr>
                <a:defRPr/>
              </a:pPr>
              <a:t>13</a:t>
            </a:fld>
            <a:endParaRPr lang="en-US" altLang="en-US"/>
          </a:p>
        </p:txBody>
      </p:sp>
    </p:spTree>
    <p:extLst>
      <p:ext uri="{BB962C8B-B14F-4D97-AF65-F5344CB8AC3E}">
        <p14:creationId xmlns:p14="http://schemas.microsoft.com/office/powerpoint/2010/main" val="4230145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275D-DA46-4A46-81E9-52CA4B50C96A}"/>
              </a:ext>
            </a:extLst>
          </p:cNvPr>
          <p:cNvSpPr>
            <a:spLocks noGrp="1"/>
          </p:cNvSpPr>
          <p:nvPr>
            <p:ph type="title"/>
          </p:nvPr>
        </p:nvSpPr>
        <p:spPr>
          <a:xfrm>
            <a:off x="0" y="0"/>
            <a:ext cx="12192000" cy="1295400"/>
          </a:xfrm>
        </p:spPr>
        <p:txBody>
          <a:bodyPr/>
          <a:lstStyle/>
          <a:p>
            <a:r>
              <a:rPr lang="en-US" b="1" dirty="0">
                <a:solidFill>
                  <a:srgbClr val="FF0000"/>
                </a:solidFill>
              </a:rPr>
              <a:t>Location</a:t>
            </a:r>
            <a:r>
              <a:rPr lang="en-US" dirty="0"/>
              <a:t> – where something is on the face of the earth</a:t>
            </a:r>
          </a:p>
        </p:txBody>
      </p:sp>
      <p:sp>
        <p:nvSpPr>
          <p:cNvPr id="3" name="Content Placeholder 2">
            <a:extLst>
              <a:ext uri="{FF2B5EF4-FFF2-40B4-BE49-F238E27FC236}">
                <a16:creationId xmlns:a16="http://schemas.microsoft.com/office/drawing/2014/main" id="{26A41C5F-5463-490E-95D1-164F7733BD61}"/>
              </a:ext>
            </a:extLst>
          </p:cNvPr>
          <p:cNvSpPr>
            <a:spLocks noGrp="1"/>
          </p:cNvSpPr>
          <p:nvPr>
            <p:ph idx="1"/>
          </p:nvPr>
        </p:nvSpPr>
        <p:spPr>
          <a:xfrm>
            <a:off x="381000" y="1219200"/>
            <a:ext cx="11430000" cy="5638800"/>
          </a:xfrm>
        </p:spPr>
        <p:txBody>
          <a:bodyPr/>
          <a:lstStyle/>
          <a:p>
            <a:r>
              <a:rPr lang="en-US" dirty="0"/>
              <a:t>Absolute location – precise</a:t>
            </a:r>
          </a:p>
          <a:p>
            <a:pPr lvl="1"/>
            <a:r>
              <a:rPr lang="en-US" dirty="0"/>
              <a:t>Latitude &amp; Longitude is the most absolute</a:t>
            </a:r>
          </a:p>
          <a:p>
            <a:pPr lvl="2"/>
            <a:r>
              <a:rPr lang="en-US" dirty="0"/>
              <a:t>GPS devices</a:t>
            </a:r>
          </a:p>
          <a:p>
            <a:pPr lvl="1"/>
            <a:r>
              <a:rPr lang="en-US" dirty="0"/>
              <a:t>Street address with zip code (not as precise as lat. &amp; long. but more than relative location)</a:t>
            </a:r>
          </a:p>
          <a:p>
            <a:endParaRPr lang="en-US" dirty="0"/>
          </a:p>
          <a:p>
            <a:r>
              <a:rPr lang="en-US" dirty="0"/>
              <a:t>Relative location</a:t>
            </a:r>
          </a:p>
          <a:p>
            <a:pPr lvl="1"/>
            <a:r>
              <a:rPr lang="en-US" dirty="0"/>
              <a:t>Referring to  landmarks and very distinctive features</a:t>
            </a:r>
          </a:p>
          <a:p>
            <a:pPr lvl="1"/>
            <a:r>
              <a:rPr lang="en-US" dirty="0"/>
              <a:t>The way most people give directions</a:t>
            </a:r>
          </a:p>
        </p:txBody>
      </p:sp>
      <p:sp>
        <p:nvSpPr>
          <p:cNvPr id="4" name="Slide Number Placeholder 3">
            <a:extLst>
              <a:ext uri="{FF2B5EF4-FFF2-40B4-BE49-F238E27FC236}">
                <a16:creationId xmlns:a16="http://schemas.microsoft.com/office/drawing/2014/main" id="{1BAFE675-3E6E-4BC4-B160-5A16D2112191}"/>
              </a:ext>
            </a:extLst>
          </p:cNvPr>
          <p:cNvSpPr>
            <a:spLocks noGrp="1"/>
          </p:cNvSpPr>
          <p:nvPr>
            <p:ph type="sldNum" sz="quarter" idx="11"/>
          </p:nvPr>
        </p:nvSpPr>
        <p:spPr/>
        <p:txBody>
          <a:bodyPr/>
          <a:lstStyle/>
          <a:p>
            <a:pPr>
              <a:defRPr/>
            </a:pPr>
            <a:fld id="{3D9F3BC0-57D2-45E1-A39C-F1AEE503EB8C}" type="slidenum">
              <a:rPr lang="en-US" altLang="en-US" smtClean="0"/>
              <a:pPr>
                <a:defRPr/>
              </a:pPr>
              <a:t>14</a:t>
            </a:fld>
            <a:endParaRPr lang="en-US" altLang="en-US"/>
          </a:p>
        </p:txBody>
      </p:sp>
    </p:spTree>
    <p:extLst>
      <p:ext uri="{BB962C8B-B14F-4D97-AF65-F5344CB8AC3E}">
        <p14:creationId xmlns:p14="http://schemas.microsoft.com/office/powerpoint/2010/main" val="1415665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5629-E4A4-4C0B-B5C9-D81223FC5A3B}"/>
              </a:ext>
            </a:extLst>
          </p:cNvPr>
          <p:cNvSpPr>
            <a:spLocks noGrp="1"/>
          </p:cNvSpPr>
          <p:nvPr>
            <p:ph type="title"/>
          </p:nvPr>
        </p:nvSpPr>
        <p:spPr>
          <a:xfrm>
            <a:off x="912779" y="0"/>
            <a:ext cx="10363200" cy="685800"/>
          </a:xfrm>
        </p:spPr>
        <p:txBody>
          <a:bodyPr/>
          <a:lstStyle/>
          <a:p>
            <a:r>
              <a:rPr lang="en-US" dirty="0"/>
              <a:t>Locating and Expressing</a:t>
            </a:r>
          </a:p>
        </p:txBody>
      </p:sp>
      <p:sp>
        <p:nvSpPr>
          <p:cNvPr id="3" name="Content Placeholder 2">
            <a:extLst>
              <a:ext uri="{FF2B5EF4-FFF2-40B4-BE49-F238E27FC236}">
                <a16:creationId xmlns:a16="http://schemas.microsoft.com/office/drawing/2014/main" id="{C4D75DC8-9415-4A05-8AC3-90F972507F7A}"/>
              </a:ext>
            </a:extLst>
          </p:cNvPr>
          <p:cNvSpPr>
            <a:spLocks noGrp="1"/>
          </p:cNvSpPr>
          <p:nvPr>
            <p:ph idx="1"/>
          </p:nvPr>
        </p:nvSpPr>
        <p:spPr>
          <a:xfrm>
            <a:off x="341076" y="626703"/>
            <a:ext cx="10820400" cy="685800"/>
          </a:xfrm>
        </p:spPr>
        <p:txBody>
          <a:bodyPr/>
          <a:lstStyle/>
          <a:p>
            <a:r>
              <a:rPr lang="en-US" dirty="0"/>
              <a:t>Cartography is an essential tool in Geography – new tools</a:t>
            </a:r>
          </a:p>
        </p:txBody>
      </p:sp>
      <p:sp>
        <p:nvSpPr>
          <p:cNvPr id="4" name="Slide Number Placeholder 3">
            <a:extLst>
              <a:ext uri="{FF2B5EF4-FFF2-40B4-BE49-F238E27FC236}">
                <a16:creationId xmlns:a16="http://schemas.microsoft.com/office/drawing/2014/main" id="{1332A21E-1FDB-440F-86E5-CB0E0B99E10B}"/>
              </a:ext>
            </a:extLst>
          </p:cNvPr>
          <p:cNvSpPr>
            <a:spLocks noGrp="1"/>
          </p:cNvSpPr>
          <p:nvPr>
            <p:ph type="sldNum" sz="quarter" idx="11"/>
          </p:nvPr>
        </p:nvSpPr>
        <p:spPr/>
        <p:txBody>
          <a:bodyPr/>
          <a:lstStyle/>
          <a:p>
            <a:pPr>
              <a:defRPr/>
            </a:pPr>
            <a:fld id="{3D9F3BC0-57D2-45E1-A39C-F1AEE503EB8C}" type="slidenum">
              <a:rPr lang="en-US" altLang="en-US" smtClean="0"/>
              <a:pPr>
                <a:defRPr/>
              </a:pPr>
              <a:t>15</a:t>
            </a:fld>
            <a:endParaRPr lang="en-US" altLang="en-US"/>
          </a:p>
        </p:txBody>
      </p:sp>
      <p:pic>
        <p:nvPicPr>
          <p:cNvPr id="6" name="Picture 5">
            <a:extLst>
              <a:ext uri="{FF2B5EF4-FFF2-40B4-BE49-F238E27FC236}">
                <a16:creationId xmlns:a16="http://schemas.microsoft.com/office/drawing/2014/main" id="{3A610F67-C853-4E3E-A950-4BF0A5497A48}"/>
              </a:ext>
            </a:extLst>
          </p:cNvPr>
          <p:cNvPicPr>
            <a:picLocks noChangeAspect="1"/>
          </p:cNvPicPr>
          <p:nvPr/>
        </p:nvPicPr>
        <p:blipFill>
          <a:blip r:embed="rId2"/>
          <a:stretch>
            <a:fillRect/>
          </a:stretch>
        </p:blipFill>
        <p:spPr>
          <a:xfrm>
            <a:off x="1" y="3610515"/>
            <a:ext cx="7162800" cy="3247485"/>
          </a:xfrm>
          <a:prstGeom prst="rect">
            <a:avLst/>
          </a:prstGeom>
        </p:spPr>
      </p:pic>
      <p:pic>
        <p:nvPicPr>
          <p:cNvPr id="7" name="Picture 6">
            <a:extLst>
              <a:ext uri="{FF2B5EF4-FFF2-40B4-BE49-F238E27FC236}">
                <a16:creationId xmlns:a16="http://schemas.microsoft.com/office/drawing/2014/main" id="{6A7F56BE-C4B7-4BE9-BB76-152283D25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50375"/>
            <a:ext cx="2409217" cy="2409217"/>
          </a:xfrm>
          <a:prstGeom prst="rect">
            <a:avLst/>
          </a:prstGeom>
        </p:spPr>
      </p:pic>
      <p:sp>
        <p:nvSpPr>
          <p:cNvPr id="8" name="TextBox 7">
            <a:extLst>
              <a:ext uri="{FF2B5EF4-FFF2-40B4-BE49-F238E27FC236}">
                <a16:creationId xmlns:a16="http://schemas.microsoft.com/office/drawing/2014/main" id="{9673F6CA-5392-462F-8651-23644F83D57A}"/>
              </a:ext>
            </a:extLst>
          </p:cNvPr>
          <p:cNvSpPr txBox="1"/>
          <p:nvPr/>
        </p:nvSpPr>
        <p:spPr>
          <a:xfrm>
            <a:off x="457200" y="1127837"/>
            <a:ext cx="2590800" cy="369332"/>
          </a:xfrm>
          <a:prstGeom prst="rect">
            <a:avLst/>
          </a:prstGeom>
          <a:noFill/>
        </p:spPr>
        <p:txBody>
          <a:bodyPr wrap="square" rtlCol="0">
            <a:spAutoFit/>
          </a:bodyPr>
          <a:lstStyle/>
          <a:p>
            <a:r>
              <a:rPr lang="en-US" dirty="0">
                <a:solidFill>
                  <a:schemeClr val="bg1"/>
                </a:solidFill>
              </a:rPr>
              <a:t>GPS satellites send data</a:t>
            </a:r>
          </a:p>
        </p:txBody>
      </p:sp>
      <p:pic>
        <p:nvPicPr>
          <p:cNvPr id="9" name="Picture 8">
            <a:extLst>
              <a:ext uri="{FF2B5EF4-FFF2-40B4-BE49-F238E27FC236}">
                <a16:creationId xmlns:a16="http://schemas.microsoft.com/office/drawing/2014/main" id="{1494790A-F580-4201-8233-09DCF074BF0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000" l="8000" r="93250">
                        <a14:foregroundMark x1="8375" y1="36625" x2="8375" y2="36625"/>
                        <a14:foregroundMark x1="8000" y1="65125" x2="9250" y2="63750"/>
                        <a14:foregroundMark x1="54500" y1="59250" x2="55000" y2="58750"/>
                        <a14:foregroundMark x1="26625" y1="31750" x2="26625" y2="31750"/>
                        <a14:foregroundMark x1="46625" y1="32875" x2="46750" y2="32500"/>
                        <a14:foregroundMark x1="54000" y1="28875" x2="54000" y2="28875"/>
                        <a14:foregroundMark x1="42250" y1="23250" x2="42250" y2="23250"/>
                        <a14:foregroundMark x1="23750" y1="22500" x2="23750" y2="22500"/>
                        <a14:foregroundMark x1="12625" y1="23500" x2="13000" y2="23875"/>
                        <a14:foregroundMark x1="16625" y1="29125" x2="16625" y2="29125"/>
                        <a14:foregroundMark x1="79750" y1="15375" x2="79875" y2="16000"/>
                        <a14:foregroundMark x1="83500" y1="15000" x2="83500" y2="14875"/>
                        <a14:foregroundMark x1="88750" y1="14750" x2="88750" y2="14750"/>
                        <a14:foregroundMark x1="80375" y1="12875" x2="80375" y2="12875"/>
                        <a14:foregroundMark x1="73125" y1="15875" x2="73125" y2="15875"/>
                        <a14:foregroundMark x1="39000" y1="38750" x2="38875" y2="37875"/>
                        <a14:foregroundMark x1="30500" y1="33375" x2="30250" y2="31375"/>
                        <a14:foregroundMark x1="76625" y1="18000" x2="76625" y2="18000"/>
                        <a14:foregroundMark x1="81000" y1="18250" x2="81625" y2="17875"/>
                        <a14:foregroundMark x1="83375" y1="17000" x2="85875" y2="15125"/>
                        <a14:foregroundMark x1="87875" y1="13875" x2="87875" y2="13875"/>
                        <a14:foregroundMark x1="91625" y1="13375" x2="91500" y2="13500"/>
                        <a14:foregroundMark x1="79375" y1="60250" x2="80000" y2="59625"/>
                        <a14:foregroundMark x1="90750" y1="70625" x2="90750" y2="70625"/>
                        <a14:foregroundMark x1="91750" y1="56500" x2="91750" y2="56500"/>
                        <a14:foregroundMark x1="84375" y1="40625" x2="84375" y2="40625"/>
                        <a14:foregroundMark x1="90750" y1="37000" x2="90750" y2="37000"/>
                        <a14:foregroundMark x1="91625" y1="29125" x2="91625" y2="29125"/>
                        <a14:foregroundMark x1="91000" y1="22125" x2="91000" y2="22125"/>
                        <a14:foregroundMark x1="90875" y1="16250" x2="90500" y2="16500"/>
                        <a14:foregroundMark x1="90875" y1="20125" x2="90875" y2="20125"/>
                        <a14:foregroundMark x1="91125" y1="50500" x2="91125" y2="50500"/>
                        <a14:foregroundMark x1="91500" y1="63750" x2="91500" y2="63750"/>
                        <a14:foregroundMark x1="91000" y1="68375" x2="90750" y2="69125"/>
                        <a14:foregroundMark x1="90250" y1="75375" x2="89875" y2="77000"/>
                        <a14:foregroundMark x1="88750" y1="78625" x2="88000" y2="78750"/>
                        <a14:foregroundMark x1="85000" y1="79250" x2="82625" y2="79375"/>
                        <a14:foregroundMark x1="79375" y1="78750" x2="79125" y2="78250"/>
                        <a14:foregroundMark x1="91750" y1="66500" x2="91750" y2="66500"/>
                        <a14:foregroundMark x1="91625" y1="53500" x2="91625" y2="53500"/>
                        <a14:foregroundMark x1="91500" y1="46125" x2="91125" y2="46500"/>
                        <a14:foregroundMark x1="90750" y1="37125" x2="90875" y2="37250"/>
                        <a14:foregroundMark x1="90750" y1="31375" x2="90750" y2="31250"/>
                        <a14:foregroundMark x1="91750" y1="25375" x2="91875" y2="25875"/>
                        <a14:foregroundMark x1="92375" y1="48875" x2="92375" y2="48875"/>
                        <a14:foregroundMark x1="92750" y1="42875" x2="92750" y2="42875"/>
                        <a14:foregroundMark x1="92875" y1="45250" x2="92875" y2="45250"/>
                        <a14:foregroundMark x1="92875" y1="41500" x2="92875" y2="41500"/>
                        <a14:foregroundMark x1="86625" y1="80750" x2="86625" y2="80750"/>
                        <a14:foregroundMark x1="82375" y1="79250" x2="82375" y2="79250"/>
                        <a14:foregroundMark x1="73625" y1="78000" x2="74500" y2="77000"/>
                        <a14:foregroundMark x1="73500" y1="73000" x2="73750" y2="72375"/>
                        <a14:foregroundMark x1="74625" y1="67125" x2="74750" y2="66375"/>
                        <a14:foregroundMark x1="74625" y1="58875" x2="75125" y2="57750"/>
                        <a14:foregroundMark x1="75750" y1="50500" x2="76250" y2="48250"/>
                        <a14:foregroundMark x1="75250" y1="39875" x2="75750" y2="39000"/>
                        <a14:foregroundMark x1="75875" y1="31625" x2="75875" y2="31625"/>
                        <a14:foregroundMark x1="75875" y1="27375" x2="75750" y2="27375"/>
                        <a14:foregroundMark x1="75875" y1="23500" x2="76000" y2="23500"/>
                        <a14:foregroundMark x1="77250" y1="22500" x2="78875" y2="22250"/>
                        <a14:foregroundMark x1="80375" y1="22875" x2="81125" y2="23250"/>
                        <a14:foregroundMark x1="85125" y1="87250" x2="85250" y2="87000"/>
                        <a14:foregroundMark x1="75125" y1="87000" x2="75125" y2="87000"/>
                        <a14:foregroundMark x1="71875" y1="86750" x2="60500" y2="86750"/>
                        <a14:foregroundMark x1="52375" y1="86250" x2="48750" y2="86250"/>
                        <a14:foregroundMark x1="38375" y1="86250" x2="37375" y2="86375"/>
                        <a14:foregroundMark x1="27500" y1="86500" x2="27500" y2="86500"/>
                        <a14:foregroundMark x1="22000" y1="85625" x2="21500" y2="86250"/>
                        <a14:foregroundMark x1="21500" y1="86250" x2="21500" y2="86250"/>
                        <a14:foregroundMark x1="20875" y1="86625" x2="20250" y2="87625"/>
                        <a14:foregroundMark x1="19750" y1="88125" x2="19750" y2="88750"/>
                        <a14:foregroundMark x1="18875" y1="90125" x2="22625" y2="91500"/>
                        <a14:foregroundMark x1="23000" y1="92625" x2="24000" y2="90875"/>
                        <a14:foregroundMark x1="24125" y1="90750" x2="24125" y2="90750"/>
                        <a14:foregroundMark x1="43625" y1="62125" x2="44125" y2="61000"/>
                        <a14:foregroundMark x1="40375" y1="61000" x2="40375" y2="61000"/>
                        <a14:foregroundMark x1="33750" y1="59000" x2="29000" y2="59125"/>
                        <a14:foregroundMark x1="22250" y1="59125" x2="22250" y2="59125"/>
                        <a14:foregroundMark x1="45250" y1="57875" x2="45250" y2="57875"/>
                        <a14:foregroundMark x1="50875" y1="60250" x2="51875" y2="60375"/>
                        <a14:foregroundMark x1="58125" y1="62875" x2="58125" y2="62875"/>
                        <a14:foregroundMark x1="59125" y1="63125" x2="59375" y2="62875"/>
                        <a14:foregroundMark x1="59125" y1="60250" x2="59500" y2="59875"/>
                        <a14:foregroundMark x1="61375" y1="54125" x2="61875" y2="53875"/>
                        <a14:foregroundMark x1="39125" y1="30625" x2="39125" y2="30625"/>
                        <a14:foregroundMark x1="30500" y1="30875" x2="23500" y2="33000"/>
                        <a14:foregroundMark x1="11000" y1="31375" x2="11000" y2="31375"/>
                        <a14:foregroundMark x1="11625" y1="30500" x2="12500" y2="29750"/>
                        <a14:foregroundMark x1="14625" y1="26750" x2="15750" y2="25375"/>
                        <a14:foregroundMark x1="16375" y1="23000" x2="16875" y2="23000"/>
                        <a14:foregroundMark x1="19375" y1="24125" x2="25625" y2="24250"/>
                        <a14:foregroundMark x1="28750" y1="25500" x2="32125" y2="26500"/>
                        <a14:foregroundMark x1="43000" y1="29250" x2="45625" y2="29250"/>
                        <a14:foregroundMark x1="55875" y1="29500" x2="58500" y2="30750"/>
                        <a14:foregroundMark x1="42000" y1="90750" x2="42000" y2="90750"/>
                        <a14:foregroundMark x1="28875" y1="95000" x2="28875" y2="95000"/>
                        <a14:foregroundMark x1="91750" y1="40875" x2="92000" y2="41000"/>
                        <a14:foregroundMark x1="89375" y1="56000" x2="90500" y2="56250"/>
                        <a14:foregroundMark x1="89625" y1="60625" x2="91375" y2="63375"/>
                        <a14:foregroundMark x1="91625" y1="63125" x2="91125" y2="63875"/>
                        <a14:foregroundMark x1="91500" y1="35500" x2="91875" y2="33750"/>
                        <a14:foregroundMark x1="92000" y1="28750" x2="91875" y2="28250"/>
                        <a14:foregroundMark x1="91125" y1="49375" x2="91125" y2="49500"/>
                        <a14:foregroundMark x1="91375" y1="51875" x2="91125" y2="52375"/>
                        <a14:foregroundMark x1="89875" y1="55875" x2="89875" y2="57000"/>
                        <a14:foregroundMark x1="93000" y1="60000" x2="93250" y2="59375"/>
                      </a14:backgroundRemoval>
                    </a14:imgEffect>
                  </a14:imgLayer>
                </a14:imgProps>
              </a:ext>
            </a:extLst>
          </a:blip>
          <a:stretch>
            <a:fillRect/>
          </a:stretch>
        </p:blipFill>
        <p:spPr>
          <a:xfrm>
            <a:off x="4114800" y="911249"/>
            <a:ext cx="2209800" cy="2209800"/>
          </a:xfrm>
          <a:prstGeom prst="rect">
            <a:avLst/>
          </a:prstGeom>
        </p:spPr>
      </p:pic>
      <p:sp>
        <p:nvSpPr>
          <p:cNvPr id="10" name="TextBox 9">
            <a:extLst>
              <a:ext uri="{FF2B5EF4-FFF2-40B4-BE49-F238E27FC236}">
                <a16:creationId xmlns:a16="http://schemas.microsoft.com/office/drawing/2014/main" id="{EB52F300-4AEB-450C-BBA6-A4E19DBDE4D7}"/>
              </a:ext>
            </a:extLst>
          </p:cNvPr>
          <p:cNvSpPr txBox="1"/>
          <p:nvPr/>
        </p:nvSpPr>
        <p:spPr>
          <a:xfrm>
            <a:off x="4114801" y="3059667"/>
            <a:ext cx="1981200" cy="646331"/>
          </a:xfrm>
          <a:prstGeom prst="rect">
            <a:avLst/>
          </a:prstGeom>
          <a:noFill/>
        </p:spPr>
        <p:txBody>
          <a:bodyPr wrap="square" rtlCol="0">
            <a:spAutoFit/>
          </a:bodyPr>
          <a:lstStyle/>
          <a:p>
            <a:r>
              <a:rPr lang="en-US" dirty="0"/>
              <a:t>Computer with GIS software</a:t>
            </a:r>
          </a:p>
        </p:txBody>
      </p:sp>
      <p:cxnSp>
        <p:nvCxnSpPr>
          <p:cNvPr id="12" name="Straight Arrow Connector 11">
            <a:extLst>
              <a:ext uri="{FF2B5EF4-FFF2-40B4-BE49-F238E27FC236}">
                <a16:creationId xmlns:a16="http://schemas.microsoft.com/office/drawing/2014/main" id="{EFB54BEB-AEE8-4F01-A1BD-10E364B73024}"/>
              </a:ext>
            </a:extLst>
          </p:cNvPr>
          <p:cNvCxnSpPr>
            <a:cxnSpLocks/>
          </p:cNvCxnSpPr>
          <p:nvPr/>
        </p:nvCxnSpPr>
        <p:spPr bwMode="auto">
          <a:xfrm>
            <a:off x="2897223" y="1905000"/>
            <a:ext cx="1369977" cy="0"/>
          </a:xfrm>
          <a:prstGeom prst="straightConnector1">
            <a:avLst/>
          </a:prstGeom>
          <a:solidFill>
            <a:schemeClr val="accent1"/>
          </a:solidFill>
          <a:ln w="66675" cap="flat" cmpd="sng" algn="ctr">
            <a:solidFill>
              <a:srgbClr val="FF0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FCFEEA35-665C-4EE1-BA64-67509B18B725}"/>
              </a:ext>
            </a:extLst>
          </p:cNvPr>
          <p:cNvCxnSpPr>
            <a:cxnSpLocks/>
          </p:cNvCxnSpPr>
          <p:nvPr/>
        </p:nvCxnSpPr>
        <p:spPr bwMode="auto">
          <a:xfrm>
            <a:off x="6019800" y="2971335"/>
            <a:ext cx="0" cy="744824"/>
          </a:xfrm>
          <a:prstGeom prst="straightConnector1">
            <a:avLst/>
          </a:prstGeom>
          <a:solidFill>
            <a:schemeClr val="accent1"/>
          </a:solidFill>
          <a:ln w="66675" cap="flat" cmpd="sng" algn="ctr">
            <a:solidFill>
              <a:srgbClr val="FF0000"/>
            </a:solidFill>
            <a:prstDash val="solid"/>
            <a:round/>
            <a:headEnd type="none" w="med" len="med"/>
            <a:tailEnd type="triangle"/>
          </a:ln>
          <a:effectLst/>
        </p:spPr>
      </p:cxnSp>
      <p:pic>
        <p:nvPicPr>
          <p:cNvPr id="20" name="Picture 19">
            <a:extLst>
              <a:ext uri="{FF2B5EF4-FFF2-40B4-BE49-F238E27FC236}">
                <a16:creationId xmlns:a16="http://schemas.microsoft.com/office/drawing/2014/main" id="{4EB8EC11-DE27-4A8A-8F6D-6417C08A0DDD}"/>
              </a:ext>
            </a:extLst>
          </p:cNvPr>
          <p:cNvPicPr>
            <a:picLocks noChangeAspect="1"/>
          </p:cNvPicPr>
          <p:nvPr/>
        </p:nvPicPr>
        <p:blipFill>
          <a:blip r:embed="rId6"/>
          <a:stretch>
            <a:fillRect/>
          </a:stretch>
        </p:blipFill>
        <p:spPr>
          <a:xfrm>
            <a:off x="8253713" y="1439248"/>
            <a:ext cx="3173819" cy="3429000"/>
          </a:xfrm>
          <a:prstGeom prst="rect">
            <a:avLst/>
          </a:prstGeom>
        </p:spPr>
      </p:pic>
      <p:pic>
        <p:nvPicPr>
          <p:cNvPr id="21" name="Picture 20">
            <a:extLst>
              <a:ext uri="{FF2B5EF4-FFF2-40B4-BE49-F238E27FC236}">
                <a16:creationId xmlns:a16="http://schemas.microsoft.com/office/drawing/2014/main" id="{BDEE6675-4CBF-4CE6-B6B3-01FD9B1BC970}"/>
              </a:ext>
            </a:extLst>
          </p:cNvPr>
          <p:cNvPicPr>
            <a:picLocks noChangeAspect="1"/>
          </p:cNvPicPr>
          <p:nvPr/>
        </p:nvPicPr>
        <p:blipFill>
          <a:blip r:embed="rId7"/>
          <a:stretch>
            <a:fillRect/>
          </a:stretch>
        </p:blipFill>
        <p:spPr>
          <a:xfrm rot="19764625">
            <a:off x="6847880" y="3043252"/>
            <a:ext cx="1696643" cy="408467"/>
          </a:xfrm>
          <a:prstGeom prst="rect">
            <a:avLst/>
          </a:prstGeom>
        </p:spPr>
      </p:pic>
      <p:sp>
        <p:nvSpPr>
          <p:cNvPr id="22" name="TextBox 21">
            <a:extLst>
              <a:ext uri="{FF2B5EF4-FFF2-40B4-BE49-F238E27FC236}">
                <a16:creationId xmlns:a16="http://schemas.microsoft.com/office/drawing/2014/main" id="{CF37316D-AE79-4BF8-BA3E-7FE0F38D99A5}"/>
              </a:ext>
            </a:extLst>
          </p:cNvPr>
          <p:cNvSpPr txBox="1"/>
          <p:nvPr/>
        </p:nvSpPr>
        <p:spPr>
          <a:xfrm>
            <a:off x="7482750" y="4806088"/>
            <a:ext cx="4556850" cy="1938992"/>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GIS software can process data from several sources, not just GPS data GPS greatly improves the locational accuracy of the maps produced. It is the most accurate form of remote sensing.</a:t>
            </a:r>
          </a:p>
        </p:txBody>
      </p:sp>
    </p:spTree>
    <p:extLst>
      <p:ext uri="{BB962C8B-B14F-4D97-AF65-F5344CB8AC3E}">
        <p14:creationId xmlns:p14="http://schemas.microsoft.com/office/powerpoint/2010/main" val="232212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E806E-0063-47D9-8202-BD4D0B9A9D4E}"/>
              </a:ext>
            </a:extLst>
          </p:cNvPr>
          <p:cNvSpPr>
            <a:spLocks noGrp="1"/>
          </p:cNvSpPr>
          <p:nvPr>
            <p:ph type="title"/>
          </p:nvPr>
        </p:nvSpPr>
        <p:spPr>
          <a:xfrm>
            <a:off x="914400" y="0"/>
            <a:ext cx="10363200" cy="1219200"/>
          </a:xfrm>
        </p:spPr>
        <p:txBody>
          <a:bodyPr/>
          <a:lstStyle/>
          <a:p>
            <a:r>
              <a:rPr lang="en-US" b="1" dirty="0">
                <a:solidFill>
                  <a:srgbClr val="333399"/>
                </a:solidFill>
              </a:rPr>
              <a:t>Place: </a:t>
            </a:r>
            <a:r>
              <a:rPr lang="en-US" dirty="0"/>
              <a:t>refers to distinctive features that give a location a distinct character</a:t>
            </a:r>
          </a:p>
        </p:txBody>
      </p:sp>
      <p:sp>
        <p:nvSpPr>
          <p:cNvPr id="3" name="Content Placeholder 2">
            <a:extLst>
              <a:ext uri="{FF2B5EF4-FFF2-40B4-BE49-F238E27FC236}">
                <a16:creationId xmlns:a16="http://schemas.microsoft.com/office/drawing/2014/main" id="{FD3F0A74-73D0-47D0-A1F9-CA21CF72B02E}"/>
              </a:ext>
            </a:extLst>
          </p:cNvPr>
          <p:cNvSpPr>
            <a:spLocks noGrp="1"/>
          </p:cNvSpPr>
          <p:nvPr>
            <p:ph idx="1"/>
          </p:nvPr>
        </p:nvSpPr>
        <p:spPr>
          <a:xfrm>
            <a:off x="533400" y="1524000"/>
            <a:ext cx="10744200" cy="5029200"/>
          </a:xfrm>
        </p:spPr>
        <p:txBody>
          <a:bodyPr/>
          <a:lstStyle/>
          <a:p>
            <a:r>
              <a:rPr lang="en-US" dirty="0"/>
              <a:t>Physical – what nature provides that is distinctive </a:t>
            </a:r>
          </a:p>
          <a:p>
            <a:pPr lvl="1"/>
            <a:r>
              <a:rPr lang="en-US" dirty="0"/>
              <a:t>Landforms</a:t>
            </a:r>
          </a:p>
          <a:p>
            <a:pPr lvl="1"/>
            <a:r>
              <a:rPr lang="en-US" dirty="0"/>
              <a:t>Ecological relationships – plant communities and animals</a:t>
            </a:r>
          </a:p>
          <a:p>
            <a:endParaRPr lang="en-US" dirty="0"/>
          </a:p>
          <a:p>
            <a:r>
              <a:rPr lang="en-US" dirty="0"/>
              <a:t>Human or Cultural</a:t>
            </a:r>
          </a:p>
          <a:p>
            <a:pPr lvl="1"/>
            <a:r>
              <a:rPr lang="en-US" dirty="0"/>
              <a:t>Distinctive things that humans establish in a location</a:t>
            </a:r>
          </a:p>
          <a:p>
            <a:pPr lvl="2"/>
            <a:r>
              <a:rPr lang="en-US" dirty="0"/>
              <a:t>Language, religion, architecture, special clothing styles, forms of decoration</a:t>
            </a:r>
          </a:p>
          <a:p>
            <a:pPr lvl="2"/>
            <a:r>
              <a:rPr lang="en-US" dirty="0"/>
              <a:t>Distinctive  crafts and skills</a:t>
            </a:r>
          </a:p>
        </p:txBody>
      </p:sp>
      <p:sp>
        <p:nvSpPr>
          <p:cNvPr id="4" name="Slide Number Placeholder 3">
            <a:extLst>
              <a:ext uri="{FF2B5EF4-FFF2-40B4-BE49-F238E27FC236}">
                <a16:creationId xmlns:a16="http://schemas.microsoft.com/office/drawing/2014/main" id="{F53272D7-6989-4DC4-8498-65DE6F155EEC}"/>
              </a:ext>
            </a:extLst>
          </p:cNvPr>
          <p:cNvSpPr>
            <a:spLocks noGrp="1"/>
          </p:cNvSpPr>
          <p:nvPr>
            <p:ph type="sldNum" sz="quarter" idx="11"/>
          </p:nvPr>
        </p:nvSpPr>
        <p:spPr/>
        <p:txBody>
          <a:bodyPr/>
          <a:lstStyle/>
          <a:p>
            <a:pPr>
              <a:defRPr/>
            </a:pPr>
            <a:fld id="{3D9F3BC0-57D2-45E1-A39C-F1AEE503EB8C}" type="slidenum">
              <a:rPr lang="en-US" altLang="en-US" smtClean="0"/>
              <a:pPr>
                <a:defRPr/>
              </a:pPr>
              <a:t>16</a:t>
            </a:fld>
            <a:endParaRPr lang="en-US" altLang="en-US"/>
          </a:p>
        </p:txBody>
      </p:sp>
    </p:spTree>
    <p:extLst>
      <p:ext uri="{BB962C8B-B14F-4D97-AF65-F5344CB8AC3E}">
        <p14:creationId xmlns:p14="http://schemas.microsoft.com/office/powerpoint/2010/main" val="2790323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AAAF-6F53-47FC-A316-ACEB1CB258AA}"/>
              </a:ext>
            </a:extLst>
          </p:cNvPr>
          <p:cNvSpPr>
            <a:spLocks noGrp="1"/>
          </p:cNvSpPr>
          <p:nvPr>
            <p:ph type="title"/>
          </p:nvPr>
        </p:nvSpPr>
        <p:spPr>
          <a:xfrm>
            <a:off x="922317" y="0"/>
            <a:ext cx="10363200" cy="609600"/>
          </a:xfrm>
        </p:spPr>
        <p:txBody>
          <a:bodyPr/>
          <a:lstStyle/>
          <a:p>
            <a:r>
              <a:rPr lang="en-US" b="1" dirty="0">
                <a:solidFill>
                  <a:srgbClr val="00B050"/>
                </a:solidFill>
              </a:rPr>
              <a:t>Human-environment interaction</a:t>
            </a:r>
          </a:p>
        </p:txBody>
      </p:sp>
      <p:sp>
        <p:nvSpPr>
          <p:cNvPr id="3" name="Content Placeholder 2">
            <a:extLst>
              <a:ext uri="{FF2B5EF4-FFF2-40B4-BE49-F238E27FC236}">
                <a16:creationId xmlns:a16="http://schemas.microsoft.com/office/drawing/2014/main" id="{798461E4-C886-467D-BA75-F1A14211D5D2}"/>
              </a:ext>
            </a:extLst>
          </p:cNvPr>
          <p:cNvSpPr>
            <a:spLocks noGrp="1"/>
          </p:cNvSpPr>
          <p:nvPr>
            <p:ph idx="1"/>
          </p:nvPr>
        </p:nvSpPr>
        <p:spPr>
          <a:xfrm>
            <a:off x="922317" y="641268"/>
            <a:ext cx="10363200" cy="6445332"/>
          </a:xfrm>
        </p:spPr>
        <p:txBody>
          <a:bodyPr/>
          <a:lstStyle/>
          <a:p>
            <a:r>
              <a:rPr lang="en-US" dirty="0"/>
              <a:t>Adaptation – finding ways to work with conditions that humans cant change</a:t>
            </a:r>
          </a:p>
          <a:p>
            <a:pPr lvl="1"/>
            <a:r>
              <a:rPr lang="en-US" dirty="0"/>
              <a:t>Wearing heavy clothes in the winter </a:t>
            </a:r>
          </a:p>
          <a:p>
            <a:pPr lvl="1"/>
            <a:r>
              <a:rPr lang="en-US" dirty="0"/>
              <a:t>Air conditioning buildings and vehicles</a:t>
            </a:r>
          </a:p>
          <a:p>
            <a:pPr lvl="1"/>
            <a:r>
              <a:rPr lang="en-US" dirty="0"/>
              <a:t>Building a railroad around a mountain</a:t>
            </a:r>
          </a:p>
          <a:p>
            <a:r>
              <a:rPr lang="en-US" dirty="0"/>
              <a:t>Alteration – changing natural conditions to better suit human desires</a:t>
            </a:r>
          </a:p>
          <a:p>
            <a:pPr lvl="1"/>
            <a:r>
              <a:rPr lang="en-US" dirty="0"/>
              <a:t>Building a canal through part of a land mass to connect major oceans and seas</a:t>
            </a:r>
          </a:p>
          <a:p>
            <a:pPr lvl="1"/>
            <a:r>
              <a:rPr lang="en-US" dirty="0"/>
              <a:t>Replacing prairie grasses with wheat fields</a:t>
            </a:r>
          </a:p>
          <a:p>
            <a:pPr lvl="1"/>
            <a:r>
              <a:rPr lang="en-US" dirty="0"/>
              <a:t>Building the St. Lawrence Seaway to allow ocean ships to enter the Great Lakes</a:t>
            </a:r>
          </a:p>
        </p:txBody>
      </p:sp>
      <p:sp>
        <p:nvSpPr>
          <p:cNvPr id="4" name="Slide Number Placeholder 3">
            <a:extLst>
              <a:ext uri="{FF2B5EF4-FFF2-40B4-BE49-F238E27FC236}">
                <a16:creationId xmlns:a16="http://schemas.microsoft.com/office/drawing/2014/main" id="{47C72547-A560-4CDC-8A9C-F660C1C946F0}"/>
              </a:ext>
            </a:extLst>
          </p:cNvPr>
          <p:cNvSpPr>
            <a:spLocks noGrp="1"/>
          </p:cNvSpPr>
          <p:nvPr>
            <p:ph type="sldNum" sz="quarter" idx="11"/>
          </p:nvPr>
        </p:nvSpPr>
        <p:spPr/>
        <p:txBody>
          <a:bodyPr/>
          <a:lstStyle/>
          <a:p>
            <a:pPr>
              <a:defRPr/>
            </a:pPr>
            <a:fld id="{3D9F3BC0-57D2-45E1-A39C-F1AEE503EB8C}" type="slidenum">
              <a:rPr lang="en-US" altLang="en-US" smtClean="0"/>
              <a:pPr>
                <a:defRPr/>
              </a:pPr>
              <a:t>17</a:t>
            </a:fld>
            <a:endParaRPr lang="en-US" altLang="en-US"/>
          </a:p>
        </p:txBody>
      </p:sp>
    </p:spTree>
    <p:extLst>
      <p:ext uri="{BB962C8B-B14F-4D97-AF65-F5344CB8AC3E}">
        <p14:creationId xmlns:p14="http://schemas.microsoft.com/office/powerpoint/2010/main" val="9744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77C0-2F18-40B7-8A1E-AFEE887F01EB}"/>
              </a:ext>
            </a:extLst>
          </p:cNvPr>
          <p:cNvSpPr>
            <a:spLocks noGrp="1"/>
          </p:cNvSpPr>
          <p:nvPr>
            <p:ph type="title"/>
          </p:nvPr>
        </p:nvSpPr>
        <p:spPr>
          <a:xfrm>
            <a:off x="-76200" y="0"/>
            <a:ext cx="12268200" cy="1219200"/>
          </a:xfrm>
        </p:spPr>
        <p:txBody>
          <a:bodyPr/>
          <a:lstStyle/>
          <a:p>
            <a:r>
              <a:rPr lang="en-US" b="1" dirty="0">
                <a:solidFill>
                  <a:srgbClr val="7030A0"/>
                </a:solidFill>
              </a:rPr>
              <a:t>Movement</a:t>
            </a:r>
            <a:r>
              <a:rPr lang="en-US" dirty="0"/>
              <a:t> – the transfer of material and non-material matter from one location to another</a:t>
            </a:r>
          </a:p>
        </p:txBody>
      </p:sp>
      <p:sp>
        <p:nvSpPr>
          <p:cNvPr id="3" name="Content Placeholder 2">
            <a:extLst>
              <a:ext uri="{FF2B5EF4-FFF2-40B4-BE49-F238E27FC236}">
                <a16:creationId xmlns:a16="http://schemas.microsoft.com/office/drawing/2014/main" id="{B597ECA1-9E3E-42CB-955D-1CFEA55DE30A}"/>
              </a:ext>
            </a:extLst>
          </p:cNvPr>
          <p:cNvSpPr>
            <a:spLocks noGrp="1"/>
          </p:cNvSpPr>
          <p:nvPr>
            <p:ph idx="1"/>
          </p:nvPr>
        </p:nvSpPr>
        <p:spPr>
          <a:xfrm>
            <a:off x="762000" y="1447800"/>
            <a:ext cx="11430000" cy="5410200"/>
          </a:xfrm>
        </p:spPr>
        <p:txBody>
          <a:bodyPr/>
          <a:lstStyle/>
          <a:p>
            <a:r>
              <a:rPr lang="en-US" dirty="0"/>
              <a:t>Material movement – transferring physical objects from one location to another.</a:t>
            </a:r>
          </a:p>
          <a:p>
            <a:pPr lvl="1"/>
            <a:r>
              <a:rPr lang="en-US" dirty="0"/>
              <a:t>Taking coal by train to the Portage des </a:t>
            </a:r>
            <a:r>
              <a:rPr lang="en-US" dirty="0" err="1"/>
              <a:t>Souix</a:t>
            </a:r>
            <a:r>
              <a:rPr lang="en-US" dirty="0"/>
              <a:t> electricity generator plant</a:t>
            </a:r>
          </a:p>
          <a:p>
            <a:pPr lvl="1"/>
            <a:r>
              <a:rPr lang="en-US" dirty="0"/>
              <a:t>Transferring lumber by truck from a lumber yard to a construction site</a:t>
            </a:r>
          </a:p>
          <a:p>
            <a:r>
              <a:rPr lang="en-US" dirty="0"/>
              <a:t>Non-material movement  - what is transferred cannot be seen, touched, smelled, tasted, etc.</a:t>
            </a:r>
          </a:p>
          <a:p>
            <a:pPr lvl="1"/>
            <a:r>
              <a:rPr lang="en-US" dirty="0"/>
              <a:t>Electricity from Portage des </a:t>
            </a:r>
            <a:r>
              <a:rPr lang="en-US" dirty="0" err="1"/>
              <a:t>Souix</a:t>
            </a:r>
            <a:r>
              <a:rPr lang="en-US" dirty="0"/>
              <a:t> travels through wires to my home</a:t>
            </a:r>
          </a:p>
          <a:p>
            <a:pPr lvl="1"/>
            <a:r>
              <a:rPr lang="en-US" dirty="0"/>
              <a:t>Signals from satellites transfer impulses to my television which turns them into visuals and sounds.</a:t>
            </a:r>
          </a:p>
          <a:p>
            <a:pPr lvl="1"/>
            <a:r>
              <a:rPr lang="en-US" dirty="0"/>
              <a:t>Fads start in one part of the world and spread to other parts – the Beetles</a:t>
            </a:r>
          </a:p>
        </p:txBody>
      </p:sp>
      <p:sp>
        <p:nvSpPr>
          <p:cNvPr id="4" name="Slide Number Placeholder 3">
            <a:extLst>
              <a:ext uri="{FF2B5EF4-FFF2-40B4-BE49-F238E27FC236}">
                <a16:creationId xmlns:a16="http://schemas.microsoft.com/office/drawing/2014/main" id="{97C7FDA7-B9B4-47F1-831B-04CF72D850B5}"/>
              </a:ext>
            </a:extLst>
          </p:cNvPr>
          <p:cNvSpPr>
            <a:spLocks noGrp="1"/>
          </p:cNvSpPr>
          <p:nvPr>
            <p:ph type="sldNum" sz="quarter" idx="11"/>
          </p:nvPr>
        </p:nvSpPr>
        <p:spPr>
          <a:xfrm>
            <a:off x="8763000" y="6384966"/>
            <a:ext cx="2540000" cy="457200"/>
          </a:xfrm>
        </p:spPr>
        <p:txBody>
          <a:bodyPr/>
          <a:lstStyle/>
          <a:p>
            <a:pPr>
              <a:defRPr/>
            </a:pPr>
            <a:fld id="{3D9F3BC0-57D2-45E1-A39C-F1AEE503EB8C}" type="slidenum">
              <a:rPr lang="en-US" altLang="en-US" smtClean="0"/>
              <a:pPr>
                <a:defRPr/>
              </a:pPr>
              <a:t>18</a:t>
            </a:fld>
            <a:endParaRPr lang="en-US" altLang="en-US" dirty="0"/>
          </a:p>
        </p:txBody>
      </p:sp>
    </p:spTree>
    <p:extLst>
      <p:ext uri="{BB962C8B-B14F-4D97-AF65-F5344CB8AC3E}">
        <p14:creationId xmlns:p14="http://schemas.microsoft.com/office/powerpoint/2010/main" val="3299708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BE73-9905-4BEF-9BBA-E7203C1A4FA4}"/>
              </a:ext>
            </a:extLst>
          </p:cNvPr>
          <p:cNvSpPr>
            <a:spLocks noGrp="1"/>
          </p:cNvSpPr>
          <p:nvPr>
            <p:ph type="title"/>
          </p:nvPr>
        </p:nvSpPr>
        <p:spPr>
          <a:xfrm>
            <a:off x="0" y="0"/>
            <a:ext cx="12192000" cy="533400"/>
          </a:xfrm>
        </p:spPr>
        <p:txBody>
          <a:bodyPr/>
          <a:lstStyle/>
          <a:p>
            <a:r>
              <a:rPr lang="en-US" b="1" dirty="0">
                <a:solidFill>
                  <a:srgbClr val="996600"/>
                </a:solidFill>
              </a:rPr>
              <a:t>Regions</a:t>
            </a:r>
            <a:r>
              <a:rPr lang="en-US" dirty="0"/>
              <a:t> – </a:t>
            </a:r>
            <a:r>
              <a:rPr lang="en-US" sz="3200" dirty="0"/>
              <a:t>Parts of the Earth’s surface that have distinctive features</a:t>
            </a:r>
            <a:endParaRPr lang="en-US" dirty="0"/>
          </a:p>
        </p:txBody>
      </p:sp>
      <p:sp>
        <p:nvSpPr>
          <p:cNvPr id="3" name="Content Placeholder 2">
            <a:extLst>
              <a:ext uri="{FF2B5EF4-FFF2-40B4-BE49-F238E27FC236}">
                <a16:creationId xmlns:a16="http://schemas.microsoft.com/office/drawing/2014/main" id="{7C48AC24-1F62-4AA1-942D-0378CD9CE6FF}"/>
              </a:ext>
            </a:extLst>
          </p:cNvPr>
          <p:cNvSpPr>
            <a:spLocks noGrp="1"/>
          </p:cNvSpPr>
          <p:nvPr>
            <p:ph idx="1"/>
          </p:nvPr>
        </p:nvSpPr>
        <p:spPr>
          <a:xfrm>
            <a:off x="304800" y="685800"/>
            <a:ext cx="11506200" cy="6172200"/>
          </a:xfrm>
        </p:spPr>
        <p:txBody>
          <a:bodyPr/>
          <a:lstStyle/>
          <a:p>
            <a:r>
              <a:rPr lang="en-US" b="1" dirty="0"/>
              <a:t>Formal </a:t>
            </a:r>
            <a:r>
              <a:rPr lang="en-US" dirty="0"/>
              <a:t>regions have at least one feature or a complex of features that is uniform throughout the delineated area</a:t>
            </a:r>
          </a:p>
          <a:p>
            <a:pPr lvl="1"/>
            <a:r>
              <a:rPr lang="en-US" dirty="0"/>
              <a:t>Governmental units, climate types, biomes, cultural complexes</a:t>
            </a:r>
          </a:p>
          <a:p>
            <a:pPr lvl="2"/>
            <a:r>
              <a:rPr lang="en-US" dirty="0"/>
              <a:t>Government boundaries and property lines are fixed and absolute; however, regions like religion, language, climate, etc. are separated by transition zones.</a:t>
            </a:r>
          </a:p>
          <a:p>
            <a:r>
              <a:rPr lang="en-US" b="1" dirty="0"/>
              <a:t>Functional</a:t>
            </a:r>
            <a:r>
              <a:rPr lang="en-US" dirty="0"/>
              <a:t> regions have boundaries related to a practical function within a given area</a:t>
            </a:r>
          </a:p>
          <a:p>
            <a:pPr lvl="1"/>
            <a:r>
              <a:rPr lang="en-US" dirty="0"/>
              <a:t>A newspaper service or delivery area, a TV reception area, the hinterland of a city</a:t>
            </a:r>
          </a:p>
          <a:p>
            <a:pPr lvl="2"/>
            <a:r>
              <a:rPr lang="en-US" dirty="0"/>
              <a:t>The boundary lines on a map represent a transition zone </a:t>
            </a:r>
          </a:p>
          <a:p>
            <a:r>
              <a:rPr lang="en-US" b="1" dirty="0">
                <a:effectLst/>
              </a:rPr>
              <a:t>Vernacular </a:t>
            </a:r>
            <a:r>
              <a:rPr lang="en-US" dirty="0">
                <a:effectLst/>
              </a:rPr>
              <a:t>regions</a:t>
            </a:r>
            <a:r>
              <a:rPr lang="en-US" b="1" dirty="0">
                <a:effectLst/>
              </a:rPr>
              <a:t> </a:t>
            </a:r>
            <a:r>
              <a:rPr lang="en-US" dirty="0">
                <a:effectLst/>
              </a:rPr>
              <a:t>have loosely defined boundaries based on people’s perceptions or thoughts. Vernacular regions can be fluid</a:t>
            </a:r>
            <a:endParaRPr lang="en-US" dirty="0"/>
          </a:p>
        </p:txBody>
      </p:sp>
      <p:sp>
        <p:nvSpPr>
          <p:cNvPr id="4" name="Slide Number Placeholder 3">
            <a:extLst>
              <a:ext uri="{FF2B5EF4-FFF2-40B4-BE49-F238E27FC236}">
                <a16:creationId xmlns:a16="http://schemas.microsoft.com/office/drawing/2014/main" id="{16111CF7-6ABD-4851-8E41-EA92DB41D376}"/>
              </a:ext>
            </a:extLst>
          </p:cNvPr>
          <p:cNvSpPr>
            <a:spLocks noGrp="1"/>
          </p:cNvSpPr>
          <p:nvPr>
            <p:ph type="sldNum" sz="quarter" idx="11"/>
          </p:nvPr>
        </p:nvSpPr>
        <p:spPr>
          <a:xfrm>
            <a:off x="9677399" y="6629399"/>
            <a:ext cx="2531423" cy="318655"/>
          </a:xfrm>
        </p:spPr>
        <p:txBody>
          <a:bodyPr/>
          <a:lstStyle/>
          <a:p>
            <a:pPr>
              <a:defRPr/>
            </a:pPr>
            <a:fld id="{3D9F3BC0-57D2-45E1-A39C-F1AEE503EB8C}" type="slidenum">
              <a:rPr lang="en-US" altLang="en-US" smtClean="0"/>
              <a:pPr>
                <a:defRPr/>
              </a:pPr>
              <a:t>19</a:t>
            </a:fld>
            <a:endParaRPr lang="en-US" altLang="en-US" dirty="0"/>
          </a:p>
        </p:txBody>
      </p:sp>
    </p:spTree>
    <p:extLst>
      <p:ext uri="{BB962C8B-B14F-4D97-AF65-F5344CB8AC3E}">
        <p14:creationId xmlns:p14="http://schemas.microsoft.com/office/powerpoint/2010/main" val="431423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4">
            <a:extLst>
              <a:ext uri="{FF2B5EF4-FFF2-40B4-BE49-F238E27FC236}">
                <a16:creationId xmlns:a16="http://schemas.microsoft.com/office/drawing/2014/main" id="{BED74421-F104-4F7D-8B6A-CE04B0A5730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743995D9-B378-4DC2-BCA4-54CEA82161B7}" type="slidenum">
              <a:rPr lang="en-US" altLang="en-US" sz="1400"/>
              <a:pPr>
                <a:spcBef>
                  <a:spcPct val="0"/>
                </a:spcBef>
                <a:buClrTx/>
                <a:buFontTx/>
                <a:buNone/>
              </a:pPr>
              <a:t>2</a:t>
            </a:fld>
            <a:endParaRPr lang="en-US" altLang="en-US" sz="1400" dirty="0"/>
          </a:p>
        </p:txBody>
      </p:sp>
      <p:sp>
        <p:nvSpPr>
          <p:cNvPr id="6147" name="Footer Placeholder 5">
            <a:extLst>
              <a:ext uri="{FF2B5EF4-FFF2-40B4-BE49-F238E27FC236}">
                <a16:creationId xmlns:a16="http://schemas.microsoft.com/office/drawing/2014/main" id="{B2963091-BE21-4D7B-AAD4-AF90C60CC04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dirty="0"/>
              <a:t>Globalization and Diversity; Rowntree, Lewis, Price, Wyckoff</a:t>
            </a:r>
          </a:p>
        </p:txBody>
      </p:sp>
      <p:sp>
        <p:nvSpPr>
          <p:cNvPr id="2" name="Rectangle 2">
            <a:extLst>
              <a:ext uri="{FF2B5EF4-FFF2-40B4-BE49-F238E27FC236}">
                <a16:creationId xmlns:a16="http://schemas.microsoft.com/office/drawing/2014/main" id="{62DD8D90-6852-4C0D-99A5-8FE2E4160DB5}"/>
              </a:ext>
            </a:extLst>
          </p:cNvPr>
          <p:cNvSpPr>
            <a:spLocks noGrp="1" noChangeArrowheads="1"/>
          </p:cNvSpPr>
          <p:nvPr>
            <p:ph type="title"/>
          </p:nvPr>
        </p:nvSpPr>
        <p:spPr>
          <a:xfrm>
            <a:off x="304800" y="0"/>
            <a:ext cx="10363200" cy="762000"/>
          </a:xfrm>
        </p:spPr>
        <p:txBody>
          <a:bodyPr/>
          <a:lstStyle/>
          <a:p>
            <a:pPr>
              <a:defRPr/>
            </a:pPr>
            <a:r>
              <a:rPr lang="en-US" b="1" dirty="0"/>
              <a:t>Conclusion from a healthy world view</a:t>
            </a:r>
          </a:p>
        </p:txBody>
      </p:sp>
      <p:sp>
        <p:nvSpPr>
          <p:cNvPr id="3" name="Rectangle 3">
            <a:extLst>
              <a:ext uri="{FF2B5EF4-FFF2-40B4-BE49-F238E27FC236}">
                <a16:creationId xmlns:a16="http://schemas.microsoft.com/office/drawing/2014/main" id="{9C81B994-BC70-460E-A485-059ADF6DAABC}"/>
              </a:ext>
            </a:extLst>
          </p:cNvPr>
          <p:cNvSpPr>
            <a:spLocks noGrp="1" noChangeArrowheads="1"/>
          </p:cNvSpPr>
          <p:nvPr>
            <p:ph type="body" idx="1"/>
          </p:nvPr>
        </p:nvSpPr>
        <p:spPr>
          <a:xfrm>
            <a:off x="152400" y="1371600"/>
            <a:ext cx="7162800" cy="5181600"/>
          </a:xfrm>
        </p:spPr>
        <p:txBody>
          <a:bodyPr/>
          <a:lstStyle/>
          <a:p>
            <a:pPr>
              <a:defRPr/>
            </a:pPr>
            <a:r>
              <a:rPr lang="en-US" sz="3600" b="1" dirty="0">
                <a:latin typeface="Arial" charset="0"/>
              </a:rPr>
              <a:t>"The deeper we look into nature the more we recognize that it is full of life, and the more profoundly we know that all life is a secret, and we are all united to all this life."</a:t>
            </a:r>
            <a:r>
              <a:rPr lang="en-US" sz="3600" b="1" i="1" dirty="0">
                <a:latin typeface="Arial" charset="0"/>
              </a:rPr>
              <a:t> </a:t>
            </a:r>
            <a:endParaRPr lang="en-US" sz="3600" dirty="0">
              <a:latin typeface="Arial" charset="0"/>
            </a:endParaRPr>
          </a:p>
          <a:p>
            <a:pPr>
              <a:buFontTx/>
              <a:buNone/>
              <a:defRPr/>
            </a:pPr>
            <a:r>
              <a:rPr lang="en-US" b="1" i="1" dirty="0"/>
              <a:t>Albert Schweitzer</a:t>
            </a:r>
            <a:endParaRPr lang="en-US" dirty="0"/>
          </a:p>
        </p:txBody>
      </p:sp>
      <p:pic>
        <p:nvPicPr>
          <p:cNvPr id="6150" name="Picture 4" descr="asf">
            <a:extLst>
              <a:ext uri="{FF2B5EF4-FFF2-40B4-BE49-F238E27FC236}">
                <a16:creationId xmlns:a16="http://schemas.microsoft.com/office/drawing/2014/main" id="{5468FC07-9135-4715-BA32-9CD500FBF45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321062" y="767766"/>
            <a:ext cx="3860800" cy="5316511"/>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D4F9-4063-4793-A9F0-C0799909FA9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00987C7-2522-40A3-8730-46B9E74D397A}"/>
              </a:ext>
            </a:extLst>
          </p:cNvPr>
          <p:cNvPicPr>
            <a:picLocks noGrp="1" noChangeAspect="1"/>
          </p:cNvPicPr>
          <p:nvPr>
            <p:ph idx="1"/>
          </p:nvPr>
        </p:nvPicPr>
        <p:blipFill rotWithShape="1">
          <a:blip r:embed="rId2"/>
          <a:srcRect t="23839"/>
          <a:stretch/>
        </p:blipFill>
        <p:spPr>
          <a:xfrm>
            <a:off x="0" y="0"/>
            <a:ext cx="12268200" cy="6858000"/>
          </a:xfrm>
          <a:prstGeom prst="rect">
            <a:avLst/>
          </a:prstGeom>
        </p:spPr>
      </p:pic>
      <p:sp>
        <p:nvSpPr>
          <p:cNvPr id="4" name="Slide Number Placeholder 3">
            <a:extLst>
              <a:ext uri="{FF2B5EF4-FFF2-40B4-BE49-F238E27FC236}">
                <a16:creationId xmlns:a16="http://schemas.microsoft.com/office/drawing/2014/main" id="{5DAB82ED-42E9-4745-8791-175228D03825}"/>
              </a:ext>
            </a:extLst>
          </p:cNvPr>
          <p:cNvSpPr>
            <a:spLocks noGrp="1"/>
          </p:cNvSpPr>
          <p:nvPr>
            <p:ph type="sldNum" sz="quarter" idx="11"/>
          </p:nvPr>
        </p:nvSpPr>
        <p:spPr/>
        <p:txBody>
          <a:bodyPr/>
          <a:lstStyle/>
          <a:p>
            <a:pPr>
              <a:defRPr/>
            </a:pPr>
            <a:fld id="{3D9F3BC0-57D2-45E1-A39C-F1AEE503EB8C}" type="slidenum">
              <a:rPr lang="en-US" altLang="en-US" smtClean="0"/>
              <a:pPr>
                <a:defRPr/>
              </a:pPr>
              <a:t>20</a:t>
            </a:fld>
            <a:endParaRPr lang="en-US" altLang="en-US"/>
          </a:p>
        </p:txBody>
      </p:sp>
    </p:spTree>
    <p:extLst>
      <p:ext uri="{BB962C8B-B14F-4D97-AF65-F5344CB8AC3E}">
        <p14:creationId xmlns:p14="http://schemas.microsoft.com/office/powerpoint/2010/main" val="184165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2205-4477-4263-844E-A35A1526997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9E07D80-8759-4D79-B138-03676A8E023D}"/>
              </a:ext>
            </a:extLst>
          </p:cNvPr>
          <p:cNvPicPr>
            <a:picLocks noGrp="1" noChangeAspect="1"/>
          </p:cNvPicPr>
          <p:nvPr>
            <p:ph idx="1"/>
          </p:nvPr>
        </p:nvPicPr>
        <p:blipFill rotWithShape="1">
          <a:blip r:embed="rId2"/>
          <a:srcRect l="30741" t="14445" b="21121"/>
          <a:stretch/>
        </p:blipFill>
        <p:spPr>
          <a:xfrm>
            <a:off x="35626" y="0"/>
            <a:ext cx="9851331" cy="6873833"/>
          </a:xfrm>
          <a:prstGeom prst="rect">
            <a:avLst/>
          </a:prstGeom>
        </p:spPr>
      </p:pic>
      <p:sp>
        <p:nvSpPr>
          <p:cNvPr id="4" name="Slide Number Placeholder 3">
            <a:extLst>
              <a:ext uri="{FF2B5EF4-FFF2-40B4-BE49-F238E27FC236}">
                <a16:creationId xmlns:a16="http://schemas.microsoft.com/office/drawing/2014/main" id="{D876117B-DF7C-4705-BE12-01C5246AA6F1}"/>
              </a:ext>
            </a:extLst>
          </p:cNvPr>
          <p:cNvSpPr>
            <a:spLocks noGrp="1"/>
          </p:cNvSpPr>
          <p:nvPr>
            <p:ph type="sldNum" sz="quarter" idx="11"/>
          </p:nvPr>
        </p:nvSpPr>
        <p:spPr/>
        <p:txBody>
          <a:bodyPr/>
          <a:lstStyle/>
          <a:p>
            <a:pPr>
              <a:defRPr/>
            </a:pPr>
            <a:fld id="{3D9F3BC0-57D2-45E1-A39C-F1AEE503EB8C}" type="slidenum">
              <a:rPr lang="en-US" altLang="en-US" smtClean="0"/>
              <a:pPr>
                <a:defRPr/>
              </a:pPr>
              <a:t>21</a:t>
            </a:fld>
            <a:endParaRPr lang="en-US" altLang="en-US"/>
          </a:p>
        </p:txBody>
      </p:sp>
      <p:sp>
        <p:nvSpPr>
          <p:cNvPr id="7" name="TextBox 6">
            <a:extLst>
              <a:ext uri="{FF2B5EF4-FFF2-40B4-BE49-F238E27FC236}">
                <a16:creationId xmlns:a16="http://schemas.microsoft.com/office/drawing/2014/main" id="{FC0FB377-FD6F-4E6B-BD00-6BA6C6CEAC96}"/>
              </a:ext>
            </a:extLst>
          </p:cNvPr>
          <p:cNvSpPr txBox="1"/>
          <p:nvPr/>
        </p:nvSpPr>
        <p:spPr>
          <a:xfrm>
            <a:off x="1981200" y="228600"/>
            <a:ext cx="7772400" cy="461665"/>
          </a:xfrm>
          <a:prstGeom prst="rect">
            <a:avLst/>
          </a:prstGeom>
          <a:noFill/>
        </p:spPr>
        <p:txBody>
          <a:bodyPr wrap="square" rtlCol="0">
            <a:spAutoFit/>
          </a:bodyPr>
          <a:lstStyle/>
          <a:p>
            <a:r>
              <a:rPr lang="en-US" sz="2400" dirty="0"/>
              <a:t>Vernacular regions – slightly different from the previous map</a:t>
            </a:r>
          </a:p>
        </p:txBody>
      </p:sp>
    </p:spTree>
    <p:extLst>
      <p:ext uri="{BB962C8B-B14F-4D97-AF65-F5344CB8AC3E}">
        <p14:creationId xmlns:p14="http://schemas.microsoft.com/office/powerpoint/2010/main" val="3820420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3F8C-BC42-4CF0-8F16-948550F7680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7D0E7E3-ECC7-4661-8AC9-EDFDF19FB857}"/>
              </a:ext>
            </a:extLst>
          </p:cNvPr>
          <p:cNvPicPr>
            <a:picLocks noGrp="1" noChangeAspect="1"/>
          </p:cNvPicPr>
          <p:nvPr>
            <p:ph idx="1"/>
          </p:nvPr>
        </p:nvPicPr>
        <p:blipFill rotWithShape="1">
          <a:blip r:embed="rId2"/>
          <a:srcRect r="49337" b="42162"/>
          <a:stretch/>
        </p:blipFill>
        <p:spPr>
          <a:xfrm>
            <a:off x="-50800" y="-12700"/>
            <a:ext cx="9667432" cy="6896100"/>
          </a:xfrm>
          <a:prstGeom prst="rect">
            <a:avLst/>
          </a:prstGeom>
        </p:spPr>
      </p:pic>
      <p:sp>
        <p:nvSpPr>
          <p:cNvPr id="9" name="TextBox 8">
            <a:extLst>
              <a:ext uri="{FF2B5EF4-FFF2-40B4-BE49-F238E27FC236}">
                <a16:creationId xmlns:a16="http://schemas.microsoft.com/office/drawing/2014/main" id="{9C50872F-3C45-4033-83E6-17F330FDF006}"/>
              </a:ext>
            </a:extLst>
          </p:cNvPr>
          <p:cNvSpPr txBox="1"/>
          <p:nvPr/>
        </p:nvSpPr>
        <p:spPr>
          <a:xfrm flipH="1">
            <a:off x="5105400" y="4513640"/>
            <a:ext cx="4333432" cy="2308324"/>
          </a:xfrm>
          <a:prstGeom prst="rect">
            <a:avLst/>
          </a:prstGeom>
          <a:noFill/>
        </p:spPr>
        <p:txBody>
          <a:bodyPr wrap="square" rtlCol="0">
            <a:spAutoFit/>
          </a:bodyPr>
          <a:lstStyle/>
          <a:p>
            <a:r>
              <a:rPr lang="en-US" sz="2400" dirty="0"/>
              <a:t>A Realm is the largest expression of a culture region – “region”  will be used to designate a subdivision of a realm. The differentiating criteria for </a:t>
            </a:r>
            <a:r>
              <a:rPr lang="en-US" sz="2400" dirty="0" err="1"/>
              <a:t>realmas</a:t>
            </a:r>
            <a:r>
              <a:rPr lang="en-US" sz="2400" dirty="0"/>
              <a:t> are the most general</a:t>
            </a:r>
          </a:p>
        </p:txBody>
      </p:sp>
    </p:spTree>
    <p:extLst>
      <p:ext uri="{BB962C8B-B14F-4D97-AF65-F5344CB8AC3E}">
        <p14:creationId xmlns:p14="http://schemas.microsoft.com/office/powerpoint/2010/main" val="1479749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a:extLst>
              <a:ext uri="{FF2B5EF4-FFF2-40B4-BE49-F238E27FC236}">
                <a16:creationId xmlns:a16="http://schemas.microsoft.com/office/drawing/2014/main" id="{40AA3F3C-B938-4275-B7D8-C0385301D99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39E81FAF-D2C9-413B-8D13-AC6E7D2DECFB}" type="slidenum">
              <a:rPr lang="en-US" altLang="en-US" sz="1400"/>
              <a:pPr>
                <a:spcBef>
                  <a:spcPct val="0"/>
                </a:spcBef>
                <a:buClrTx/>
                <a:buFontTx/>
                <a:buNone/>
              </a:pPr>
              <a:t>23</a:t>
            </a:fld>
            <a:endParaRPr lang="en-US" altLang="en-US" sz="1400" dirty="0"/>
          </a:p>
        </p:txBody>
      </p:sp>
      <p:sp>
        <p:nvSpPr>
          <p:cNvPr id="17410" name="Rectangle 2">
            <a:extLst>
              <a:ext uri="{FF2B5EF4-FFF2-40B4-BE49-F238E27FC236}">
                <a16:creationId xmlns:a16="http://schemas.microsoft.com/office/drawing/2014/main" id="{0AA75884-2A92-4753-8A70-3573BDED2B5E}"/>
              </a:ext>
            </a:extLst>
          </p:cNvPr>
          <p:cNvSpPr>
            <a:spLocks noGrp="1" noChangeArrowheads="1"/>
          </p:cNvSpPr>
          <p:nvPr>
            <p:ph type="title"/>
          </p:nvPr>
        </p:nvSpPr>
        <p:spPr>
          <a:xfrm>
            <a:off x="1524000" y="0"/>
            <a:ext cx="9144000" cy="533400"/>
          </a:xfrm>
          <a:solidFill>
            <a:schemeClr val="bg1"/>
          </a:solidFill>
        </p:spPr>
        <p:txBody>
          <a:bodyPr/>
          <a:lstStyle/>
          <a:p>
            <a:pPr>
              <a:defRPr/>
            </a:pPr>
            <a:r>
              <a:rPr lang="en-US" sz="4000" b="1" dirty="0">
                <a:latin typeface="Arial" charset="0"/>
              </a:rPr>
              <a:t>Point of view – broad &amp; connective</a:t>
            </a:r>
          </a:p>
        </p:txBody>
      </p:sp>
      <p:sp>
        <p:nvSpPr>
          <p:cNvPr id="17411" name="Rectangle 3">
            <a:extLst>
              <a:ext uri="{FF2B5EF4-FFF2-40B4-BE49-F238E27FC236}">
                <a16:creationId xmlns:a16="http://schemas.microsoft.com/office/drawing/2014/main" id="{DE3E8E95-0337-4C50-9CD9-7FC6EF61BEE3}"/>
              </a:ext>
            </a:extLst>
          </p:cNvPr>
          <p:cNvSpPr>
            <a:spLocks noGrp="1" noChangeArrowheads="1"/>
          </p:cNvSpPr>
          <p:nvPr>
            <p:ph type="body" idx="1"/>
          </p:nvPr>
        </p:nvSpPr>
        <p:spPr>
          <a:xfrm>
            <a:off x="685800" y="762000"/>
            <a:ext cx="9525000" cy="5791200"/>
          </a:xfrm>
        </p:spPr>
        <p:txBody>
          <a:bodyPr/>
          <a:lstStyle/>
          <a:p>
            <a:pPr>
              <a:lnSpc>
                <a:spcPct val="90000"/>
              </a:lnSpc>
              <a:defRPr/>
            </a:pPr>
            <a:r>
              <a:rPr lang="en-US" sz="2800" dirty="0">
                <a:latin typeface="Arial" charset="0"/>
                <a:cs typeface="Times New Roman" pitchFamily="18" charset="0"/>
              </a:rPr>
              <a:t>Geographers are concerned with more than </a:t>
            </a:r>
            <a:r>
              <a:rPr lang="en-US" sz="2800" b="1" dirty="0">
                <a:solidFill>
                  <a:srgbClr val="FF0000"/>
                </a:solidFill>
                <a:latin typeface="Arial" charset="0"/>
                <a:cs typeface="Times New Roman" pitchFamily="18" charset="0"/>
              </a:rPr>
              <a:t>locating</a:t>
            </a:r>
            <a:r>
              <a:rPr lang="en-US" sz="2800" dirty="0">
                <a:latin typeface="Arial" charset="0"/>
                <a:cs typeface="Times New Roman" pitchFamily="18" charset="0"/>
              </a:rPr>
              <a:t> phenomena and cataloging their characteristics. – that may be a starting point.</a:t>
            </a:r>
            <a:r>
              <a:rPr lang="en-US" sz="2800" dirty="0">
                <a:latin typeface="Arial" charset="0"/>
              </a:rPr>
              <a:t> </a:t>
            </a:r>
          </a:p>
          <a:p>
            <a:pPr>
              <a:lnSpc>
                <a:spcPct val="90000"/>
              </a:lnSpc>
              <a:defRPr/>
            </a:pPr>
            <a:r>
              <a:rPr lang="en-US" sz="2800" dirty="0">
                <a:latin typeface="Arial" charset="0"/>
                <a:cs typeface="Arial" charset="0"/>
              </a:rPr>
              <a:t>Geographers may seek to identify </a:t>
            </a:r>
            <a:r>
              <a:rPr lang="en-US" sz="2800" b="1" dirty="0">
                <a:solidFill>
                  <a:srgbClr val="FF0000"/>
                </a:solidFill>
                <a:latin typeface="Arial" charset="0"/>
                <a:cs typeface="Arial" charset="0"/>
              </a:rPr>
              <a:t>regions</a:t>
            </a:r>
            <a:r>
              <a:rPr lang="en-US" sz="2800" dirty="0">
                <a:latin typeface="Arial" charset="0"/>
                <a:cs typeface="Arial" charset="0"/>
              </a:rPr>
              <a:t>, areas of commonality, once the locations of phenomena have been plotted</a:t>
            </a:r>
          </a:p>
          <a:p>
            <a:pPr lvl="1">
              <a:lnSpc>
                <a:spcPct val="90000"/>
              </a:lnSpc>
              <a:defRPr/>
            </a:pPr>
            <a:r>
              <a:rPr lang="en-US" sz="2400" b="1" dirty="0">
                <a:latin typeface="Arial" charset="0"/>
                <a:cs typeface="Arial" charset="0"/>
              </a:rPr>
              <a:t>May use historical perspective</a:t>
            </a:r>
          </a:p>
          <a:p>
            <a:pPr>
              <a:lnSpc>
                <a:spcPct val="90000"/>
              </a:lnSpc>
              <a:defRPr/>
            </a:pPr>
            <a:r>
              <a:rPr lang="en-US" sz="2800" dirty="0">
                <a:latin typeface="Arial" charset="0"/>
                <a:cs typeface="Arial" charset="0"/>
              </a:rPr>
              <a:t>Geographers may seek </a:t>
            </a:r>
            <a:r>
              <a:rPr lang="en-US" sz="2800" b="1" dirty="0">
                <a:solidFill>
                  <a:srgbClr val="FF0000"/>
                </a:solidFill>
                <a:latin typeface="Arial" charset="0"/>
                <a:cs typeface="Arial" charset="0"/>
              </a:rPr>
              <a:t>connections</a:t>
            </a:r>
            <a:r>
              <a:rPr lang="en-US" sz="2800" dirty="0">
                <a:latin typeface="Arial" charset="0"/>
                <a:cs typeface="Arial" charset="0"/>
              </a:rPr>
              <a:t> between this phenomena and others to see if there are cause-effect relations.</a:t>
            </a:r>
            <a:r>
              <a:rPr lang="en-US" sz="2800" dirty="0">
                <a:latin typeface="Arial" charset="0"/>
              </a:rPr>
              <a:t> </a:t>
            </a:r>
          </a:p>
          <a:p>
            <a:pPr>
              <a:lnSpc>
                <a:spcPct val="90000"/>
              </a:lnSpc>
              <a:defRPr/>
            </a:pPr>
            <a:r>
              <a:rPr lang="en-US" sz="2800" dirty="0">
                <a:latin typeface="Arial" charset="0"/>
                <a:cs typeface="Arial" charset="0"/>
              </a:rPr>
              <a:t>Geographers try to understand the </a:t>
            </a:r>
            <a:r>
              <a:rPr lang="en-US" sz="2800" b="1" dirty="0">
                <a:latin typeface="Arial" charset="0"/>
                <a:cs typeface="Arial" charset="0"/>
              </a:rPr>
              <a:t>“</a:t>
            </a:r>
            <a:r>
              <a:rPr lang="en-US" sz="2800" b="1" dirty="0">
                <a:solidFill>
                  <a:srgbClr val="FF0000"/>
                </a:solidFill>
                <a:latin typeface="Arial" charset="0"/>
                <a:cs typeface="Arial" charset="0"/>
              </a:rPr>
              <a:t>whole picture</a:t>
            </a:r>
            <a:r>
              <a:rPr lang="en-US" sz="2800" b="1" dirty="0">
                <a:latin typeface="Arial" charset="0"/>
                <a:cs typeface="Arial" charset="0"/>
              </a:rPr>
              <a:t>”</a:t>
            </a:r>
            <a:r>
              <a:rPr lang="en-US" sz="2800" dirty="0">
                <a:latin typeface="Arial" charset="0"/>
                <a:cs typeface="Arial" charset="0"/>
              </a:rPr>
              <a:t> of the human relationship with the earth which humanity occupies.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A247E-283E-4AFF-923D-FA2B57FD8B0D}"/>
              </a:ext>
            </a:extLst>
          </p:cNvPr>
          <p:cNvSpPr>
            <a:spLocks noGrp="1"/>
          </p:cNvSpPr>
          <p:nvPr>
            <p:ph type="title"/>
          </p:nvPr>
        </p:nvSpPr>
        <p:spPr>
          <a:xfrm>
            <a:off x="914400" y="-58615"/>
            <a:ext cx="10363200" cy="592015"/>
          </a:xfrm>
        </p:spPr>
        <p:txBody>
          <a:bodyPr/>
          <a:lstStyle/>
          <a:p>
            <a:r>
              <a:rPr lang="en-US" dirty="0"/>
              <a:t>Grid system essential for accurate locating</a:t>
            </a:r>
          </a:p>
        </p:txBody>
      </p:sp>
      <p:pic>
        <p:nvPicPr>
          <p:cNvPr id="6" name="Content Placeholder 5">
            <a:extLst>
              <a:ext uri="{FF2B5EF4-FFF2-40B4-BE49-F238E27FC236}">
                <a16:creationId xmlns:a16="http://schemas.microsoft.com/office/drawing/2014/main" id="{24F8B84B-9C35-418D-BBE0-1858B7B01B40}"/>
              </a:ext>
            </a:extLst>
          </p:cNvPr>
          <p:cNvPicPr>
            <a:picLocks noGrp="1" noChangeAspect="1"/>
          </p:cNvPicPr>
          <p:nvPr>
            <p:ph idx="1"/>
          </p:nvPr>
        </p:nvPicPr>
        <p:blipFill>
          <a:blip r:embed="rId2"/>
          <a:stretch>
            <a:fillRect/>
          </a:stretch>
        </p:blipFill>
        <p:spPr>
          <a:xfrm>
            <a:off x="-189409" y="728686"/>
            <a:ext cx="10388837" cy="6129314"/>
          </a:xfrm>
          <a:prstGeom prst="rect">
            <a:avLst/>
          </a:prstGeom>
        </p:spPr>
      </p:pic>
      <p:sp>
        <p:nvSpPr>
          <p:cNvPr id="4" name="Slide Number Placeholder 3">
            <a:extLst>
              <a:ext uri="{FF2B5EF4-FFF2-40B4-BE49-F238E27FC236}">
                <a16:creationId xmlns:a16="http://schemas.microsoft.com/office/drawing/2014/main" id="{03944D9D-B7F0-4BF7-A84C-B3F60B0CB1DE}"/>
              </a:ext>
            </a:extLst>
          </p:cNvPr>
          <p:cNvSpPr>
            <a:spLocks noGrp="1"/>
          </p:cNvSpPr>
          <p:nvPr>
            <p:ph type="sldNum" sz="quarter" idx="11"/>
          </p:nvPr>
        </p:nvSpPr>
        <p:spPr/>
        <p:txBody>
          <a:bodyPr/>
          <a:lstStyle/>
          <a:p>
            <a:pPr>
              <a:defRPr/>
            </a:pPr>
            <a:fld id="{3D9F3BC0-57D2-45E1-A39C-F1AEE503EB8C}" type="slidenum">
              <a:rPr lang="en-US" altLang="en-US" smtClean="0"/>
              <a:pPr>
                <a:defRPr/>
              </a:pPr>
              <a:t>24</a:t>
            </a:fld>
            <a:endParaRPr lang="en-US" altLang="en-US"/>
          </a:p>
        </p:txBody>
      </p:sp>
    </p:spTree>
    <p:extLst>
      <p:ext uri="{BB962C8B-B14F-4D97-AF65-F5344CB8AC3E}">
        <p14:creationId xmlns:p14="http://schemas.microsoft.com/office/powerpoint/2010/main" val="2706665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9B37-A9D4-4982-BAE9-BBBC5D75695E}"/>
              </a:ext>
            </a:extLst>
          </p:cNvPr>
          <p:cNvSpPr>
            <a:spLocks noGrp="1"/>
          </p:cNvSpPr>
          <p:nvPr>
            <p:ph type="title"/>
          </p:nvPr>
        </p:nvSpPr>
        <p:spPr>
          <a:xfrm>
            <a:off x="879231" y="-23446"/>
            <a:ext cx="10363200" cy="754673"/>
          </a:xfrm>
        </p:spPr>
        <p:txBody>
          <a:bodyPr/>
          <a:lstStyle/>
          <a:p>
            <a:r>
              <a:rPr lang="en-US" dirty="0"/>
              <a:t>Tilt of the Axis Causes the Seasons</a:t>
            </a:r>
          </a:p>
        </p:txBody>
      </p:sp>
      <p:pic>
        <p:nvPicPr>
          <p:cNvPr id="6" name="Content Placeholder 5">
            <a:extLst>
              <a:ext uri="{FF2B5EF4-FFF2-40B4-BE49-F238E27FC236}">
                <a16:creationId xmlns:a16="http://schemas.microsoft.com/office/drawing/2014/main" id="{B6882D06-F916-4E73-8EE0-EDE50B07E79C}"/>
              </a:ext>
            </a:extLst>
          </p:cNvPr>
          <p:cNvPicPr>
            <a:picLocks noGrp="1" noChangeAspect="1"/>
          </p:cNvPicPr>
          <p:nvPr>
            <p:ph idx="1"/>
          </p:nvPr>
        </p:nvPicPr>
        <p:blipFill>
          <a:blip r:embed="rId2"/>
          <a:stretch>
            <a:fillRect/>
          </a:stretch>
        </p:blipFill>
        <p:spPr>
          <a:xfrm>
            <a:off x="29308" y="1143000"/>
            <a:ext cx="9329983" cy="4983773"/>
          </a:xfrm>
          <a:prstGeom prst="rect">
            <a:avLst/>
          </a:prstGeom>
        </p:spPr>
      </p:pic>
      <p:sp>
        <p:nvSpPr>
          <p:cNvPr id="4" name="Slide Number Placeholder 3">
            <a:extLst>
              <a:ext uri="{FF2B5EF4-FFF2-40B4-BE49-F238E27FC236}">
                <a16:creationId xmlns:a16="http://schemas.microsoft.com/office/drawing/2014/main" id="{09F07A6B-CDBB-4C72-9860-D353550C6867}"/>
              </a:ext>
            </a:extLst>
          </p:cNvPr>
          <p:cNvSpPr>
            <a:spLocks noGrp="1"/>
          </p:cNvSpPr>
          <p:nvPr>
            <p:ph type="sldNum" sz="quarter" idx="11"/>
          </p:nvPr>
        </p:nvSpPr>
        <p:spPr/>
        <p:txBody>
          <a:bodyPr/>
          <a:lstStyle/>
          <a:p>
            <a:pPr>
              <a:defRPr/>
            </a:pPr>
            <a:fld id="{3D9F3BC0-57D2-45E1-A39C-F1AEE503EB8C}" type="slidenum">
              <a:rPr lang="en-US" altLang="en-US" smtClean="0"/>
              <a:pPr>
                <a:defRPr/>
              </a:pPr>
              <a:t>25</a:t>
            </a:fld>
            <a:endParaRPr lang="en-US" altLang="en-US"/>
          </a:p>
        </p:txBody>
      </p:sp>
      <p:cxnSp>
        <p:nvCxnSpPr>
          <p:cNvPr id="8" name="Straight Arrow Connector 7">
            <a:extLst>
              <a:ext uri="{FF2B5EF4-FFF2-40B4-BE49-F238E27FC236}">
                <a16:creationId xmlns:a16="http://schemas.microsoft.com/office/drawing/2014/main" id="{FF1BA5DC-BD27-49CF-9B36-547F9CEA0D6B}"/>
              </a:ext>
            </a:extLst>
          </p:cNvPr>
          <p:cNvCxnSpPr>
            <a:cxnSpLocks/>
          </p:cNvCxnSpPr>
          <p:nvPr/>
        </p:nvCxnSpPr>
        <p:spPr bwMode="auto">
          <a:xfrm>
            <a:off x="2299309" y="725365"/>
            <a:ext cx="533400" cy="798635"/>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11878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4B65A39-E1E1-4BA4-AEC1-A06EA3BCB275}"/>
              </a:ext>
            </a:extLst>
          </p:cNvPr>
          <p:cNvPicPr>
            <a:picLocks noGrp="1" noChangeAspect="1"/>
          </p:cNvPicPr>
          <p:nvPr>
            <p:ph idx="1"/>
          </p:nvPr>
        </p:nvPicPr>
        <p:blipFill>
          <a:blip r:embed="rId3"/>
          <a:stretch>
            <a:fillRect/>
          </a:stretch>
        </p:blipFill>
        <p:spPr>
          <a:xfrm>
            <a:off x="71469" y="0"/>
            <a:ext cx="6934059" cy="6858000"/>
          </a:xfrm>
          <a:prstGeom prst="rect">
            <a:avLst/>
          </a:prstGeom>
        </p:spPr>
      </p:pic>
      <p:sp>
        <p:nvSpPr>
          <p:cNvPr id="4" name="Slide Number Placeholder 3">
            <a:extLst>
              <a:ext uri="{FF2B5EF4-FFF2-40B4-BE49-F238E27FC236}">
                <a16:creationId xmlns:a16="http://schemas.microsoft.com/office/drawing/2014/main" id="{78E4E275-C386-40A9-9C6D-C7B615E283AB}"/>
              </a:ext>
            </a:extLst>
          </p:cNvPr>
          <p:cNvSpPr>
            <a:spLocks noGrp="1"/>
          </p:cNvSpPr>
          <p:nvPr>
            <p:ph type="sldNum" sz="quarter" idx="11"/>
          </p:nvPr>
        </p:nvSpPr>
        <p:spPr/>
        <p:txBody>
          <a:bodyPr/>
          <a:lstStyle/>
          <a:p>
            <a:pPr>
              <a:defRPr/>
            </a:pPr>
            <a:fld id="{3D9F3BC0-57D2-45E1-A39C-F1AEE503EB8C}" type="slidenum">
              <a:rPr lang="en-US" altLang="en-US" smtClean="0"/>
              <a:pPr>
                <a:defRPr/>
              </a:pPr>
              <a:t>26</a:t>
            </a:fld>
            <a:endParaRPr lang="en-US" altLang="en-US" dirty="0"/>
          </a:p>
        </p:txBody>
      </p:sp>
      <p:sp>
        <p:nvSpPr>
          <p:cNvPr id="7" name="TextBox 6">
            <a:extLst>
              <a:ext uri="{FF2B5EF4-FFF2-40B4-BE49-F238E27FC236}">
                <a16:creationId xmlns:a16="http://schemas.microsoft.com/office/drawing/2014/main" id="{13283B66-4F08-4499-9DB6-94D70F765A39}"/>
              </a:ext>
            </a:extLst>
          </p:cNvPr>
          <p:cNvSpPr txBox="1"/>
          <p:nvPr/>
        </p:nvSpPr>
        <p:spPr>
          <a:xfrm>
            <a:off x="7467600" y="533400"/>
            <a:ext cx="4191000" cy="6124754"/>
          </a:xfrm>
          <a:prstGeom prst="rect">
            <a:avLst/>
          </a:prstGeom>
          <a:noFill/>
        </p:spPr>
        <p:txBody>
          <a:bodyPr wrap="square" rtlCol="0">
            <a:spAutoFit/>
          </a:bodyPr>
          <a:lstStyle/>
          <a:p>
            <a:r>
              <a:rPr lang="en-US" sz="2800" b="1" dirty="0">
                <a:solidFill>
                  <a:srgbClr val="FF0000"/>
                </a:solidFill>
              </a:rPr>
              <a:t>Rotation</a:t>
            </a:r>
            <a:r>
              <a:rPr lang="en-US" sz="2800" dirty="0"/>
              <a:t> occurs around the axis of the earth resulting in night and day. I takes 24 hours to complete one rotation.</a:t>
            </a:r>
            <a:br>
              <a:rPr lang="en-US" sz="2800" dirty="0"/>
            </a:br>
            <a:br>
              <a:rPr lang="en-US" sz="2800" dirty="0"/>
            </a:br>
            <a:endParaRPr lang="en-US" sz="2800" dirty="0"/>
          </a:p>
          <a:p>
            <a:endParaRPr lang="en-US" sz="2800" dirty="0"/>
          </a:p>
          <a:p>
            <a:r>
              <a:rPr lang="en-US" sz="2800" b="1" dirty="0">
                <a:solidFill>
                  <a:srgbClr val="FF0000"/>
                </a:solidFill>
              </a:rPr>
              <a:t>Revolution</a:t>
            </a:r>
            <a:r>
              <a:rPr lang="en-US" sz="2800" dirty="0"/>
              <a:t> occurs around the sun. The earth revolves around the sun and it takes 365 ¼ days to complete one revolution. We call that a year.</a:t>
            </a:r>
          </a:p>
        </p:txBody>
      </p:sp>
    </p:spTree>
    <p:extLst>
      <p:ext uri="{BB962C8B-B14F-4D97-AF65-F5344CB8AC3E}">
        <p14:creationId xmlns:p14="http://schemas.microsoft.com/office/powerpoint/2010/main" val="3183715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1F25C-979C-4AC3-AEB7-32B9EB8D5DCE}"/>
              </a:ext>
            </a:extLst>
          </p:cNvPr>
          <p:cNvSpPr>
            <a:spLocks noGrp="1"/>
          </p:cNvSpPr>
          <p:nvPr>
            <p:ph type="title"/>
          </p:nvPr>
        </p:nvSpPr>
        <p:spPr>
          <a:xfrm>
            <a:off x="914400" y="-39329"/>
            <a:ext cx="10363200" cy="725129"/>
          </a:xfrm>
        </p:spPr>
        <p:txBody>
          <a:bodyPr/>
          <a:lstStyle/>
          <a:p>
            <a:r>
              <a:rPr lang="en-US" dirty="0"/>
              <a:t>Time Zones</a:t>
            </a:r>
          </a:p>
        </p:txBody>
      </p:sp>
      <p:sp>
        <p:nvSpPr>
          <p:cNvPr id="3" name="Content Placeholder 2">
            <a:extLst>
              <a:ext uri="{FF2B5EF4-FFF2-40B4-BE49-F238E27FC236}">
                <a16:creationId xmlns:a16="http://schemas.microsoft.com/office/drawing/2014/main" id="{6F97BEFA-B4D9-4CBA-BA50-080D095CACE2}"/>
              </a:ext>
            </a:extLst>
          </p:cNvPr>
          <p:cNvSpPr>
            <a:spLocks noGrp="1"/>
          </p:cNvSpPr>
          <p:nvPr>
            <p:ph idx="1"/>
          </p:nvPr>
        </p:nvSpPr>
        <p:spPr>
          <a:xfrm>
            <a:off x="914400" y="990600"/>
            <a:ext cx="11125200" cy="4953000"/>
          </a:xfrm>
        </p:spPr>
        <p:txBody>
          <a:bodyPr/>
          <a:lstStyle/>
          <a:p>
            <a:r>
              <a:rPr lang="en-US" dirty="0"/>
              <a:t>Roughly based on longitude (each zone approximately 15</a:t>
            </a:r>
            <a:r>
              <a:rPr lang="en-US" baseline="30000" dirty="0"/>
              <a:t>o</a:t>
            </a:r>
            <a:r>
              <a:rPr lang="en-US" dirty="0"/>
              <a:t> of longitude wide)</a:t>
            </a:r>
          </a:p>
          <a:p>
            <a:r>
              <a:rPr lang="en-US" dirty="0"/>
              <a:t>Irregularities often accommodate country borders.</a:t>
            </a:r>
          </a:p>
          <a:p>
            <a:r>
              <a:rPr lang="en-US" dirty="0"/>
              <a:t>Some areas are off the world-wide system</a:t>
            </a:r>
          </a:p>
          <a:p>
            <a:pPr lvl="1"/>
            <a:r>
              <a:rPr lang="en-US" dirty="0"/>
              <a:t>New </a:t>
            </a:r>
            <a:r>
              <a:rPr lang="en-US" dirty="0" err="1"/>
              <a:t>Foundland</a:t>
            </a:r>
            <a:r>
              <a:rPr lang="en-US" dirty="0"/>
              <a:t> Island, India, Sri Lanka, Iran, Myanmar (Burma), Central Australia, and a few islands in the Indian and Pacific oceans.</a:t>
            </a:r>
          </a:p>
          <a:p>
            <a:pPr lvl="1"/>
            <a:r>
              <a:rPr lang="en-US" dirty="0"/>
              <a:t>China has only one time zone for the whole country even though it spans close to 60 degrees of longitude.</a:t>
            </a:r>
          </a:p>
          <a:p>
            <a:pPr lvl="1"/>
            <a:endParaRPr lang="en-US" dirty="0"/>
          </a:p>
        </p:txBody>
      </p:sp>
      <p:sp>
        <p:nvSpPr>
          <p:cNvPr id="4" name="Slide Number Placeholder 3">
            <a:extLst>
              <a:ext uri="{FF2B5EF4-FFF2-40B4-BE49-F238E27FC236}">
                <a16:creationId xmlns:a16="http://schemas.microsoft.com/office/drawing/2014/main" id="{523CD0CB-87FA-4684-BE67-EF08450EE4AC}"/>
              </a:ext>
            </a:extLst>
          </p:cNvPr>
          <p:cNvSpPr>
            <a:spLocks noGrp="1"/>
          </p:cNvSpPr>
          <p:nvPr>
            <p:ph type="sldNum" sz="quarter" idx="11"/>
          </p:nvPr>
        </p:nvSpPr>
        <p:spPr/>
        <p:txBody>
          <a:bodyPr/>
          <a:lstStyle/>
          <a:p>
            <a:pPr>
              <a:defRPr/>
            </a:pPr>
            <a:fld id="{3D9F3BC0-57D2-45E1-A39C-F1AEE503EB8C}" type="slidenum">
              <a:rPr lang="en-US" altLang="en-US" smtClean="0"/>
              <a:pPr>
                <a:defRPr/>
              </a:pPr>
              <a:t>27</a:t>
            </a:fld>
            <a:endParaRPr lang="en-US" altLang="en-US"/>
          </a:p>
        </p:txBody>
      </p:sp>
    </p:spTree>
    <p:extLst>
      <p:ext uri="{BB962C8B-B14F-4D97-AF65-F5344CB8AC3E}">
        <p14:creationId xmlns:p14="http://schemas.microsoft.com/office/powerpoint/2010/main" val="1417447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708D2-A477-4A54-B47F-C1D3E37505A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3B895C7-4A26-4073-918B-B11CC30AE649}"/>
              </a:ext>
            </a:extLst>
          </p:cNvPr>
          <p:cNvPicPr>
            <a:picLocks noGrp="1" noChangeAspect="1"/>
          </p:cNvPicPr>
          <p:nvPr>
            <p:ph idx="1"/>
          </p:nvPr>
        </p:nvPicPr>
        <p:blipFill>
          <a:blip r:embed="rId2"/>
          <a:stretch>
            <a:fillRect/>
          </a:stretch>
        </p:blipFill>
        <p:spPr>
          <a:xfrm>
            <a:off x="0" y="286758"/>
            <a:ext cx="12192000" cy="6571242"/>
          </a:xfrm>
          <a:prstGeom prst="rect">
            <a:avLst/>
          </a:prstGeom>
        </p:spPr>
      </p:pic>
      <p:sp>
        <p:nvSpPr>
          <p:cNvPr id="4" name="Slide Number Placeholder 3">
            <a:extLst>
              <a:ext uri="{FF2B5EF4-FFF2-40B4-BE49-F238E27FC236}">
                <a16:creationId xmlns:a16="http://schemas.microsoft.com/office/drawing/2014/main" id="{A04E5A6B-BC52-4BC5-98E2-58563A7E0B37}"/>
              </a:ext>
            </a:extLst>
          </p:cNvPr>
          <p:cNvSpPr>
            <a:spLocks noGrp="1"/>
          </p:cNvSpPr>
          <p:nvPr>
            <p:ph type="sldNum" sz="quarter" idx="11"/>
          </p:nvPr>
        </p:nvSpPr>
        <p:spPr/>
        <p:txBody>
          <a:bodyPr/>
          <a:lstStyle/>
          <a:p>
            <a:pPr>
              <a:defRPr/>
            </a:pPr>
            <a:fld id="{3D9F3BC0-57D2-45E1-A39C-F1AEE503EB8C}" type="slidenum">
              <a:rPr lang="en-US" altLang="en-US" smtClean="0"/>
              <a:pPr>
                <a:defRPr/>
              </a:pPr>
              <a:t>28</a:t>
            </a:fld>
            <a:endParaRPr lang="en-US" altLang="en-US"/>
          </a:p>
        </p:txBody>
      </p:sp>
    </p:spTree>
    <p:extLst>
      <p:ext uri="{BB962C8B-B14F-4D97-AF65-F5344CB8AC3E}">
        <p14:creationId xmlns:p14="http://schemas.microsoft.com/office/powerpoint/2010/main" val="4206544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a:extLst>
              <a:ext uri="{FF2B5EF4-FFF2-40B4-BE49-F238E27FC236}">
                <a16:creationId xmlns:a16="http://schemas.microsoft.com/office/drawing/2014/main" id="{F280D624-F79C-4CD0-8EBA-33DFFA52418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A3F1B4A8-8906-4A1C-AB47-D3FA66201C43}" type="slidenum">
              <a:rPr lang="en-US" altLang="en-US" sz="1400"/>
              <a:pPr>
                <a:spcBef>
                  <a:spcPct val="0"/>
                </a:spcBef>
                <a:buClrTx/>
                <a:buFontTx/>
                <a:buNone/>
              </a:pPr>
              <a:t>29</a:t>
            </a:fld>
            <a:endParaRPr lang="en-US" altLang="en-US" sz="1400" dirty="0"/>
          </a:p>
        </p:txBody>
      </p:sp>
      <p:sp>
        <p:nvSpPr>
          <p:cNvPr id="18434" name="Rectangle 2">
            <a:extLst>
              <a:ext uri="{FF2B5EF4-FFF2-40B4-BE49-F238E27FC236}">
                <a16:creationId xmlns:a16="http://schemas.microsoft.com/office/drawing/2014/main" id="{76556201-AB34-4C60-AF6E-63BD58A28983}"/>
              </a:ext>
            </a:extLst>
          </p:cNvPr>
          <p:cNvSpPr>
            <a:spLocks noGrp="1" noChangeArrowheads="1"/>
          </p:cNvSpPr>
          <p:nvPr>
            <p:ph type="title"/>
          </p:nvPr>
        </p:nvSpPr>
        <p:spPr>
          <a:xfrm>
            <a:off x="1981200" y="457200"/>
            <a:ext cx="8229600" cy="1143000"/>
          </a:xfrm>
        </p:spPr>
        <p:txBody>
          <a:bodyPr/>
          <a:lstStyle/>
          <a:p>
            <a:pPr>
              <a:defRPr/>
            </a:pPr>
            <a:r>
              <a:rPr lang="en-US" sz="6600" dirty="0"/>
              <a:t>Past &amp; Present Perspectives</a:t>
            </a:r>
          </a:p>
        </p:txBody>
      </p:sp>
      <p:sp>
        <p:nvSpPr>
          <p:cNvPr id="18435" name="Rectangle 3">
            <a:extLst>
              <a:ext uri="{FF2B5EF4-FFF2-40B4-BE49-F238E27FC236}">
                <a16:creationId xmlns:a16="http://schemas.microsoft.com/office/drawing/2014/main" id="{E0B414C9-8370-4308-AC7C-C77721CA3537}"/>
              </a:ext>
            </a:extLst>
          </p:cNvPr>
          <p:cNvSpPr>
            <a:spLocks noGrp="1" noChangeArrowheads="1"/>
          </p:cNvSpPr>
          <p:nvPr>
            <p:ph type="body" idx="1"/>
          </p:nvPr>
        </p:nvSpPr>
        <p:spPr>
          <a:xfrm>
            <a:off x="2209800" y="2376488"/>
            <a:ext cx="7772400" cy="3567112"/>
          </a:xfrm>
        </p:spPr>
        <p:txBody>
          <a:bodyPr/>
          <a:lstStyle/>
          <a:p>
            <a:pPr>
              <a:defRPr/>
            </a:pPr>
            <a:r>
              <a:rPr lang="en-US" sz="4000" b="1" dirty="0"/>
              <a:t>Environmental Determinism</a:t>
            </a:r>
          </a:p>
          <a:p>
            <a:pPr lvl="1">
              <a:defRPr/>
            </a:pPr>
            <a:r>
              <a:rPr lang="en-US" sz="3600" b="1" dirty="0">
                <a:solidFill>
                  <a:srgbClr val="FF0000"/>
                </a:solidFill>
              </a:rPr>
              <a:t>Largely discredited</a:t>
            </a:r>
          </a:p>
          <a:p>
            <a:pPr>
              <a:defRPr/>
            </a:pPr>
            <a:r>
              <a:rPr lang="en-US" sz="4000" b="1" dirty="0"/>
              <a:t>Possibilism</a:t>
            </a:r>
          </a:p>
          <a:p>
            <a:pPr lvl="1">
              <a:defRPr/>
            </a:pPr>
            <a:r>
              <a:rPr lang="en-US" sz="3600" b="1" dirty="0"/>
              <a:t>More balanced and realistic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13C54-9B81-4332-BFF9-658B6DFF81E4}"/>
              </a:ext>
            </a:extLst>
          </p:cNvPr>
          <p:cNvSpPr>
            <a:spLocks noGrp="1"/>
          </p:cNvSpPr>
          <p:nvPr>
            <p:ph type="title"/>
          </p:nvPr>
        </p:nvSpPr>
        <p:spPr>
          <a:xfrm>
            <a:off x="1524000" y="0"/>
            <a:ext cx="9144000" cy="1295400"/>
          </a:xfrm>
        </p:spPr>
        <p:txBody>
          <a:bodyPr/>
          <a:lstStyle/>
          <a:p>
            <a:pPr>
              <a:defRPr/>
            </a:pPr>
            <a:r>
              <a:rPr lang="en-US" dirty="0"/>
              <a:t>Origins of Geographic Study: natural human inquisitiveness </a:t>
            </a:r>
          </a:p>
        </p:txBody>
      </p:sp>
      <p:sp>
        <p:nvSpPr>
          <p:cNvPr id="3" name="Content Placeholder 2">
            <a:extLst>
              <a:ext uri="{FF2B5EF4-FFF2-40B4-BE49-F238E27FC236}">
                <a16:creationId xmlns:a16="http://schemas.microsoft.com/office/drawing/2014/main" id="{D2DE8F2E-0C93-4ED3-8EE3-795CA37FB478}"/>
              </a:ext>
            </a:extLst>
          </p:cNvPr>
          <p:cNvSpPr>
            <a:spLocks noGrp="1"/>
          </p:cNvSpPr>
          <p:nvPr>
            <p:ph idx="1"/>
          </p:nvPr>
        </p:nvSpPr>
        <p:spPr>
          <a:xfrm>
            <a:off x="381000" y="1600200"/>
            <a:ext cx="11049000" cy="5181600"/>
          </a:xfrm>
        </p:spPr>
        <p:txBody>
          <a:bodyPr/>
          <a:lstStyle/>
          <a:p>
            <a:pPr>
              <a:defRPr/>
            </a:pPr>
            <a:r>
              <a:rPr lang="en-US" dirty="0"/>
              <a:t>Thinking geographically is one of the oldest human activities.  Perhaps the first geographer was a prehistoric human who crossed a river or climbed a hill, observed what was on the other side, returned home to tell about it, and scratched the route in the dirt.  Perhaps the second geographer was a friend or relative who followed the dirt map to reach the other side.</a:t>
            </a:r>
          </a:p>
          <a:p>
            <a:pPr lvl="1">
              <a:defRPr/>
            </a:pPr>
            <a:r>
              <a:rPr lang="en-US" dirty="0"/>
              <a:t>James M. Rubenstein in </a:t>
            </a:r>
            <a:r>
              <a:rPr lang="en-US" i="1" dirty="0"/>
              <a:t>Contemporary Human Geography</a:t>
            </a:r>
          </a:p>
          <a:p>
            <a:pPr>
              <a:defRPr/>
            </a:pPr>
            <a:endParaRPr lang="en-US" dirty="0"/>
          </a:p>
        </p:txBody>
      </p:sp>
      <p:sp>
        <p:nvSpPr>
          <p:cNvPr id="7172" name="Slide Number Placeholder 3">
            <a:extLst>
              <a:ext uri="{FF2B5EF4-FFF2-40B4-BE49-F238E27FC236}">
                <a16:creationId xmlns:a16="http://schemas.microsoft.com/office/drawing/2014/main" id="{D7D4F39D-FBF6-454C-BBE8-44B42BC4D45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59A99E99-3927-497E-8BFA-5C2FD556B77D}" type="slidenum">
              <a:rPr lang="en-US" altLang="en-US" sz="1400"/>
              <a:pPr>
                <a:spcBef>
                  <a:spcPct val="0"/>
                </a:spcBef>
                <a:buClrTx/>
                <a:buFontTx/>
                <a:buNone/>
              </a:pPr>
              <a:t>3</a:t>
            </a:fld>
            <a:endParaRPr lang="en-US" altLang="en-US" sz="1400" dirty="0"/>
          </a:p>
        </p:txBody>
      </p:sp>
      <p:sp>
        <p:nvSpPr>
          <p:cNvPr id="7173" name="Footer Placeholder 4">
            <a:extLst>
              <a:ext uri="{FF2B5EF4-FFF2-40B4-BE49-F238E27FC236}">
                <a16:creationId xmlns:a16="http://schemas.microsoft.com/office/drawing/2014/main" id="{437E1696-F528-4729-9C35-10DF9AF932E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dirty="0"/>
              <a:t>Globalization and Diversity; Rowntree, Lewis, Price, Wyckoff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a:extLst>
              <a:ext uri="{FF2B5EF4-FFF2-40B4-BE49-F238E27FC236}">
                <a16:creationId xmlns:a16="http://schemas.microsoft.com/office/drawing/2014/main" id="{CFFA6767-E9A3-4509-A2AE-1E4ED89BD2C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60E04340-24CD-45E6-ABFC-30AC97BE1491}" type="slidenum">
              <a:rPr lang="en-US" altLang="en-US" sz="1400"/>
              <a:pPr>
                <a:spcBef>
                  <a:spcPct val="0"/>
                </a:spcBef>
                <a:buClrTx/>
                <a:buFontTx/>
                <a:buNone/>
              </a:pPr>
              <a:t>30</a:t>
            </a:fld>
            <a:endParaRPr lang="en-US" altLang="en-US" sz="1400" dirty="0"/>
          </a:p>
        </p:txBody>
      </p:sp>
      <p:sp>
        <p:nvSpPr>
          <p:cNvPr id="19458" name="Rectangle 2">
            <a:extLst>
              <a:ext uri="{FF2B5EF4-FFF2-40B4-BE49-F238E27FC236}">
                <a16:creationId xmlns:a16="http://schemas.microsoft.com/office/drawing/2014/main" id="{AD3DB65A-E430-4A27-99EC-6888A61F04F2}"/>
              </a:ext>
            </a:extLst>
          </p:cNvPr>
          <p:cNvSpPr>
            <a:spLocks noGrp="1" noChangeArrowheads="1"/>
          </p:cNvSpPr>
          <p:nvPr>
            <p:ph type="title"/>
          </p:nvPr>
        </p:nvSpPr>
        <p:spPr>
          <a:xfrm>
            <a:off x="2133600" y="0"/>
            <a:ext cx="7772400" cy="685800"/>
          </a:xfrm>
        </p:spPr>
        <p:txBody>
          <a:bodyPr/>
          <a:lstStyle/>
          <a:p>
            <a:pPr>
              <a:defRPr/>
            </a:pPr>
            <a:r>
              <a:rPr lang="en-US" dirty="0">
                <a:solidFill>
                  <a:schemeClr val="tx1"/>
                </a:solidFill>
              </a:rPr>
              <a:t>Diversity Amid Globalization</a:t>
            </a:r>
          </a:p>
        </p:txBody>
      </p:sp>
      <p:sp>
        <p:nvSpPr>
          <p:cNvPr id="19459" name="Rectangle 3">
            <a:extLst>
              <a:ext uri="{FF2B5EF4-FFF2-40B4-BE49-F238E27FC236}">
                <a16:creationId xmlns:a16="http://schemas.microsoft.com/office/drawing/2014/main" id="{80066D94-C58D-4D5B-8913-A88BB6BF9C93}"/>
              </a:ext>
            </a:extLst>
          </p:cNvPr>
          <p:cNvSpPr>
            <a:spLocks noGrp="1" noChangeArrowheads="1"/>
          </p:cNvSpPr>
          <p:nvPr>
            <p:ph type="body" idx="1"/>
          </p:nvPr>
        </p:nvSpPr>
        <p:spPr>
          <a:xfrm>
            <a:off x="533400" y="1143000"/>
            <a:ext cx="10972800" cy="5334000"/>
          </a:xfrm>
        </p:spPr>
        <p:txBody>
          <a:bodyPr/>
          <a:lstStyle/>
          <a:p>
            <a:pPr>
              <a:lnSpc>
                <a:spcPct val="80000"/>
              </a:lnSpc>
              <a:defRPr/>
            </a:pPr>
            <a:r>
              <a:rPr lang="en-US" sz="2800" b="1" i="1" dirty="0">
                <a:solidFill>
                  <a:srgbClr val="FF0000"/>
                </a:solidFill>
                <a:latin typeface="Arial" charset="0"/>
              </a:rPr>
              <a:t>Globalization</a:t>
            </a:r>
            <a:r>
              <a:rPr lang="en-US" sz="2800" b="1" dirty="0">
                <a:solidFill>
                  <a:srgbClr val="FF0000"/>
                </a:solidFill>
                <a:latin typeface="Arial" charset="0"/>
              </a:rPr>
              <a:t>:</a:t>
            </a:r>
            <a:r>
              <a:rPr lang="en-US" sz="2800" dirty="0"/>
              <a:t> the increasing interconnectedness of people and places through the converging processes of economic, political, and cultural change</a:t>
            </a:r>
          </a:p>
          <a:p>
            <a:pPr>
              <a:lnSpc>
                <a:spcPct val="80000"/>
              </a:lnSpc>
              <a:defRPr/>
            </a:pPr>
            <a:r>
              <a:rPr lang="en-US" sz="2800" b="1" dirty="0">
                <a:latin typeface="Arial" charset="0"/>
              </a:rPr>
              <a:t>Converging Currents of Globalization</a:t>
            </a:r>
          </a:p>
          <a:p>
            <a:pPr lvl="1">
              <a:lnSpc>
                <a:spcPct val="80000"/>
              </a:lnSpc>
              <a:defRPr/>
            </a:pPr>
            <a:r>
              <a:rPr lang="en-US" sz="2600" dirty="0"/>
              <a:t>Global communications link world regions</a:t>
            </a:r>
          </a:p>
          <a:p>
            <a:pPr lvl="1">
              <a:lnSpc>
                <a:spcPct val="80000"/>
              </a:lnSpc>
              <a:defRPr/>
            </a:pPr>
            <a:r>
              <a:rPr lang="en-US" sz="2600" dirty="0"/>
              <a:t>Global transportation moves goods quickly</a:t>
            </a:r>
          </a:p>
          <a:p>
            <a:pPr lvl="1">
              <a:lnSpc>
                <a:spcPct val="80000"/>
              </a:lnSpc>
              <a:defRPr/>
            </a:pPr>
            <a:r>
              <a:rPr lang="en-US" sz="2600" dirty="0"/>
              <a:t>Transnational conglomerate corporations; international financial institutions more powerful than many countries</a:t>
            </a:r>
          </a:p>
          <a:p>
            <a:pPr lvl="1">
              <a:lnSpc>
                <a:spcPct val="80000"/>
              </a:lnSpc>
              <a:defRPr/>
            </a:pPr>
            <a:r>
              <a:rPr lang="en-US" sz="2600" dirty="0"/>
              <a:t>Global free-trade agreements</a:t>
            </a:r>
          </a:p>
          <a:p>
            <a:pPr lvl="1">
              <a:lnSpc>
                <a:spcPct val="80000"/>
              </a:lnSpc>
              <a:defRPr/>
            </a:pPr>
            <a:r>
              <a:rPr lang="en-US" sz="2600" dirty="0"/>
              <a:t>Market economies replace state-controlled economies</a:t>
            </a:r>
          </a:p>
          <a:p>
            <a:pPr lvl="1">
              <a:lnSpc>
                <a:spcPct val="80000"/>
              </a:lnSpc>
              <a:defRPr/>
            </a:pPr>
            <a:r>
              <a:rPr lang="en-US" sz="2600" dirty="0"/>
              <a:t>Privatization replacing goods &amp; services from governments</a:t>
            </a:r>
          </a:p>
          <a:p>
            <a:pPr lvl="1">
              <a:lnSpc>
                <a:spcPct val="80000"/>
              </a:lnSpc>
              <a:defRPr/>
            </a:pPr>
            <a:r>
              <a:rPr lang="en-US" sz="2600" dirty="0"/>
              <a:t>Globalized market for consumer goods (needed or not)</a:t>
            </a:r>
          </a:p>
          <a:p>
            <a:pPr lvl="1">
              <a:lnSpc>
                <a:spcPct val="80000"/>
              </a:lnSpc>
              <a:defRPr/>
            </a:pPr>
            <a:r>
              <a:rPr lang="en-US" sz="2600" dirty="0"/>
              <a:t>Globalization of workers, managers, executives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5EA80-BB6B-4878-BD91-F3527F0E0DD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1212359-0F68-4A9F-A133-8894F3FF04E3}"/>
              </a:ext>
            </a:extLst>
          </p:cNvPr>
          <p:cNvPicPr>
            <a:picLocks noGrp="1" noChangeAspect="1"/>
          </p:cNvPicPr>
          <p:nvPr>
            <p:ph idx="1"/>
          </p:nvPr>
        </p:nvPicPr>
        <p:blipFill>
          <a:blip r:embed="rId2"/>
          <a:stretch>
            <a:fillRect/>
          </a:stretch>
        </p:blipFill>
        <p:spPr>
          <a:xfrm>
            <a:off x="914400" y="-152400"/>
            <a:ext cx="9235963" cy="6858000"/>
          </a:xfrm>
          <a:prstGeom prst="rect">
            <a:avLst/>
          </a:prstGeom>
        </p:spPr>
      </p:pic>
      <p:sp>
        <p:nvSpPr>
          <p:cNvPr id="4" name="Slide Number Placeholder 3">
            <a:extLst>
              <a:ext uri="{FF2B5EF4-FFF2-40B4-BE49-F238E27FC236}">
                <a16:creationId xmlns:a16="http://schemas.microsoft.com/office/drawing/2014/main" id="{023E69A9-608E-4E9D-9D7D-DDBE042DEBE6}"/>
              </a:ext>
            </a:extLst>
          </p:cNvPr>
          <p:cNvSpPr>
            <a:spLocks noGrp="1"/>
          </p:cNvSpPr>
          <p:nvPr>
            <p:ph type="sldNum" sz="quarter" idx="11"/>
          </p:nvPr>
        </p:nvSpPr>
        <p:spPr/>
        <p:txBody>
          <a:bodyPr/>
          <a:lstStyle/>
          <a:p>
            <a:pPr>
              <a:defRPr/>
            </a:pPr>
            <a:fld id="{3D9F3BC0-57D2-45E1-A39C-F1AEE503EB8C}" type="slidenum">
              <a:rPr lang="en-US" altLang="en-US" smtClean="0"/>
              <a:pPr>
                <a:defRPr/>
              </a:pPr>
              <a:t>31</a:t>
            </a:fld>
            <a:endParaRPr lang="en-US" altLang="en-US"/>
          </a:p>
        </p:txBody>
      </p:sp>
    </p:spTree>
    <p:extLst>
      <p:ext uri="{BB962C8B-B14F-4D97-AF65-F5344CB8AC3E}">
        <p14:creationId xmlns:p14="http://schemas.microsoft.com/office/powerpoint/2010/main" val="282305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D464-6132-4B0C-A9AC-F585E1294EE7}"/>
              </a:ext>
            </a:extLst>
          </p:cNvPr>
          <p:cNvSpPr>
            <a:spLocks noGrp="1"/>
          </p:cNvSpPr>
          <p:nvPr>
            <p:ph type="title"/>
          </p:nvPr>
        </p:nvSpPr>
        <p:spPr>
          <a:xfrm>
            <a:off x="892629" y="0"/>
            <a:ext cx="10363200" cy="1219200"/>
          </a:xfrm>
        </p:spPr>
        <p:txBody>
          <a:bodyPr/>
          <a:lstStyle/>
          <a:p>
            <a:r>
              <a:rPr lang="en-US" dirty="0"/>
              <a:t>A sign of hyper inflation </a:t>
            </a:r>
          </a:p>
        </p:txBody>
      </p:sp>
      <p:pic>
        <p:nvPicPr>
          <p:cNvPr id="6" name="Content Placeholder 5">
            <a:extLst>
              <a:ext uri="{FF2B5EF4-FFF2-40B4-BE49-F238E27FC236}">
                <a16:creationId xmlns:a16="http://schemas.microsoft.com/office/drawing/2014/main" id="{C1CF3D48-D69E-4E0B-9377-BBDA6C9110A2}"/>
              </a:ext>
            </a:extLst>
          </p:cNvPr>
          <p:cNvPicPr>
            <a:picLocks noGrp="1" noChangeAspect="1"/>
          </p:cNvPicPr>
          <p:nvPr>
            <p:ph idx="1"/>
          </p:nvPr>
        </p:nvPicPr>
        <p:blipFill>
          <a:blip r:embed="rId2"/>
          <a:stretch>
            <a:fillRect/>
          </a:stretch>
        </p:blipFill>
        <p:spPr>
          <a:xfrm>
            <a:off x="407956" y="1393712"/>
            <a:ext cx="11376088" cy="5453402"/>
          </a:xfrm>
          <a:prstGeom prst="rect">
            <a:avLst/>
          </a:prstGeom>
        </p:spPr>
      </p:pic>
      <p:sp>
        <p:nvSpPr>
          <p:cNvPr id="4" name="Slide Number Placeholder 3">
            <a:extLst>
              <a:ext uri="{FF2B5EF4-FFF2-40B4-BE49-F238E27FC236}">
                <a16:creationId xmlns:a16="http://schemas.microsoft.com/office/drawing/2014/main" id="{F7F9DA87-419D-46DA-A4FD-DDEF8C52AB7C}"/>
              </a:ext>
            </a:extLst>
          </p:cNvPr>
          <p:cNvSpPr>
            <a:spLocks noGrp="1"/>
          </p:cNvSpPr>
          <p:nvPr>
            <p:ph type="sldNum" sz="quarter" idx="11"/>
          </p:nvPr>
        </p:nvSpPr>
        <p:spPr/>
        <p:txBody>
          <a:bodyPr/>
          <a:lstStyle/>
          <a:p>
            <a:pPr>
              <a:defRPr/>
            </a:pPr>
            <a:fld id="{3D9F3BC0-57D2-45E1-A39C-F1AEE503EB8C}" type="slidenum">
              <a:rPr lang="en-US" altLang="en-US" smtClean="0"/>
              <a:pPr>
                <a:defRPr/>
              </a:pPr>
              <a:t>32</a:t>
            </a:fld>
            <a:endParaRPr lang="en-US" altLang="en-US"/>
          </a:p>
        </p:txBody>
      </p:sp>
    </p:spTree>
    <p:extLst>
      <p:ext uri="{BB962C8B-B14F-4D97-AF65-F5344CB8AC3E}">
        <p14:creationId xmlns:p14="http://schemas.microsoft.com/office/powerpoint/2010/main" val="1951699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a:extLst>
              <a:ext uri="{FF2B5EF4-FFF2-40B4-BE49-F238E27FC236}">
                <a16:creationId xmlns:a16="http://schemas.microsoft.com/office/drawing/2014/main" id="{156A1263-8210-4871-8711-8EA99295658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61423FE6-1C2A-4EEC-A5F6-6F83B984D802}" type="slidenum">
              <a:rPr lang="en-US" altLang="en-US" sz="1400"/>
              <a:pPr>
                <a:spcBef>
                  <a:spcPct val="0"/>
                </a:spcBef>
                <a:buClrTx/>
                <a:buFontTx/>
                <a:buNone/>
              </a:pPr>
              <a:t>33</a:t>
            </a:fld>
            <a:endParaRPr lang="en-US" altLang="en-US" sz="1400" dirty="0"/>
          </a:p>
        </p:txBody>
      </p:sp>
      <p:sp>
        <p:nvSpPr>
          <p:cNvPr id="21506" name="Rectangle 2">
            <a:extLst>
              <a:ext uri="{FF2B5EF4-FFF2-40B4-BE49-F238E27FC236}">
                <a16:creationId xmlns:a16="http://schemas.microsoft.com/office/drawing/2014/main" id="{6E91D78E-B924-45B4-A696-E262C6D01544}"/>
              </a:ext>
            </a:extLst>
          </p:cNvPr>
          <p:cNvSpPr>
            <a:spLocks noGrp="1" noChangeArrowheads="1"/>
          </p:cNvSpPr>
          <p:nvPr>
            <p:ph type="body" idx="1"/>
          </p:nvPr>
        </p:nvSpPr>
        <p:spPr>
          <a:xfrm>
            <a:off x="685800" y="381000"/>
            <a:ext cx="9677400" cy="6172200"/>
          </a:xfrm>
        </p:spPr>
        <p:txBody>
          <a:bodyPr/>
          <a:lstStyle/>
          <a:p>
            <a:pPr>
              <a:defRPr/>
            </a:pPr>
            <a:r>
              <a:rPr lang="en-US" sz="2800" b="1" dirty="0"/>
              <a:t>Global Consumer Culture</a:t>
            </a:r>
          </a:p>
          <a:p>
            <a:pPr lvl="2">
              <a:defRPr/>
            </a:pPr>
            <a:r>
              <a:rPr lang="en-US" sz="2800" dirty="0"/>
              <a:t>May erode local diversity</a:t>
            </a:r>
          </a:p>
          <a:p>
            <a:pPr lvl="2">
              <a:defRPr/>
            </a:pPr>
            <a:r>
              <a:rPr lang="en-US" sz="2800" dirty="0"/>
              <a:t>Can cause social tensions between traditional cultures and new, external globalizing influences</a:t>
            </a:r>
          </a:p>
          <a:p>
            <a:pPr lvl="3">
              <a:defRPr/>
            </a:pPr>
            <a:r>
              <a:rPr lang="en-US" sz="2800" dirty="0"/>
              <a:t>Examples:  clothing, food, movies, and more</a:t>
            </a:r>
          </a:p>
          <a:p>
            <a:pPr lvl="3">
              <a:defRPr/>
            </a:pPr>
            <a:r>
              <a:rPr lang="en-US" sz="2800" dirty="0"/>
              <a:t>Global goods and services more familiar in North America, because many originated there</a:t>
            </a:r>
          </a:p>
          <a:p>
            <a:pPr lvl="2">
              <a:defRPr/>
            </a:pPr>
            <a:r>
              <a:rPr lang="en-US" sz="2800" b="1" i="1" dirty="0">
                <a:solidFill>
                  <a:srgbClr val="FF0000"/>
                </a:solidFill>
              </a:rPr>
              <a:t>Hybridization:</a:t>
            </a:r>
            <a:r>
              <a:rPr lang="en-US" sz="2800" i="1" dirty="0"/>
              <a:t> </a:t>
            </a:r>
            <a:r>
              <a:rPr lang="en-US" sz="2800" dirty="0"/>
              <a:t>sometimes occurs when forms of American popular culture spread abroad then are melded with local cultural traditions</a:t>
            </a:r>
          </a:p>
          <a:p>
            <a:pPr lvl="3">
              <a:defRPr/>
            </a:pPr>
            <a:r>
              <a:rPr lang="en-US" sz="2400" b="1" i="1" dirty="0" err="1">
                <a:solidFill>
                  <a:srgbClr val="FF0000"/>
                </a:solidFill>
              </a:rPr>
              <a:t>Hybridites</a:t>
            </a:r>
            <a:r>
              <a:rPr lang="en-US" sz="2400" dirty="0"/>
              <a:t> include world beat music, Asian food, Japanese comic books, that are now found worldwide</a:t>
            </a:r>
            <a:endParaRPr lang="en-US"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a:extLst>
              <a:ext uri="{FF2B5EF4-FFF2-40B4-BE49-F238E27FC236}">
                <a16:creationId xmlns:a16="http://schemas.microsoft.com/office/drawing/2014/main" id="{9EF9B7C9-0CDA-48EB-AF64-17AEC862DE4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B07CE1EA-03FC-43A7-B684-D150F7E9EF2B}" type="slidenum">
              <a:rPr lang="en-US" altLang="en-US" sz="1400"/>
              <a:pPr>
                <a:spcBef>
                  <a:spcPct val="0"/>
                </a:spcBef>
                <a:buClrTx/>
                <a:buFontTx/>
                <a:buNone/>
              </a:pPr>
              <a:t>34</a:t>
            </a:fld>
            <a:endParaRPr lang="en-US" altLang="en-US" sz="1400"/>
          </a:p>
        </p:txBody>
      </p:sp>
      <p:sp>
        <p:nvSpPr>
          <p:cNvPr id="23554" name="Rectangle 2">
            <a:extLst>
              <a:ext uri="{FF2B5EF4-FFF2-40B4-BE49-F238E27FC236}">
                <a16:creationId xmlns:a16="http://schemas.microsoft.com/office/drawing/2014/main" id="{AA4F87EF-5105-4F3D-BB57-B96FF364E7EF}"/>
              </a:ext>
            </a:extLst>
          </p:cNvPr>
          <p:cNvSpPr>
            <a:spLocks noGrp="1" noChangeArrowheads="1"/>
          </p:cNvSpPr>
          <p:nvPr>
            <p:ph type="body" idx="1"/>
          </p:nvPr>
        </p:nvSpPr>
        <p:spPr>
          <a:xfrm>
            <a:off x="304800" y="533400"/>
            <a:ext cx="10363200" cy="5715000"/>
          </a:xfrm>
        </p:spPr>
        <p:txBody>
          <a:bodyPr/>
          <a:lstStyle/>
          <a:p>
            <a:pPr>
              <a:lnSpc>
                <a:spcPct val="90000"/>
              </a:lnSpc>
              <a:defRPr/>
            </a:pPr>
            <a:r>
              <a:rPr lang="en-US" b="1" dirty="0"/>
              <a:t>The Geopolitical Component</a:t>
            </a:r>
          </a:p>
          <a:p>
            <a:pPr lvl="2">
              <a:lnSpc>
                <a:spcPct val="90000"/>
              </a:lnSpc>
              <a:defRPr/>
            </a:pPr>
            <a:r>
              <a:rPr lang="en-US" sz="2600" dirty="0"/>
              <a:t>Globalization goes beyond national boundaries</a:t>
            </a:r>
          </a:p>
          <a:p>
            <a:pPr lvl="2">
              <a:lnSpc>
                <a:spcPct val="90000"/>
              </a:lnSpc>
              <a:defRPr/>
            </a:pPr>
            <a:r>
              <a:rPr lang="en-US" sz="2600" dirty="0"/>
              <a:t>United Nations provides representation to all countries </a:t>
            </a:r>
          </a:p>
          <a:p>
            <a:pPr lvl="2">
              <a:lnSpc>
                <a:spcPct val="90000"/>
              </a:lnSpc>
              <a:defRPr/>
            </a:pPr>
            <a:r>
              <a:rPr lang="en-US" sz="2600" dirty="0"/>
              <a:t>Global trade and cultural exchange are the product of international agreements</a:t>
            </a:r>
          </a:p>
          <a:p>
            <a:pPr>
              <a:lnSpc>
                <a:spcPct val="90000"/>
              </a:lnSpc>
              <a:defRPr/>
            </a:pPr>
            <a:r>
              <a:rPr lang="en-US" b="1" dirty="0"/>
              <a:t>Environmental Concerns</a:t>
            </a:r>
          </a:p>
          <a:p>
            <a:pPr lvl="2">
              <a:lnSpc>
                <a:spcPct val="90000"/>
              </a:lnSpc>
              <a:defRPr/>
            </a:pPr>
            <a:r>
              <a:rPr lang="en-US" sz="2600" dirty="0"/>
              <a:t>Globalized economy creates and intensifies environmental problems, disrupts local ecosystems as transnational firms search for natural resources and factory sites </a:t>
            </a:r>
          </a:p>
          <a:p>
            <a:pPr lvl="2">
              <a:lnSpc>
                <a:spcPct val="90000"/>
              </a:lnSpc>
              <a:defRPr/>
            </a:pPr>
            <a:r>
              <a:rPr lang="en-US" sz="2600" dirty="0"/>
              <a:t>Native peoples may lose resource base</a:t>
            </a:r>
          </a:p>
          <a:p>
            <a:pPr lvl="2">
              <a:lnSpc>
                <a:spcPct val="90000"/>
              </a:lnSpc>
              <a:defRPr/>
            </a:pPr>
            <a:r>
              <a:rPr lang="en-US" sz="2600" dirty="0"/>
              <a:t>Globalization aggravates world environmental problems (climate change, air &amp; water pollution, deforestation)</a:t>
            </a:r>
          </a:p>
          <a:p>
            <a:pPr lvl="2">
              <a:lnSpc>
                <a:spcPct val="90000"/>
              </a:lnSpc>
              <a:defRPr/>
            </a:pPr>
            <a:r>
              <a:rPr lang="en-US" sz="2600" dirty="0"/>
              <a:t>International treaties may help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a:extLst>
              <a:ext uri="{FF2B5EF4-FFF2-40B4-BE49-F238E27FC236}">
                <a16:creationId xmlns:a16="http://schemas.microsoft.com/office/drawing/2014/main" id="{88CD6C98-09F7-4AAA-83A1-61972678A80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FB0D2543-3922-48D5-AB1C-81FC7621B48A}" type="slidenum">
              <a:rPr lang="en-US" altLang="en-US" sz="1400"/>
              <a:pPr>
                <a:spcBef>
                  <a:spcPct val="0"/>
                </a:spcBef>
                <a:buClrTx/>
                <a:buFontTx/>
                <a:buNone/>
              </a:pPr>
              <a:t>35</a:t>
            </a:fld>
            <a:endParaRPr lang="en-US" altLang="en-US" sz="1400"/>
          </a:p>
        </p:txBody>
      </p:sp>
      <p:sp>
        <p:nvSpPr>
          <p:cNvPr id="25602" name="Rectangle 2">
            <a:extLst>
              <a:ext uri="{FF2B5EF4-FFF2-40B4-BE49-F238E27FC236}">
                <a16:creationId xmlns:a16="http://schemas.microsoft.com/office/drawing/2014/main" id="{244B5EE1-BE3F-4B5F-83DE-126D5DE15DBD}"/>
              </a:ext>
            </a:extLst>
          </p:cNvPr>
          <p:cNvSpPr>
            <a:spLocks noGrp="1" noChangeArrowheads="1"/>
          </p:cNvSpPr>
          <p:nvPr>
            <p:ph type="body" sz="half" idx="1"/>
          </p:nvPr>
        </p:nvSpPr>
        <p:spPr>
          <a:xfrm>
            <a:off x="457199" y="457200"/>
            <a:ext cx="10210801" cy="6096000"/>
          </a:xfrm>
        </p:spPr>
        <p:txBody>
          <a:bodyPr/>
          <a:lstStyle/>
          <a:p>
            <a:pPr>
              <a:defRPr/>
            </a:pPr>
            <a:r>
              <a:rPr lang="en-US" sz="2800" b="1" dirty="0"/>
              <a:t>Social Dimensions</a:t>
            </a:r>
          </a:p>
          <a:p>
            <a:pPr lvl="2">
              <a:defRPr/>
            </a:pPr>
            <a:r>
              <a:rPr lang="en-US" b="1" dirty="0"/>
              <a:t>Increased international migration</a:t>
            </a:r>
          </a:p>
          <a:p>
            <a:pPr lvl="3">
              <a:defRPr/>
            </a:pPr>
            <a:r>
              <a:rPr lang="en-US" sz="2400" dirty="0"/>
              <a:t>Asians, Latin Americans to the U.S.</a:t>
            </a:r>
          </a:p>
          <a:p>
            <a:pPr lvl="3">
              <a:defRPr/>
            </a:pPr>
            <a:r>
              <a:rPr lang="en-US" sz="2400" dirty="0"/>
              <a:t>Africans, Asians to Western Europe</a:t>
            </a:r>
          </a:p>
          <a:p>
            <a:pPr lvl="3">
              <a:defRPr/>
            </a:pPr>
            <a:r>
              <a:rPr lang="en-US" sz="2400" dirty="0"/>
              <a:t>Japan and Korea less homogeneous</a:t>
            </a:r>
          </a:p>
          <a:p>
            <a:pPr lvl="3">
              <a:defRPr/>
            </a:pPr>
            <a:r>
              <a:rPr lang="en-US" sz="2400" dirty="0"/>
              <a:t>Immigrants from poor countries to less poor</a:t>
            </a:r>
            <a:r>
              <a:rPr lang="en-US" sz="2400" dirty="0">
                <a:solidFill>
                  <a:schemeClr val="bg1"/>
                </a:solidFill>
              </a:rPr>
              <a:t> </a:t>
            </a:r>
            <a:r>
              <a:rPr lang="en-US" sz="2400" dirty="0"/>
              <a:t>ones nearby</a:t>
            </a:r>
            <a:r>
              <a:rPr lang="en-US" sz="2400" dirty="0">
                <a:solidFill>
                  <a:schemeClr val="bg1"/>
                </a:solidFill>
              </a:rPr>
              <a:t> </a:t>
            </a:r>
          </a:p>
          <a:p>
            <a:pPr lvl="2">
              <a:defRPr/>
            </a:pPr>
            <a:r>
              <a:rPr lang="en-US" b="1" dirty="0"/>
              <a:t>Criminal element to globalization</a:t>
            </a:r>
          </a:p>
          <a:p>
            <a:pPr lvl="3">
              <a:defRPr/>
            </a:pPr>
            <a:r>
              <a:rPr lang="en-US" dirty="0"/>
              <a:t> </a:t>
            </a:r>
            <a:r>
              <a:rPr lang="en-US" sz="2400" dirty="0"/>
              <a:t>Terrorism (discussed later in the chapter)</a:t>
            </a:r>
          </a:p>
          <a:p>
            <a:pPr lvl="3">
              <a:defRPr/>
            </a:pPr>
            <a:r>
              <a:rPr lang="en-US" sz="2400" dirty="0"/>
              <a:t>Drugs</a:t>
            </a:r>
          </a:p>
          <a:p>
            <a:pPr lvl="4">
              <a:defRPr/>
            </a:pPr>
            <a:r>
              <a:rPr lang="en-US" sz="2400" dirty="0"/>
              <a:t>Illegal narcotics link remote Burma to global economy</a:t>
            </a:r>
          </a:p>
          <a:p>
            <a:pPr lvl="4">
              <a:defRPr/>
            </a:pPr>
            <a:r>
              <a:rPr lang="en-US" sz="2400" dirty="0"/>
              <a:t>Economies reorient to drug smuggling &amp; money laundering</a:t>
            </a:r>
          </a:p>
          <a:p>
            <a:pPr lvl="3">
              <a:defRPr/>
            </a:pPr>
            <a:r>
              <a:rPr lang="en-US" sz="2400" dirty="0"/>
              <a:t>Pornography, prostitution and gambling</a:t>
            </a:r>
          </a:p>
          <a:p>
            <a:pPr lvl="3">
              <a:defRPr/>
            </a:pPr>
            <a:endParaRPr lang="en-US" sz="2400" dirty="0"/>
          </a:p>
        </p:txBody>
      </p:sp>
      <p:pic>
        <p:nvPicPr>
          <p:cNvPr id="26629" name="Picture 3" descr="atomic2 - explosion">
            <a:extLst>
              <a:ext uri="{FF2B5EF4-FFF2-40B4-BE49-F238E27FC236}">
                <a16:creationId xmlns:a16="http://schemas.microsoft.com/office/drawing/2014/main" id="{161D608C-922D-47B2-9F6E-0DD45451E877}"/>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199" y="5029200"/>
            <a:ext cx="1286933" cy="14478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EB41-17A1-4178-A88B-B8A61E9308E6}"/>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3D27C505-C22C-4783-80C9-F7D648575530}"/>
              </a:ext>
            </a:extLst>
          </p:cNvPr>
          <p:cNvPicPr>
            <a:picLocks noChangeAspect="1"/>
          </p:cNvPicPr>
          <p:nvPr/>
        </p:nvPicPr>
        <p:blipFill>
          <a:blip r:embed="rId2"/>
          <a:stretch>
            <a:fillRect/>
          </a:stretch>
        </p:blipFill>
        <p:spPr>
          <a:xfrm>
            <a:off x="0" y="0"/>
            <a:ext cx="11238165" cy="6858000"/>
          </a:xfrm>
          <a:prstGeom prst="rect">
            <a:avLst/>
          </a:prstGeom>
        </p:spPr>
      </p:pic>
      <p:sp>
        <p:nvSpPr>
          <p:cNvPr id="5" name="Slide Number Placeholder 4">
            <a:extLst>
              <a:ext uri="{FF2B5EF4-FFF2-40B4-BE49-F238E27FC236}">
                <a16:creationId xmlns:a16="http://schemas.microsoft.com/office/drawing/2014/main" id="{B7DF4328-9335-4317-B93F-7869D81D1000}"/>
              </a:ext>
            </a:extLst>
          </p:cNvPr>
          <p:cNvSpPr>
            <a:spLocks noGrp="1"/>
          </p:cNvSpPr>
          <p:nvPr>
            <p:ph type="sldNum" sz="quarter" idx="11"/>
          </p:nvPr>
        </p:nvSpPr>
        <p:spPr/>
        <p:txBody>
          <a:bodyPr/>
          <a:lstStyle/>
          <a:p>
            <a:pPr>
              <a:defRPr/>
            </a:pPr>
            <a:fld id="{F66927AC-1E80-4FF0-9CC1-AC41FEB98E5D}" type="slidenum">
              <a:rPr lang="en-US" altLang="en-US" smtClean="0"/>
              <a:pPr>
                <a:defRPr/>
              </a:pPr>
              <a:t>36</a:t>
            </a:fld>
            <a:endParaRPr lang="en-US" altLang="en-US"/>
          </a:p>
        </p:txBody>
      </p:sp>
    </p:spTree>
    <p:extLst>
      <p:ext uri="{BB962C8B-B14F-4D97-AF65-F5344CB8AC3E}">
        <p14:creationId xmlns:p14="http://schemas.microsoft.com/office/powerpoint/2010/main" val="3694669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3DE09A2-FCA1-404E-8F85-2E55F4439BBF}"/>
              </a:ext>
            </a:extLst>
          </p:cNvPr>
          <p:cNvSpPr>
            <a:spLocks noGrp="1"/>
          </p:cNvSpPr>
          <p:nvPr>
            <p:ph type="title"/>
          </p:nvPr>
        </p:nvSpPr>
        <p:spPr>
          <a:xfrm>
            <a:off x="914400" y="0"/>
            <a:ext cx="10363200" cy="803211"/>
          </a:xfrm>
        </p:spPr>
        <p:txBody>
          <a:bodyPr/>
          <a:lstStyle/>
          <a:p>
            <a:r>
              <a:rPr lang="en-US" dirty="0"/>
              <a:t>3 World Core Regions</a:t>
            </a:r>
          </a:p>
        </p:txBody>
      </p:sp>
      <p:sp>
        <p:nvSpPr>
          <p:cNvPr id="8" name="Content Placeholder 7">
            <a:extLst>
              <a:ext uri="{FF2B5EF4-FFF2-40B4-BE49-F238E27FC236}">
                <a16:creationId xmlns:a16="http://schemas.microsoft.com/office/drawing/2014/main" id="{7A6DFA28-14B8-46DE-B4AF-F3E36BE8E749}"/>
              </a:ext>
            </a:extLst>
          </p:cNvPr>
          <p:cNvSpPr>
            <a:spLocks noGrp="1"/>
          </p:cNvSpPr>
          <p:nvPr>
            <p:ph idx="1"/>
          </p:nvPr>
        </p:nvSpPr>
        <p:spPr/>
        <p:txBody>
          <a:bodyPr/>
          <a:lstStyle/>
          <a:p>
            <a:endParaRPr lang="en-US" dirty="0"/>
          </a:p>
        </p:txBody>
      </p:sp>
      <p:sp>
        <p:nvSpPr>
          <p:cNvPr id="5" name="Slide Number Placeholder 4">
            <a:extLst>
              <a:ext uri="{FF2B5EF4-FFF2-40B4-BE49-F238E27FC236}">
                <a16:creationId xmlns:a16="http://schemas.microsoft.com/office/drawing/2014/main" id="{B0973778-A356-4764-98DB-9D2CF7CF3799}"/>
              </a:ext>
            </a:extLst>
          </p:cNvPr>
          <p:cNvSpPr>
            <a:spLocks noGrp="1"/>
          </p:cNvSpPr>
          <p:nvPr>
            <p:ph type="sldNum" sz="quarter" idx="11"/>
          </p:nvPr>
        </p:nvSpPr>
        <p:spPr/>
        <p:txBody>
          <a:bodyPr/>
          <a:lstStyle/>
          <a:p>
            <a:pPr>
              <a:defRPr/>
            </a:pPr>
            <a:fld id="{F66927AC-1E80-4FF0-9CC1-AC41FEB98E5D}" type="slidenum">
              <a:rPr lang="en-US" altLang="en-US" smtClean="0"/>
              <a:pPr>
                <a:defRPr/>
              </a:pPr>
              <a:t>37</a:t>
            </a:fld>
            <a:endParaRPr lang="en-US" altLang="en-US"/>
          </a:p>
        </p:txBody>
      </p:sp>
      <p:pic>
        <p:nvPicPr>
          <p:cNvPr id="9" name="Picture 8">
            <a:extLst>
              <a:ext uri="{FF2B5EF4-FFF2-40B4-BE49-F238E27FC236}">
                <a16:creationId xmlns:a16="http://schemas.microsoft.com/office/drawing/2014/main" id="{DC7D3E2A-5C09-45CB-AE8B-CCD1CF2D685F}"/>
              </a:ext>
            </a:extLst>
          </p:cNvPr>
          <p:cNvPicPr>
            <a:picLocks noChangeAspect="1"/>
          </p:cNvPicPr>
          <p:nvPr/>
        </p:nvPicPr>
        <p:blipFill>
          <a:blip r:embed="rId2"/>
          <a:stretch>
            <a:fillRect/>
          </a:stretch>
        </p:blipFill>
        <p:spPr>
          <a:xfrm>
            <a:off x="0" y="803211"/>
            <a:ext cx="12224657" cy="6016689"/>
          </a:xfrm>
          <a:prstGeom prst="rect">
            <a:avLst/>
          </a:prstGeom>
        </p:spPr>
      </p:pic>
    </p:spTree>
    <p:extLst>
      <p:ext uri="{BB962C8B-B14F-4D97-AF65-F5344CB8AC3E}">
        <p14:creationId xmlns:p14="http://schemas.microsoft.com/office/powerpoint/2010/main" val="2136294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328801FE-7DF5-432D-A6DB-6C7DFA37801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2C2F0C2C-1433-4EA5-B0E2-25C01DD71208}" type="slidenum">
              <a:rPr lang="en-US" altLang="en-US" sz="1400"/>
              <a:pPr>
                <a:spcBef>
                  <a:spcPct val="0"/>
                </a:spcBef>
                <a:buClrTx/>
                <a:buFontTx/>
                <a:buNone/>
              </a:pPr>
              <a:t>38</a:t>
            </a:fld>
            <a:endParaRPr lang="en-US" altLang="en-US" sz="1400"/>
          </a:p>
        </p:txBody>
      </p:sp>
      <p:sp>
        <p:nvSpPr>
          <p:cNvPr id="27650" name="Rectangle 2">
            <a:extLst>
              <a:ext uri="{FF2B5EF4-FFF2-40B4-BE49-F238E27FC236}">
                <a16:creationId xmlns:a16="http://schemas.microsoft.com/office/drawing/2014/main" id="{78725612-6569-4AE0-9B01-AC16C8466968}"/>
              </a:ext>
            </a:extLst>
          </p:cNvPr>
          <p:cNvSpPr>
            <a:spLocks noGrp="1" noChangeArrowheads="1"/>
          </p:cNvSpPr>
          <p:nvPr>
            <p:ph type="title"/>
          </p:nvPr>
        </p:nvSpPr>
        <p:spPr/>
        <p:txBody>
          <a:bodyPr/>
          <a:lstStyle/>
          <a:p>
            <a:pPr>
              <a:defRPr/>
            </a:pPr>
            <a:r>
              <a:rPr lang="en-US"/>
              <a:t>Drug Trade</a:t>
            </a:r>
          </a:p>
        </p:txBody>
      </p:sp>
      <p:pic>
        <p:nvPicPr>
          <p:cNvPr id="28677" name="Picture 3" descr="FG01_07">
            <a:extLst>
              <a:ext uri="{FF2B5EF4-FFF2-40B4-BE49-F238E27FC236}">
                <a16:creationId xmlns:a16="http://schemas.microsoft.com/office/drawing/2014/main" id="{E5DF6D0D-AC1C-4A14-BA5B-42CC65DB9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06" y="0"/>
            <a:ext cx="94075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4">
            <a:extLst>
              <a:ext uri="{FF2B5EF4-FFF2-40B4-BE49-F238E27FC236}">
                <a16:creationId xmlns:a16="http://schemas.microsoft.com/office/drawing/2014/main" id="{67B5B3F5-5679-4482-AF3E-9411DFC20602}"/>
              </a:ext>
            </a:extLst>
          </p:cNvPr>
          <p:cNvSpPr txBox="1">
            <a:spLocks noChangeArrowheads="1"/>
          </p:cNvSpPr>
          <p:nvPr/>
        </p:nvSpPr>
        <p:spPr bwMode="auto">
          <a:xfrm>
            <a:off x="3581400" y="3048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dirty="0"/>
              <a:t>The Global Drug Trade</a:t>
            </a:r>
            <a:r>
              <a:rPr lang="en-US" altLang="en-US" sz="2000" b="1" dirty="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4">
            <a:extLst>
              <a:ext uri="{FF2B5EF4-FFF2-40B4-BE49-F238E27FC236}">
                <a16:creationId xmlns:a16="http://schemas.microsoft.com/office/drawing/2014/main" id="{45D3128D-352D-4A01-B86F-F8D5EFDEC54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21619F5C-E21A-415E-8298-F33B18009BCA}" type="slidenum">
              <a:rPr lang="en-US" altLang="en-US" sz="1400"/>
              <a:pPr>
                <a:spcBef>
                  <a:spcPct val="0"/>
                </a:spcBef>
                <a:buClrTx/>
                <a:buFontTx/>
                <a:buNone/>
              </a:pPr>
              <a:t>39</a:t>
            </a:fld>
            <a:endParaRPr lang="en-US" altLang="en-US" sz="1400"/>
          </a:p>
        </p:txBody>
      </p:sp>
      <p:sp>
        <p:nvSpPr>
          <p:cNvPr id="29698" name="Rectangle 2">
            <a:extLst>
              <a:ext uri="{FF2B5EF4-FFF2-40B4-BE49-F238E27FC236}">
                <a16:creationId xmlns:a16="http://schemas.microsoft.com/office/drawing/2014/main" id="{6739A52F-E1A9-4E6B-A2CE-7915FACF6D20}"/>
              </a:ext>
            </a:extLst>
          </p:cNvPr>
          <p:cNvSpPr>
            <a:spLocks noGrp="1" noChangeArrowheads="1"/>
          </p:cNvSpPr>
          <p:nvPr>
            <p:ph type="body" idx="1"/>
          </p:nvPr>
        </p:nvSpPr>
        <p:spPr>
          <a:xfrm>
            <a:off x="381000" y="0"/>
            <a:ext cx="10896600" cy="6019800"/>
          </a:xfrm>
        </p:spPr>
        <p:txBody>
          <a:bodyPr/>
          <a:lstStyle/>
          <a:p>
            <a:pPr>
              <a:defRPr/>
            </a:pPr>
            <a:r>
              <a:rPr lang="en-US" b="1" dirty="0"/>
              <a:t>Advocates and Critics of Globalization</a:t>
            </a:r>
          </a:p>
          <a:p>
            <a:pPr lvl="1">
              <a:defRPr/>
            </a:pPr>
            <a:r>
              <a:rPr lang="en-US" b="1" dirty="0"/>
              <a:t>The </a:t>
            </a:r>
            <a:r>
              <a:rPr lang="en-US" b="1" dirty="0" err="1"/>
              <a:t>Proglobalization</a:t>
            </a:r>
            <a:r>
              <a:rPr lang="en-US" b="1" dirty="0"/>
              <a:t> Stance (Advantages)</a:t>
            </a:r>
          </a:p>
          <a:p>
            <a:pPr lvl="2">
              <a:defRPr/>
            </a:pPr>
            <a:r>
              <a:rPr lang="en-US" dirty="0"/>
              <a:t>Globalization is logical expression of capitalism</a:t>
            </a:r>
          </a:p>
          <a:p>
            <a:pPr lvl="2">
              <a:defRPr/>
            </a:pPr>
            <a:r>
              <a:rPr lang="en-US" dirty="0"/>
              <a:t>Removing trade barriers increases efficiency, spreads new technology and ideas</a:t>
            </a:r>
          </a:p>
          <a:p>
            <a:pPr lvl="2">
              <a:defRPr/>
            </a:pPr>
            <a:r>
              <a:rPr lang="en-US" dirty="0"/>
              <a:t>Free flow of capital will enhance global economic wealth</a:t>
            </a:r>
          </a:p>
          <a:p>
            <a:pPr lvl="2">
              <a:defRPr/>
            </a:pPr>
            <a:r>
              <a:rPr lang="en-US" dirty="0"/>
              <a:t>World’s poorer countries will catch up through globalization</a:t>
            </a:r>
          </a:p>
          <a:p>
            <a:pPr lvl="1">
              <a:defRPr/>
            </a:pPr>
            <a:r>
              <a:rPr lang="en-US" b="1" dirty="0"/>
              <a:t>The </a:t>
            </a:r>
            <a:r>
              <a:rPr lang="en-US" b="1" dirty="0" err="1"/>
              <a:t>Antiglobalization</a:t>
            </a:r>
            <a:r>
              <a:rPr lang="en-US" b="1" dirty="0"/>
              <a:t> Stance (</a:t>
            </a:r>
            <a:r>
              <a:rPr lang="en-US" b="1" dirty="0" err="1"/>
              <a:t>Disdvantages</a:t>
            </a:r>
            <a:r>
              <a:rPr lang="en-US" b="1" dirty="0"/>
              <a:t>)</a:t>
            </a:r>
          </a:p>
          <a:p>
            <a:pPr lvl="2">
              <a:defRPr/>
            </a:pPr>
            <a:r>
              <a:rPr lang="en-US" dirty="0"/>
              <a:t>Today’s core, developed countries did not use globalization’s free-market economic model to foster their own development</a:t>
            </a:r>
          </a:p>
          <a:p>
            <a:pPr lvl="2">
              <a:defRPr/>
            </a:pPr>
            <a:r>
              <a:rPr lang="en-US" dirty="0"/>
              <a:t>Globalization creates greater inequalities</a:t>
            </a:r>
          </a:p>
          <a:p>
            <a:pPr lvl="2">
              <a:defRPr/>
            </a:pPr>
            <a:r>
              <a:rPr lang="en-US" dirty="0"/>
              <a:t>It promotes free-market, export-oriented economies, at the expense of local, indigenous economies</a:t>
            </a:r>
          </a:p>
          <a:p>
            <a:pPr lvl="2">
              <a:defRPr/>
            </a:pPr>
            <a:r>
              <a:rPr lang="en-US" dirty="0"/>
              <a:t>Spreads undesirable things (diseases, crime, harmful flora and fauna)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a:extLst>
              <a:ext uri="{FF2B5EF4-FFF2-40B4-BE49-F238E27FC236}">
                <a16:creationId xmlns:a16="http://schemas.microsoft.com/office/drawing/2014/main" id="{F9A30D29-9E5C-4287-BAA2-0088BC4F5BA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C7F21369-38D5-4BE6-8AD7-D0CC3E183E13}" type="slidenum">
              <a:rPr lang="en-US" altLang="en-US" sz="1400"/>
              <a:pPr>
                <a:spcBef>
                  <a:spcPct val="0"/>
                </a:spcBef>
                <a:buClrTx/>
                <a:buFontTx/>
                <a:buNone/>
              </a:pPr>
              <a:t>4</a:t>
            </a:fld>
            <a:endParaRPr lang="en-US" altLang="en-US" sz="1400"/>
          </a:p>
        </p:txBody>
      </p:sp>
      <p:sp>
        <p:nvSpPr>
          <p:cNvPr id="37890" name="Rectangle 2">
            <a:extLst>
              <a:ext uri="{FF2B5EF4-FFF2-40B4-BE49-F238E27FC236}">
                <a16:creationId xmlns:a16="http://schemas.microsoft.com/office/drawing/2014/main" id="{CED67555-3F36-4069-B230-DA4EF3D3A2B3}"/>
              </a:ext>
            </a:extLst>
          </p:cNvPr>
          <p:cNvSpPr>
            <a:spLocks noGrp="1" noChangeArrowheads="1"/>
          </p:cNvSpPr>
          <p:nvPr>
            <p:ph type="title"/>
          </p:nvPr>
        </p:nvSpPr>
        <p:spPr>
          <a:xfrm>
            <a:off x="1524000" y="0"/>
            <a:ext cx="9144000" cy="1143000"/>
          </a:xfrm>
        </p:spPr>
        <p:txBody>
          <a:bodyPr/>
          <a:lstStyle/>
          <a:p>
            <a:pPr>
              <a:defRPr/>
            </a:pPr>
            <a:r>
              <a:rPr lang="en-US" sz="4000" b="1">
                <a:solidFill>
                  <a:schemeClr val="tx1"/>
                </a:solidFill>
              </a:rPr>
              <a:t>Themes and Issues in World Regional Geography</a:t>
            </a:r>
          </a:p>
        </p:txBody>
      </p:sp>
      <p:sp>
        <p:nvSpPr>
          <p:cNvPr id="37891" name="Rectangle 3">
            <a:extLst>
              <a:ext uri="{FF2B5EF4-FFF2-40B4-BE49-F238E27FC236}">
                <a16:creationId xmlns:a16="http://schemas.microsoft.com/office/drawing/2014/main" id="{7D56861D-DD67-41A7-AD50-C2B7505A9F40}"/>
              </a:ext>
            </a:extLst>
          </p:cNvPr>
          <p:cNvSpPr>
            <a:spLocks noGrp="1" noChangeArrowheads="1"/>
          </p:cNvSpPr>
          <p:nvPr>
            <p:ph type="body" idx="1"/>
          </p:nvPr>
        </p:nvSpPr>
        <p:spPr>
          <a:xfrm>
            <a:off x="1524000" y="1447800"/>
            <a:ext cx="9144000" cy="5257800"/>
          </a:xfrm>
        </p:spPr>
        <p:txBody>
          <a:bodyPr/>
          <a:lstStyle/>
          <a:p>
            <a:pPr>
              <a:defRPr/>
            </a:pPr>
            <a:r>
              <a:rPr lang="en-US" b="1" dirty="0"/>
              <a:t>Geography describes Earth and explains spatial patterns</a:t>
            </a:r>
          </a:p>
          <a:p>
            <a:pPr>
              <a:defRPr/>
            </a:pPr>
            <a:r>
              <a:rPr lang="en-US" b="1" dirty="0"/>
              <a:t>Themes and Issues in World Regional Geography</a:t>
            </a:r>
          </a:p>
          <a:p>
            <a:pPr lvl="1">
              <a:defRPr/>
            </a:pPr>
            <a:r>
              <a:rPr lang="en-US" dirty="0"/>
              <a:t>Environmental geography (biogeography)</a:t>
            </a:r>
          </a:p>
          <a:p>
            <a:pPr lvl="1">
              <a:defRPr/>
            </a:pPr>
            <a:r>
              <a:rPr lang="en-US" dirty="0"/>
              <a:t>Population and settlement (demography)</a:t>
            </a:r>
          </a:p>
          <a:p>
            <a:pPr lvl="1">
              <a:defRPr/>
            </a:pPr>
            <a:r>
              <a:rPr lang="en-US" dirty="0"/>
              <a:t>Cultural coherence and diversity (cultural geography)</a:t>
            </a:r>
          </a:p>
          <a:p>
            <a:pPr lvl="1">
              <a:defRPr/>
            </a:pPr>
            <a:r>
              <a:rPr lang="en-US" dirty="0"/>
              <a:t>Geopolitical framework (Political geography)</a:t>
            </a:r>
          </a:p>
          <a:p>
            <a:pPr lvl="1">
              <a:defRPr/>
            </a:pPr>
            <a:r>
              <a:rPr lang="en-US" dirty="0"/>
              <a:t>Economic and social development (economic geography)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a:extLst>
              <a:ext uri="{FF2B5EF4-FFF2-40B4-BE49-F238E27FC236}">
                <a16:creationId xmlns:a16="http://schemas.microsoft.com/office/drawing/2014/main" id="{7150EA8F-86BC-412A-B6BD-0E5BCE4E376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2E84688D-9861-4B8F-9173-0BB012846E98}" type="slidenum">
              <a:rPr lang="en-US" altLang="en-US" sz="1400"/>
              <a:pPr>
                <a:spcBef>
                  <a:spcPct val="0"/>
                </a:spcBef>
                <a:buClrTx/>
                <a:buFontTx/>
                <a:buNone/>
              </a:pPr>
              <a:t>40</a:t>
            </a:fld>
            <a:endParaRPr lang="en-US" altLang="en-US" sz="1400"/>
          </a:p>
        </p:txBody>
      </p:sp>
      <p:sp>
        <p:nvSpPr>
          <p:cNvPr id="31746" name="Rectangle 2">
            <a:extLst>
              <a:ext uri="{FF2B5EF4-FFF2-40B4-BE49-F238E27FC236}">
                <a16:creationId xmlns:a16="http://schemas.microsoft.com/office/drawing/2014/main" id="{E2595E32-197B-4B35-A895-8398D1CB2FD8}"/>
              </a:ext>
            </a:extLst>
          </p:cNvPr>
          <p:cNvSpPr>
            <a:spLocks noGrp="1" noChangeArrowheads="1"/>
          </p:cNvSpPr>
          <p:nvPr>
            <p:ph type="title"/>
          </p:nvPr>
        </p:nvSpPr>
        <p:spPr/>
        <p:txBody>
          <a:bodyPr/>
          <a:lstStyle/>
          <a:p>
            <a:pPr>
              <a:defRPr/>
            </a:pPr>
            <a:r>
              <a:rPr lang="en-US"/>
              <a:t>Inequity</a:t>
            </a:r>
          </a:p>
        </p:txBody>
      </p:sp>
      <p:pic>
        <p:nvPicPr>
          <p:cNvPr id="32773" name="Picture 3" descr="FG01_11">
            <a:extLst>
              <a:ext uri="{FF2B5EF4-FFF2-40B4-BE49-F238E27FC236}">
                <a16:creationId xmlns:a16="http://schemas.microsoft.com/office/drawing/2014/main" id="{11E2B957-E2A0-4378-B499-A5638E863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827" y="12700"/>
            <a:ext cx="9390173"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4">
            <a:extLst>
              <a:ext uri="{FF2B5EF4-FFF2-40B4-BE49-F238E27FC236}">
                <a16:creationId xmlns:a16="http://schemas.microsoft.com/office/drawing/2014/main" id="{8355C3F1-CB21-43F1-B54A-94057A269E0F}"/>
              </a:ext>
            </a:extLst>
          </p:cNvPr>
          <p:cNvSpPr txBox="1">
            <a:spLocks noChangeArrowheads="1"/>
          </p:cNvSpPr>
          <p:nvPr/>
        </p:nvSpPr>
        <p:spPr bwMode="auto">
          <a:xfrm>
            <a:off x="2667000" y="0"/>
            <a:ext cx="64008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2800"/>
              <a:t>Global Economic Inequity 1960-2000</a:t>
            </a:r>
            <a:r>
              <a:rPr lang="en-US" altLang="en-US" sz="2400"/>
              <a:t> </a:t>
            </a:r>
          </a:p>
          <a:p>
            <a:pPr algn="ctr" eaLnBrk="1" hangingPunct="1">
              <a:spcBef>
                <a:spcPct val="50000"/>
              </a:spcBef>
              <a:buClrTx/>
              <a:buFontTx/>
              <a:buNone/>
            </a:pPr>
            <a:r>
              <a:rPr lang="en-US" altLang="en-US" sz="2000"/>
              <a:t>(Fig. 1.9)</a:t>
            </a:r>
            <a:endParaRPr lang="en-US" altLang="en-US" sz="2400"/>
          </a:p>
        </p:txBody>
      </p:sp>
      <p:pic>
        <p:nvPicPr>
          <p:cNvPr id="31749" name="Picture 5" descr="somalia 1992 drought">
            <a:extLst>
              <a:ext uri="{FF2B5EF4-FFF2-40B4-BE49-F238E27FC236}">
                <a16:creationId xmlns:a16="http://schemas.microsoft.com/office/drawing/2014/main" id="{0A825C9D-58FA-4833-AC6E-1DACE0765F4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677400" y="5164137"/>
            <a:ext cx="2514600" cy="1693863"/>
          </a:xfrm>
          <a:noFill/>
          <a:ln>
            <a:solidFill>
              <a:srgbClr val="FF0000"/>
            </a:solidFill>
          </a:ln>
          <a:extLst>
            <a:ext uri="{909E8E84-426E-40DD-AFC4-6F175D3DCCD1}">
              <a14:hiddenFill xmlns:a14="http://schemas.microsoft.com/office/drawing/2010/main">
                <a:solidFill>
                  <a:srgbClr val="FFFFFF"/>
                </a:solidFill>
              </a14:hiddenFill>
            </a:ext>
          </a:extLst>
        </p:spPr>
      </p:pic>
      <p:sp>
        <p:nvSpPr>
          <p:cNvPr id="31750" name="Line 6">
            <a:extLst>
              <a:ext uri="{FF2B5EF4-FFF2-40B4-BE49-F238E27FC236}">
                <a16:creationId xmlns:a16="http://schemas.microsoft.com/office/drawing/2014/main" id="{AC3947DC-476E-4FF2-A010-29F145A54774}"/>
              </a:ext>
            </a:extLst>
          </p:cNvPr>
          <p:cNvSpPr>
            <a:spLocks noChangeShapeType="1"/>
          </p:cNvSpPr>
          <p:nvPr/>
        </p:nvSpPr>
        <p:spPr bwMode="auto">
          <a:xfrm flipH="1" flipV="1">
            <a:off x="6553200" y="3124199"/>
            <a:ext cx="3124200" cy="203993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p:cTn id="7" dur="1000" fill="hold"/>
                                        <p:tgtEl>
                                          <p:spTgt spid="31749"/>
                                        </p:tgtEl>
                                        <p:attrNameLst>
                                          <p:attrName>ppt_w</p:attrName>
                                        </p:attrNameLst>
                                      </p:cBhvr>
                                      <p:tavLst>
                                        <p:tav tm="0">
                                          <p:val>
                                            <p:fltVal val="0"/>
                                          </p:val>
                                        </p:tav>
                                        <p:tav tm="100000">
                                          <p:val>
                                            <p:strVal val="#ppt_w"/>
                                          </p:val>
                                        </p:tav>
                                      </p:tavLst>
                                    </p:anim>
                                    <p:anim calcmode="lin" valueType="num">
                                      <p:cBhvr>
                                        <p:cTn id="8" dur="1000" fill="hold"/>
                                        <p:tgtEl>
                                          <p:spTgt spid="31749"/>
                                        </p:tgtEl>
                                        <p:attrNameLst>
                                          <p:attrName>ppt_h</p:attrName>
                                        </p:attrNameLst>
                                      </p:cBhvr>
                                      <p:tavLst>
                                        <p:tav tm="0">
                                          <p:val>
                                            <p:fltVal val="0"/>
                                          </p:val>
                                        </p:tav>
                                        <p:tav tm="100000">
                                          <p:val>
                                            <p:strVal val="#ppt_h"/>
                                          </p:val>
                                        </p:tav>
                                      </p:tavLst>
                                    </p:anim>
                                    <p:anim calcmode="lin" valueType="num">
                                      <p:cBhvr>
                                        <p:cTn id="9" dur="1000" fill="hold"/>
                                        <p:tgtEl>
                                          <p:spTgt spid="317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31750"/>
                                        </p:tgtEl>
                                        <p:attrNameLst>
                                          <p:attrName>style.visibility</p:attrName>
                                        </p:attrNameLst>
                                      </p:cBhvr>
                                      <p:to>
                                        <p:strVal val="visible"/>
                                      </p:to>
                                    </p:set>
                                    <p:anim calcmode="lin" valueType="num">
                                      <p:cBhvr>
                                        <p:cTn id="14" dur="1000" fill="hold"/>
                                        <p:tgtEl>
                                          <p:spTgt spid="31750"/>
                                        </p:tgtEl>
                                        <p:attrNameLst>
                                          <p:attrName>ppt_w</p:attrName>
                                        </p:attrNameLst>
                                      </p:cBhvr>
                                      <p:tavLst>
                                        <p:tav tm="0">
                                          <p:val>
                                            <p:fltVal val="0"/>
                                          </p:val>
                                        </p:tav>
                                        <p:tav tm="100000">
                                          <p:val>
                                            <p:strVal val="#ppt_w"/>
                                          </p:val>
                                        </p:tav>
                                      </p:tavLst>
                                    </p:anim>
                                    <p:anim calcmode="lin" valueType="num">
                                      <p:cBhvr>
                                        <p:cTn id="15" dur="1000" fill="hold"/>
                                        <p:tgtEl>
                                          <p:spTgt spid="31750"/>
                                        </p:tgtEl>
                                        <p:attrNameLst>
                                          <p:attrName>ppt_h</p:attrName>
                                        </p:attrNameLst>
                                      </p:cBhvr>
                                      <p:tavLst>
                                        <p:tav tm="0">
                                          <p:val>
                                            <p:fltVal val="0"/>
                                          </p:val>
                                        </p:tav>
                                        <p:tav tm="100000">
                                          <p:val>
                                            <p:strVal val="#ppt_h"/>
                                          </p:val>
                                        </p:tav>
                                      </p:tavLst>
                                    </p:anim>
                                    <p:anim calcmode="lin" valueType="num">
                                      <p:cBhvr>
                                        <p:cTn id="16" dur="1000" fill="hold"/>
                                        <p:tgtEl>
                                          <p:spTgt spid="3175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17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a:extLst>
              <a:ext uri="{FF2B5EF4-FFF2-40B4-BE49-F238E27FC236}">
                <a16:creationId xmlns:a16="http://schemas.microsoft.com/office/drawing/2014/main" id="{28D3EDA9-175C-4E8E-A7DE-76E25F1C47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86098C36-6493-4EE6-9F44-8DF6BCE72B44}" type="slidenum">
              <a:rPr lang="en-US" altLang="en-US" sz="1400"/>
              <a:pPr>
                <a:spcBef>
                  <a:spcPct val="0"/>
                </a:spcBef>
                <a:buClrTx/>
                <a:buFontTx/>
                <a:buNone/>
              </a:pPr>
              <a:t>41</a:t>
            </a:fld>
            <a:endParaRPr lang="en-US" altLang="en-US" sz="1400"/>
          </a:p>
        </p:txBody>
      </p:sp>
      <p:sp>
        <p:nvSpPr>
          <p:cNvPr id="33794" name="Rectangle 2">
            <a:extLst>
              <a:ext uri="{FF2B5EF4-FFF2-40B4-BE49-F238E27FC236}">
                <a16:creationId xmlns:a16="http://schemas.microsoft.com/office/drawing/2014/main" id="{8B535012-4809-4A68-AAB6-C957597BEE47}"/>
              </a:ext>
            </a:extLst>
          </p:cNvPr>
          <p:cNvSpPr>
            <a:spLocks noGrp="1" noChangeArrowheads="1"/>
          </p:cNvSpPr>
          <p:nvPr>
            <p:ph type="body" idx="1"/>
          </p:nvPr>
        </p:nvSpPr>
        <p:spPr>
          <a:xfrm>
            <a:off x="1524000" y="0"/>
            <a:ext cx="9144000" cy="6400800"/>
          </a:xfrm>
        </p:spPr>
        <p:txBody>
          <a:bodyPr/>
          <a:lstStyle/>
          <a:p>
            <a:pPr>
              <a:defRPr/>
            </a:pPr>
            <a:r>
              <a:rPr lang="en-US" sz="3000" b="1"/>
              <a:t>A Middle Position?</a:t>
            </a:r>
          </a:p>
          <a:p>
            <a:pPr lvl="2">
              <a:defRPr/>
            </a:pPr>
            <a:r>
              <a:rPr lang="en-US" sz="2600"/>
              <a:t>Many experts say arguments both for and against globalization are exaggerated</a:t>
            </a:r>
          </a:p>
          <a:p>
            <a:pPr lvl="2">
              <a:defRPr/>
            </a:pPr>
            <a:r>
              <a:rPr lang="en-US" sz="2600"/>
              <a:t>Globalization is probably unavoidable</a:t>
            </a:r>
          </a:p>
          <a:p>
            <a:pPr lvl="2">
              <a:defRPr/>
            </a:pPr>
            <a:r>
              <a:rPr lang="en-US" sz="2600"/>
              <a:t>Even anti-globalization forces use the global reach of the internet to oppose globalization</a:t>
            </a:r>
          </a:p>
          <a:p>
            <a:pPr lvl="2">
              <a:defRPr/>
            </a:pPr>
            <a:r>
              <a:rPr lang="en-US" sz="2600"/>
              <a:t>It is both necessary and possible to manage globalization at national and international levels</a:t>
            </a:r>
          </a:p>
          <a:p>
            <a:pPr lvl="3">
              <a:defRPr/>
            </a:pPr>
            <a:r>
              <a:rPr lang="en-US" sz="2600"/>
              <a:t>Reduce economic inequities</a:t>
            </a:r>
          </a:p>
          <a:p>
            <a:pPr lvl="3">
              <a:defRPr/>
            </a:pPr>
            <a:r>
              <a:rPr lang="en-US" sz="2600"/>
              <a:t>Protect the natural environment</a:t>
            </a:r>
          </a:p>
          <a:p>
            <a:pPr lvl="2">
              <a:defRPr/>
            </a:pPr>
            <a:r>
              <a:rPr lang="en-US" sz="2600"/>
              <a:t>Strong &amp; efficient governments, international organizations, and watchdog groups can help manage globalization</a:t>
            </a:r>
          </a:p>
          <a:p>
            <a:pPr lvl="2">
              <a:defRPr/>
            </a:pPr>
            <a:r>
              <a:rPr lang="en-US" sz="2600"/>
              <a:t>Really can’t be stopped, but probably can be channeled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a:extLst>
              <a:ext uri="{FF2B5EF4-FFF2-40B4-BE49-F238E27FC236}">
                <a16:creationId xmlns:a16="http://schemas.microsoft.com/office/drawing/2014/main" id="{039EA94C-B94F-41BF-930E-6992327D949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846B3F6B-2829-4BE5-B39E-84B2E0489DEC}" type="slidenum">
              <a:rPr lang="en-US" altLang="en-US" sz="1400"/>
              <a:pPr>
                <a:spcBef>
                  <a:spcPct val="0"/>
                </a:spcBef>
                <a:buClrTx/>
                <a:buFontTx/>
                <a:buNone/>
              </a:pPr>
              <a:t>42</a:t>
            </a:fld>
            <a:endParaRPr lang="en-US" altLang="en-US" sz="1400"/>
          </a:p>
        </p:txBody>
      </p:sp>
      <p:sp>
        <p:nvSpPr>
          <p:cNvPr id="35842" name="Rectangle 2">
            <a:extLst>
              <a:ext uri="{FF2B5EF4-FFF2-40B4-BE49-F238E27FC236}">
                <a16:creationId xmlns:a16="http://schemas.microsoft.com/office/drawing/2014/main" id="{98F0A08A-CD20-4687-A7C5-DFE8CA5CC75F}"/>
              </a:ext>
            </a:extLst>
          </p:cNvPr>
          <p:cNvSpPr>
            <a:spLocks noGrp="1" noChangeArrowheads="1"/>
          </p:cNvSpPr>
          <p:nvPr>
            <p:ph type="body" idx="1"/>
          </p:nvPr>
        </p:nvSpPr>
        <p:spPr>
          <a:xfrm>
            <a:off x="1524000" y="0"/>
            <a:ext cx="9144000" cy="6400800"/>
          </a:xfrm>
        </p:spPr>
        <p:txBody>
          <a:bodyPr/>
          <a:lstStyle/>
          <a:p>
            <a:pPr>
              <a:defRPr/>
            </a:pPr>
            <a:r>
              <a:rPr lang="en-US" b="1"/>
              <a:t>Diversity in a Globalizing World</a:t>
            </a:r>
          </a:p>
          <a:p>
            <a:pPr lvl="2">
              <a:defRPr/>
            </a:pPr>
            <a:r>
              <a:rPr lang="en-US" sz="2800"/>
              <a:t>Will globalization bring a homogenous, culturally bland world?</a:t>
            </a:r>
          </a:p>
          <a:p>
            <a:pPr lvl="2">
              <a:defRPr/>
            </a:pPr>
            <a:r>
              <a:rPr lang="en-US" sz="2800"/>
              <a:t>The world is still a diverse place</a:t>
            </a:r>
          </a:p>
          <a:p>
            <a:pPr lvl="3">
              <a:defRPr/>
            </a:pPr>
            <a:r>
              <a:rPr lang="en-US" sz="2800"/>
              <a:t>Language, religion</a:t>
            </a:r>
          </a:p>
          <a:p>
            <a:pPr lvl="3">
              <a:defRPr/>
            </a:pPr>
            <a:r>
              <a:rPr lang="en-US" sz="2800"/>
              <a:t>Foods, architecture, urban form</a:t>
            </a:r>
          </a:p>
          <a:p>
            <a:pPr lvl="3">
              <a:defRPr/>
            </a:pPr>
            <a:r>
              <a:rPr lang="en-US" sz="2800"/>
              <a:t>Politics, economics</a:t>
            </a:r>
          </a:p>
          <a:p>
            <a:pPr lvl="2">
              <a:defRPr/>
            </a:pPr>
            <a:r>
              <a:rPr lang="en-US" sz="2800"/>
              <a:t>Ethnic and cultural differences are contributing to separatist political movements</a:t>
            </a:r>
          </a:p>
          <a:p>
            <a:pPr lvl="2">
              <a:defRPr/>
            </a:pPr>
            <a:r>
              <a:rPr lang="en-US" sz="2800"/>
              <a:t>Politics of diversity demands attention to worldwide tensions over terrorism, ethnic separateness, regional autonomy, political independence</a:t>
            </a:r>
          </a:p>
          <a:p>
            <a:pPr>
              <a:defRPr/>
            </a:pPr>
            <a:r>
              <a:rPr lang="en-US" b="1">
                <a:solidFill>
                  <a:srgbClr val="FF0000"/>
                </a:solidFill>
              </a:rPr>
              <a:t>List 2 evidences of diversity in St. Louis area.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3EF6D-F2AD-455E-978D-B7271F21C6F5}"/>
              </a:ext>
            </a:extLst>
          </p:cNvPr>
          <p:cNvSpPr>
            <a:spLocks noGrp="1"/>
          </p:cNvSpPr>
          <p:nvPr>
            <p:ph type="title"/>
          </p:nvPr>
        </p:nvSpPr>
        <p:spPr>
          <a:xfrm>
            <a:off x="0" y="0"/>
            <a:ext cx="12192000" cy="685800"/>
          </a:xfrm>
          <a:solidFill>
            <a:srgbClr val="92D050"/>
          </a:solidFill>
        </p:spPr>
        <p:txBody>
          <a:bodyPr/>
          <a:lstStyle/>
          <a:p>
            <a:r>
              <a:rPr lang="en-US" b="1" dirty="0">
                <a:latin typeface="Arial" panose="020B0604020202020204" pitchFamily="34" charset="0"/>
                <a:cs typeface="Arial" panose="020B0604020202020204" pitchFamily="34" charset="0"/>
              </a:rPr>
              <a:t>Climate and Human Habitation</a:t>
            </a:r>
          </a:p>
        </p:txBody>
      </p:sp>
      <p:sp>
        <p:nvSpPr>
          <p:cNvPr id="3" name="Content Placeholder 2">
            <a:extLst>
              <a:ext uri="{FF2B5EF4-FFF2-40B4-BE49-F238E27FC236}">
                <a16:creationId xmlns:a16="http://schemas.microsoft.com/office/drawing/2014/main" id="{18B0F340-30F5-4394-8FA7-D3198BAA2067}"/>
              </a:ext>
            </a:extLst>
          </p:cNvPr>
          <p:cNvSpPr>
            <a:spLocks noGrp="1"/>
          </p:cNvSpPr>
          <p:nvPr>
            <p:ph idx="1"/>
          </p:nvPr>
        </p:nvSpPr>
        <p:spPr>
          <a:xfrm>
            <a:off x="266700" y="762000"/>
            <a:ext cx="11658600" cy="5410200"/>
          </a:xfrm>
        </p:spPr>
        <p:txBody>
          <a:bodyPr/>
          <a:lstStyle/>
          <a:p>
            <a:r>
              <a:rPr lang="en-US" dirty="0">
                <a:latin typeface="Arial" panose="020B0604020202020204" pitchFamily="34" charset="0"/>
                <a:cs typeface="Arial" panose="020B0604020202020204" pitchFamily="34" charset="0"/>
              </a:rPr>
              <a:t>Climate impacts:</a:t>
            </a:r>
          </a:p>
          <a:p>
            <a:pPr lvl="1"/>
            <a:r>
              <a:rPr lang="en-US" dirty="0">
                <a:latin typeface="Arial" panose="020B0604020202020204" pitchFamily="34" charset="0"/>
                <a:cs typeface="Arial" panose="020B0604020202020204" pitchFamily="34" charset="0"/>
              </a:rPr>
              <a:t>Humans – habitability</a:t>
            </a:r>
          </a:p>
          <a:p>
            <a:pPr lvl="1"/>
            <a:r>
              <a:rPr lang="en-US" dirty="0">
                <a:latin typeface="Arial" panose="020B0604020202020204" pitchFamily="34" charset="0"/>
                <a:cs typeface="Arial" panose="020B0604020202020204" pitchFamily="34" charset="0"/>
              </a:rPr>
              <a:t>Soil development</a:t>
            </a:r>
          </a:p>
          <a:p>
            <a:pPr lvl="1"/>
            <a:r>
              <a:rPr lang="en-US" dirty="0">
                <a:latin typeface="Arial" panose="020B0604020202020204" pitchFamily="34" charset="0"/>
                <a:cs typeface="Arial" panose="020B0604020202020204" pitchFamily="34" charset="0"/>
              </a:rPr>
              <a:t>Vegetation – what can and cannot live in a particular climate</a:t>
            </a:r>
          </a:p>
          <a:p>
            <a:pPr lvl="1"/>
            <a:r>
              <a:rPr lang="en-US" dirty="0">
                <a:latin typeface="Arial" panose="020B0604020202020204" pitchFamily="34" charset="0"/>
                <a:cs typeface="Arial" panose="020B0604020202020204" pitchFamily="34" charset="0"/>
              </a:rPr>
              <a:t>Animals other than humans -= habitability</a:t>
            </a:r>
          </a:p>
          <a:p>
            <a:pPr lvl="1"/>
            <a:r>
              <a:rPr lang="en-US" dirty="0">
                <a:latin typeface="Arial" panose="020B0604020202020204" pitchFamily="34" charset="0"/>
                <a:cs typeface="Arial" panose="020B0604020202020204" pitchFamily="34" charset="0"/>
              </a:rPr>
              <a:t>Weathering and erosion</a:t>
            </a:r>
          </a:p>
          <a:p>
            <a:pPr lvl="1"/>
            <a:r>
              <a:rPr lang="en-US" dirty="0">
                <a:latin typeface="Arial" panose="020B0604020202020204" pitchFamily="34" charset="0"/>
                <a:cs typeface="Arial" panose="020B0604020202020204" pitchFamily="34" charset="0"/>
              </a:rPr>
              <a:t>Activity of the decomposers in an ecosystem</a:t>
            </a:r>
          </a:p>
          <a:p>
            <a:pPr marL="57150" indent="0">
              <a:buNone/>
            </a:pPr>
            <a:r>
              <a:rPr lang="en-US" dirty="0">
                <a:latin typeface="Arial" panose="020B0604020202020204" pitchFamily="34" charset="0"/>
                <a:cs typeface="Arial" panose="020B0604020202020204" pitchFamily="34" charset="0"/>
              </a:rPr>
              <a:t>  Two key factors:</a:t>
            </a:r>
          </a:p>
          <a:p>
            <a:pPr marL="971550" lvl="1" indent="-514350">
              <a:buFont typeface="+mj-lt"/>
              <a:buAutoNum type="arabicPeriod"/>
            </a:pPr>
            <a:r>
              <a:rPr lang="en-US" dirty="0">
                <a:latin typeface="Arial" panose="020B0604020202020204" pitchFamily="34" charset="0"/>
                <a:cs typeface="Arial" panose="020B0604020202020204" pitchFamily="34" charset="0"/>
              </a:rPr>
              <a:t>The sun: amount and variability of </a:t>
            </a:r>
            <a:r>
              <a:rPr lang="en-US" b="1" dirty="0">
                <a:solidFill>
                  <a:srgbClr val="FF0000"/>
                </a:solidFill>
                <a:latin typeface="Arial" panose="020B0604020202020204" pitchFamily="34" charset="0"/>
                <a:cs typeface="Arial" panose="020B0604020202020204" pitchFamily="34" charset="0"/>
              </a:rPr>
              <a:t>insolation received </a:t>
            </a:r>
            <a:r>
              <a:rPr lang="en-US" dirty="0">
                <a:latin typeface="Arial" panose="020B0604020202020204" pitchFamily="34" charset="0"/>
                <a:cs typeface="Arial" panose="020B0604020202020204" pitchFamily="34" charset="0"/>
              </a:rPr>
              <a:t>in a year</a:t>
            </a:r>
          </a:p>
          <a:p>
            <a:pPr marL="971550" lvl="1" indent="-514350">
              <a:buFont typeface="+mj-lt"/>
              <a:buAutoNum type="arabicPeriod"/>
            </a:pPr>
            <a:r>
              <a:rPr lang="en-US" dirty="0">
                <a:latin typeface="Arial" panose="020B0604020202020204" pitchFamily="34" charset="0"/>
                <a:cs typeface="Arial" panose="020B0604020202020204" pitchFamily="34" charset="0"/>
              </a:rPr>
              <a:t>The </a:t>
            </a:r>
            <a:r>
              <a:rPr lang="en-US" b="1" dirty="0">
                <a:solidFill>
                  <a:srgbClr val="FF0000"/>
                </a:solidFill>
                <a:latin typeface="Arial" panose="020B0604020202020204" pitchFamily="34" charset="0"/>
                <a:cs typeface="Arial" panose="020B0604020202020204" pitchFamily="34" charset="0"/>
              </a:rPr>
              <a:t>tilt </a:t>
            </a:r>
            <a:r>
              <a:rPr lang="en-US" dirty="0">
                <a:latin typeface="Arial" panose="020B0604020202020204" pitchFamily="34" charset="0"/>
                <a:cs typeface="Arial" panose="020B0604020202020204" pitchFamily="34" charset="0"/>
              </a:rPr>
              <a:t>of the earth’s axis which </a:t>
            </a:r>
            <a:r>
              <a:rPr lang="en-US" b="1" dirty="0">
                <a:solidFill>
                  <a:srgbClr val="FF0000"/>
                </a:solidFill>
                <a:latin typeface="Arial" panose="020B0604020202020204" pitchFamily="34" charset="0"/>
                <a:cs typeface="Arial" panose="020B0604020202020204" pitchFamily="34" charset="0"/>
              </a:rPr>
              <a:t>causes the seasons</a:t>
            </a:r>
          </a:p>
        </p:txBody>
      </p:sp>
      <p:sp>
        <p:nvSpPr>
          <p:cNvPr id="4" name="Slide Number Placeholder 3">
            <a:extLst>
              <a:ext uri="{FF2B5EF4-FFF2-40B4-BE49-F238E27FC236}">
                <a16:creationId xmlns:a16="http://schemas.microsoft.com/office/drawing/2014/main" id="{A83F8FE8-C06D-41E3-81C3-223DFE532958}"/>
              </a:ext>
            </a:extLst>
          </p:cNvPr>
          <p:cNvSpPr>
            <a:spLocks noGrp="1"/>
          </p:cNvSpPr>
          <p:nvPr>
            <p:ph type="sldNum" sz="quarter" idx="11"/>
          </p:nvPr>
        </p:nvSpPr>
        <p:spPr/>
        <p:txBody>
          <a:bodyPr/>
          <a:lstStyle/>
          <a:p>
            <a:pPr>
              <a:defRPr/>
            </a:pPr>
            <a:fld id="{3D9F3BC0-57D2-45E1-A39C-F1AEE503EB8C}" type="slidenum">
              <a:rPr lang="en-US" altLang="en-US" smtClean="0"/>
              <a:pPr>
                <a:defRPr/>
              </a:pPr>
              <a:t>43</a:t>
            </a:fld>
            <a:endParaRPr lang="en-US" altLang="en-US"/>
          </a:p>
        </p:txBody>
      </p:sp>
    </p:spTree>
    <p:extLst>
      <p:ext uri="{BB962C8B-B14F-4D97-AF65-F5344CB8AC3E}">
        <p14:creationId xmlns:p14="http://schemas.microsoft.com/office/powerpoint/2010/main" val="3758271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C888-79C2-4D89-8559-62674E7ACED2}"/>
              </a:ext>
            </a:extLst>
          </p:cNvPr>
          <p:cNvSpPr>
            <a:spLocks noGrp="1"/>
          </p:cNvSpPr>
          <p:nvPr>
            <p:ph type="title"/>
          </p:nvPr>
        </p:nvSpPr>
        <p:spPr>
          <a:xfrm>
            <a:off x="914400" y="-190500"/>
            <a:ext cx="10363200" cy="685800"/>
          </a:xfrm>
        </p:spPr>
        <p:txBody>
          <a:bodyPr/>
          <a:lstStyle/>
          <a:p>
            <a:r>
              <a:rPr lang="en-US" dirty="0">
                <a:latin typeface="Arial" panose="020B0604020202020204" pitchFamily="34" charset="0"/>
                <a:cs typeface="Arial" panose="020B0604020202020204" pitchFamily="34" charset="0"/>
              </a:rPr>
              <a:t>Factors Affecting Climate</a:t>
            </a:r>
          </a:p>
        </p:txBody>
      </p:sp>
      <p:sp>
        <p:nvSpPr>
          <p:cNvPr id="3" name="Content Placeholder 2">
            <a:extLst>
              <a:ext uri="{FF2B5EF4-FFF2-40B4-BE49-F238E27FC236}">
                <a16:creationId xmlns:a16="http://schemas.microsoft.com/office/drawing/2014/main" id="{DB4E10FE-0455-4085-8328-26124D343CFA}"/>
              </a:ext>
            </a:extLst>
          </p:cNvPr>
          <p:cNvSpPr>
            <a:spLocks noGrp="1"/>
          </p:cNvSpPr>
          <p:nvPr>
            <p:ph idx="1"/>
          </p:nvPr>
        </p:nvSpPr>
        <p:spPr>
          <a:xfrm>
            <a:off x="304800" y="685800"/>
            <a:ext cx="10972800" cy="6019800"/>
          </a:xfrm>
        </p:spPr>
        <p:txBody>
          <a:bodyPr/>
          <a:lstStyle/>
          <a:p>
            <a:r>
              <a:rPr lang="en-US" dirty="0"/>
              <a:t>Latitude (see note below)</a:t>
            </a:r>
          </a:p>
          <a:p>
            <a:r>
              <a:rPr lang="en-US" dirty="0"/>
              <a:t>Altitude</a:t>
            </a:r>
          </a:p>
          <a:p>
            <a:r>
              <a:rPr lang="en-US" dirty="0"/>
              <a:t>Mountain (highland) barriers</a:t>
            </a:r>
          </a:p>
          <a:p>
            <a:r>
              <a:rPr lang="en-US" dirty="0"/>
              <a:t>Nearness to or distance from large bodies of water</a:t>
            </a:r>
          </a:p>
          <a:p>
            <a:r>
              <a:rPr lang="en-US" dirty="0"/>
              <a:t>Prevailing wind belts</a:t>
            </a:r>
          </a:p>
          <a:p>
            <a:r>
              <a:rPr lang="en-US" dirty="0"/>
              <a:t>Ocean currents</a:t>
            </a:r>
          </a:p>
          <a:p>
            <a:pPr marL="0" indent="0">
              <a:buNone/>
            </a:pPr>
            <a:r>
              <a:rPr lang="en-US" dirty="0"/>
              <a:t>Note: the perpendicular rays of the sun only strike the earth between the tropic of Cancer and the Tropic of Capricorn, and north or south of the Arctic Circle and Antarctic Circle there are periods when no sunlight reaches the surface of the earth.</a:t>
            </a:r>
          </a:p>
        </p:txBody>
      </p:sp>
      <p:sp>
        <p:nvSpPr>
          <p:cNvPr id="4" name="Slide Number Placeholder 3">
            <a:extLst>
              <a:ext uri="{FF2B5EF4-FFF2-40B4-BE49-F238E27FC236}">
                <a16:creationId xmlns:a16="http://schemas.microsoft.com/office/drawing/2014/main" id="{506B14AC-3F8A-42D8-AB8C-9C5A9BC76D8A}"/>
              </a:ext>
            </a:extLst>
          </p:cNvPr>
          <p:cNvSpPr>
            <a:spLocks noGrp="1"/>
          </p:cNvSpPr>
          <p:nvPr>
            <p:ph type="sldNum" sz="quarter" idx="11"/>
          </p:nvPr>
        </p:nvSpPr>
        <p:spPr/>
        <p:txBody>
          <a:bodyPr/>
          <a:lstStyle/>
          <a:p>
            <a:pPr>
              <a:defRPr/>
            </a:pPr>
            <a:fld id="{3D9F3BC0-57D2-45E1-A39C-F1AEE503EB8C}" type="slidenum">
              <a:rPr lang="en-US" altLang="en-US" smtClean="0"/>
              <a:pPr>
                <a:defRPr/>
              </a:pPr>
              <a:t>44</a:t>
            </a:fld>
            <a:endParaRPr lang="en-US" altLang="en-US"/>
          </a:p>
        </p:txBody>
      </p:sp>
    </p:spTree>
    <p:extLst>
      <p:ext uri="{BB962C8B-B14F-4D97-AF65-F5344CB8AC3E}">
        <p14:creationId xmlns:p14="http://schemas.microsoft.com/office/powerpoint/2010/main" val="159124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EE38-9660-4ADF-8945-94C2AD95D0AD}"/>
              </a:ext>
            </a:extLst>
          </p:cNvPr>
          <p:cNvSpPr>
            <a:spLocks noGrp="1"/>
          </p:cNvSpPr>
          <p:nvPr>
            <p:ph type="title"/>
          </p:nvPr>
        </p:nvSpPr>
        <p:spPr>
          <a:xfrm>
            <a:off x="228600" y="0"/>
            <a:ext cx="11658600" cy="685800"/>
          </a:xfrm>
        </p:spPr>
        <p:txBody>
          <a:bodyPr/>
          <a:lstStyle/>
          <a:p>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Köppen</a:t>
            </a:r>
            <a:r>
              <a:rPr lang="en-US" dirty="0">
                <a:latin typeface="Arial" panose="020B0604020202020204" pitchFamily="34" charset="0"/>
                <a:cs typeface="Arial" panose="020B0604020202020204" pitchFamily="34" charset="0"/>
              </a:rPr>
              <a:t>-Geiger classification system. </a:t>
            </a:r>
          </a:p>
        </p:txBody>
      </p:sp>
      <p:sp>
        <p:nvSpPr>
          <p:cNvPr id="3" name="Content Placeholder 2">
            <a:extLst>
              <a:ext uri="{FF2B5EF4-FFF2-40B4-BE49-F238E27FC236}">
                <a16:creationId xmlns:a16="http://schemas.microsoft.com/office/drawing/2014/main" id="{A145EAE2-A06D-494A-92DC-A2683DE87F86}"/>
              </a:ext>
            </a:extLst>
          </p:cNvPr>
          <p:cNvSpPr>
            <a:spLocks noGrp="1"/>
          </p:cNvSpPr>
          <p:nvPr>
            <p:ph idx="1"/>
          </p:nvPr>
        </p:nvSpPr>
        <p:spPr>
          <a:xfrm>
            <a:off x="914400" y="990600"/>
            <a:ext cx="10363200" cy="3810000"/>
          </a:xfrm>
        </p:spPr>
        <p:txBody>
          <a:bodyPr/>
          <a:lstStyle/>
          <a:p>
            <a:pPr lvl="0"/>
            <a:r>
              <a:rPr lang="en-US" dirty="0">
                <a:effectLst/>
                <a:latin typeface="Arial" panose="020B0604020202020204" pitchFamily="34" charset="0"/>
                <a:cs typeface="Arial" panose="020B0604020202020204" pitchFamily="34" charset="0"/>
              </a:rPr>
              <a:t>Type A: Tropical or equatorial climates</a:t>
            </a:r>
          </a:p>
          <a:p>
            <a:pPr lvl="0"/>
            <a:r>
              <a:rPr lang="en-US" dirty="0">
                <a:effectLst/>
                <a:latin typeface="Arial" panose="020B0604020202020204" pitchFamily="34" charset="0"/>
                <a:cs typeface="Arial" panose="020B0604020202020204" pitchFamily="34" charset="0"/>
              </a:rPr>
              <a:t>Type B: Dry or arid climates</a:t>
            </a:r>
          </a:p>
          <a:p>
            <a:pPr lvl="0"/>
            <a:r>
              <a:rPr lang="en-US" dirty="0">
                <a:effectLst/>
                <a:latin typeface="Arial" panose="020B0604020202020204" pitchFamily="34" charset="0"/>
                <a:cs typeface="Arial" panose="020B0604020202020204" pitchFamily="34" charset="0"/>
              </a:rPr>
              <a:t>Type C: Moderate or temperate climates</a:t>
            </a:r>
          </a:p>
          <a:p>
            <a:pPr lvl="0"/>
            <a:r>
              <a:rPr lang="en-US" dirty="0">
                <a:effectLst/>
                <a:latin typeface="Arial" panose="020B0604020202020204" pitchFamily="34" charset="0"/>
                <a:cs typeface="Arial" panose="020B0604020202020204" pitchFamily="34" charset="0"/>
              </a:rPr>
              <a:t>Type D: Cold or continental climates</a:t>
            </a:r>
          </a:p>
          <a:p>
            <a:pPr lvl="0"/>
            <a:r>
              <a:rPr lang="en-US" dirty="0">
                <a:effectLst/>
                <a:latin typeface="Arial" panose="020B0604020202020204" pitchFamily="34" charset="0"/>
                <a:cs typeface="Arial" panose="020B0604020202020204" pitchFamily="34" charset="0"/>
              </a:rPr>
              <a:t>Type E: Polar or extreme climates</a:t>
            </a:r>
          </a:p>
          <a:p>
            <a:pPr lvl="0"/>
            <a:r>
              <a:rPr lang="en-US" dirty="0">
                <a:effectLst/>
                <a:latin typeface="Arial" panose="020B0604020202020204" pitchFamily="34" charset="0"/>
                <a:cs typeface="Arial" panose="020B0604020202020204" pitchFamily="34" charset="0"/>
              </a:rPr>
              <a:t>Type H: (Unclassified) highland climates</a:t>
            </a:r>
          </a:p>
          <a:p>
            <a:endParaRPr lang="en-US" dirty="0"/>
          </a:p>
        </p:txBody>
      </p:sp>
      <p:sp>
        <p:nvSpPr>
          <p:cNvPr id="4" name="Slide Number Placeholder 3">
            <a:extLst>
              <a:ext uri="{FF2B5EF4-FFF2-40B4-BE49-F238E27FC236}">
                <a16:creationId xmlns:a16="http://schemas.microsoft.com/office/drawing/2014/main" id="{057D2E92-F7E2-4FC6-8B58-92BFB061C7A3}"/>
              </a:ext>
            </a:extLst>
          </p:cNvPr>
          <p:cNvSpPr>
            <a:spLocks noGrp="1"/>
          </p:cNvSpPr>
          <p:nvPr>
            <p:ph type="sldNum" sz="quarter" idx="11"/>
          </p:nvPr>
        </p:nvSpPr>
        <p:spPr/>
        <p:txBody>
          <a:bodyPr/>
          <a:lstStyle/>
          <a:p>
            <a:pPr>
              <a:defRPr/>
            </a:pPr>
            <a:fld id="{3D9F3BC0-57D2-45E1-A39C-F1AEE503EB8C}" type="slidenum">
              <a:rPr lang="en-US" altLang="en-US" smtClean="0"/>
              <a:pPr>
                <a:defRPr/>
              </a:pPr>
              <a:t>45</a:t>
            </a:fld>
            <a:endParaRPr lang="en-US" altLang="en-US"/>
          </a:p>
        </p:txBody>
      </p:sp>
      <p:sp>
        <p:nvSpPr>
          <p:cNvPr id="6" name="TextBox 5">
            <a:extLst>
              <a:ext uri="{FF2B5EF4-FFF2-40B4-BE49-F238E27FC236}">
                <a16:creationId xmlns:a16="http://schemas.microsoft.com/office/drawing/2014/main" id="{2168571F-427E-4271-A533-45777051C51B}"/>
              </a:ext>
            </a:extLst>
          </p:cNvPr>
          <p:cNvSpPr txBox="1"/>
          <p:nvPr/>
        </p:nvSpPr>
        <p:spPr>
          <a:xfrm>
            <a:off x="762000" y="5105400"/>
            <a:ext cx="10515600"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More detailed descriptions can be found in the textbook</a:t>
            </a:r>
          </a:p>
        </p:txBody>
      </p:sp>
    </p:spTree>
    <p:extLst>
      <p:ext uri="{BB962C8B-B14F-4D97-AF65-F5344CB8AC3E}">
        <p14:creationId xmlns:p14="http://schemas.microsoft.com/office/powerpoint/2010/main" val="1430978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8C86-51E1-4C94-A47F-9D7CDD99FDF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D849F47-6FAC-459C-BCBD-1D2BE0CF237C}"/>
              </a:ext>
            </a:extLst>
          </p:cNvPr>
          <p:cNvPicPr>
            <a:picLocks noGrp="1" noChangeAspect="1"/>
          </p:cNvPicPr>
          <p:nvPr>
            <p:ph idx="1"/>
          </p:nvPr>
        </p:nvPicPr>
        <p:blipFill>
          <a:blip r:embed="rId2"/>
          <a:stretch>
            <a:fillRect/>
          </a:stretch>
        </p:blipFill>
        <p:spPr>
          <a:xfrm>
            <a:off x="814368" y="0"/>
            <a:ext cx="10463232" cy="6858000"/>
          </a:xfrm>
          <a:prstGeom prst="rect">
            <a:avLst/>
          </a:prstGeom>
        </p:spPr>
      </p:pic>
      <p:sp>
        <p:nvSpPr>
          <p:cNvPr id="4" name="Slide Number Placeholder 3">
            <a:extLst>
              <a:ext uri="{FF2B5EF4-FFF2-40B4-BE49-F238E27FC236}">
                <a16:creationId xmlns:a16="http://schemas.microsoft.com/office/drawing/2014/main" id="{0295E51B-47A4-4B80-A83A-4C9FA7E72BB7}"/>
              </a:ext>
            </a:extLst>
          </p:cNvPr>
          <p:cNvSpPr>
            <a:spLocks noGrp="1"/>
          </p:cNvSpPr>
          <p:nvPr>
            <p:ph type="sldNum" sz="quarter" idx="11"/>
          </p:nvPr>
        </p:nvSpPr>
        <p:spPr/>
        <p:txBody>
          <a:bodyPr/>
          <a:lstStyle/>
          <a:p>
            <a:pPr>
              <a:defRPr/>
            </a:pPr>
            <a:fld id="{3D9F3BC0-57D2-45E1-A39C-F1AEE503EB8C}" type="slidenum">
              <a:rPr lang="en-US" altLang="en-US" smtClean="0"/>
              <a:pPr>
                <a:defRPr/>
              </a:pPr>
              <a:t>46</a:t>
            </a:fld>
            <a:endParaRPr lang="en-US" altLang="en-US"/>
          </a:p>
        </p:txBody>
      </p:sp>
    </p:spTree>
    <p:extLst>
      <p:ext uri="{BB962C8B-B14F-4D97-AF65-F5344CB8AC3E}">
        <p14:creationId xmlns:p14="http://schemas.microsoft.com/office/powerpoint/2010/main" val="840669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110D43C-F554-4CB7-AF8A-BEEE85D3B01A}"/>
              </a:ext>
            </a:extLst>
          </p:cNvPr>
          <p:cNvPicPr>
            <a:picLocks noGrp="1" noChangeAspect="1"/>
          </p:cNvPicPr>
          <p:nvPr>
            <p:ph idx="1"/>
          </p:nvPr>
        </p:nvPicPr>
        <p:blipFill>
          <a:blip r:embed="rId2"/>
          <a:stretch>
            <a:fillRect/>
          </a:stretch>
        </p:blipFill>
        <p:spPr>
          <a:xfrm>
            <a:off x="2055508" y="609600"/>
            <a:ext cx="8954603" cy="6248400"/>
          </a:xfrm>
          <a:prstGeom prst="rect">
            <a:avLst/>
          </a:prstGeom>
        </p:spPr>
      </p:pic>
      <p:sp>
        <p:nvSpPr>
          <p:cNvPr id="2" name="Title 1">
            <a:extLst>
              <a:ext uri="{FF2B5EF4-FFF2-40B4-BE49-F238E27FC236}">
                <a16:creationId xmlns:a16="http://schemas.microsoft.com/office/drawing/2014/main" id="{87B1892C-A484-4986-A3B4-C07B3ED35944}"/>
              </a:ext>
            </a:extLst>
          </p:cNvPr>
          <p:cNvSpPr>
            <a:spLocks noGrp="1"/>
          </p:cNvSpPr>
          <p:nvPr>
            <p:ph type="title"/>
          </p:nvPr>
        </p:nvSpPr>
        <p:spPr>
          <a:xfrm>
            <a:off x="0" y="-12700"/>
            <a:ext cx="12115800" cy="995818"/>
          </a:xfrm>
        </p:spPr>
        <p:txBody>
          <a:bodyPr/>
          <a:lstStyle/>
          <a:p>
            <a:r>
              <a:rPr lang="en-US" sz="3600" dirty="0">
                <a:latin typeface="Arial" panose="020B0604020202020204" pitchFamily="34" charset="0"/>
                <a:cs typeface="Arial" panose="020B0604020202020204" pitchFamily="34" charset="0"/>
              </a:rPr>
              <a:t>The precipitation on the windward side is called orographic precipitation</a:t>
            </a:r>
          </a:p>
        </p:txBody>
      </p:sp>
      <p:sp>
        <p:nvSpPr>
          <p:cNvPr id="4" name="Slide Number Placeholder 3">
            <a:extLst>
              <a:ext uri="{FF2B5EF4-FFF2-40B4-BE49-F238E27FC236}">
                <a16:creationId xmlns:a16="http://schemas.microsoft.com/office/drawing/2014/main" id="{D46FE1B2-3707-4DBA-9F00-BC389B385E4A}"/>
              </a:ext>
            </a:extLst>
          </p:cNvPr>
          <p:cNvSpPr>
            <a:spLocks noGrp="1"/>
          </p:cNvSpPr>
          <p:nvPr>
            <p:ph type="sldNum" sz="quarter" idx="11"/>
          </p:nvPr>
        </p:nvSpPr>
        <p:spPr/>
        <p:txBody>
          <a:bodyPr/>
          <a:lstStyle/>
          <a:p>
            <a:pPr>
              <a:defRPr/>
            </a:pPr>
            <a:fld id="{3D9F3BC0-57D2-45E1-A39C-F1AEE503EB8C}" type="slidenum">
              <a:rPr lang="en-US" altLang="en-US" smtClean="0"/>
              <a:pPr>
                <a:defRPr/>
              </a:pPr>
              <a:t>47</a:t>
            </a:fld>
            <a:endParaRPr lang="en-US" altLang="en-US"/>
          </a:p>
        </p:txBody>
      </p:sp>
    </p:spTree>
    <p:extLst>
      <p:ext uri="{BB962C8B-B14F-4D97-AF65-F5344CB8AC3E}">
        <p14:creationId xmlns:p14="http://schemas.microsoft.com/office/powerpoint/2010/main" val="3386312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7486-01EA-472E-A4F8-403BBA57AFD9}"/>
              </a:ext>
            </a:extLst>
          </p:cNvPr>
          <p:cNvSpPr>
            <a:spLocks noGrp="1"/>
          </p:cNvSpPr>
          <p:nvPr>
            <p:ph type="title"/>
          </p:nvPr>
        </p:nvSpPr>
        <p:spPr>
          <a:xfrm>
            <a:off x="914400" y="-12700"/>
            <a:ext cx="10363200" cy="622300"/>
          </a:xfrm>
        </p:spPr>
        <p:txBody>
          <a:bodyPr/>
          <a:lstStyle/>
          <a:p>
            <a:r>
              <a:rPr lang="en-US" dirty="0"/>
              <a:t>Other types of precipitation</a:t>
            </a:r>
          </a:p>
        </p:txBody>
      </p:sp>
      <p:pic>
        <p:nvPicPr>
          <p:cNvPr id="6" name="Content Placeholder 5">
            <a:extLst>
              <a:ext uri="{FF2B5EF4-FFF2-40B4-BE49-F238E27FC236}">
                <a16:creationId xmlns:a16="http://schemas.microsoft.com/office/drawing/2014/main" id="{F193E641-1E03-4B29-BF06-85D4AD146907}"/>
              </a:ext>
            </a:extLst>
          </p:cNvPr>
          <p:cNvPicPr>
            <a:picLocks noGrp="1" noChangeAspect="1"/>
          </p:cNvPicPr>
          <p:nvPr>
            <p:ph idx="1"/>
          </p:nvPr>
        </p:nvPicPr>
        <p:blipFill rotWithShape="1">
          <a:blip r:embed="rId2"/>
          <a:srcRect r="11154" b="10769"/>
          <a:stretch/>
        </p:blipFill>
        <p:spPr>
          <a:xfrm>
            <a:off x="-228600" y="609600"/>
            <a:ext cx="5867400" cy="4419600"/>
          </a:xfrm>
          <a:prstGeom prst="rect">
            <a:avLst/>
          </a:prstGeom>
        </p:spPr>
      </p:pic>
      <p:sp>
        <p:nvSpPr>
          <p:cNvPr id="4" name="Slide Number Placeholder 3">
            <a:extLst>
              <a:ext uri="{FF2B5EF4-FFF2-40B4-BE49-F238E27FC236}">
                <a16:creationId xmlns:a16="http://schemas.microsoft.com/office/drawing/2014/main" id="{D13F9024-ED09-45E3-9E5F-CB97702B47AB}"/>
              </a:ext>
            </a:extLst>
          </p:cNvPr>
          <p:cNvSpPr>
            <a:spLocks noGrp="1"/>
          </p:cNvSpPr>
          <p:nvPr>
            <p:ph type="sldNum" sz="quarter" idx="11"/>
          </p:nvPr>
        </p:nvSpPr>
        <p:spPr>
          <a:xfrm>
            <a:off x="8737600" y="6164997"/>
            <a:ext cx="2540000" cy="457200"/>
          </a:xfrm>
        </p:spPr>
        <p:txBody>
          <a:bodyPr/>
          <a:lstStyle/>
          <a:p>
            <a:pPr>
              <a:defRPr/>
            </a:pPr>
            <a:fld id="{3D9F3BC0-57D2-45E1-A39C-F1AEE503EB8C}" type="slidenum">
              <a:rPr lang="en-US" altLang="en-US" smtClean="0"/>
              <a:pPr>
                <a:defRPr/>
              </a:pPr>
              <a:t>48</a:t>
            </a:fld>
            <a:endParaRPr lang="en-US" altLang="en-US"/>
          </a:p>
        </p:txBody>
      </p:sp>
      <p:sp>
        <p:nvSpPr>
          <p:cNvPr id="7" name="TextBox 6">
            <a:extLst>
              <a:ext uri="{FF2B5EF4-FFF2-40B4-BE49-F238E27FC236}">
                <a16:creationId xmlns:a16="http://schemas.microsoft.com/office/drawing/2014/main" id="{5004C2BF-6241-4BF4-B915-5D2A5746B1C7}"/>
              </a:ext>
            </a:extLst>
          </p:cNvPr>
          <p:cNvSpPr txBox="1"/>
          <p:nvPr/>
        </p:nvSpPr>
        <p:spPr>
          <a:xfrm>
            <a:off x="228600" y="5334000"/>
            <a:ext cx="4953000" cy="830997"/>
          </a:xfrm>
          <a:prstGeom prst="rect">
            <a:avLst/>
          </a:prstGeom>
          <a:noFill/>
        </p:spPr>
        <p:txBody>
          <a:bodyPr wrap="square" rtlCol="0">
            <a:spAutoFit/>
          </a:bodyPr>
          <a:lstStyle/>
          <a:p>
            <a:r>
              <a:rPr lang="en-US" sz="2400" dirty="0"/>
              <a:t>Convectional – what St. Louis gets inn the summer</a:t>
            </a:r>
          </a:p>
        </p:txBody>
      </p:sp>
      <p:pic>
        <p:nvPicPr>
          <p:cNvPr id="8" name="Picture 7">
            <a:extLst>
              <a:ext uri="{FF2B5EF4-FFF2-40B4-BE49-F238E27FC236}">
                <a16:creationId xmlns:a16="http://schemas.microsoft.com/office/drawing/2014/main" id="{684FC572-50CF-4E41-B0FD-ABA6AAE15041}"/>
              </a:ext>
            </a:extLst>
          </p:cNvPr>
          <p:cNvPicPr>
            <a:picLocks noChangeAspect="1"/>
          </p:cNvPicPr>
          <p:nvPr/>
        </p:nvPicPr>
        <p:blipFill rotWithShape="1">
          <a:blip r:embed="rId3"/>
          <a:srcRect r="5866"/>
          <a:stretch/>
        </p:blipFill>
        <p:spPr>
          <a:xfrm>
            <a:off x="5638799" y="814388"/>
            <a:ext cx="6555467" cy="3910012"/>
          </a:xfrm>
          <a:prstGeom prst="rect">
            <a:avLst/>
          </a:prstGeom>
        </p:spPr>
      </p:pic>
      <p:sp>
        <p:nvSpPr>
          <p:cNvPr id="9" name="TextBox 8">
            <a:extLst>
              <a:ext uri="{FF2B5EF4-FFF2-40B4-BE49-F238E27FC236}">
                <a16:creationId xmlns:a16="http://schemas.microsoft.com/office/drawing/2014/main" id="{4D68399C-405E-4CA0-AA54-4A994DFD8D25}"/>
              </a:ext>
            </a:extLst>
          </p:cNvPr>
          <p:cNvSpPr txBox="1"/>
          <p:nvPr/>
        </p:nvSpPr>
        <p:spPr>
          <a:xfrm>
            <a:off x="6326866" y="5233988"/>
            <a:ext cx="5865134" cy="461665"/>
          </a:xfrm>
          <a:prstGeom prst="rect">
            <a:avLst/>
          </a:prstGeom>
          <a:noFill/>
        </p:spPr>
        <p:txBody>
          <a:bodyPr wrap="square" rtlCol="0">
            <a:spAutoFit/>
          </a:bodyPr>
          <a:lstStyle/>
          <a:p>
            <a:r>
              <a:rPr lang="en-US" sz="2400" dirty="0"/>
              <a:t>This is what St. Louis gets in the winter</a:t>
            </a:r>
          </a:p>
        </p:txBody>
      </p:sp>
    </p:spTree>
    <p:extLst>
      <p:ext uri="{BB962C8B-B14F-4D97-AF65-F5344CB8AC3E}">
        <p14:creationId xmlns:p14="http://schemas.microsoft.com/office/powerpoint/2010/main" val="248527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2C2E-528F-4A04-A433-07E6A08924F0}"/>
              </a:ext>
            </a:extLst>
          </p:cNvPr>
          <p:cNvSpPr>
            <a:spLocks noGrp="1"/>
          </p:cNvSpPr>
          <p:nvPr>
            <p:ph type="title"/>
          </p:nvPr>
        </p:nvSpPr>
        <p:spPr>
          <a:xfrm>
            <a:off x="0" y="0"/>
            <a:ext cx="12192000" cy="609600"/>
          </a:xfrm>
        </p:spPr>
        <p:txBody>
          <a:bodyPr/>
          <a:lstStyle/>
          <a:p>
            <a:r>
              <a:rPr lang="en-US" dirty="0">
                <a:latin typeface="Arial" panose="020B0604020202020204" pitchFamily="34" charset="0"/>
                <a:cs typeface="Arial" panose="020B0604020202020204" pitchFamily="34" charset="0"/>
              </a:rPr>
              <a:t>We live on a dynamic planet (it changes)</a:t>
            </a:r>
          </a:p>
        </p:txBody>
      </p:sp>
      <p:sp>
        <p:nvSpPr>
          <p:cNvPr id="3" name="Content Placeholder 2">
            <a:extLst>
              <a:ext uri="{FF2B5EF4-FFF2-40B4-BE49-F238E27FC236}">
                <a16:creationId xmlns:a16="http://schemas.microsoft.com/office/drawing/2014/main" id="{04C10EEB-CC25-442B-939B-A377DD126D4E}"/>
              </a:ext>
            </a:extLst>
          </p:cNvPr>
          <p:cNvSpPr>
            <a:spLocks noGrp="1"/>
          </p:cNvSpPr>
          <p:nvPr>
            <p:ph idx="1"/>
          </p:nvPr>
        </p:nvSpPr>
        <p:spPr>
          <a:xfrm>
            <a:off x="609600" y="748605"/>
            <a:ext cx="11201400" cy="4572000"/>
          </a:xfrm>
        </p:spPr>
        <p:txBody>
          <a:bodyPr/>
          <a:lstStyle/>
          <a:p>
            <a:r>
              <a:rPr lang="en-US" dirty="0">
                <a:latin typeface="Arial" panose="020B0604020202020204" pitchFamily="34" charset="0"/>
                <a:cs typeface="Arial" panose="020B0604020202020204" pitchFamily="34" charset="0"/>
              </a:rPr>
              <a:t>All these factors act and interact to affect the earth’s surface and inhabitants:</a:t>
            </a:r>
          </a:p>
          <a:p>
            <a:pPr lvl="1"/>
            <a:r>
              <a:rPr lang="en-US" dirty="0">
                <a:latin typeface="Arial" panose="020B0604020202020204" pitchFamily="34" charset="0"/>
                <a:cs typeface="Arial" panose="020B0604020202020204" pitchFamily="34" charset="0"/>
              </a:rPr>
              <a:t>The Sun is dynamic (ever changing)</a:t>
            </a:r>
          </a:p>
          <a:p>
            <a:pPr lvl="1"/>
            <a:r>
              <a:rPr lang="en-US" dirty="0">
                <a:latin typeface="Arial" panose="020B0604020202020204" pitchFamily="34" charset="0"/>
                <a:cs typeface="Arial" panose="020B0604020202020204" pitchFamily="34" charset="0"/>
              </a:rPr>
              <a:t>Climate change is a reality</a:t>
            </a:r>
          </a:p>
          <a:p>
            <a:pPr lvl="1"/>
            <a:r>
              <a:rPr lang="en-US" dirty="0">
                <a:latin typeface="Arial" panose="020B0604020202020204" pitchFamily="34" charset="0"/>
                <a:cs typeface="Arial" panose="020B0604020202020204" pitchFamily="34" charset="0"/>
              </a:rPr>
              <a:t>Continental drift is a reality</a:t>
            </a:r>
          </a:p>
          <a:p>
            <a:pPr lvl="1"/>
            <a:r>
              <a:rPr lang="en-US" dirty="0">
                <a:latin typeface="Arial" panose="020B0604020202020204" pitchFamily="34" charset="0"/>
                <a:cs typeface="Arial" panose="020B0604020202020204" pitchFamily="34" charset="0"/>
              </a:rPr>
              <a:t>Gravity is a reality</a:t>
            </a:r>
          </a:p>
          <a:p>
            <a:pPr lvl="1"/>
            <a:r>
              <a:rPr lang="en-US" dirty="0">
                <a:latin typeface="Arial" panose="020B0604020202020204" pitchFamily="34" charset="0"/>
                <a:cs typeface="Arial" panose="020B0604020202020204" pitchFamily="34" charset="0"/>
              </a:rPr>
              <a:t>The oxygen, carbon, nitrogen, etc. cycles are not static</a:t>
            </a:r>
          </a:p>
          <a:p>
            <a:pPr lvl="1"/>
            <a:r>
              <a:rPr lang="en-US" b="1" dirty="0">
                <a:solidFill>
                  <a:srgbClr val="FF0000"/>
                </a:solidFill>
                <a:latin typeface="Arial" panose="020B0604020202020204" pitchFamily="34" charset="0"/>
                <a:cs typeface="Arial" panose="020B0604020202020204" pitchFamily="34" charset="0"/>
              </a:rPr>
              <a:t>Human actions can affect the extent and rate at which some of the above factors operate.</a:t>
            </a:r>
          </a:p>
        </p:txBody>
      </p:sp>
      <p:sp>
        <p:nvSpPr>
          <p:cNvPr id="4" name="Slide Number Placeholder 3">
            <a:extLst>
              <a:ext uri="{FF2B5EF4-FFF2-40B4-BE49-F238E27FC236}">
                <a16:creationId xmlns:a16="http://schemas.microsoft.com/office/drawing/2014/main" id="{EC949F15-74C6-44E6-8783-754BB2EF8F80}"/>
              </a:ext>
            </a:extLst>
          </p:cNvPr>
          <p:cNvSpPr>
            <a:spLocks noGrp="1"/>
          </p:cNvSpPr>
          <p:nvPr>
            <p:ph type="sldNum" sz="quarter" idx="11"/>
          </p:nvPr>
        </p:nvSpPr>
        <p:spPr/>
        <p:txBody>
          <a:bodyPr/>
          <a:lstStyle/>
          <a:p>
            <a:pPr>
              <a:defRPr/>
            </a:pPr>
            <a:fld id="{3D9F3BC0-57D2-45E1-A39C-F1AEE503EB8C}" type="slidenum">
              <a:rPr lang="en-US" altLang="en-US" smtClean="0"/>
              <a:pPr>
                <a:defRPr/>
              </a:pPr>
              <a:t>49</a:t>
            </a:fld>
            <a:endParaRPr lang="en-US" altLang="en-US"/>
          </a:p>
        </p:txBody>
      </p:sp>
      <p:sp>
        <p:nvSpPr>
          <p:cNvPr id="6" name="TextBox 5">
            <a:extLst>
              <a:ext uri="{FF2B5EF4-FFF2-40B4-BE49-F238E27FC236}">
                <a16:creationId xmlns:a16="http://schemas.microsoft.com/office/drawing/2014/main" id="{4505AA92-107B-4EAA-A12B-1779F104745B}"/>
              </a:ext>
            </a:extLst>
          </p:cNvPr>
          <p:cNvSpPr txBox="1"/>
          <p:nvPr/>
        </p:nvSpPr>
        <p:spPr>
          <a:xfrm>
            <a:off x="63500" y="5346005"/>
            <a:ext cx="12115800"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Don’t forget: 1) everything is connected    2) everything goes somewhere   3) nature knows best   4) There’s no such thing as a free lunch (there are consequences to every action)</a:t>
            </a:r>
          </a:p>
        </p:txBody>
      </p:sp>
    </p:spTree>
    <p:extLst>
      <p:ext uri="{BB962C8B-B14F-4D97-AF65-F5344CB8AC3E}">
        <p14:creationId xmlns:p14="http://schemas.microsoft.com/office/powerpoint/2010/main" val="277889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7B6708B8-3C67-4EF7-82F0-C4DD47CDF9A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A07A75B5-A2E9-4887-85AB-E9B70B4D483D}" type="slidenum">
              <a:rPr lang="en-US" altLang="en-US" sz="1400"/>
              <a:pPr>
                <a:spcBef>
                  <a:spcPct val="0"/>
                </a:spcBef>
                <a:buClrTx/>
                <a:buFontTx/>
                <a:buNone/>
              </a:pPr>
              <a:t>5</a:t>
            </a:fld>
            <a:endParaRPr lang="en-US" altLang="en-US" sz="1400" dirty="0"/>
          </a:p>
        </p:txBody>
      </p:sp>
      <p:sp>
        <p:nvSpPr>
          <p:cNvPr id="8195" name="Footer Placeholder 4">
            <a:extLst>
              <a:ext uri="{FF2B5EF4-FFF2-40B4-BE49-F238E27FC236}">
                <a16:creationId xmlns:a16="http://schemas.microsoft.com/office/drawing/2014/main" id="{B0F924B0-A8F0-4379-94D6-39A53A9BC21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dirty="0"/>
              <a:t>Globalization and Diversity; Rowntree, Lewis, Price, Wyckoff</a:t>
            </a:r>
          </a:p>
        </p:txBody>
      </p:sp>
      <p:sp>
        <p:nvSpPr>
          <p:cNvPr id="8196" name="Rectangle 5">
            <a:extLst>
              <a:ext uri="{FF2B5EF4-FFF2-40B4-BE49-F238E27FC236}">
                <a16:creationId xmlns:a16="http://schemas.microsoft.com/office/drawing/2014/main" id="{5A3DBBBF-EACF-4F9F-95BA-387E51AADFF9}"/>
              </a:ext>
            </a:extLst>
          </p:cNvPr>
          <p:cNvSpPr>
            <a:spLocks noChangeArrowheads="1"/>
          </p:cNvSpPr>
          <p:nvPr/>
        </p:nvSpPr>
        <p:spPr bwMode="auto">
          <a:xfrm>
            <a:off x="152400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2400" dirty="0"/>
          </a:p>
        </p:txBody>
      </p:sp>
      <p:pic>
        <p:nvPicPr>
          <p:cNvPr id="8197" name="Picture 1">
            <a:extLst>
              <a:ext uri="{FF2B5EF4-FFF2-40B4-BE49-F238E27FC236}">
                <a16:creationId xmlns:a16="http://schemas.microsoft.com/office/drawing/2014/main" id="{70737C02-ECFB-42D1-87C1-C457394AE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64" y="0"/>
            <a:ext cx="9755436"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Arrow: Left 4">
            <a:extLst>
              <a:ext uri="{FF2B5EF4-FFF2-40B4-BE49-F238E27FC236}">
                <a16:creationId xmlns:a16="http://schemas.microsoft.com/office/drawing/2014/main" id="{F2A4C074-A68F-4733-9829-2533F6B159DA}"/>
              </a:ext>
            </a:extLst>
          </p:cNvPr>
          <p:cNvSpPr>
            <a:spLocks noChangeArrowheads="1"/>
          </p:cNvSpPr>
          <p:nvPr/>
        </p:nvSpPr>
        <p:spPr bwMode="auto">
          <a:xfrm>
            <a:off x="6296025" y="5448300"/>
            <a:ext cx="2057400" cy="990600"/>
          </a:xfrm>
          <a:prstGeom prst="leftArrow">
            <a:avLst>
              <a:gd name="adj1" fmla="val 50000"/>
              <a:gd name="adj2" fmla="val 50000"/>
            </a:avLst>
          </a:prstGeom>
          <a:solidFill>
            <a:srgbClr val="FF0000"/>
          </a:solidFill>
          <a:ln w="9525" algn="ctr">
            <a:solidFill>
              <a:schemeClr val="tx1"/>
            </a:solidFill>
            <a:round/>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dirty="0"/>
          </a:p>
        </p:txBody>
      </p:sp>
      <p:sp>
        <p:nvSpPr>
          <p:cNvPr id="8199" name="TextBox 5">
            <a:extLst>
              <a:ext uri="{FF2B5EF4-FFF2-40B4-BE49-F238E27FC236}">
                <a16:creationId xmlns:a16="http://schemas.microsoft.com/office/drawing/2014/main" id="{698DFA13-BE41-48BE-B8E2-F0E261F06D56}"/>
              </a:ext>
            </a:extLst>
          </p:cNvPr>
          <p:cNvSpPr txBox="1">
            <a:spLocks noChangeArrowheads="1"/>
          </p:cNvSpPr>
          <p:nvPr/>
        </p:nvSpPr>
        <p:spPr bwMode="auto">
          <a:xfrm>
            <a:off x="6781800" y="5705475"/>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dirty="0">
                <a:latin typeface="Arial Black" panose="020B0A04020102020204" pitchFamily="34" charset="0"/>
              </a:rPr>
              <a:t>Focus</a:t>
            </a:r>
            <a:endParaRPr lang="en-US" altLang="en-US" dirty="0">
              <a:latin typeface="Arial Black" panose="020B0A040201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43EA-6DF1-428B-94B7-0F0409FB79DF}"/>
              </a:ext>
            </a:extLst>
          </p:cNvPr>
          <p:cNvSpPr>
            <a:spLocks noGrp="1"/>
          </p:cNvSpPr>
          <p:nvPr>
            <p:ph type="title"/>
          </p:nvPr>
        </p:nvSpPr>
        <p:spPr>
          <a:xfrm>
            <a:off x="10035862" y="228600"/>
            <a:ext cx="2156138" cy="5867400"/>
          </a:xfrm>
        </p:spPr>
        <p:txBody>
          <a:bodyPr/>
          <a:lstStyle/>
          <a:p>
            <a:r>
              <a:rPr lang="en-US" sz="2400" dirty="0"/>
              <a:t>Tectonic plates that make up the earth’s crust and are subject to continental drift</a:t>
            </a:r>
          </a:p>
        </p:txBody>
      </p:sp>
      <p:pic>
        <p:nvPicPr>
          <p:cNvPr id="6" name="Content Placeholder 5">
            <a:extLst>
              <a:ext uri="{FF2B5EF4-FFF2-40B4-BE49-F238E27FC236}">
                <a16:creationId xmlns:a16="http://schemas.microsoft.com/office/drawing/2014/main" id="{D6FE90A9-619F-4E27-A571-2CB2FBF4B672}"/>
              </a:ext>
            </a:extLst>
          </p:cNvPr>
          <p:cNvPicPr>
            <a:picLocks noGrp="1" noChangeAspect="1"/>
          </p:cNvPicPr>
          <p:nvPr>
            <p:ph idx="1"/>
          </p:nvPr>
        </p:nvPicPr>
        <p:blipFill>
          <a:blip r:embed="rId2"/>
          <a:stretch>
            <a:fillRect/>
          </a:stretch>
        </p:blipFill>
        <p:spPr>
          <a:xfrm>
            <a:off x="0" y="0"/>
            <a:ext cx="10035862" cy="6858000"/>
          </a:xfrm>
          <a:prstGeom prst="rect">
            <a:avLst/>
          </a:prstGeom>
        </p:spPr>
      </p:pic>
      <p:sp>
        <p:nvSpPr>
          <p:cNvPr id="4" name="Slide Number Placeholder 3">
            <a:extLst>
              <a:ext uri="{FF2B5EF4-FFF2-40B4-BE49-F238E27FC236}">
                <a16:creationId xmlns:a16="http://schemas.microsoft.com/office/drawing/2014/main" id="{7607B346-B8D9-4E0A-8CD5-83E91887A2A3}"/>
              </a:ext>
            </a:extLst>
          </p:cNvPr>
          <p:cNvSpPr>
            <a:spLocks noGrp="1"/>
          </p:cNvSpPr>
          <p:nvPr>
            <p:ph type="sldNum" sz="quarter" idx="11"/>
          </p:nvPr>
        </p:nvSpPr>
        <p:spPr/>
        <p:txBody>
          <a:bodyPr/>
          <a:lstStyle/>
          <a:p>
            <a:pPr>
              <a:defRPr/>
            </a:pPr>
            <a:fld id="{3D9F3BC0-57D2-45E1-A39C-F1AEE503EB8C}" type="slidenum">
              <a:rPr lang="en-US" altLang="en-US" smtClean="0"/>
              <a:pPr>
                <a:defRPr/>
              </a:pPr>
              <a:t>50</a:t>
            </a:fld>
            <a:endParaRPr lang="en-US" altLang="en-US"/>
          </a:p>
        </p:txBody>
      </p:sp>
    </p:spTree>
    <p:extLst>
      <p:ext uri="{BB962C8B-B14F-4D97-AF65-F5344CB8AC3E}">
        <p14:creationId xmlns:p14="http://schemas.microsoft.com/office/powerpoint/2010/main" val="1835476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a:extLst>
              <a:ext uri="{FF2B5EF4-FFF2-40B4-BE49-F238E27FC236}">
                <a16:creationId xmlns:a16="http://schemas.microsoft.com/office/drawing/2014/main" id="{B54B7771-2D60-46EC-8911-3FD4BD0E2ED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F7D6EA80-A357-440E-8CB0-2B07C905CC1E}" type="slidenum">
              <a:rPr lang="en-US" altLang="en-US" sz="1400"/>
              <a:pPr>
                <a:spcBef>
                  <a:spcPct val="0"/>
                </a:spcBef>
                <a:buClrTx/>
                <a:buFontTx/>
                <a:buNone/>
              </a:pPr>
              <a:t>51</a:t>
            </a:fld>
            <a:endParaRPr lang="en-US" altLang="en-US" sz="1400"/>
          </a:p>
        </p:txBody>
      </p:sp>
      <p:sp>
        <p:nvSpPr>
          <p:cNvPr id="40963" name="Footer Placeholder 6">
            <a:extLst>
              <a:ext uri="{FF2B5EF4-FFF2-40B4-BE49-F238E27FC236}">
                <a16:creationId xmlns:a16="http://schemas.microsoft.com/office/drawing/2014/main" id="{3C59CA04-DC56-4306-B4EE-88FA2212828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39938" name="Rectangle 2">
            <a:extLst>
              <a:ext uri="{FF2B5EF4-FFF2-40B4-BE49-F238E27FC236}">
                <a16:creationId xmlns:a16="http://schemas.microsoft.com/office/drawing/2014/main" id="{D28D3EA8-4593-47B5-8E2F-ADCB1C92415B}"/>
              </a:ext>
            </a:extLst>
          </p:cNvPr>
          <p:cNvSpPr>
            <a:spLocks noGrp="1" noChangeArrowheads="1"/>
          </p:cNvSpPr>
          <p:nvPr>
            <p:ph type="body" sz="half" idx="1"/>
          </p:nvPr>
        </p:nvSpPr>
        <p:spPr>
          <a:xfrm>
            <a:off x="1524000" y="685800"/>
            <a:ext cx="9144000" cy="6172200"/>
          </a:xfrm>
        </p:spPr>
        <p:txBody>
          <a:bodyPr/>
          <a:lstStyle/>
          <a:p>
            <a:pPr>
              <a:defRPr/>
            </a:pPr>
            <a:r>
              <a:rPr lang="en-US" sz="2800" b="1" dirty="0"/>
              <a:t>The human population is at its largest point:  more than 7 billion people on earth</a:t>
            </a:r>
          </a:p>
          <a:p>
            <a:pPr lvl="1">
              <a:defRPr/>
            </a:pPr>
            <a:r>
              <a:rPr lang="en-US" sz="2000" dirty="0"/>
              <a:t>About 86 million born each year (10,000 each hour)</a:t>
            </a:r>
          </a:p>
          <a:p>
            <a:pPr lvl="1">
              <a:defRPr/>
            </a:pPr>
            <a:r>
              <a:rPr lang="en-US" sz="2000" dirty="0"/>
              <a:t>90% of population growth in developing regions (Africa, Latin America, South Asia, East Asia)</a:t>
            </a:r>
          </a:p>
          <a:p>
            <a:pPr>
              <a:defRPr/>
            </a:pPr>
            <a:r>
              <a:rPr lang="en-US" sz="2800" b="1" dirty="0"/>
              <a:t>Several important population issues</a:t>
            </a:r>
          </a:p>
          <a:p>
            <a:pPr lvl="1">
              <a:defRPr/>
            </a:pPr>
            <a:r>
              <a:rPr lang="en-US" sz="2400" dirty="0"/>
              <a:t>Population growth rates vary from region to region; some grow rapidly, others with slow or no growth</a:t>
            </a:r>
          </a:p>
          <a:p>
            <a:pPr lvl="1">
              <a:defRPr/>
            </a:pPr>
            <a:r>
              <a:rPr lang="en-US" sz="2400" dirty="0"/>
              <a:t>Regions and countries have vastly different approaches to family planning (to increase or decrease population), from regulation to incentives and social cooperation</a:t>
            </a:r>
          </a:p>
          <a:p>
            <a:pPr lvl="1">
              <a:defRPr/>
            </a:pPr>
            <a:r>
              <a:rPr lang="en-US" sz="2400" dirty="0"/>
              <a:t>Migration is very important; some migrate for better life, but others migrate to flee war, persecution, or environmental disasters</a:t>
            </a:r>
          </a:p>
          <a:p>
            <a:pPr lvl="1">
              <a:defRPr/>
            </a:pPr>
            <a:r>
              <a:rPr lang="en-US" sz="2400" dirty="0"/>
              <a:t>The greatest international migration in human history is occurring NOW</a:t>
            </a:r>
          </a:p>
        </p:txBody>
      </p:sp>
      <p:sp>
        <p:nvSpPr>
          <p:cNvPr id="40965" name="Rectangle 3">
            <a:extLst>
              <a:ext uri="{FF2B5EF4-FFF2-40B4-BE49-F238E27FC236}">
                <a16:creationId xmlns:a16="http://schemas.microsoft.com/office/drawing/2014/main" id="{E31EC18A-2F36-4843-8396-FEBE2E8E3C47}"/>
              </a:ext>
            </a:extLst>
          </p:cNvPr>
          <p:cNvSpPr>
            <a:spLocks noChangeArrowheads="1"/>
          </p:cNvSpPr>
          <p:nvPr/>
        </p:nvSpPr>
        <p:spPr bwMode="auto">
          <a:xfrm>
            <a:off x="152400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b="1"/>
              <a:t>Population and Settlement: People on the Land</a:t>
            </a:r>
          </a:p>
        </p:txBody>
      </p:sp>
      <p:pic>
        <p:nvPicPr>
          <p:cNvPr id="40966" name="Picture 4" descr="footprint">
            <a:extLst>
              <a:ext uri="{FF2B5EF4-FFF2-40B4-BE49-F238E27FC236}">
                <a16:creationId xmlns:a16="http://schemas.microsoft.com/office/drawing/2014/main" id="{72BE39EA-1AB3-4BCB-BFEA-225F79F68E0E}"/>
              </a:ext>
            </a:extLst>
          </p:cNvPr>
          <p:cNvPicPr>
            <a:picLocks noGrp="1" noChangeAspect="1" noChangeArrowheads="1" noCro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124200" y="6400800"/>
            <a:ext cx="7543800" cy="457200"/>
          </a:xfrm>
          <a:noFill/>
          <a:extLst>
            <a:ext uri="{909E8E84-426E-40DD-AFC4-6F175D3DCCD1}">
              <a14:hiddenFill xmlns:a14="http://schemas.microsoft.com/office/drawing/2010/main">
                <a:solidFill>
                  <a:srgbClr val="FFFFFF"/>
                </a:solidFill>
              </a14:hiddenFill>
            </a:ext>
          </a:extLst>
        </p:spPr>
      </p:pic>
      <p:pic>
        <p:nvPicPr>
          <p:cNvPr id="39941" name="Picture 5">
            <a:hlinkClick r:id="" action="ppaction://media"/>
            <a:extLst>
              <a:ext uri="{FF2B5EF4-FFF2-40B4-BE49-F238E27FC236}">
                <a16:creationId xmlns:a16="http://schemas.microsoft.com/office/drawing/2014/main" id="{DFF6613D-09A2-42D2-8C6B-E03ABCF16FBA}"/>
              </a:ext>
            </a:extLst>
          </p:cNvPr>
          <p:cNvPicPr>
            <a:picLocks noRot="1" noChangeAspect="1" noChangeArrowheads="1"/>
          </p:cNvPicPr>
          <p:nvPr>
            <a:wavAudioFile r:embed="rId1" name="footsteps2.wav"/>
          </p:nvPr>
        </p:nvPicPr>
        <p:blipFill>
          <a:blip r:embed="rId5">
            <a:extLst>
              <a:ext uri="{28A0092B-C50C-407E-A947-70E740481C1C}">
                <a14:useLocalDpi xmlns:a14="http://schemas.microsoft.com/office/drawing/2010/main" val="0"/>
              </a:ext>
            </a:extLst>
          </a:blip>
          <a:srcRect/>
          <a:stretch>
            <a:fillRect/>
          </a:stretch>
        </p:blipFill>
        <p:spPr bwMode="auto">
          <a:xfrm>
            <a:off x="15240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86" fill="hold"/>
                                        <p:tgtEl>
                                          <p:spTgt spid="399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994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a:extLst>
              <a:ext uri="{FF2B5EF4-FFF2-40B4-BE49-F238E27FC236}">
                <a16:creationId xmlns:a16="http://schemas.microsoft.com/office/drawing/2014/main" id="{4AE40F6C-9FFE-409D-805C-D1DAFEFEF03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BAEDC83B-C727-4C53-8AE3-40DFD386FB62}" type="slidenum">
              <a:rPr lang="en-US" altLang="en-US" sz="1400"/>
              <a:pPr>
                <a:spcBef>
                  <a:spcPct val="0"/>
                </a:spcBef>
                <a:buClrTx/>
                <a:buFontTx/>
                <a:buNone/>
              </a:pPr>
              <a:t>52</a:t>
            </a:fld>
            <a:endParaRPr lang="en-US" altLang="en-US" sz="1400"/>
          </a:p>
        </p:txBody>
      </p:sp>
      <p:sp>
        <p:nvSpPr>
          <p:cNvPr id="41986" name="Rectangle 2">
            <a:extLst>
              <a:ext uri="{FF2B5EF4-FFF2-40B4-BE49-F238E27FC236}">
                <a16:creationId xmlns:a16="http://schemas.microsoft.com/office/drawing/2014/main" id="{3EC14FDA-8B9E-4B2B-BE39-B9145F75F3F3}"/>
              </a:ext>
            </a:extLst>
          </p:cNvPr>
          <p:cNvSpPr>
            <a:spLocks noGrp="1" noChangeArrowheads="1"/>
          </p:cNvSpPr>
          <p:nvPr>
            <p:ph type="title"/>
          </p:nvPr>
        </p:nvSpPr>
        <p:spPr>
          <a:xfrm>
            <a:off x="2209800" y="0"/>
            <a:ext cx="7772400" cy="685800"/>
          </a:xfrm>
        </p:spPr>
        <p:txBody>
          <a:bodyPr/>
          <a:lstStyle/>
          <a:p>
            <a:pPr>
              <a:defRPr/>
            </a:pPr>
            <a:r>
              <a:rPr lang="en-US" sz="3600" dirty="0">
                <a:solidFill>
                  <a:schemeClr val="tx1"/>
                </a:solidFill>
              </a:rPr>
              <a:t>World Population </a:t>
            </a:r>
            <a:endParaRPr lang="en-US" sz="2800" dirty="0">
              <a:solidFill>
                <a:schemeClr val="tx1"/>
              </a:solidFill>
            </a:endParaRPr>
          </a:p>
        </p:txBody>
      </p:sp>
      <p:pic>
        <p:nvPicPr>
          <p:cNvPr id="43013" name="Picture 3" descr="FG01_19">
            <a:extLst>
              <a:ext uri="{FF2B5EF4-FFF2-40B4-BE49-F238E27FC236}">
                <a16:creationId xmlns:a16="http://schemas.microsoft.com/office/drawing/2014/main" id="{EC802D9F-25F9-404E-A2D7-9EA1AF838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5950"/>
            <a:ext cx="1226873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BB3A4-D535-4ED1-BB0B-4EE0DD66F2AB}"/>
              </a:ext>
            </a:extLst>
          </p:cNvPr>
          <p:cNvSpPr>
            <a:spLocks noGrp="1"/>
          </p:cNvSpPr>
          <p:nvPr>
            <p:ph type="title"/>
          </p:nvPr>
        </p:nvSpPr>
        <p:spPr>
          <a:xfrm>
            <a:off x="0" y="-87860"/>
            <a:ext cx="12192000" cy="1447800"/>
          </a:xfrm>
        </p:spPr>
        <p:txBody>
          <a:bodyPr/>
          <a:lstStyle/>
          <a:p>
            <a:r>
              <a:rPr lang="en-US" dirty="0"/>
              <a:t>Today, More than 50% of the world population lives in urban areas</a:t>
            </a:r>
          </a:p>
        </p:txBody>
      </p:sp>
      <p:sp>
        <p:nvSpPr>
          <p:cNvPr id="3" name="Slide Number Placeholder 2">
            <a:extLst>
              <a:ext uri="{FF2B5EF4-FFF2-40B4-BE49-F238E27FC236}">
                <a16:creationId xmlns:a16="http://schemas.microsoft.com/office/drawing/2014/main" id="{93DFA63B-F04E-4435-98B7-C299386E22ED}"/>
              </a:ext>
            </a:extLst>
          </p:cNvPr>
          <p:cNvSpPr>
            <a:spLocks noGrp="1"/>
          </p:cNvSpPr>
          <p:nvPr>
            <p:ph type="sldNum" sz="quarter" idx="11"/>
          </p:nvPr>
        </p:nvSpPr>
        <p:spPr/>
        <p:txBody>
          <a:bodyPr/>
          <a:lstStyle/>
          <a:p>
            <a:pPr>
              <a:defRPr/>
            </a:pPr>
            <a:fld id="{73094DDD-7451-4847-BD31-B32206E629A1}" type="slidenum">
              <a:rPr lang="en-US" altLang="en-US" smtClean="0"/>
              <a:pPr>
                <a:defRPr/>
              </a:pPr>
              <a:t>53</a:t>
            </a:fld>
            <a:endParaRPr lang="en-US" altLang="en-US"/>
          </a:p>
        </p:txBody>
      </p:sp>
      <p:sp>
        <p:nvSpPr>
          <p:cNvPr id="4" name="Footer Placeholder 3">
            <a:extLst>
              <a:ext uri="{FF2B5EF4-FFF2-40B4-BE49-F238E27FC236}">
                <a16:creationId xmlns:a16="http://schemas.microsoft.com/office/drawing/2014/main" id="{EAE5976F-321A-4AD3-9A40-246FCF155F00}"/>
              </a:ext>
            </a:extLst>
          </p:cNvPr>
          <p:cNvSpPr>
            <a:spLocks noGrp="1"/>
          </p:cNvSpPr>
          <p:nvPr>
            <p:ph type="ftr" sz="quarter" idx="12"/>
          </p:nvPr>
        </p:nvSpPr>
        <p:spPr/>
        <p:txBody>
          <a:bodyPr/>
          <a:lstStyle/>
          <a:p>
            <a:pPr>
              <a:defRPr/>
            </a:pPr>
            <a:r>
              <a:rPr lang="en-US"/>
              <a:t>Globalization and Diversity; Rowntree, Lewis, Price, Wyckoff</a:t>
            </a:r>
          </a:p>
        </p:txBody>
      </p:sp>
      <p:pic>
        <p:nvPicPr>
          <p:cNvPr id="5" name="Picture 4">
            <a:extLst>
              <a:ext uri="{FF2B5EF4-FFF2-40B4-BE49-F238E27FC236}">
                <a16:creationId xmlns:a16="http://schemas.microsoft.com/office/drawing/2014/main" id="{75B98944-D101-4843-887A-E2A00BB342C6}"/>
              </a:ext>
            </a:extLst>
          </p:cNvPr>
          <p:cNvPicPr>
            <a:picLocks noChangeAspect="1"/>
          </p:cNvPicPr>
          <p:nvPr/>
        </p:nvPicPr>
        <p:blipFill>
          <a:blip r:embed="rId2"/>
          <a:stretch>
            <a:fillRect/>
          </a:stretch>
        </p:blipFill>
        <p:spPr>
          <a:xfrm>
            <a:off x="0" y="1359940"/>
            <a:ext cx="12192000" cy="5345660"/>
          </a:xfrm>
          <a:prstGeom prst="rect">
            <a:avLst/>
          </a:prstGeom>
        </p:spPr>
      </p:pic>
    </p:spTree>
    <p:extLst>
      <p:ext uri="{BB962C8B-B14F-4D97-AF65-F5344CB8AC3E}">
        <p14:creationId xmlns:p14="http://schemas.microsoft.com/office/powerpoint/2010/main" val="1859796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a:extLst>
              <a:ext uri="{FF2B5EF4-FFF2-40B4-BE49-F238E27FC236}">
                <a16:creationId xmlns:a16="http://schemas.microsoft.com/office/drawing/2014/main" id="{8DDC1661-0528-4B2E-9BEB-999DD172A94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2636F8D8-E2AB-49A6-AEF2-DFE57F42F926}" type="slidenum">
              <a:rPr lang="en-US" altLang="en-US" sz="1400"/>
              <a:pPr>
                <a:spcBef>
                  <a:spcPct val="0"/>
                </a:spcBef>
                <a:buClrTx/>
                <a:buFontTx/>
                <a:buNone/>
              </a:pPr>
              <a:t>54</a:t>
            </a:fld>
            <a:endParaRPr lang="en-US" altLang="en-US" sz="1400"/>
          </a:p>
        </p:txBody>
      </p:sp>
      <p:sp>
        <p:nvSpPr>
          <p:cNvPr id="45059" name="Footer Placeholder 5">
            <a:extLst>
              <a:ext uri="{FF2B5EF4-FFF2-40B4-BE49-F238E27FC236}">
                <a16:creationId xmlns:a16="http://schemas.microsoft.com/office/drawing/2014/main" id="{24E8503C-363B-44CC-8923-2ABBF1D7BD77}"/>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44034" name="Rectangle 2">
            <a:extLst>
              <a:ext uri="{FF2B5EF4-FFF2-40B4-BE49-F238E27FC236}">
                <a16:creationId xmlns:a16="http://schemas.microsoft.com/office/drawing/2014/main" id="{BB134986-E605-4BD6-8C69-1983590335E2}"/>
              </a:ext>
            </a:extLst>
          </p:cNvPr>
          <p:cNvSpPr>
            <a:spLocks noGrp="1" noChangeArrowheads="1"/>
          </p:cNvSpPr>
          <p:nvPr>
            <p:ph type="body" idx="1"/>
          </p:nvPr>
        </p:nvSpPr>
        <p:spPr>
          <a:xfrm>
            <a:off x="1524000" y="0"/>
            <a:ext cx="9144000" cy="6858000"/>
          </a:xfrm>
        </p:spPr>
        <p:txBody>
          <a:bodyPr/>
          <a:lstStyle/>
          <a:p>
            <a:pPr lvl="1">
              <a:defRPr/>
            </a:pPr>
            <a:r>
              <a:rPr lang="en-US" sz="3600" b="1"/>
              <a:t>Population Growth and Change</a:t>
            </a:r>
          </a:p>
          <a:p>
            <a:pPr lvl="2">
              <a:defRPr/>
            </a:pPr>
            <a:r>
              <a:rPr lang="en-US" sz="3200" b="1"/>
              <a:t>There are several important population statistics that you need to know (memorize)</a:t>
            </a:r>
          </a:p>
          <a:p>
            <a:pPr lvl="3">
              <a:defRPr/>
            </a:pPr>
            <a:r>
              <a:rPr lang="en-US" sz="2800" b="1">
                <a:solidFill>
                  <a:srgbClr val="FF0000"/>
                </a:solidFill>
              </a:rPr>
              <a:t>Rate of Natural Increase (RNI):</a:t>
            </a:r>
            <a:r>
              <a:rPr lang="en-US" sz="2800"/>
              <a:t> annual growth rate for a country or region as a percentage increase </a:t>
            </a:r>
          </a:p>
          <a:p>
            <a:pPr lvl="4">
              <a:defRPr/>
            </a:pPr>
            <a:r>
              <a:rPr lang="en-US" sz="2400"/>
              <a:t>(annual # of births) – (annual number of deaths) = RNI</a:t>
            </a:r>
          </a:p>
          <a:p>
            <a:pPr lvl="4">
              <a:defRPr/>
            </a:pPr>
            <a:r>
              <a:rPr lang="en-US" sz="2400"/>
              <a:t>Current world RNI is 1.3% per year</a:t>
            </a:r>
          </a:p>
          <a:p>
            <a:pPr lvl="3">
              <a:defRPr/>
            </a:pPr>
            <a:r>
              <a:rPr lang="en-US" sz="2800" b="1">
                <a:solidFill>
                  <a:srgbClr val="FF0000"/>
                </a:solidFill>
              </a:rPr>
              <a:t>Crude Birth Rate (CBR):</a:t>
            </a:r>
            <a:r>
              <a:rPr lang="en-US" sz="2800"/>
              <a:t>  total number of births divided by the total population, giving a figure per 1,000 of the population; world CBR is 22 per 1,000</a:t>
            </a:r>
          </a:p>
          <a:p>
            <a:pPr lvl="3">
              <a:defRPr/>
            </a:pPr>
            <a:r>
              <a:rPr lang="en-US" sz="2800" b="1">
                <a:solidFill>
                  <a:srgbClr val="FF0000"/>
                </a:solidFill>
              </a:rPr>
              <a:t>Crude Death Rate (CDR):</a:t>
            </a:r>
            <a:r>
              <a:rPr lang="en-US" sz="2800"/>
              <a:t>  total number of deaths divided by the total population, giving a figure per 1,000 of the population; world CDR is 9 per 1,000</a:t>
            </a:r>
          </a:p>
          <a:p>
            <a:pPr lvl="3">
              <a:defRPr/>
            </a:pPr>
            <a:endParaRPr lang="en-US" sz="2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a:extLst>
              <a:ext uri="{FF2B5EF4-FFF2-40B4-BE49-F238E27FC236}">
                <a16:creationId xmlns:a16="http://schemas.microsoft.com/office/drawing/2014/main" id="{7F9CE34A-2A76-4EDA-AE3E-B40E15D4639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A0849F9B-2DDA-4A7D-AE23-C1A75EFBFAAA}" type="slidenum">
              <a:rPr lang="en-US" altLang="en-US" sz="1400"/>
              <a:pPr>
                <a:spcBef>
                  <a:spcPct val="0"/>
                </a:spcBef>
                <a:buClrTx/>
                <a:buFontTx/>
                <a:buNone/>
              </a:pPr>
              <a:t>55</a:t>
            </a:fld>
            <a:endParaRPr lang="en-US" altLang="en-US" sz="1400"/>
          </a:p>
        </p:txBody>
      </p:sp>
      <p:sp>
        <p:nvSpPr>
          <p:cNvPr id="47107" name="Footer Placeholder 5">
            <a:extLst>
              <a:ext uri="{FF2B5EF4-FFF2-40B4-BE49-F238E27FC236}">
                <a16:creationId xmlns:a16="http://schemas.microsoft.com/office/drawing/2014/main" id="{ACBB96EA-4A5E-4A0F-8C4C-8F874F44DD98}"/>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46082" name="Rectangle 2">
            <a:extLst>
              <a:ext uri="{FF2B5EF4-FFF2-40B4-BE49-F238E27FC236}">
                <a16:creationId xmlns:a16="http://schemas.microsoft.com/office/drawing/2014/main" id="{6AB89CA3-5E10-44FE-96B6-7AF16BFF2AC3}"/>
              </a:ext>
            </a:extLst>
          </p:cNvPr>
          <p:cNvSpPr>
            <a:spLocks noGrp="1" noChangeArrowheads="1"/>
          </p:cNvSpPr>
          <p:nvPr>
            <p:ph type="body" idx="1"/>
          </p:nvPr>
        </p:nvSpPr>
        <p:spPr>
          <a:xfrm>
            <a:off x="1524000" y="0"/>
            <a:ext cx="9144000" cy="6858000"/>
          </a:xfrm>
        </p:spPr>
        <p:txBody>
          <a:bodyPr/>
          <a:lstStyle/>
          <a:p>
            <a:pPr lvl="1">
              <a:defRPr/>
            </a:pPr>
            <a:r>
              <a:rPr lang="en-US" sz="3200" b="1"/>
              <a:t>Population Growth and Change</a:t>
            </a:r>
          </a:p>
          <a:p>
            <a:pPr lvl="2">
              <a:defRPr/>
            </a:pPr>
            <a:r>
              <a:rPr lang="en-US" sz="3200" b="1"/>
              <a:t>More population statistics you must know</a:t>
            </a:r>
          </a:p>
          <a:p>
            <a:pPr lvl="3">
              <a:defRPr/>
            </a:pPr>
            <a:r>
              <a:rPr lang="en-US" sz="2800" b="1">
                <a:solidFill>
                  <a:srgbClr val="FF0000"/>
                </a:solidFill>
              </a:rPr>
              <a:t>Total fertility rate (TFR):</a:t>
            </a:r>
            <a:r>
              <a:rPr lang="en-US" sz="2800"/>
              <a:t>  the average number of children born by a statistically average woman (world average - 2.8; 1.4 – Europe; 5.2 - Africa)</a:t>
            </a:r>
          </a:p>
          <a:p>
            <a:pPr lvl="4">
              <a:defRPr/>
            </a:pPr>
            <a:r>
              <a:rPr lang="en-US" sz="2800"/>
              <a:t>2.1 is the replacement rate</a:t>
            </a:r>
          </a:p>
          <a:p>
            <a:pPr lvl="3">
              <a:defRPr/>
            </a:pPr>
            <a:r>
              <a:rPr lang="en-US" sz="2800" b="1">
                <a:solidFill>
                  <a:srgbClr val="FF0000"/>
                </a:solidFill>
              </a:rPr>
              <a:t>Percentage of population under age 15</a:t>
            </a:r>
          </a:p>
          <a:p>
            <a:pPr lvl="4">
              <a:defRPr/>
            </a:pPr>
            <a:r>
              <a:rPr lang="en-US" sz="2800"/>
              <a:t>Signals future rapid population growth</a:t>
            </a:r>
          </a:p>
          <a:p>
            <a:pPr lvl="3">
              <a:defRPr/>
            </a:pPr>
            <a:r>
              <a:rPr lang="en-US" sz="2800" b="1">
                <a:solidFill>
                  <a:srgbClr val="FF0000"/>
                </a:solidFill>
              </a:rPr>
              <a:t>Percentage of population over age 65</a:t>
            </a:r>
          </a:p>
          <a:p>
            <a:pPr lvl="4">
              <a:defRPr/>
            </a:pPr>
            <a:r>
              <a:rPr lang="en-US" sz="2800"/>
              <a:t>Older people need more health care, social security from younger workers</a:t>
            </a:r>
          </a:p>
          <a:p>
            <a:pPr lvl="3">
              <a:defRPr/>
            </a:pPr>
            <a:r>
              <a:rPr lang="en-US" sz="2800" b="1">
                <a:solidFill>
                  <a:srgbClr val="FF0000"/>
                </a:solidFill>
              </a:rPr>
              <a:t>Population pyramids:</a:t>
            </a:r>
            <a:r>
              <a:rPr lang="en-US" sz="2800"/>
              <a:t> show the gender and percentage of the population in specific age groups</a:t>
            </a: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a:extLst>
              <a:ext uri="{FF2B5EF4-FFF2-40B4-BE49-F238E27FC236}">
                <a16:creationId xmlns:a16="http://schemas.microsoft.com/office/drawing/2014/main" id="{D465BE5C-ED04-4F94-91C7-F2DF50E3C62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5BFC6BCB-790B-463F-8536-A0567B7B7B61}" type="slidenum">
              <a:rPr lang="en-US" altLang="en-US" sz="1400"/>
              <a:pPr>
                <a:spcBef>
                  <a:spcPct val="0"/>
                </a:spcBef>
                <a:buClrTx/>
                <a:buFontTx/>
                <a:buNone/>
              </a:pPr>
              <a:t>56</a:t>
            </a:fld>
            <a:endParaRPr lang="en-US" altLang="en-US" sz="1400"/>
          </a:p>
        </p:txBody>
      </p:sp>
      <p:sp>
        <p:nvSpPr>
          <p:cNvPr id="49155" name="Footer Placeholder 4">
            <a:extLst>
              <a:ext uri="{FF2B5EF4-FFF2-40B4-BE49-F238E27FC236}">
                <a16:creationId xmlns:a16="http://schemas.microsoft.com/office/drawing/2014/main" id="{A132541D-A1B8-4CF9-8449-EFA954BAF55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pic>
        <p:nvPicPr>
          <p:cNvPr id="49157" name="Picture 3" descr="FG01_21">
            <a:extLst>
              <a:ext uri="{FF2B5EF4-FFF2-40B4-BE49-F238E27FC236}">
                <a16:creationId xmlns:a16="http://schemas.microsoft.com/office/drawing/2014/main" id="{C3864F70-E856-4AA4-B2FB-322AC6E145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72" b="18061"/>
          <a:stretch/>
        </p:blipFill>
        <p:spPr bwMode="auto">
          <a:xfrm>
            <a:off x="-11070" y="1339780"/>
            <a:ext cx="1220307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4">
            <a:extLst>
              <a:ext uri="{FF2B5EF4-FFF2-40B4-BE49-F238E27FC236}">
                <a16:creationId xmlns:a16="http://schemas.microsoft.com/office/drawing/2014/main" id="{220B18C1-2886-4C23-906D-59D73488531C}"/>
              </a:ext>
            </a:extLst>
          </p:cNvPr>
          <p:cNvSpPr txBox="1">
            <a:spLocks noChangeArrowheads="1"/>
          </p:cNvSpPr>
          <p:nvPr/>
        </p:nvSpPr>
        <p:spPr bwMode="auto">
          <a:xfrm>
            <a:off x="2895600" y="533400"/>
            <a:ext cx="595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dirty="0"/>
              <a:t>Population Pyramids </a:t>
            </a:r>
            <a:endParaRPr lang="en-US" altLang="en-US" sz="2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AB94-2981-4ADA-BEDE-73828919961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83BCB2C-93EE-433E-B418-FD413300BEAA}"/>
              </a:ext>
            </a:extLst>
          </p:cNvPr>
          <p:cNvSpPr>
            <a:spLocks noGrp="1"/>
          </p:cNvSpPr>
          <p:nvPr>
            <p:ph type="sldNum" sz="quarter" idx="11"/>
          </p:nvPr>
        </p:nvSpPr>
        <p:spPr/>
        <p:txBody>
          <a:bodyPr/>
          <a:lstStyle/>
          <a:p>
            <a:pPr>
              <a:defRPr/>
            </a:pPr>
            <a:fld id="{73094DDD-7451-4847-BD31-B32206E629A1}" type="slidenum">
              <a:rPr lang="en-US" altLang="en-US" smtClean="0"/>
              <a:pPr>
                <a:defRPr/>
              </a:pPr>
              <a:t>57</a:t>
            </a:fld>
            <a:endParaRPr lang="en-US" altLang="en-US"/>
          </a:p>
        </p:txBody>
      </p:sp>
      <p:sp>
        <p:nvSpPr>
          <p:cNvPr id="4" name="Footer Placeholder 3">
            <a:extLst>
              <a:ext uri="{FF2B5EF4-FFF2-40B4-BE49-F238E27FC236}">
                <a16:creationId xmlns:a16="http://schemas.microsoft.com/office/drawing/2014/main" id="{E56CFE9B-3C0C-4CCD-B59D-3B87095218E3}"/>
              </a:ext>
            </a:extLst>
          </p:cNvPr>
          <p:cNvSpPr>
            <a:spLocks noGrp="1"/>
          </p:cNvSpPr>
          <p:nvPr>
            <p:ph type="ftr" sz="quarter" idx="12"/>
          </p:nvPr>
        </p:nvSpPr>
        <p:spPr/>
        <p:txBody>
          <a:bodyPr/>
          <a:lstStyle/>
          <a:p>
            <a:pPr>
              <a:defRPr/>
            </a:pPr>
            <a:r>
              <a:rPr lang="en-US"/>
              <a:t>Globalization and Diversity; Rowntree, Lewis, Price, Wyckoff</a:t>
            </a:r>
          </a:p>
        </p:txBody>
      </p:sp>
      <p:pic>
        <p:nvPicPr>
          <p:cNvPr id="5" name="Picture 4">
            <a:extLst>
              <a:ext uri="{FF2B5EF4-FFF2-40B4-BE49-F238E27FC236}">
                <a16:creationId xmlns:a16="http://schemas.microsoft.com/office/drawing/2014/main" id="{9DE48C00-198E-429D-91F5-61382E0E9A94}"/>
              </a:ext>
            </a:extLst>
          </p:cNvPr>
          <p:cNvPicPr>
            <a:picLocks noChangeAspect="1"/>
          </p:cNvPicPr>
          <p:nvPr/>
        </p:nvPicPr>
        <p:blipFill>
          <a:blip r:embed="rId2"/>
          <a:stretch>
            <a:fillRect/>
          </a:stretch>
        </p:blipFill>
        <p:spPr>
          <a:xfrm>
            <a:off x="1134485" y="0"/>
            <a:ext cx="9923029" cy="6858000"/>
          </a:xfrm>
          <a:prstGeom prst="rect">
            <a:avLst/>
          </a:prstGeom>
        </p:spPr>
      </p:pic>
    </p:spTree>
    <p:extLst>
      <p:ext uri="{BB962C8B-B14F-4D97-AF65-F5344CB8AC3E}">
        <p14:creationId xmlns:p14="http://schemas.microsoft.com/office/powerpoint/2010/main" val="2609039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4">
            <a:extLst>
              <a:ext uri="{FF2B5EF4-FFF2-40B4-BE49-F238E27FC236}">
                <a16:creationId xmlns:a16="http://schemas.microsoft.com/office/drawing/2014/main" id="{A39F1B8E-4D01-4576-A59A-4C4B512B0671}"/>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3E00A5A3-3E99-4363-A95B-1E8FF2CE033E}" type="slidenum">
              <a:rPr lang="en-US" altLang="en-US" sz="1400"/>
              <a:pPr>
                <a:spcBef>
                  <a:spcPct val="0"/>
                </a:spcBef>
                <a:buClrTx/>
                <a:buFontTx/>
                <a:buNone/>
              </a:pPr>
              <a:t>58</a:t>
            </a:fld>
            <a:endParaRPr lang="en-US" altLang="en-US" sz="1400"/>
          </a:p>
        </p:txBody>
      </p:sp>
      <p:sp>
        <p:nvSpPr>
          <p:cNvPr id="51203" name="Footer Placeholder 5">
            <a:extLst>
              <a:ext uri="{FF2B5EF4-FFF2-40B4-BE49-F238E27FC236}">
                <a16:creationId xmlns:a16="http://schemas.microsoft.com/office/drawing/2014/main" id="{1B50BBF7-D584-4770-AA23-9CFBEE6AEC8D}"/>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50178" name="Rectangle 2">
            <a:extLst>
              <a:ext uri="{FF2B5EF4-FFF2-40B4-BE49-F238E27FC236}">
                <a16:creationId xmlns:a16="http://schemas.microsoft.com/office/drawing/2014/main" id="{FE803725-76F6-423E-9BD3-FC37EB22B023}"/>
              </a:ext>
            </a:extLst>
          </p:cNvPr>
          <p:cNvSpPr>
            <a:spLocks noGrp="1" noChangeArrowheads="1"/>
          </p:cNvSpPr>
          <p:nvPr>
            <p:ph type="body" idx="1"/>
          </p:nvPr>
        </p:nvSpPr>
        <p:spPr>
          <a:xfrm>
            <a:off x="1524000" y="0"/>
            <a:ext cx="9144000" cy="6858000"/>
          </a:xfrm>
        </p:spPr>
        <p:txBody>
          <a:bodyPr/>
          <a:lstStyle/>
          <a:p>
            <a:pPr>
              <a:defRPr/>
            </a:pPr>
            <a:r>
              <a:rPr lang="en-US" b="1"/>
              <a:t>The Demographic Transition</a:t>
            </a:r>
          </a:p>
          <a:p>
            <a:pPr lvl="2">
              <a:defRPr/>
            </a:pPr>
            <a:r>
              <a:rPr lang="en-US" sz="2800"/>
              <a:t>Demographic transition model –four-stage model that tracks changes in birthrates and death rates through time as a population urbanizes</a:t>
            </a:r>
            <a:endParaRPr lang="en-US"/>
          </a:p>
          <a:p>
            <a:pPr lvl="2">
              <a:defRPr/>
            </a:pPr>
            <a:r>
              <a:rPr lang="en-US" sz="2800"/>
              <a:t>The four stages</a:t>
            </a:r>
          </a:p>
          <a:p>
            <a:pPr lvl="3">
              <a:defRPr/>
            </a:pPr>
            <a:r>
              <a:rPr lang="en-US" sz="2800"/>
              <a:t>Stage 1:  High birth rate and high death rate</a:t>
            </a:r>
          </a:p>
          <a:p>
            <a:pPr lvl="3">
              <a:defRPr/>
            </a:pPr>
            <a:r>
              <a:rPr lang="en-US" sz="2800"/>
              <a:t>Stage 2:  Death rate falls dramatically; birth rate stays high</a:t>
            </a:r>
          </a:p>
          <a:p>
            <a:pPr lvl="4">
              <a:defRPr/>
            </a:pPr>
            <a:r>
              <a:rPr lang="en-US" sz="2400"/>
              <a:t>Improved public health, modern medicine</a:t>
            </a:r>
          </a:p>
          <a:p>
            <a:pPr lvl="4">
              <a:defRPr/>
            </a:pPr>
            <a:r>
              <a:rPr lang="en-US" sz="2400"/>
              <a:t>Linked to economic development</a:t>
            </a:r>
          </a:p>
          <a:p>
            <a:pPr lvl="3">
              <a:defRPr/>
            </a:pPr>
            <a:r>
              <a:rPr lang="en-US" sz="2800"/>
              <a:t>Stage 3:  Death rate low, birth rate begins to fall</a:t>
            </a:r>
          </a:p>
          <a:p>
            <a:pPr lvl="4">
              <a:defRPr/>
            </a:pPr>
            <a:r>
              <a:rPr lang="en-US" sz="2400"/>
              <a:t>Linked to urbanization, industrialization</a:t>
            </a:r>
          </a:p>
          <a:p>
            <a:pPr lvl="3">
              <a:defRPr/>
            </a:pPr>
            <a:r>
              <a:rPr lang="en-US" sz="2800"/>
              <a:t>Stage 4:  Low birth rate and low death rate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a:extLst>
              <a:ext uri="{FF2B5EF4-FFF2-40B4-BE49-F238E27FC236}">
                <a16:creationId xmlns:a16="http://schemas.microsoft.com/office/drawing/2014/main" id="{21BB99BF-700B-4E81-A17B-EACD374F35F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763FC8DE-A704-4077-8D60-A0A8A54331EC}" type="slidenum">
              <a:rPr lang="en-US" altLang="en-US" sz="1400"/>
              <a:pPr>
                <a:spcBef>
                  <a:spcPct val="0"/>
                </a:spcBef>
                <a:buClrTx/>
                <a:buFontTx/>
                <a:buNone/>
              </a:pPr>
              <a:t>59</a:t>
            </a:fld>
            <a:endParaRPr lang="en-US" altLang="en-US" sz="1400"/>
          </a:p>
        </p:txBody>
      </p:sp>
      <p:sp>
        <p:nvSpPr>
          <p:cNvPr id="53251" name="Footer Placeholder 4">
            <a:extLst>
              <a:ext uri="{FF2B5EF4-FFF2-40B4-BE49-F238E27FC236}">
                <a16:creationId xmlns:a16="http://schemas.microsoft.com/office/drawing/2014/main" id="{AAC1E711-899B-4484-85D3-ACECF0DFF72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52226" name="Rectangle 2">
            <a:extLst>
              <a:ext uri="{FF2B5EF4-FFF2-40B4-BE49-F238E27FC236}">
                <a16:creationId xmlns:a16="http://schemas.microsoft.com/office/drawing/2014/main" id="{1505D20F-A056-449D-88DC-0C871A5EAD34}"/>
              </a:ext>
            </a:extLst>
          </p:cNvPr>
          <p:cNvSpPr>
            <a:spLocks noGrp="1" noChangeArrowheads="1"/>
          </p:cNvSpPr>
          <p:nvPr>
            <p:ph type="title"/>
          </p:nvPr>
        </p:nvSpPr>
        <p:spPr/>
        <p:txBody>
          <a:bodyPr/>
          <a:lstStyle/>
          <a:p>
            <a:pPr>
              <a:defRPr/>
            </a:pPr>
            <a:r>
              <a:rPr lang="en-US"/>
              <a:t>Demographic Transition Model</a:t>
            </a:r>
          </a:p>
        </p:txBody>
      </p:sp>
      <p:pic>
        <p:nvPicPr>
          <p:cNvPr id="53253" name="Picture 3" descr="FG01_22">
            <a:extLst>
              <a:ext uri="{FF2B5EF4-FFF2-40B4-BE49-F238E27FC236}">
                <a16:creationId xmlns:a16="http://schemas.microsoft.com/office/drawing/2014/main" id="{48A0EF5F-E178-4B57-AD17-443BCD80B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700"/>
            <a:ext cx="91440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4">
            <a:extLst>
              <a:ext uri="{FF2B5EF4-FFF2-40B4-BE49-F238E27FC236}">
                <a16:creationId xmlns:a16="http://schemas.microsoft.com/office/drawing/2014/main" id="{FE68542A-73EE-4A3E-9888-8A7DB44190A9}"/>
              </a:ext>
            </a:extLst>
          </p:cNvPr>
          <p:cNvSpPr txBox="1">
            <a:spLocks noChangeArrowheads="1"/>
          </p:cNvSpPr>
          <p:nvPr/>
        </p:nvSpPr>
        <p:spPr bwMode="auto">
          <a:xfrm>
            <a:off x="3200400" y="2286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t>The Demographic Transition </a:t>
            </a:r>
            <a:r>
              <a:rPr lang="en-US" altLang="en-US" sz="2000"/>
              <a:t>(Fig. 1.15)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4">
            <a:extLst>
              <a:ext uri="{FF2B5EF4-FFF2-40B4-BE49-F238E27FC236}">
                <a16:creationId xmlns:a16="http://schemas.microsoft.com/office/drawing/2014/main" id="{CCE5AB21-FBCB-4C39-BC56-3EC4582B190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1FEB8DCA-7C2E-4F3D-B9A5-A106F8E968E6}" type="slidenum">
              <a:rPr lang="en-US" altLang="en-US" sz="1400"/>
              <a:pPr>
                <a:spcBef>
                  <a:spcPct val="0"/>
                </a:spcBef>
                <a:buClrTx/>
                <a:buFontTx/>
                <a:buNone/>
              </a:pPr>
              <a:t>6</a:t>
            </a:fld>
            <a:endParaRPr lang="en-US" altLang="en-US" sz="1400" dirty="0"/>
          </a:p>
        </p:txBody>
      </p:sp>
      <p:sp>
        <p:nvSpPr>
          <p:cNvPr id="10243" name="Footer Placeholder 5">
            <a:extLst>
              <a:ext uri="{FF2B5EF4-FFF2-40B4-BE49-F238E27FC236}">
                <a16:creationId xmlns:a16="http://schemas.microsoft.com/office/drawing/2014/main" id="{E172211D-B77B-4714-994E-8884A4AFDCD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dirty="0"/>
              <a:t>Globalization and Diversity; Rowntree, Lewis, Price, Wyckoff</a:t>
            </a:r>
          </a:p>
        </p:txBody>
      </p:sp>
      <p:sp>
        <p:nvSpPr>
          <p:cNvPr id="9218" name="Rectangle 2">
            <a:extLst>
              <a:ext uri="{FF2B5EF4-FFF2-40B4-BE49-F238E27FC236}">
                <a16:creationId xmlns:a16="http://schemas.microsoft.com/office/drawing/2014/main" id="{647CE868-664A-458C-93E1-8F3EB9C54431}"/>
              </a:ext>
            </a:extLst>
          </p:cNvPr>
          <p:cNvSpPr>
            <a:spLocks noGrp="1" noChangeArrowheads="1"/>
          </p:cNvSpPr>
          <p:nvPr>
            <p:ph type="title"/>
          </p:nvPr>
        </p:nvSpPr>
        <p:spPr>
          <a:xfrm>
            <a:off x="2209800" y="0"/>
            <a:ext cx="7772400" cy="838200"/>
          </a:xfrm>
        </p:spPr>
        <p:txBody>
          <a:bodyPr/>
          <a:lstStyle/>
          <a:p>
            <a:pPr>
              <a:defRPr/>
            </a:pPr>
            <a:r>
              <a:rPr lang="en-US" dirty="0">
                <a:solidFill>
                  <a:schemeClr val="tx1"/>
                </a:solidFill>
              </a:rPr>
              <a:t>Learning Objectives</a:t>
            </a:r>
          </a:p>
        </p:txBody>
      </p:sp>
      <p:sp>
        <p:nvSpPr>
          <p:cNvPr id="9219" name="Rectangle 3">
            <a:extLst>
              <a:ext uri="{FF2B5EF4-FFF2-40B4-BE49-F238E27FC236}">
                <a16:creationId xmlns:a16="http://schemas.microsoft.com/office/drawing/2014/main" id="{155D50AF-C833-47E5-B140-C76EBADD8113}"/>
              </a:ext>
            </a:extLst>
          </p:cNvPr>
          <p:cNvSpPr>
            <a:spLocks noGrp="1" noChangeArrowheads="1"/>
          </p:cNvSpPr>
          <p:nvPr>
            <p:ph type="body" idx="1"/>
          </p:nvPr>
        </p:nvSpPr>
        <p:spPr>
          <a:xfrm>
            <a:off x="381000" y="838200"/>
            <a:ext cx="10287000" cy="5410200"/>
          </a:xfrm>
        </p:spPr>
        <p:txBody>
          <a:bodyPr/>
          <a:lstStyle/>
          <a:p>
            <a:pPr>
              <a:defRPr/>
            </a:pPr>
            <a:r>
              <a:rPr lang="en-US" sz="2800" dirty="0"/>
              <a:t>Understand framework for studying world regional geography</a:t>
            </a:r>
          </a:p>
          <a:p>
            <a:pPr>
              <a:defRPr/>
            </a:pPr>
            <a:r>
              <a:rPr lang="en-US" sz="2800" dirty="0"/>
              <a:t>Examine varied aspects of globalization </a:t>
            </a:r>
          </a:p>
          <a:p>
            <a:pPr lvl="1">
              <a:defRPr/>
            </a:pPr>
            <a:r>
              <a:rPr lang="en-US" sz="2400" dirty="0"/>
              <a:t>Economic, cultural, geopolitical, environmental, social</a:t>
            </a:r>
          </a:p>
          <a:p>
            <a:pPr>
              <a:defRPr/>
            </a:pPr>
            <a:r>
              <a:rPr lang="en-US" sz="2800" dirty="0"/>
              <a:t>Understand the following models and terms</a:t>
            </a:r>
          </a:p>
          <a:p>
            <a:pPr lvl="1">
              <a:defRPr/>
            </a:pPr>
            <a:r>
              <a:rPr lang="en-US" sz="2400" dirty="0"/>
              <a:t>Demographic transition</a:t>
            </a:r>
          </a:p>
          <a:p>
            <a:pPr lvl="1">
              <a:defRPr/>
            </a:pPr>
            <a:r>
              <a:rPr lang="en-US" sz="2400" dirty="0"/>
              <a:t>Measures of population growth and change</a:t>
            </a:r>
          </a:p>
          <a:p>
            <a:pPr lvl="1">
              <a:defRPr/>
            </a:pPr>
            <a:r>
              <a:rPr lang="en-US" sz="2400" dirty="0"/>
              <a:t>Indicators of social development</a:t>
            </a:r>
          </a:p>
          <a:p>
            <a:pPr lvl="1">
              <a:defRPr/>
            </a:pPr>
            <a:r>
              <a:rPr lang="en-US" sz="2400" dirty="0"/>
              <a:t>Measures of economic development</a:t>
            </a:r>
          </a:p>
          <a:p>
            <a:pPr lvl="1">
              <a:defRPr/>
            </a:pPr>
            <a:r>
              <a:rPr lang="en-US" sz="2400" dirty="0"/>
              <a:t>State, nation, and nation-state</a:t>
            </a:r>
          </a:p>
          <a:p>
            <a:pPr lvl="1">
              <a:defRPr/>
            </a:pPr>
            <a:r>
              <a:rPr lang="en-US" sz="2400" dirty="0"/>
              <a:t>Culture</a:t>
            </a:r>
          </a:p>
          <a:p>
            <a:pPr lvl="1">
              <a:defRPr/>
            </a:pPr>
            <a:r>
              <a:rPr lang="en-US" sz="2400" dirty="0"/>
              <a:t>Core-periphery model</a:t>
            </a:r>
            <a:endParaRPr lang="en-US" sz="2000" dirty="0"/>
          </a:p>
        </p:txBody>
      </p:sp>
      <p:pic>
        <p:nvPicPr>
          <p:cNvPr id="3" name="Picture 2">
            <a:extLst>
              <a:ext uri="{FF2B5EF4-FFF2-40B4-BE49-F238E27FC236}">
                <a16:creationId xmlns:a16="http://schemas.microsoft.com/office/drawing/2014/main" id="{7F9E976F-47FD-4CD9-B78A-1D98CBF60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667000"/>
            <a:ext cx="3581400" cy="35814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a:extLst>
              <a:ext uri="{FF2B5EF4-FFF2-40B4-BE49-F238E27FC236}">
                <a16:creationId xmlns:a16="http://schemas.microsoft.com/office/drawing/2014/main" id="{2D00C00E-95C4-450E-8177-79C3077BC7F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C6F84255-2D99-420F-A851-BD6E9AF0CDE6}" type="slidenum">
              <a:rPr lang="en-US" altLang="en-US" sz="1400"/>
              <a:pPr>
                <a:spcBef>
                  <a:spcPct val="0"/>
                </a:spcBef>
                <a:buClrTx/>
                <a:buFontTx/>
                <a:buNone/>
              </a:pPr>
              <a:t>60</a:t>
            </a:fld>
            <a:endParaRPr lang="en-US" altLang="en-US" sz="1400"/>
          </a:p>
        </p:txBody>
      </p:sp>
      <p:sp>
        <p:nvSpPr>
          <p:cNvPr id="55299" name="Footer Placeholder 5">
            <a:extLst>
              <a:ext uri="{FF2B5EF4-FFF2-40B4-BE49-F238E27FC236}">
                <a16:creationId xmlns:a16="http://schemas.microsoft.com/office/drawing/2014/main" id="{5DF07520-0D89-4D93-82DA-07B351D9CA8F}"/>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54274" name="Rectangle 2">
            <a:extLst>
              <a:ext uri="{FF2B5EF4-FFF2-40B4-BE49-F238E27FC236}">
                <a16:creationId xmlns:a16="http://schemas.microsoft.com/office/drawing/2014/main" id="{42341A14-58F9-4915-98F6-29A1FFA24BDE}"/>
              </a:ext>
            </a:extLst>
          </p:cNvPr>
          <p:cNvSpPr>
            <a:spLocks noGrp="1" noChangeArrowheads="1"/>
          </p:cNvSpPr>
          <p:nvPr>
            <p:ph type="body" idx="1"/>
          </p:nvPr>
        </p:nvSpPr>
        <p:spPr>
          <a:xfrm>
            <a:off x="1524000" y="228600"/>
            <a:ext cx="9144000" cy="6629400"/>
          </a:xfrm>
        </p:spPr>
        <p:txBody>
          <a:bodyPr/>
          <a:lstStyle/>
          <a:p>
            <a:pPr>
              <a:lnSpc>
                <a:spcPct val="80000"/>
              </a:lnSpc>
              <a:defRPr/>
            </a:pPr>
            <a:r>
              <a:rPr lang="en-US"/>
              <a:t>Migration Patterns</a:t>
            </a:r>
          </a:p>
          <a:p>
            <a:pPr lvl="1">
              <a:lnSpc>
                <a:spcPct val="80000"/>
              </a:lnSpc>
              <a:defRPr/>
            </a:pPr>
            <a:r>
              <a:rPr lang="en-US"/>
              <a:t>Today, about 125 million (2%) of total world population are migrants of some sort</a:t>
            </a:r>
          </a:p>
          <a:p>
            <a:pPr lvl="2">
              <a:lnSpc>
                <a:spcPct val="80000"/>
              </a:lnSpc>
              <a:defRPr/>
            </a:pPr>
            <a:r>
              <a:rPr lang="en-US" sz="2800"/>
              <a:t>Much international migration linked to global economy</a:t>
            </a:r>
          </a:p>
          <a:p>
            <a:pPr lvl="2">
              <a:lnSpc>
                <a:spcPct val="80000"/>
              </a:lnSpc>
              <a:defRPr/>
            </a:pPr>
            <a:r>
              <a:rPr lang="en-US" sz="2800" b="1">
                <a:solidFill>
                  <a:srgbClr val="FF0000"/>
                </a:solidFill>
              </a:rPr>
              <a:t>Push factors:</a:t>
            </a:r>
            <a:r>
              <a:rPr lang="en-US" sz="2800"/>
              <a:t>  negative conditions that drive people from a location</a:t>
            </a:r>
          </a:p>
          <a:p>
            <a:pPr lvl="3">
              <a:lnSpc>
                <a:spcPct val="80000"/>
              </a:lnSpc>
              <a:defRPr/>
            </a:pPr>
            <a:r>
              <a:rPr lang="en-US" sz="2400"/>
              <a:t>Cultural oppression, war, unemployment, natural disasters</a:t>
            </a:r>
          </a:p>
          <a:p>
            <a:pPr lvl="2">
              <a:lnSpc>
                <a:spcPct val="80000"/>
              </a:lnSpc>
              <a:defRPr/>
            </a:pPr>
            <a:r>
              <a:rPr lang="en-US" sz="2800" b="1">
                <a:solidFill>
                  <a:srgbClr val="FF0000"/>
                </a:solidFill>
              </a:rPr>
              <a:t>Pull factors:</a:t>
            </a:r>
            <a:r>
              <a:rPr lang="en-US" sz="2800"/>
              <a:t>  favorable conditions at a destination that attract people</a:t>
            </a:r>
            <a:r>
              <a:rPr lang="en-US" sz="2000"/>
              <a:t> </a:t>
            </a:r>
          </a:p>
          <a:p>
            <a:pPr lvl="3">
              <a:lnSpc>
                <a:spcPct val="80000"/>
              </a:lnSpc>
              <a:defRPr/>
            </a:pPr>
            <a:r>
              <a:rPr lang="en-US" sz="2400"/>
              <a:t>Economic opportunity (jobs), freedom, good climate</a:t>
            </a:r>
          </a:p>
          <a:p>
            <a:pPr lvl="2">
              <a:lnSpc>
                <a:spcPct val="80000"/>
              </a:lnSpc>
              <a:defRPr/>
            </a:pPr>
            <a:r>
              <a:rPr lang="en-US" sz="2800"/>
              <a:t>Most migration involves both push and pull factors working together</a:t>
            </a:r>
          </a:p>
          <a:p>
            <a:pPr lvl="3">
              <a:lnSpc>
                <a:spcPct val="80000"/>
              </a:lnSpc>
              <a:defRPr/>
            </a:pPr>
            <a:r>
              <a:rPr lang="en-US" sz="2400" b="1">
                <a:solidFill>
                  <a:srgbClr val="FF0000"/>
                </a:solidFill>
              </a:rPr>
              <a:t>Networks</a:t>
            </a:r>
            <a:r>
              <a:rPr lang="en-US" sz="2400"/>
              <a:t> of families, friends, and sometimes labor contractors connect migrants from their origins to their destinations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4">
            <a:extLst>
              <a:ext uri="{FF2B5EF4-FFF2-40B4-BE49-F238E27FC236}">
                <a16:creationId xmlns:a16="http://schemas.microsoft.com/office/drawing/2014/main" id="{CB8C4315-C5CC-46DF-82FF-CC83B51C99E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E6A997D8-0078-44BF-87D6-0994B634F446}" type="slidenum">
              <a:rPr lang="en-US" altLang="en-US" sz="1400"/>
              <a:pPr>
                <a:spcBef>
                  <a:spcPct val="0"/>
                </a:spcBef>
                <a:buClrTx/>
                <a:buFontTx/>
                <a:buNone/>
              </a:pPr>
              <a:t>61</a:t>
            </a:fld>
            <a:endParaRPr lang="en-US" altLang="en-US" sz="1400"/>
          </a:p>
        </p:txBody>
      </p:sp>
      <p:sp>
        <p:nvSpPr>
          <p:cNvPr id="57347" name="Footer Placeholder 5">
            <a:extLst>
              <a:ext uri="{FF2B5EF4-FFF2-40B4-BE49-F238E27FC236}">
                <a16:creationId xmlns:a16="http://schemas.microsoft.com/office/drawing/2014/main" id="{2EFEC6F7-E4F1-401A-B2DE-58DC46C16EC2}"/>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56322" name="Rectangle 2">
            <a:extLst>
              <a:ext uri="{FF2B5EF4-FFF2-40B4-BE49-F238E27FC236}">
                <a16:creationId xmlns:a16="http://schemas.microsoft.com/office/drawing/2014/main" id="{F2B73B1F-7B4D-4D94-A821-65E3D71DE6D8}"/>
              </a:ext>
            </a:extLst>
          </p:cNvPr>
          <p:cNvSpPr>
            <a:spLocks noGrp="1" noChangeArrowheads="1"/>
          </p:cNvSpPr>
          <p:nvPr>
            <p:ph type="body" idx="1"/>
          </p:nvPr>
        </p:nvSpPr>
        <p:spPr>
          <a:xfrm>
            <a:off x="1524000" y="0"/>
            <a:ext cx="9144000" cy="6858000"/>
          </a:xfrm>
        </p:spPr>
        <p:txBody>
          <a:bodyPr/>
          <a:lstStyle/>
          <a:p>
            <a:pPr>
              <a:defRPr/>
            </a:pPr>
            <a:r>
              <a:rPr lang="en-US" sz="3600"/>
              <a:t>An Urban World</a:t>
            </a:r>
          </a:p>
          <a:p>
            <a:pPr lvl="1">
              <a:defRPr/>
            </a:pPr>
            <a:r>
              <a:rPr lang="en-US"/>
              <a:t>Cities - the focal points of the modern globalizing world</a:t>
            </a:r>
          </a:p>
          <a:p>
            <a:pPr lvl="1">
              <a:defRPr/>
            </a:pPr>
            <a:r>
              <a:rPr lang="en-US"/>
              <a:t>The size and growth rate of some cities is staggering</a:t>
            </a:r>
          </a:p>
          <a:p>
            <a:pPr lvl="2">
              <a:defRPr/>
            </a:pPr>
            <a:r>
              <a:rPr lang="en-US" sz="2800"/>
              <a:t>Mexico City and Sao Paolo (Brazil) </a:t>
            </a:r>
          </a:p>
          <a:p>
            <a:pPr lvl="3">
              <a:defRPr/>
            </a:pPr>
            <a:r>
              <a:rPr lang="en-US" sz="2400"/>
              <a:t>More than 20 million residents</a:t>
            </a:r>
          </a:p>
          <a:p>
            <a:pPr lvl="3">
              <a:defRPr/>
            </a:pPr>
            <a:r>
              <a:rPr lang="en-US" sz="2400"/>
              <a:t>And they’re adding 10,000 new people each week</a:t>
            </a:r>
          </a:p>
          <a:p>
            <a:pPr lvl="3">
              <a:defRPr/>
            </a:pPr>
            <a:r>
              <a:rPr lang="en-US" sz="2400"/>
              <a:t>Both are predicted to double in the next 15 years</a:t>
            </a:r>
            <a:endParaRPr lang="en-US" sz="3600"/>
          </a:p>
          <a:p>
            <a:pPr lvl="2">
              <a:defRPr/>
            </a:pPr>
            <a:r>
              <a:rPr lang="en-US" sz="2800" b="1">
                <a:solidFill>
                  <a:srgbClr val="FF0000"/>
                </a:solidFill>
              </a:rPr>
              <a:t>Urbanized population</a:t>
            </a:r>
            <a:r>
              <a:rPr lang="en-US" b="1">
                <a:solidFill>
                  <a:srgbClr val="FF0000"/>
                </a:solidFill>
              </a:rPr>
              <a:t>:</a:t>
            </a:r>
            <a:r>
              <a:rPr lang="en-US"/>
              <a:t>  percentage of a country’s people who live in cities</a:t>
            </a:r>
          </a:p>
          <a:p>
            <a:pPr lvl="3">
              <a:defRPr/>
            </a:pPr>
            <a:r>
              <a:rPr lang="en-US" sz="2400"/>
              <a:t>Currently, 47% of world’s population lives in cities</a:t>
            </a:r>
          </a:p>
          <a:p>
            <a:pPr lvl="3">
              <a:defRPr/>
            </a:pPr>
            <a:r>
              <a:rPr lang="en-US" sz="2400"/>
              <a:t>U.S., Europe, Japan, Australia are more than 75% urbanized</a:t>
            </a:r>
          </a:p>
          <a:p>
            <a:pPr lvl="3">
              <a:defRPr/>
            </a:pPr>
            <a:r>
              <a:rPr lang="en-US" sz="2400"/>
              <a:t>Rates of urbanization in developing world is usually less than 50%, and may be considerably lower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a:extLst>
              <a:ext uri="{FF2B5EF4-FFF2-40B4-BE49-F238E27FC236}">
                <a16:creationId xmlns:a16="http://schemas.microsoft.com/office/drawing/2014/main" id="{CBEDF0B9-71D1-4B3A-BA4D-F8D211FDAAF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3FBCA007-E05B-45F4-AAB5-D3783996CC0E}" type="slidenum">
              <a:rPr lang="en-US" altLang="en-US" sz="1400"/>
              <a:pPr>
                <a:spcBef>
                  <a:spcPct val="0"/>
                </a:spcBef>
                <a:buClrTx/>
                <a:buFontTx/>
                <a:buNone/>
              </a:pPr>
              <a:t>62</a:t>
            </a:fld>
            <a:endParaRPr lang="en-US" altLang="en-US" sz="1400"/>
          </a:p>
        </p:txBody>
      </p:sp>
      <p:sp>
        <p:nvSpPr>
          <p:cNvPr id="59395" name="Footer Placeholder 4">
            <a:extLst>
              <a:ext uri="{FF2B5EF4-FFF2-40B4-BE49-F238E27FC236}">
                <a16:creationId xmlns:a16="http://schemas.microsoft.com/office/drawing/2014/main" id="{BA46911A-2CFE-41C9-B15A-39A2378DE3E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58370" name="Rectangle 2">
            <a:extLst>
              <a:ext uri="{FF2B5EF4-FFF2-40B4-BE49-F238E27FC236}">
                <a16:creationId xmlns:a16="http://schemas.microsoft.com/office/drawing/2014/main" id="{9C745834-770D-49C6-9693-EDE2F0A02369}"/>
              </a:ext>
            </a:extLst>
          </p:cNvPr>
          <p:cNvSpPr>
            <a:spLocks noGrp="1" noChangeArrowheads="1"/>
          </p:cNvSpPr>
          <p:nvPr>
            <p:ph type="title"/>
          </p:nvPr>
        </p:nvSpPr>
        <p:spPr/>
        <p:txBody>
          <a:bodyPr/>
          <a:lstStyle/>
          <a:p>
            <a:pPr>
              <a:defRPr/>
            </a:pPr>
            <a:r>
              <a:rPr lang="en-US" sz="3600">
                <a:solidFill>
                  <a:schemeClr val="tx1"/>
                </a:solidFill>
              </a:rPr>
              <a:t>Growth of World Cities </a:t>
            </a:r>
            <a:r>
              <a:rPr lang="en-US" sz="3200">
                <a:solidFill>
                  <a:schemeClr val="tx1"/>
                </a:solidFill>
              </a:rPr>
              <a:t>(Fig. 1.18)</a:t>
            </a:r>
            <a:r>
              <a:rPr lang="en-US">
                <a:solidFill>
                  <a:schemeClr val="tx1"/>
                </a:solidFill>
              </a:rPr>
              <a:t> </a:t>
            </a:r>
            <a:br>
              <a:rPr lang="en-US">
                <a:solidFill>
                  <a:schemeClr val="tx1"/>
                </a:solidFill>
              </a:rPr>
            </a:br>
            <a:r>
              <a:rPr lang="en-US" sz="3200">
                <a:solidFill>
                  <a:schemeClr val="tx1"/>
                </a:solidFill>
              </a:rPr>
              <a:t>(2000 and projected 2015)</a:t>
            </a:r>
            <a:br>
              <a:rPr lang="en-US">
                <a:solidFill>
                  <a:schemeClr val="tx1"/>
                </a:solidFill>
              </a:rPr>
            </a:br>
            <a:endParaRPr lang="en-US">
              <a:solidFill>
                <a:schemeClr val="tx1"/>
              </a:solidFill>
            </a:endParaRPr>
          </a:p>
        </p:txBody>
      </p:sp>
      <p:pic>
        <p:nvPicPr>
          <p:cNvPr id="59397" name="Picture 3" descr="FG01_27">
            <a:extLst>
              <a:ext uri="{FF2B5EF4-FFF2-40B4-BE49-F238E27FC236}">
                <a16:creationId xmlns:a16="http://schemas.microsoft.com/office/drawing/2014/main" id="{CE24CA97-8F52-4F01-A74B-7CCFD55DE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49375"/>
            <a:ext cx="9144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a:extLst>
              <a:ext uri="{FF2B5EF4-FFF2-40B4-BE49-F238E27FC236}">
                <a16:creationId xmlns:a16="http://schemas.microsoft.com/office/drawing/2014/main" id="{7F2D0C20-484F-4D71-9A73-558473C696F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CC8F766C-7C88-4680-9D37-EA1DF101A1DF}" type="slidenum">
              <a:rPr lang="en-US" altLang="en-US" sz="1400"/>
              <a:pPr>
                <a:spcBef>
                  <a:spcPct val="0"/>
                </a:spcBef>
                <a:buClrTx/>
                <a:buFontTx/>
                <a:buNone/>
              </a:pPr>
              <a:t>63</a:t>
            </a:fld>
            <a:endParaRPr lang="en-US" altLang="en-US" sz="1400"/>
          </a:p>
        </p:txBody>
      </p:sp>
      <p:sp>
        <p:nvSpPr>
          <p:cNvPr id="61443" name="Footer Placeholder 5">
            <a:extLst>
              <a:ext uri="{FF2B5EF4-FFF2-40B4-BE49-F238E27FC236}">
                <a16:creationId xmlns:a16="http://schemas.microsoft.com/office/drawing/2014/main" id="{561EEED8-5F50-4F87-BBC9-5B285D1DED13}"/>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60418" name="Rectangle 2">
            <a:extLst>
              <a:ext uri="{FF2B5EF4-FFF2-40B4-BE49-F238E27FC236}">
                <a16:creationId xmlns:a16="http://schemas.microsoft.com/office/drawing/2014/main" id="{4117B78D-E3E4-419D-B306-05DD811DC074}"/>
              </a:ext>
            </a:extLst>
          </p:cNvPr>
          <p:cNvSpPr>
            <a:spLocks noGrp="1" noChangeArrowheads="1"/>
          </p:cNvSpPr>
          <p:nvPr>
            <p:ph type="body" idx="1"/>
          </p:nvPr>
        </p:nvSpPr>
        <p:spPr>
          <a:xfrm>
            <a:off x="1524000" y="0"/>
            <a:ext cx="9144000" cy="6858000"/>
          </a:xfrm>
        </p:spPr>
        <p:txBody>
          <a:bodyPr/>
          <a:lstStyle/>
          <a:p>
            <a:pPr>
              <a:defRPr/>
            </a:pPr>
            <a:r>
              <a:rPr lang="en-US" sz="2800" b="1"/>
              <a:t>Cultural Coherence and Diversity</a:t>
            </a:r>
            <a:r>
              <a:rPr lang="en-US" sz="2800"/>
              <a:t>: Geography of Tradition and Change</a:t>
            </a:r>
          </a:p>
          <a:p>
            <a:pPr lvl="2">
              <a:defRPr/>
            </a:pPr>
            <a:r>
              <a:rPr lang="en-US"/>
              <a:t>Culture is LEARNED  (not innate), is shared (not individual) behavior, and includes both abstract (language, religion) and material elements (architecture, technology)</a:t>
            </a:r>
          </a:p>
          <a:p>
            <a:pPr>
              <a:defRPr/>
            </a:pPr>
            <a:r>
              <a:rPr lang="en-US" sz="2800" b="1"/>
              <a:t>When Cultures Collide</a:t>
            </a:r>
          </a:p>
          <a:p>
            <a:pPr lvl="2">
              <a:defRPr/>
            </a:pPr>
            <a:r>
              <a:rPr lang="en-US" sz="2800" b="1">
                <a:solidFill>
                  <a:srgbClr val="FF0000"/>
                </a:solidFill>
              </a:rPr>
              <a:t>Cultural imperialism:</a:t>
            </a:r>
            <a:r>
              <a:rPr lang="en-US" sz="2800"/>
              <a:t>  active promotion of one’s cultural system over another </a:t>
            </a:r>
          </a:p>
          <a:p>
            <a:pPr lvl="2">
              <a:defRPr/>
            </a:pPr>
            <a:r>
              <a:rPr lang="en-US" sz="2800" b="1">
                <a:solidFill>
                  <a:srgbClr val="FF0000"/>
                </a:solidFill>
              </a:rPr>
              <a:t>Cultural nationalism:</a:t>
            </a:r>
            <a:r>
              <a:rPr lang="en-US" sz="2800"/>
              <a:t> the process of defending a cultural system against offensive cultural expression while at the same time actively promoting local or national values</a:t>
            </a:r>
          </a:p>
          <a:p>
            <a:pPr lvl="2">
              <a:defRPr/>
            </a:pPr>
            <a:r>
              <a:rPr lang="en-US" sz="2800" b="1">
                <a:solidFill>
                  <a:srgbClr val="FF0000"/>
                </a:solidFill>
              </a:rPr>
              <a:t>Cultural syncretism or hybridization:</a:t>
            </a:r>
            <a:r>
              <a:rPr lang="en-US" sz="2800"/>
              <a:t> the blending of elements of culture to form a new culture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4">
            <a:extLst>
              <a:ext uri="{FF2B5EF4-FFF2-40B4-BE49-F238E27FC236}">
                <a16:creationId xmlns:a16="http://schemas.microsoft.com/office/drawing/2014/main" id="{965A3615-AB56-4547-94F5-142F9EC41CD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06958FDA-E4C4-4556-869C-9E5D1D3C4357}" type="slidenum">
              <a:rPr lang="en-US" altLang="en-US" sz="1400"/>
              <a:pPr>
                <a:spcBef>
                  <a:spcPct val="0"/>
                </a:spcBef>
                <a:buClrTx/>
                <a:buFontTx/>
                <a:buNone/>
              </a:pPr>
              <a:t>64</a:t>
            </a:fld>
            <a:endParaRPr lang="en-US" altLang="en-US" sz="1400"/>
          </a:p>
        </p:txBody>
      </p:sp>
      <p:sp>
        <p:nvSpPr>
          <p:cNvPr id="63491" name="Footer Placeholder 5">
            <a:extLst>
              <a:ext uri="{FF2B5EF4-FFF2-40B4-BE49-F238E27FC236}">
                <a16:creationId xmlns:a16="http://schemas.microsoft.com/office/drawing/2014/main" id="{55D45CE5-C093-4CAA-80E7-5BE530B2F894}"/>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62466" name="Rectangle 2">
            <a:extLst>
              <a:ext uri="{FF2B5EF4-FFF2-40B4-BE49-F238E27FC236}">
                <a16:creationId xmlns:a16="http://schemas.microsoft.com/office/drawing/2014/main" id="{B9952BB3-B79D-450F-B6F4-596D770CF492}"/>
              </a:ext>
            </a:extLst>
          </p:cNvPr>
          <p:cNvSpPr>
            <a:spLocks noGrp="1" noChangeArrowheads="1"/>
          </p:cNvSpPr>
          <p:nvPr>
            <p:ph type="body" idx="1"/>
          </p:nvPr>
        </p:nvSpPr>
        <p:spPr>
          <a:xfrm>
            <a:off x="1524000" y="0"/>
            <a:ext cx="9144000" cy="6858000"/>
          </a:xfrm>
        </p:spPr>
        <p:txBody>
          <a:bodyPr/>
          <a:lstStyle/>
          <a:p>
            <a:pPr>
              <a:defRPr/>
            </a:pPr>
            <a:r>
              <a:rPr lang="en-US" b="1"/>
              <a:t>Language and Culture in Global Context</a:t>
            </a:r>
          </a:p>
          <a:p>
            <a:pPr lvl="2">
              <a:defRPr/>
            </a:pPr>
            <a:r>
              <a:rPr lang="en-US" sz="2800" b="1"/>
              <a:t>Language and culture are closely tied</a:t>
            </a:r>
          </a:p>
          <a:p>
            <a:pPr lvl="3">
              <a:defRPr/>
            </a:pPr>
            <a:r>
              <a:rPr lang="en-US" sz="2400"/>
              <a:t>Language is often the characteristic that best defines cultural groups</a:t>
            </a:r>
          </a:p>
          <a:p>
            <a:pPr lvl="3">
              <a:defRPr/>
            </a:pPr>
            <a:r>
              <a:rPr lang="en-US" sz="2400"/>
              <a:t>Since language is the means for communication within a cultural group, it includes other aspects of cultural identity (politics, religion, commerce, folkways, customs)</a:t>
            </a:r>
          </a:p>
          <a:p>
            <a:pPr lvl="2">
              <a:defRPr/>
            </a:pPr>
            <a:r>
              <a:rPr lang="en-US" sz="2800" b="1">
                <a:solidFill>
                  <a:srgbClr val="FF0000"/>
                </a:solidFill>
              </a:rPr>
              <a:t>Dialect:</a:t>
            </a:r>
            <a:r>
              <a:rPr lang="en-US" sz="2800"/>
              <a:t>  a distinctive form of a language associated with a specific region (e.g., American and British English)</a:t>
            </a:r>
          </a:p>
          <a:p>
            <a:pPr lvl="2">
              <a:defRPr/>
            </a:pPr>
            <a:r>
              <a:rPr lang="en-US" sz="2800" b="1">
                <a:solidFill>
                  <a:srgbClr val="FF0000"/>
                </a:solidFill>
              </a:rPr>
              <a:t>Lingua franca:</a:t>
            </a:r>
            <a:r>
              <a:rPr lang="en-US" sz="2800"/>
              <a:t>  a third language that is adopted by people from different cultural groups within a country who cannot speak each other’s language (e.g., Swahili in Africa, or English in India)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a:extLst>
              <a:ext uri="{FF2B5EF4-FFF2-40B4-BE49-F238E27FC236}">
                <a16:creationId xmlns:a16="http://schemas.microsoft.com/office/drawing/2014/main" id="{112BEC3D-0CB2-4EFA-82C3-3F012F4A250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BF0FACBE-3539-4C84-853D-84949D685BF8}" type="slidenum">
              <a:rPr lang="en-US" altLang="en-US" sz="1400"/>
              <a:pPr>
                <a:spcBef>
                  <a:spcPct val="0"/>
                </a:spcBef>
                <a:buClrTx/>
                <a:buFontTx/>
                <a:buNone/>
              </a:pPr>
              <a:t>65</a:t>
            </a:fld>
            <a:endParaRPr lang="en-US" altLang="en-US" sz="1400"/>
          </a:p>
        </p:txBody>
      </p:sp>
      <p:sp>
        <p:nvSpPr>
          <p:cNvPr id="65539" name="Footer Placeholder 4">
            <a:extLst>
              <a:ext uri="{FF2B5EF4-FFF2-40B4-BE49-F238E27FC236}">
                <a16:creationId xmlns:a16="http://schemas.microsoft.com/office/drawing/2014/main" id="{42594DDC-38E1-4A55-8712-DDBDF5EDC1F1}"/>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endParaRPr lang="en-US" altLang="en-US" sz="1400" dirty="0"/>
          </a:p>
        </p:txBody>
      </p:sp>
      <p:sp>
        <p:nvSpPr>
          <p:cNvPr id="64514" name="Rectangle 2">
            <a:extLst>
              <a:ext uri="{FF2B5EF4-FFF2-40B4-BE49-F238E27FC236}">
                <a16:creationId xmlns:a16="http://schemas.microsoft.com/office/drawing/2014/main" id="{7DEF61C1-5623-44C5-88AC-DD5A7B45F441}"/>
              </a:ext>
            </a:extLst>
          </p:cNvPr>
          <p:cNvSpPr>
            <a:spLocks noGrp="1" noChangeArrowheads="1"/>
          </p:cNvSpPr>
          <p:nvPr>
            <p:ph type="title"/>
          </p:nvPr>
        </p:nvSpPr>
        <p:spPr/>
        <p:txBody>
          <a:bodyPr/>
          <a:lstStyle/>
          <a:p>
            <a:pPr>
              <a:defRPr/>
            </a:pPr>
            <a:endParaRPr lang="en-US" dirty="0"/>
          </a:p>
        </p:txBody>
      </p:sp>
      <p:pic>
        <p:nvPicPr>
          <p:cNvPr id="2" name="Picture 1">
            <a:extLst>
              <a:ext uri="{FF2B5EF4-FFF2-40B4-BE49-F238E27FC236}">
                <a16:creationId xmlns:a16="http://schemas.microsoft.com/office/drawing/2014/main" id="{EA84FDA2-1CBA-4545-B6C8-5D927311CB48}"/>
              </a:ext>
            </a:extLst>
          </p:cNvPr>
          <p:cNvPicPr>
            <a:picLocks noChangeAspect="1"/>
          </p:cNvPicPr>
          <p:nvPr/>
        </p:nvPicPr>
        <p:blipFill>
          <a:blip r:embed="rId3"/>
          <a:stretch>
            <a:fillRect/>
          </a:stretch>
        </p:blipFill>
        <p:spPr>
          <a:xfrm>
            <a:off x="998453" y="-76200"/>
            <a:ext cx="10076410" cy="69342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BD2F-DD53-4356-9251-ECA586CE345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31F6B60-C954-4250-93B5-1BAFE07BCB8B}"/>
              </a:ext>
            </a:extLst>
          </p:cNvPr>
          <p:cNvSpPr>
            <a:spLocks noGrp="1"/>
          </p:cNvSpPr>
          <p:nvPr>
            <p:ph type="sldNum" sz="quarter" idx="11"/>
          </p:nvPr>
        </p:nvSpPr>
        <p:spPr/>
        <p:txBody>
          <a:bodyPr/>
          <a:lstStyle/>
          <a:p>
            <a:pPr>
              <a:defRPr/>
            </a:pPr>
            <a:fld id="{73094DDD-7451-4847-BD31-B32206E629A1}" type="slidenum">
              <a:rPr lang="en-US" altLang="en-US" smtClean="0"/>
              <a:pPr>
                <a:defRPr/>
              </a:pPr>
              <a:t>66</a:t>
            </a:fld>
            <a:endParaRPr lang="en-US" altLang="en-US"/>
          </a:p>
        </p:txBody>
      </p:sp>
      <p:pic>
        <p:nvPicPr>
          <p:cNvPr id="5" name="Picture 4">
            <a:extLst>
              <a:ext uri="{FF2B5EF4-FFF2-40B4-BE49-F238E27FC236}">
                <a16:creationId xmlns:a16="http://schemas.microsoft.com/office/drawing/2014/main" id="{F879BD5A-AEFF-4103-A59A-7911C42F7B42}"/>
              </a:ext>
            </a:extLst>
          </p:cNvPr>
          <p:cNvPicPr>
            <a:picLocks noChangeAspect="1"/>
          </p:cNvPicPr>
          <p:nvPr/>
        </p:nvPicPr>
        <p:blipFill rotWithShape="1">
          <a:blip r:embed="rId2"/>
          <a:srcRect r="32508"/>
          <a:stretch/>
        </p:blipFill>
        <p:spPr>
          <a:xfrm>
            <a:off x="-76200" y="1131619"/>
            <a:ext cx="10383355" cy="5726381"/>
          </a:xfrm>
          <a:prstGeom prst="rect">
            <a:avLst/>
          </a:prstGeom>
        </p:spPr>
      </p:pic>
    </p:spTree>
    <p:extLst>
      <p:ext uri="{BB962C8B-B14F-4D97-AF65-F5344CB8AC3E}">
        <p14:creationId xmlns:p14="http://schemas.microsoft.com/office/powerpoint/2010/main" val="15719066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070AA8-43A4-46A8-8A84-3CD2DC6DA1BD}"/>
              </a:ext>
            </a:extLst>
          </p:cNvPr>
          <p:cNvSpPr>
            <a:spLocks noGrp="1"/>
          </p:cNvSpPr>
          <p:nvPr>
            <p:ph type="sldNum" sz="quarter" idx="11"/>
          </p:nvPr>
        </p:nvSpPr>
        <p:spPr/>
        <p:txBody>
          <a:bodyPr/>
          <a:lstStyle/>
          <a:p>
            <a:pPr>
              <a:defRPr/>
            </a:pPr>
            <a:fld id="{73094DDD-7451-4847-BD31-B32206E629A1}" type="slidenum">
              <a:rPr lang="en-US" altLang="en-US" smtClean="0"/>
              <a:pPr>
                <a:defRPr/>
              </a:pPr>
              <a:t>67</a:t>
            </a:fld>
            <a:endParaRPr lang="en-US" altLang="en-US"/>
          </a:p>
        </p:txBody>
      </p:sp>
      <p:pic>
        <p:nvPicPr>
          <p:cNvPr id="5" name="Picture 4">
            <a:extLst>
              <a:ext uri="{FF2B5EF4-FFF2-40B4-BE49-F238E27FC236}">
                <a16:creationId xmlns:a16="http://schemas.microsoft.com/office/drawing/2014/main" id="{89E0985C-5212-4D90-B514-716F87F1B3C2}"/>
              </a:ext>
            </a:extLst>
          </p:cNvPr>
          <p:cNvPicPr>
            <a:picLocks noChangeAspect="1"/>
          </p:cNvPicPr>
          <p:nvPr/>
        </p:nvPicPr>
        <p:blipFill>
          <a:blip r:embed="rId2"/>
          <a:stretch>
            <a:fillRect/>
          </a:stretch>
        </p:blipFill>
        <p:spPr>
          <a:xfrm>
            <a:off x="97452" y="0"/>
            <a:ext cx="11997096" cy="6858000"/>
          </a:xfrm>
          <a:prstGeom prst="rect">
            <a:avLst/>
          </a:prstGeom>
        </p:spPr>
      </p:pic>
    </p:spTree>
    <p:extLst>
      <p:ext uri="{BB962C8B-B14F-4D97-AF65-F5344CB8AC3E}">
        <p14:creationId xmlns:p14="http://schemas.microsoft.com/office/powerpoint/2010/main" val="1859101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4">
            <a:extLst>
              <a:ext uri="{FF2B5EF4-FFF2-40B4-BE49-F238E27FC236}">
                <a16:creationId xmlns:a16="http://schemas.microsoft.com/office/drawing/2014/main" id="{F0FE74D8-CD46-4A7A-97F1-992FBD309F5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8B23CFBC-6CF6-4F6D-B930-BE4D4476EF19}" type="slidenum">
              <a:rPr lang="en-US" altLang="en-US" sz="1400"/>
              <a:pPr>
                <a:spcBef>
                  <a:spcPct val="0"/>
                </a:spcBef>
                <a:buClrTx/>
                <a:buFontTx/>
                <a:buNone/>
              </a:pPr>
              <a:t>68</a:t>
            </a:fld>
            <a:endParaRPr lang="en-US" altLang="en-US" sz="1400"/>
          </a:p>
        </p:txBody>
      </p:sp>
      <p:sp>
        <p:nvSpPr>
          <p:cNvPr id="67587" name="Footer Placeholder 5">
            <a:extLst>
              <a:ext uri="{FF2B5EF4-FFF2-40B4-BE49-F238E27FC236}">
                <a16:creationId xmlns:a16="http://schemas.microsoft.com/office/drawing/2014/main" id="{7A2B9215-A6C7-4B0F-8656-60DD761C9039}"/>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67588" name="Rectangle 2">
            <a:extLst>
              <a:ext uri="{FF2B5EF4-FFF2-40B4-BE49-F238E27FC236}">
                <a16:creationId xmlns:a16="http://schemas.microsoft.com/office/drawing/2014/main" id="{FFF24574-5E5E-4898-8A18-E813AFA7ECF5}"/>
              </a:ext>
            </a:extLst>
          </p:cNvPr>
          <p:cNvSpPr>
            <a:spLocks noChangeArrowheads="1"/>
          </p:cNvSpPr>
          <p:nvPr/>
        </p:nvSpPr>
        <p:spPr bwMode="auto">
          <a:xfrm>
            <a:off x="1524000" y="304800"/>
            <a:ext cx="86868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lvl="2" eaLnBrk="1" hangingPunct="1">
              <a:spcBef>
                <a:spcPct val="0"/>
              </a:spcBef>
              <a:buClrTx/>
              <a:buFontTx/>
              <a:buNone/>
            </a:pPr>
            <a:r>
              <a:rPr lang="en-US" altLang="en-US" sz="3200"/>
              <a:t>Geography of World Religion</a:t>
            </a:r>
          </a:p>
          <a:p>
            <a:pPr lvl="2" eaLnBrk="1" hangingPunct="1">
              <a:spcBef>
                <a:spcPct val="0"/>
              </a:spcBef>
              <a:buClrTx/>
              <a:buFontTx/>
              <a:buNone/>
            </a:pPr>
            <a:r>
              <a:rPr lang="en-US" altLang="en-US" sz="2000">
                <a:solidFill>
                  <a:srgbClr val="333399"/>
                </a:solidFill>
              </a:rPr>
              <a:t>	</a:t>
            </a:r>
          </a:p>
          <a:p>
            <a:pPr lvl="2" eaLnBrk="1" hangingPunct="1">
              <a:spcBef>
                <a:spcPct val="0"/>
              </a:spcBef>
              <a:buClrTx/>
            </a:pPr>
            <a:r>
              <a:rPr lang="en-US" altLang="en-US"/>
              <a:t> Religion is another extremely important defining trait of cultural groups</a:t>
            </a:r>
          </a:p>
          <a:p>
            <a:pPr lvl="2" eaLnBrk="1" hangingPunct="1">
              <a:spcBef>
                <a:spcPct val="0"/>
              </a:spcBef>
              <a:buClrTx/>
              <a:buFontTx/>
              <a:buNone/>
            </a:pPr>
            <a:endParaRPr lang="en-US" altLang="en-US" sz="1800"/>
          </a:p>
          <a:p>
            <a:pPr lvl="2" eaLnBrk="1" hangingPunct="1">
              <a:spcBef>
                <a:spcPct val="0"/>
              </a:spcBef>
              <a:buClrTx/>
            </a:pPr>
            <a:r>
              <a:rPr lang="en-US" altLang="en-US">
                <a:solidFill>
                  <a:srgbClr val="FF0000"/>
                </a:solidFill>
              </a:rPr>
              <a:t> </a:t>
            </a:r>
            <a:r>
              <a:rPr lang="en-US" altLang="en-US" b="1">
                <a:solidFill>
                  <a:srgbClr val="FF0000"/>
                </a:solidFill>
              </a:rPr>
              <a:t>Universalizing religion:</a:t>
            </a:r>
            <a:r>
              <a:rPr lang="en-US" altLang="en-US"/>
              <a:t>  attempts to appeal to all people regardless of location or culture </a:t>
            </a:r>
            <a:r>
              <a:rPr lang="en-US" altLang="en-US" sz="2000"/>
              <a:t>(examples:  Christianity with 2 billion, Islam with 1.2 billion, Buddhism)</a:t>
            </a:r>
          </a:p>
          <a:p>
            <a:pPr lvl="2" eaLnBrk="1" hangingPunct="1">
              <a:spcBef>
                <a:spcPct val="0"/>
              </a:spcBef>
              <a:buClrTx/>
              <a:buFontTx/>
              <a:buNone/>
            </a:pPr>
            <a:endParaRPr lang="en-US" altLang="en-US" sz="2000"/>
          </a:p>
          <a:p>
            <a:pPr lvl="2" eaLnBrk="1" hangingPunct="1">
              <a:spcBef>
                <a:spcPct val="0"/>
              </a:spcBef>
              <a:buClrTx/>
            </a:pPr>
            <a:r>
              <a:rPr lang="en-US" altLang="en-US"/>
              <a:t> </a:t>
            </a:r>
            <a:r>
              <a:rPr lang="en-US" altLang="en-US" b="1">
                <a:solidFill>
                  <a:srgbClr val="FF0000"/>
                </a:solidFill>
              </a:rPr>
              <a:t>Ethnic religion:</a:t>
            </a:r>
            <a:r>
              <a:rPr lang="en-US" altLang="en-US"/>
              <a:t> identified closely with a specific ethnic group; does not actively seek converts </a:t>
            </a:r>
            <a:r>
              <a:rPr lang="en-US" altLang="en-US" sz="2000"/>
              <a:t>(examples: Judaism, Hinduism with 850 million in India)</a:t>
            </a:r>
          </a:p>
          <a:p>
            <a:pPr lvl="2" eaLnBrk="1" hangingPunct="1">
              <a:spcBef>
                <a:spcPct val="0"/>
              </a:spcBef>
              <a:buClrTx/>
              <a:buFontTx/>
              <a:buNone/>
            </a:pPr>
            <a:endParaRPr lang="en-US" altLang="en-US" sz="2000"/>
          </a:p>
          <a:p>
            <a:pPr lvl="2" eaLnBrk="1" hangingPunct="1">
              <a:spcBef>
                <a:spcPct val="0"/>
              </a:spcBef>
              <a:buClrTx/>
            </a:pPr>
            <a:r>
              <a:rPr lang="en-US" altLang="en-US">
                <a:solidFill>
                  <a:srgbClr val="FF0000"/>
                </a:solidFill>
              </a:rPr>
              <a:t> </a:t>
            </a:r>
            <a:r>
              <a:rPr lang="en-US" altLang="en-US" b="1">
                <a:solidFill>
                  <a:srgbClr val="FF0000"/>
                </a:solidFill>
              </a:rPr>
              <a:t>Secularization:</a:t>
            </a:r>
            <a:r>
              <a:rPr lang="en-US" altLang="en-US"/>
              <a:t>  exists when people consider themselves to be non-religious or outright atheistic (about 1 billion) – </a:t>
            </a:r>
            <a:r>
              <a:rPr lang="en-US" altLang="en-US" b="1">
                <a:solidFill>
                  <a:srgbClr val="FF0000"/>
                </a:solidFill>
              </a:rPr>
              <a:t>Secular Humanism</a:t>
            </a:r>
            <a:r>
              <a:rPr lang="en-US" altLang="en-US"/>
              <a:t> – a way of life stressing logical “good values” without basing them on religion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7821-1302-4A36-A71F-D2AF53A3A1F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910EC92B-8E99-49FC-B6A0-A717BEA73672}"/>
              </a:ext>
            </a:extLst>
          </p:cNvPr>
          <p:cNvPicPr>
            <a:picLocks noGrp="1" noChangeAspect="1"/>
          </p:cNvPicPr>
          <p:nvPr>
            <p:ph idx="1"/>
          </p:nvPr>
        </p:nvPicPr>
        <p:blipFill>
          <a:blip r:embed="rId2"/>
          <a:stretch>
            <a:fillRect/>
          </a:stretch>
        </p:blipFill>
        <p:spPr>
          <a:xfrm>
            <a:off x="685800" y="12700"/>
            <a:ext cx="9769596" cy="6845300"/>
          </a:xfrm>
          <a:prstGeom prst="rect">
            <a:avLst/>
          </a:prstGeom>
        </p:spPr>
      </p:pic>
      <p:sp>
        <p:nvSpPr>
          <p:cNvPr id="4" name="Slide Number Placeholder 3">
            <a:extLst>
              <a:ext uri="{FF2B5EF4-FFF2-40B4-BE49-F238E27FC236}">
                <a16:creationId xmlns:a16="http://schemas.microsoft.com/office/drawing/2014/main" id="{327D9F05-B447-4D3E-A6A2-96AD6062265C}"/>
              </a:ext>
            </a:extLst>
          </p:cNvPr>
          <p:cNvSpPr>
            <a:spLocks noGrp="1"/>
          </p:cNvSpPr>
          <p:nvPr>
            <p:ph type="sldNum" sz="quarter" idx="11"/>
          </p:nvPr>
        </p:nvSpPr>
        <p:spPr/>
        <p:txBody>
          <a:bodyPr/>
          <a:lstStyle/>
          <a:p>
            <a:pPr>
              <a:defRPr/>
            </a:pPr>
            <a:fld id="{3D9F3BC0-57D2-45E1-A39C-F1AEE503EB8C}" type="slidenum">
              <a:rPr lang="en-US" altLang="en-US" smtClean="0"/>
              <a:pPr>
                <a:defRPr/>
              </a:pPr>
              <a:t>69</a:t>
            </a:fld>
            <a:endParaRPr lang="en-US" altLang="en-US"/>
          </a:p>
        </p:txBody>
      </p:sp>
    </p:spTree>
    <p:extLst>
      <p:ext uri="{BB962C8B-B14F-4D97-AF65-F5344CB8AC3E}">
        <p14:creationId xmlns:p14="http://schemas.microsoft.com/office/powerpoint/2010/main" val="368981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a:extLst>
              <a:ext uri="{FF2B5EF4-FFF2-40B4-BE49-F238E27FC236}">
                <a16:creationId xmlns:a16="http://schemas.microsoft.com/office/drawing/2014/main" id="{614468A6-BA1C-4828-A67A-85621E8C7CF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230D47FF-2D28-4DA4-B4C4-0275F2D0B6C7}" type="slidenum">
              <a:rPr lang="en-US" altLang="en-US" sz="1400"/>
              <a:pPr>
                <a:spcBef>
                  <a:spcPct val="0"/>
                </a:spcBef>
                <a:buClrTx/>
                <a:buFontTx/>
                <a:buNone/>
              </a:pPr>
              <a:t>7</a:t>
            </a:fld>
            <a:endParaRPr lang="en-US" altLang="en-US" sz="1400" dirty="0"/>
          </a:p>
        </p:txBody>
      </p:sp>
      <p:sp>
        <p:nvSpPr>
          <p:cNvPr id="12291" name="Footer Placeholder 5">
            <a:extLst>
              <a:ext uri="{FF2B5EF4-FFF2-40B4-BE49-F238E27FC236}">
                <a16:creationId xmlns:a16="http://schemas.microsoft.com/office/drawing/2014/main" id="{93390529-62BE-4BE6-B38F-3300E06F6F7F}"/>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dirty="0"/>
              <a:t>Globalization and Diversity; Rowntree, Lewis, Price, Wyckoff</a:t>
            </a:r>
          </a:p>
        </p:txBody>
      </p:sp>
      <p:sp>
        <p:nvSpPr>
          <p:cNvPr id="11266" name="Rectangle 2">
            <a:extLst>
              <a:ext uri="{FF2B5EF4-FFF2-40B4-BE49-F238E27FC236}">
                <a16:creationId xmlns:a16="http://schemas.microsoft.com/office/drawing/2014/main" id="{35D5E766-5A03-4BB3-850A-61F4DDC66A2F}"/>
              </a:ext>
            </a:extLst>
          </p:cNvPr>
          <p:cNvSpPr>
            <a:spLocks noGrp="1" noChangeArrowheads="1"/>
          </p:cNvSpPr>
          <p:nvPr>
            <p:ph type="title"/>
          </p:nvPr>
        </p:nvSpPr>
        <p:spPr>
          <a:xfrm>
            <a:off x="2286000" y="0"/>
            <a:ext cx="7772400" cy="812800"/>
          </a:xfrm>
        </p:spPr>
        <p:txBody>
          <a:bodyPr/>
          <a:lstStyle/>
          <a:p>
            <a:pPr>
              <a:defRPr/>
            </a:pPr>
            <a:r>
              <a:rPr lang="en-US" sz="4800" dirty="0">
                <a:solidFill>
                  <a:schemeClr val="tx1"/>
                </a:solidFill>
              </a:rPr>
              <a:t>What is Geography?</a:t>
            </a:r>
          </a:p>
        </p:txBody>
      </p:sp>
      <p:sp>
        <p:nvSpPr>
          <p:cNvPr id="11267" name="Rectangle 3">
            <a:extLst>
              <a:ext uri="{FF2B5EF4-FFF2-40B4-BE49-F238E27FC236}">
                <a16:creationId xmlns:a16="http://schemas.microsoft.com/office/drawing/2014/main" id="{08F8FE9E-EB69-4345-B287-C7700719369D}"/>
              </a:ext>
            </a:extLst>
          </p:cNvPr>
          <p:cNvSpPr>
            <a:spLocks noGrp="1" noChangeArrowheads="1"/>
          </p:cNvSpPr>
          <p:nvPr>
            <p:ph type="body" idx="1"/>
          </p:nvPr>
        </p:nvSpPr>
        <p:spPr>
          <a:xfrm>
            <a:off x="381000" y="914400"/>
            <a:ext cx="10287000" cy="5943600"/>
          </a:xfrm>
        </p:spPr>
        <p:txBody>
          <a:bodyPr/>
          <a:lstStyle/>
          <a:p>
            <a:pPr>
              <a:lnSpc>
                <a:spcPct val="150000"/>
              </a:lnSpc>
              <a:defRPr/>
            </a:pPr>
            <a:r>
              <a:rPr lang="en-US" sz="2800" b="1" u="sng" dirty="0">
                <a:solidFill>
                  <a:srgbClr val="003399"/>
                </a:solidFill>
                <a:latin typeface="Arial" charset="0"/>
              </a:rPr>
              <a:t>An Exploration of Terrestrial </a:t>
            </a:r>
            <a:r>
              <a:rPr lang="en-US" sz="2800" b="1" u="sng" dirty="0">
                <a:solidFill>
                  <a:srgbClr val="FF0000"/>
                </a:solidFill>
                <a:latin typeface="Arial" charset="0"/>
              </a:rPr>
              <a:t>Patterns</a:t>
            </a:r>
            <a:r>
              <a:rPr lang="en-US" sz="2800" b="1" u="sng" dirty="0">
                <a:solidFill>
                  <a:srgbClr val="003399"/>
                </a:solidFill>
                <a:latin typeface="Arial" charset="0"/>
              </a:rPr>
              <a:t> and Connections</a:t>
            </a:r>
          </a:p>
          <a:p>
            <a:pPr>
              <a:lnSpc>
                <a:spcPct val="150000"/>
              </a:lnSpc>
              <a:defRPr/>
            </a:pPr>
            <a:r>
              <a:rPr lang="en-US" sz="2800" b="1" u="sng" dirty="0">
                <a:latin typeface="Arial" charset="0"/>
              </a:rPr>
              <a:t>The geographic perspective.</a:t>
            </a:r>
          </a:p>
          <a:p>
            <a:pPr lvl="1">
              <a:lnSpc>
                <a:spcPct val="150000"/>
              </a:lnSpc>
              <a:defRPr/>
            </a:pPr>
            <a:r>
              <a:rPr lang="en-US" sz="2400" dirty="0">
                <a:latin typeface="Arial" charset="0"/>
              </a:rPr>
              <a:t>Elements of geographic study</a:t>
            </a:r>
          </a:p>
          <a:p>
            <a:pPr lvl="1">
              <a:lnSpc>
                <a:spcPct val="150000"/>
              </a:lnSpc>
              <a:defRPr/>
            </a:pPr>
            <a:r>
              <a:rPr lang="en-US" sz="2400" dirty="0">
                <a:latin typeface="Arial" charset="0"/>
              </a:rPr>
              <a:t>Began with basic human needs for order and meaning in life </a:t>
            </a:r>
          </a:p>
          <a:p>
            <a:pPr lvl="2">
              <a:lnSpc>
                <a:spcPct val="150000"/>
              </a:lnSpc>
              <a:defRPr/>
            </a:pPr>
            <a:r>
              <a:rPr lang="en-US" sz="2000" dirty="0">
                <a:latin typeface="Arial" charset="0"/>
              </a:rPr>
              <a:t>The “Mother” of sciences and other disciplines</a:t>
            </a:r>
          </a:p>
          <a:p>
            <a:pPr>
              <a:lnSpc>
                <a:spcPct val="150000"/>
              </a:lnSpc>
              <a:defRPr/>
            </a:pPr>
            <a:r>
              <a:rPr lang="en-US" sz="2800" b="1" u="sng" dirty="0">
                <a:latin typeface="Arial" charset="0"/>
              </a:rPr>
              <a:t>The Five Themes of Geography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a:extLst>
              <a:ext uri="{FF2B5EF4-FFF2-40B4-BE49-F238E27FC236}">
                <a16:creationId xmlns:a16="http://schemas.microsoft.com/office/drawing/2014/main" id="{718582D5-4C96-4935-BD02-AEB83AF4627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07A36EAB-A5E9-4D4B-B8DB-75FCAFEC5991}" type="slidenum">
              <a:rPr lang="en-US" altLang="en-US" sz="1400"/>
              <a:pPr>
                <a:spcBef>
                  <a:spcPct val="0"/>
                </a:spcBef>
                <a:buClrTx/>
                <a:buFontTx/>
                <a:buNone/>
              </a:pPr>
              <a:t>70</a:t>
            </a:fld>
            <a:endParaRPr lang="en-US" altLang="en-US" sz="1400"/>
          </a:p>
        </p:txBody>
      </p:sp>
      <p:sp>
        <p:nvSpPr>
          <p:cNvPr id="69635" name="Footer Placeholder 4">
            <a:extLst>
              <a:ext uri="{FF2B5EF4-FFF2-40B4-BE49-F238E27FC236}">
                <a16:creationId xmlns:a16="http://schemas.microsoft.com/office/drawing/2014/main" id="{17A65E1B-8F39-435D-BC3D-74FEA063978B}"/>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endParaRPr lang="en-US" altLang="en-US" sz="1400" dirty="0"/>
          </a:p>
        </p:txBody>
      </p:sp>
      <p:sp>
        <p:nvSpPr>
          <p:cNvPr id="68610" name="Rectangle 2">
            <a:extLst>
              <a:ext uri="{FF2B5EF4-FFF2-40B4-BE49-F238E27FC236}">
                <a16:creationId xmlns:a16="http://schemas.microsoft.com/office/drawing/2014/main" id="{7FEE996B-6458-4AA9-B9B1-55310A3336B0}"/>
              </a:ext>
            </a:extLst>
          </p:cNvPr>
          <p:cNvSpPr>
            <a:spLocks noGrp="1" noChangeArrowheads="1"/>
          </p:cNvSpPr>
          <p:nvPr>
            <p:ph type="title"/>
          </p:nvPr>
        </p:nvSpPr>
        <p:spPr/>
        <p:txBody>
          <a:bodyPr/>
          <a:lstStyle/>
          <a:p>
            <a:pPr>
              <a:defRPr/>
            </a:pPr>
            <a:r>
              <a:rPr lang="en-US"/>
              <a:t>Religions</a:t>
            </a:r>
          </a:p>
        </p:txBody>
      </p:sp>
      <p:pic>
        <p:nvPicPr>
          <p:cNvPr id="2" name="Picture 1">
            <a:extLst>
              <a:ext uri="{FF2B5EF4-FFF2-40B4-BE49-F238E27FC236}">
                <a16:creationId xmlns:a16="http://schemas.microsoft.com/office/drawing/2014/main" id="{231D7201-E441-45CB-9E06-1EEE3B56B05D}"/>
              </a:ext>
            </a:extLst>
          </p:cNvPr>
          <p:cNvPicPr>
            <a:picLocks noChangeAspect="1"/>
          </p:cNvPicPr>
          <p:nvPr/>
        </p:nvPicPr>
        <p:blipFill>
          <a:blip r:embed="rId3"/>
          <a:stretch>
            <a:fillRect/>
          </a:stretch>
        </p:blipFill>
        <p:spPr>
          <a:xfrm>
            <a:off x="1049704" y="0"/>
            <a:ext cx="9944894"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1E89-E706-40D6-AD4D-E18C5DEC34ED}"/>
              </a:ext>
            </a:extLst>
          </p:cNvPr>
          <p:cNvSpPr>
            <a:spLocks noGrp="1"/>
          </p:cNvSpPr>
          <p:nvPr>
            <p:ph type="title"/>
          </p:nvPr>
        </p:nvSpPr>
        <p:spPr>
          <a:xfrm>
            <a:off x="0" y="0"/>
            <a:ext cx="12192000" cy="685800"/>
          </a:xfrm>
        </p:spPr>
        <p:txBody>
          <a:bodyPr/>
          <a:lstStyle/>
          <a:p>
            <a:r>
              <a:rPr lang="en-US" dirty="0"/>
              <a:t>Commonalities among the 3 Abrahamic religions</a:t>
            </a:r>
          </a:p>
        </p:txBody>
      </p:sp>
      <p:sp>
        <p:nvSpPr>
          <p:cNvPr id="5" name="Content Placeholder 4">
            <a:extLst>
              <a:ext uri="{FF2B5EF4-FFF2-40B4-BE49-F238E27FC236}">
                <a16:creationId xmlns:a16="http://schemas.microsoft.com/office/drawing/2014/main" id="{42A2140D-9956-4E60-9022-7AF854BCB0BE}"/>
              </a:ext>
            </a:extLst>
          </p:cNvPr>
          <p:cNvSpPr>
            <a:spLocks noGrp="1"/>
          </p:cNvSpPr>
          <p:nvPr>
            <p:ph idx="1"/>
          </p:nvPr>
        </p:nvSpPr>
        <p:spPr>
          <a:xfrm>
            <a:off x="228600" y="685800"/>
            <a:ext cx="11811000" cy="5486400"/>
          </a:xfrm>
        </p:spPr>
        <p:txBody>
          <a:bodyPr/>
          <a:lstStyle/>
          <a:p>
            <a:r>
              <a:rPr lang="en-US" dirty="0"/>
              <a:t>All three start with a covenant between God and Abraham</a:t>
            </a:r>
          </a:p>
          <a:p>
            <a:pPr lvl="1"/>
            <a:r>
              <a:rPr lang="en-US" dirty="0"/>
              <a:t>His son Ishmael it the father of the Arabs (Islam)</a:t>
            </a:r>
          </a:p>
          <a:p>
            <a:pPr lvl="1"/>
            <a:r>
              <a:rPr lang="en-US" dirty="0"/>
              <a:t>His son Isaac is the father of the Jews (Judaism)</a:t>
            </a:r>
          </a:p>
          <a:p>
            <a:pPr lvl="2"/>
            <a:r>
              <a:rPr lang="en-US" dirty="0"/>
              <a:t>Jesus was Jewish, descended from Isaac (Christianity)</a:t>
            </a:r>
          </a:p>
          <a:p>
            <a:r>
              <a:rPr lang="en-US" dirty="0"/>
              <a:t>All three are monotheistic</a:t>
            </a:r>
          </a:p>
          <a:p>
            <a:r>
              <a:rPr lang="en-US" dirty="0"/>
              <a:t>Scriptures contain similar stories and many of the same characters</a:t>
            </a:r>
          </a:p>
          <a:p>
            <a:pPr lvl="1"/>
            <a:r>
              <a:rPr lang="en-US" dirty="0"/>
              <a:t>All three: Adam, Eve, Moses, Abraham, Ishmael, Hagar, Sarah, Isaac, etc.</a:t>
            </a:r>
          </a:p>
          <a:p>
            <a:pPr lvl="1"/>
            <a:r>
              <a:rPr lang="en-US" dirty="0"/>
              <a:t>Quran and Christian Testament: Jesus and Mary (more about her in the Quran)</a:t>
            </a:r>
          </a:p>
          <a:p>
            <a:r>
              <a:rPr lang="en-US" dirty="0"/>
              <a:t>All believe that faithfulness to God’s commands will be rewarded.</a:t>
            </a:r>
          </a:p>
        </p:txBody>
      </p:sp>
      <p:sp>
        <p:nvSpPr>
          <p:cNvPr id="3" name="Slide Number Placeholder 2">
            <a:extLst>
              <a:ext uri="{FF2B5EF4-FFF2-40B4-BE49-F238E27FC236}">
                <a16:creationId xmlns:a16="http://schemas.microsoft.com/office/drawing/2014/main" id="{491A2B12-D486-4911-9ED5-7D03C5880C2F}"/>
              </a:ext>
            </a:extLst>
          </p:cNvPr>
          <p:cNvSpPr>
            <a:spLocks noGrp="1"/>
          </p:cNvSpPr>
          <p:nvPr>
            <p:ph type="sldNum" sz="quarter" idx="11"/>
          </p:nvPr>
        </p:nvSpPr>
        <p:spPr/>
        <p:txBody>
          <a:bodyPr/>
          <a:lstStyle/>
          <a:p>
            <a:pPr>
              <a:defRPr/>
            </a:pPr>
            <a:fld id="{73094DDD-7451-4847-BD31-B32206E629A1}" type="slidenum">
              <a:rPr lang="en-US" altLang="en-US" smtClean="0"/>
              <a:pPr>
                <a:defRPr/>
              </a:pPr>
              <a:t>71</a:t>
            </a:fld>
            <a:endParaRPr lang="en-US" altLang="en-US"/>
          </a:p>
        </p:txBody>
      </p:sp>
    </p:spTree>
    <p:extLst>
      <p:ext uri="{BB962C8B-B14F-4D97-AF65-F5344CB8AC3E}">
        <p14:creationId xmlns:p14="http://schemas.microsoft.com/office/powerpoint/2010/main" val="26275847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4">
            <a:extLst>
              <a:ext uri="{FF2B5EF4-FFF2-40B4-BE49-F238E27FC236}">
                <a16:creationId xmlns:a16="http://schemas.microsoft.com/office/drawing/2014/main" id="{EDF8E72C-2CD1-4E97-8523-C7521248056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36764618-3F36-4108-8240-3C2C9A4F3C97}" type="slidenum">
              <a:rPr lang="en-US" altLang="en-US" sz="1400"/>
              <a:pPr>
                <a:spcBef>
                  <a:spcPct val="0"/>
                </a:spcBef>
                <a:buClrTx/>
                <a:buFontTx/>
                <a:buNone/>
              </a:pPr>
              <a:t>72</a:t>
            </a:fld>
            <a:endParaRPr lang="en-US" altLang="en-US" sz="1400"/>
          </a:p>
        </p:txBody>
      </p:sp>
      <p:sp>
        <p:nvSpPr>
          <p:cNvPr id="71683" name="Footer Placeholder 5">
            <a:extLst>
              <a:ext uri="{FF2B5EF4-FFF2-40B4-BE49-F238E27FC236}">
                <a16:creationId xmlns:a16="http://schemas.microsoft.com/office/drawing/2014/main" id="{3F56E5CE-7216-4F68-A225-8A3312CF7191}"/>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70658" name="Rectangle 2">
            <a:extLst>
              <a:ext uri="{FF2B5EF4-FFF2-40B4-BE49-F238E27FC236}">
                <a16:creationId xmlns:a16="http://schemas.microsoft.com/office/drawing/2014/main" id="{47196C66-E5BC-4D3C-8BEC-1B7F02098D39}"/>
              </a:ext>
            </a:extLst>
          </p:cNvPr>
          <p:cNvSpPr>
            <a:spLocks noGrp="1" noChangeArrowheads="1"/>
          </p:cNvSpPr>
          <p:nvPr>
            <p:ph type="title"/>
          </p:nvPr>
        </p:nvSpPr>
        <p:spPr>
          <a:xfrm>
            <a:off x="1524000" y="0"/>
            <a:ext cx="9144000" cy="685800"/>
          </a:xfrm>
        </p:spPr>
        <p:txBody>
          <a:bodyPr/>
          <a:lstStyle/>
          <a:p>
            <a:pPr algn="l">
              <a:defRPr/>
            </a:pPr>
            <a:r>
              <a:rPr lang="en-US" sz="3200">
                <a:solidFill>
                  <a:schemeClr val="tx1"/>
                </a:solidFill>
              </a:rPr>
              <a:t>Geopolitical Framework: Fragmentation &amp; Unity</a:t>
            </a:r>
          </a:p>
        </p:txBody>
      </p:sp>
      <p:sp>
        <p:nvSpPr>
          <p:cNvPr id="70659" name="Rectangle 3">
            <a:extLst>
              <a:ext uri="{FF2B5EF4-FFF2-40B4-BE49-F238E27FC236}">
                <a16:creationId xmlns:a16="http://schemas.microsoft.com/office/drawing/2014/main" id="{7B50FAAC-DB9E-4610-BE4B-193B2BEAF0BB}"/>
              </a:ext>
            </a:extLst>
          </p:cNvPr>
          <p:cNvSpPr>
            <a:spLocks noGrp="1" noChangeArrowheads="1"/>
          </p:cNvSpPr>
          <p:nvPr>
            <p:ph type="body" idx="1"/>
          </p:nvPr>
        </p:nvSpPr>
        <p:spPr>
          <a:xfrm>
            <a:off x="1524000" y="762000"/>
            <a:ext cx="9144000" cy="6096000"/>
          </a:xfrm>
        </p:spPr>
        <p:txBody>
          <a:bodyPr/>
          <a:lstStyle/>
          <a:p>
            <a:pPr lvl="2">
              <a:lnSpc>
                <a:spcPct val="90000"/>
              </a:lnSpc>
              <a:defRPr/>
            </a:pPr>
            <a:r>
              <a:rPr lang="en-US" sz="2800" b="1">
                <a:solidFill>
                  <a:srgbClr val="FF0000"/>
                </a:solidFill>
              </a:rPr>
              <a:t>Geopolitics:</a:t>
            </a:r>
            <a:r>
              <a:rPr lang="en-US" sz="2800"/>
              <a:t>  term that describes the close link between geography and political activity</a:t>
            </a:r>
          </a:p>
          <a:p>
            <a:pPr lvl="3">
              <a:lnSpc>
                <a:spcPct val="90000"/>
              </a:lnSpc>
              <a:defRPr/>
            </a:pPr>
            <a:r>
              <a:rPr lang="en-US" sz="2400"/>
              <a:t>Focuses on the interaction between power, territory, and space at all scales</a:t>
            </a:r>
          </a:p>
          <a:p>
            <a:pPr lvl="2">
              <a:lnSpc>
                <a:spcPct val="90000"/>
              </a:lnSpc>
              <a:defRPr/>
            </a:pPr>
            <a:r>
              <a:rPr lang="en-US" sz="2800" b="1">
                <a:solidFill>
                  <a:srgbClr val="FF0000"/>
                </a:solidFill>
              </a:rPr>
              <a:t>State:</a:t>
            </a:r>
            <a:r>
              <a:rPr lang="en-US" sz="2800"/>
              <a:t>  a political unit with territorial boundaries recognized by other countries and internally governed by an organizational structure</a:t>
            </a:r>
          </a:p>
          <a:p>
            <a:pPr lvl="2">
              <a:lnSpc>
                <a:spcPct val="90000"/>
              </a:lnSpc>
              <a:defRPr/>
            </a:pPr>
            <a:r>
              <a:rPr lang="en-US" sz="2800" b="1">
                <a:solidFill>
                  <a:srgbClr val="FF0000"/>
                </a:solidFill>
              </a:rPr>
              <a:t>Nation:</a:t>
            </a:r>
            <a:r>
              <a:rPr lang="en-US" sz="2800"/>
              <a:t>  a large group of people who share many cultural elements (e.g.: language, religion, cultural identity) and view themselves as a single political community -- </a:t>
            </a:r>
            <a:r>
              <a:rPr lang="en-US" sz="2800" b="1">
                <a:solidFill>
                  <a:srgbClr val="FF0000"/>
                </a:solidFill>
              </a:rPr>
              <a:t>NATIONALISM</a:t>
            </a:r>
          </a:p>
          <a:p>
            <a:pPr lvl="2">
              <a:lnSpc>
                <a:spcPct val="90000"/>
              </a:lnSpc>
              <a:defRPr/>
            </a:pPr>
            <a:r>
              <a:rPr lang="en-US" sz="2800" b="1">
                <a:solidFill>
                  <a:srgbClr val="FF0000"/>
                </a:solidFill>
              </a:rPr>
              <a:t>Nation-state:</a:t>
            </a:r>
            <a:r>
              <a:rPr lang="en-US" sz="2800"/>
              <a:t>  a relatively homogenous cultural group with its own fully independent political territory (e.g.: Japan, France); Kurds are a nation without a state</a:t>
            </a:r>
          </a:p>
          <a:p>
            <a:pPr lvl="3">
              <a:lnSpc>
                <a:spcPct val="90000"/>
              </a:lnSpc>
              <a:buFontTx/>
              <a:buNone/>
              <a:defRPr/>
            </a:pPr>
            <a:endParaRPr lang="en-US" sz="2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a:extLst>
              <a:ext uri="{FF2B5EF4-FFF2-40B4-BE49-F238E27FC236}">
                <a16:creationId xmlns:a16="http://schemas.microsoft.com/office/drawing/2014/main" id="{DB1F523A-3764-4A29-ACA4-C5F4C29B426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4C53AE76-E8AA-4148-A3DE-A3DA90F6DB51}" type="slidenum">
              <a:rPr lang="en-US" altLang="en-US" sz="1400"/>
              <a:pPr>
                <a:spcBef>
                  <a:spcPct val="0"/>
                </a:spcBef>
                <a:buClrTx/>
                <a:buFontTx/>
                <a:buNone/>
              </a:pPr>
              <a:t>73</a:t>
            </a:fld>
            <a:endParaRPr lang="en-US" altLang="en-US" sz="1400"/>
          </a:p>
        </p:txBody>
      </p:sp>
      <p:sp>
        <p:nvSpPr>
          <p:cNvPr id="73731" name="Footer Placeholder 4">
            <a:extLst>
              <a:ext uri="{FF2B5EF4-FFF2-40B4-BE49-F238E27FC236}">
                <a16:creationId xmlns:a16="http://schemas.microsoft.com/office/drawing/2014/main" id="{33E8C05E-E88E-420D-84CE-51663BBA4F07}"/>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pic>
        <p:nvPicPr>
          <p:cNvPr id="73732" name="Picture 2" descr="FG01_39">
            <a:extLst>
              <a:ext uri="{FF2B5EF4-FFF2-40B4-BE49-F238E27FC236}">
                <a16:creationId xmlns:a16="http://schemas.microsoft.com/office/drawing/2014/main" id="{254C7D1D-B373-4E92-8690-48ADFD7A019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419100"/>
            <a:ext cx="8001000" cy="6000750"/>
          </a:xfrm>
          <a:noFill/>
          <a:extLst>
            <a:ext uri="{909E8E84-426E-40DD-AFC4-6F175D3DCCD1}">
              <a14:hiddenFill xmlns:a14="http://schemas.microsoft.com/office/drawing/2010/main">
                <a:solidFill>
                  <a:srgbClr val="FFFFFF"/>
                </a:solidFill>
              </a14:hiddenFill>
            </a:ext>
          </a:extLst>
        </p:spPr>
      </p:pic>
      <p:sp>
        <p:nvSpPr>
          <p:cNvPr id="73733" name="Text Box 3">
            <a:extLst>
              <a:ext uri="{FF2B5EF4-FFF2-40B4-BE49-F238E27FC236}">
                <a16:creationId xmlns:a16="http://schemas.microsoft.com/office/drawing/2014/main" id="{D1996287-5B98-4D87-A86E-3D580A3906C3}"/>
              </a:ext>
            </a:extLst>
          </p:cNvPr>
          <p:cNvSpPr txBox="1">
            <a:spLocks noChangeArrowheads="1"/>
          </p:cNvSpPr>
          <p:nvPr/>
        </p:nvSpPr>
        <p:spPr bwMode="auto">
          <a:xfrm>
            <a:off x="1981200" y="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2400" b="1"/>
              <a:t>Kurds: A Nation without a State </a:t>
            </a:r>
            <a:r>
              <a:rPr lang="en-US" altLang="en-US" sz="2000" b="1"/>
              <a:t>(Fig. 1.26) – </a:t>
            </a:r>
            <a:r>
              <a:rPr lang="en-US" altLang="en-US" sz="2400" b="1"/>
              <a:t>A </a:t>
            </a:r>
            <a:r>
              <a:rPr lang="en-US" altLang="en-US" sz="2400" b="1">
                <a:solidFill>
                  <a:srgbClr val="FF0000"/>
                </a:solidFill>
              </a:rPr>
              <a:t>Stateless Nation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4">
            <a:extLst>
              <a:ext uri="{FF2B5EF4-FFF2-40B4-BE49-F238E27FC236}">
                <a16:creationId xmlns:a16="http://schemas.microsoft.com/office/drawing/2014/main" id="{46F263B1-AEB8-469C-8068-F34BD37A735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6E6C6345-50AD-41D3-A26E-3D9A8615FD1D}" type="slidenum">
              <a:rPr lang="en-US" altLang="en-US" sz="1400"/>
              <a:pPr>
                <a:spcBef>
                  <a:spcPct val="0"/>
                </a:spcBef>
                <a:buClrTx/>
                <a:buFontTx/>
                <a:buNone/>
              </a:pPr>
              <a:t>74</a:t>
            </a:fld>
            <a:endParaRPr lang="en-US" altLang="en-US" sz="1400"/>
          </a:p>
        </p:txBody>
      </p:sp>
      <p:sp>
        <p:nvSpPr>
          <p:cNvPr id="75779" name="Footer Placeholder 5">
            <a:extLst>
              <a:ext uri="{FF2B5EF4-FFF2-40B4-BE49-F238E27FC236}">
                <a16:creationId xmlns:a16="http://schemas.microsoft.com/office/drawing/2014/main" id="{13A66052-BBB1-4E8C-ACEF-96AA22C2DF24}"/>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74754" name="Rectangle 2">
            <a:extLst>
              <a:ext uri="{FF2B5EF4-FFF2-40B4-BE49-F238E27FC236}">
                <a16:creationId xmlns:a16="http://schemas.microsoft.com/office/drawing/2014/main" id="{52B12E6D-3AA0-4D14-ABA1-917896737520}"/>
              </a:ext>
            </a:extLst>
          </p:cNvPr>
          <p:cNvSpPr>
            <a:spLocks noGrp="1" noChangeArrowheads="1"/>
          </p:cNvSpPr>
          <p:nvPr>
            <p:ph type="title"/>
          </p:nvPr>
        </p:nvSpPr>
        <p:spPr>
          <a:xfrm>
            <a:off x="1524000" y="0"/>
            <a:ext cx="9144000" cy="685800"/>
          </a:xfrm>
        </p:spPr>
        <p:txBody>
          <a:bodyPr/>
          <a:lstStyle/>
          <a:p>
            <a:pPr>
              <a:defRPr/>
            </a:pPr>
            <a:r>
              <a:rPr lang="en-US" sz="3200" b="1">
                <a:solidFill>
                  <a:schemeClr val="tx1"/>
                </a:solidFill>
              </a:rPr>
              <a:t>Geopolitical Framework: Fragmentation &amp; Unity</a:t>
            </a:r>
          </a:p>
        </p:txBody>
      </p:sp>
      <p:sp>
        <p:nvSpPr>
          <p:cNvPr id="74755" name="Rectangle 3">
            <a:extLst>
              <a:ext uri="{FF2B5EF4-FFF2-40B4-BE49-F238E27FC236}">
                <a16:creationId xmlns:a16="http://schemas.microsoft.com/office/drawing/2014/main" id="{6947C06F-97F3-4931-81CC-E86AC46620C3}"/>
              </a:ext>
            </a:extLst>
          </p:cNvPr>
          <p:cNvSpPr>
            <a:spLocks noGrp="1" noChangeArrowheads="1"/>
          </p:cNvSpPr>
          <p:nvPr>
            <p:ph type="body" idx="1"/>
          </p:nvPr>
        </p:nvSpPr>
        <p:spPr>
          <a:xfrm>
            <a:off x="1524000" y="838200"/>
            <a:ext cx="9144000" cy="5562600"/>
          </a:xfrm>
        </p:spPr>
        <p:txBody>
          <a:bodyPr/>
          <a:lstStyle/>
          <a:p>
            <a:pPr>
              <a:buFontTx/>
              <a:buNone/>
              <a:defRPr/>
            </a:pPr>
            <a:r>
              <a:rPr lang="en-US" sz="2800"/>
              <a:t>	</a:t>
            </a:r>
            <a:r>
              <a:rPr lang="en-US" sz="2800" b="1">
                <a:solidFill>
                  <a:srgbClr val="FF0000"/>
                </a:solidFill>
              </a:rPr>
              <a:t>Micronationalism:</a:t>
            </a:r>
            <a:r>
              <a:rPr lang="en-US" sz="2800"/>
              <a:t>  group identity with the goal of self-rule within an existing nation-state</a:t>
            </a:r>
          </a:p>
          <a:p>
            <a:pPr>
              <a:buFontTx/>
              <a:buNone/>
              <a:defRPr/>
            </a:pPr>
            <a:r>
              <a:rPr lang="en-US" sz="2400"/>
              <a:t>		- On the rise, and a source of geopolitical tension in the world</a:t>
            </a:r>
          </a:p>
          <a:p>
            <a:pPr>
              <a:buFontTx/>
              <a:buNone/>
              <a:defRPr/>
            </a:pPr>
            <a:r>
              <a:rPr lang="en-US"/>
              <a:t>Centrifugal and Centripetal Forces</a:t>
            </a:r>
          </a:p>
          <a:p>
            <a:pPr>
              <a:buFontTx/>
              <a:buNone/>
              <a:defRPr/>
            </a:pPr>
            <a:r>
              <a:rPr lang="en-US" sz="2800"/>
              <a:t>	</a:t>
            </a:r>
            <a:r>
              <a:rPr lang="en-US" sz="2800" b="1">
                <a:solidFill>
                  <a:srgbClr val="FF0000"/>
                </a:solidFill>
              </a:rPr>
              <a:t>Centrifugal forces:</a:t>
            </a:r>
            <a:r>
              <a:rPr lang="en-US" sz="2800"/>
              <a:t>  Cultural and political forces acting to weaken or divide an existing state</a:t>
            </a:r>
          </a:p>
          <a:p>
            <a:pPr>
              <a:buFontTx/>
              <a:buNone/>
              <a:defRPr/>
            </a:pPr>
            <a:r>
              <a:rPr lang="en-US" sz="2400"/>
              <a:t>		- Examples: linguistic minority status, ethnic separatism, territorial autonomy, disparities in income and well-being</a:t>
            </a:r>
          </a:p>
          <a:p>
            <a:pPr>
              <a:buFontTx/>
              <a:buNone/>
              <a:defRPr/>
            </a:pPr>
            <a:r>
              <a:rPr lang="en-US" sz="2800"/>
              <a:t>	</a:t>
            </a:r>
            <a:r>
              <a:rPr lang="en-US" sz="2800" b="1">
                <a:solidFill>
                  <a:srgbClr val="FF0000"/>
                </a:solidFill>
              </a:rPr>
              <a:t>Centripetal forces:</a:t>
            </a:r>
            <a:r>
              <a:rPr lang="en-US" sz="2800"/>
              <a:t>  Forces that promote political unity and reinforce the state structure</a:t>
            </a:r>
          </a:p>
          <a:p>
            <a:pPr>
              <a:buFontTx/>
              <a:buNone/>
              <a:defRPr/>
            </a:pPr>
            <a:r>
              <a:rPr lang="en-US" sz="2400"/>
              <a:t>		- Examples: shared sense of history, need for military security, overarching economic structure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a:extLst>
              <a:ext uri="{FF2B5EF4-FFF2-40B4-BE49-F238E27FC236}">
                <a16:creationId xmlns:a16="http://schemas.microsoft.com/office/drawing/2014/main" id="{AE5E8F8E-8945-46D9-8B92-A45CEA2EA42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2B014799-AD30-410B-A57B-116AB1923828}" type="slidenum">
              <a:rPr lang="en-US" altLang="en-US" sz="1400"/>
              <a:pPr>
                <a:spcBef>
                  <a:spcPct val="0"/>
                </a:spcBef>
                <a:buClrTx/>
                <a:buFontTx/>
                <a:buNone/>
              </a:pPr>
              <a:t>75</a:t>
            </a:fld>
            <a:endParaRPr lang="en-US" altLang="en-US" sz="1400"/>
          </a:p>
        </p:txBody>
      </p:sp>
      <p:sp>
        <p:nvSpPr>
          <p:cNvPr id="77827" name="Footer Placeholder 5">
            <a:extLst>
              <a:ext uri="{FF2B5EF4-FFF2-40B4-BE49-F238E27FC236}">
                <a16:creationId xmlns:a16="http://schemas.microsoft.com/office/drawing/2014/main" id="{38B61053-E3D0-4A19-8F8F-CD7A236EABAF}"/>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76802" name="Rectangle 2">
            <a:extLst>
              <a:ext uri="{FF2B5EF4-FFF2-40B4-BE49-F238E27FC236}">
                <a16:creationId xmlns:a16="http://schemas.microsoft.com/office/drawing/2014/main" id="{FB137FB1-BEF1-4288-9679-E65300DB7F9D}"/>
              </a:ext>
            </a:extLst>
          </p:cNvPr>
          <p:cNvSpPr>
            <a:spLocks noGrp="1" noChangeArrowheads="1"/>
          </p:cNvSpPr>
          <p:nvPr>
            <p:ph type="body" idx="1"/>
          </p:nvPr>
        </p:nvSpPr>
        <p:spPr>
          <a:xfrm>
            <a:off x="1524000" y="0"/>
            <a:ext cx="9144000" cy="6477000"/>
          </a:xfrm>
        </p:spPr>
        <p:txBody>
          <a:bodyPr/>
          <a:lstStyle/>
          <a:p>
            <a:pPr>
              <a:lnSpc>
                <a:spcPct val="90000"/>
              </a:lnSpc>
              <a:defRPr/>
            </a:pPr>
            <a:r>
              <a:rPr lang="en-US" sz="2800" b="1"/>
              <a:t>Global Terrorism</a:t>
            </a:r>
          </a:p>
          <a:p>
            <a:pPr lvl="2">
              <a:lnSpc>
                <a:spcPct val="90000"/>
              </a:lnSpc>
              <a:defRPr/>
            </a:pPr>
            <a:r>
              <a:rPr lang="en-US" sz="2600"/>
              <a:t>9/11 terrorist attacks not attached to a nationalist or regional geopolitical aspiration to achieve independence or autonomy</a:t>
            </a:r>
          </a:p>
          <a:p>
            <a:pPr lvl="2">
              <a:lnSpc>
                <a:spcPct val="90000"/>
              </a:lnSpc>
              <a:defRPr/>
            </a:pPr>
            <a:r>
              <a:rPr lang="en-US" sz="2600"/>
              <a:t>Global terrorism - product &amp; expression of globalization</a:t>
            </a:r>
          </a:p>
          <a:p>
            <a:pPr lvl="3">
              <a:lnSpc>
                <a:spcPct val="90000"/>
              </a:lnSpc>
              <a:defRPr/>
            </a:pPr>
            <a:r>
              <a:rPr lang="en-US" sz="2400" b="1">
                <a:solidFill>
                  <a:srgbClr val="FF0000"/>
                </a:solidFill>
              </a:rPr>
              <a:t>Asymmetrical warfare:</a:t>
            </a:r>
            <a:r>
              <a:rPr lang="en-US" sz="2400"/>
              <a:t> the differences between a superpower’s military technology and strategy and the lower level technology and decentralized guerilla tactics used by al Qaeda and the Taliban</a:t>
            </a:r>
          </a:p>
          <a:p>
            <a:pPr>
              <a:lnSpc>
                <a:spcPct val="90000"/>
              </a:lnSpc>
              <a:defRPr/>
            </a:pPr>
            <a:r>
              <a:rPr lang="en-US" sz="2800"/>
              <a:t>Colonialism and Decolonialization</a:t>
            </a:r>
          </a:p>
          <a:p>
            <a:pPr lvl="2">
              <a:lnSpc>
                <a:spcPct val="90000"/>
              </a:lnSpc>
              <a:defRPr/>
            </a:pPr>
            <a:r>
              <a:rPr lang="en-US" sz="2800" b="1">
                <a:solidFill>
                  <a:srgbClr val="FF0000"/>
                </a:solidFill>
              </a:rPr>
              <a:t>Colonialism:</a:t>
            </a:r>
            <a:r>
              <a:rPr lang="en-US" sz="2800"/>
              <a:t> formal establishment of rule over a foreign population</a:t>
            </a:r>
            <a:r>
              <a:rPr lang="en-US" sz="2800" b="1"/>
              <a:t> </a:t>
            </a:r>
          </a:p>
          <a:p>
            <a:pPr lvl="2">
              <a:lnSpc>
                <a:spcPct val="90000"/>
              </a:lnSpc>
              <a:defRPr/>
            </a:pPr>
            <a:r>
              <a:rPr lang="en-US" sz="2800" b="1">
                <a:solidFill>
                  <a:srgbClr val="FF0000"/>
                </a:solidFill>
              </a:rPr>
              <a:t>Decolonialization:</a:t>
            </a:r>
            <a:r>
              <a:rPr lang="en-US" sz="2800"/>
              <a:t> the process of a colony’s gaining (or regaining) control over its territory and establishing a separate independent government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a:extLst>
              <a:ext uri="{FF2B5EF4-FFF2-40B4-BE49-F238E27FC236}">
                <a16:creationId xmlns:a16="http://schemas.microsoft.com/office/drawing/2014/main" id="{D7E16483-3C9F-4A3A-92B0-C8F2660DF32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7797533B-CEEE-42C6-B643-57DFA4063E06}" type="slidenum">
              <a:rPr lang="en-US" altLang="en-US" sz="1400"/>
              <a:pPr>
                <a:spcBef>
                  <a:spcPct val="0"/>
                </a:spcBef>
                <a:buClrTx/>
                <a:buFontTx/>
                <a:buNone/>
              </a:pPr>
              <a:t>76</a:t>
            </a:fld>
            <a:endParaRPr lang="en-US" altLang="en-US" sz="1400"/>
          </a:p>
        </p:txBody>
      </p:sp>
      <p:sp>
        <p:nvSpPr>
          <p:cNvPr id="79875" name="Footer Placeholder 4">
            <a:extLst>
              <a:ext uri="{FF2B5EF4-FFF2-40B4-BE49-F238E27FC236}">
                <a16:creationId xmlns:a16="http://schemas.microsoft.com/office/drawing/2014/main" id="{3DA09C54-3486-41AE-BE9B-FBB6C81B4D87}"/>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pic>
        <p:nvPicPr>
          <p:cNvPr id="79876" name="Picture 2" descr="FG01_42">
            <a:extLst>
              <a:ext uri="{FF2B5EF4-FFF2-40B4-BE49-F238E27FC236}">
                <a16:creationId xmlns:a16="http://schemas.microsoft.com/office/drawing/2014/main" id="{9D626C68-1683-46AC-8B8E-16EDBDF53CA6}"/>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0" y="33338"/>
            <a:ext cx="9144000" cy="6367462"/>
          </a:xfrm>
          <a:noFill/>
          <a:extLst>
            <a:ext uri="{909E8E84-426E-40DD-AFC4-6F175D3DCCD1}">
              <a14:hiddenFill xmlns:a14="http://schemas.microsoft.com/office/drawing/2010/main">
                <a:solidFill>
                  <a:srgbClr val="FFFFFF"/>
                </a:solidFill>
              </a14:hiddenFill>
            </a:ext>
          </a:extLst>
        </p:spPr>
      </p:pic>
      <p:sp>
        <p:nvSpPr>
          <p:cNvPr id="79877" name="Text Box 3">
            <a:extLst>
              <a:ext uri="{FF2B5EF4-FFF2-40B4-BE49-F238E27FC236}">
                <a16:creationId xmlns:a16="http://schemas.microsoft.com/office/drawing/2014/main" id="{BB364349-0DB1-428B-8E7E-67BB062B345D}"/>
              </a:ext>
            </a:extLst>
          </p:cNvPr>
          <p:cNvSpPr txBox="1">
            <a:spLocks noChangeArrowheads="1"/>
          </p:cNvSpPr>
          <p:nvPr/>
        </p:nvSpPr>
        <p:spPr bwMode="auto">
          <a:xfrm>
            <a:off x="2590800" y="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2400"/>
              <a:t>The Colonial World in 1914 </a:t>
            </a:r>
            <a:r>
              <a:rPr lang="en-US" altLang="en-US" sz="2000"/>
              <a:t>(Fig. 1.42)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a:extLst>
              <a:ext uri="{FF2B5EF4-FFF2-40B4-BE49-F238E27FC236}">
                <a16:creationId xmlns:a16="http://schemas.microsoft.com/office/drawing/2014/main" id="{52FD70FA-57B2-4CEF-9BB1-411293A4A88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63DD5DE5-91A6-4595-BE61-F6D8907CB1C4}" type="slidenum">
              <a:rPr lang="en-US" altLang="en-US" sz="1400"/>
              <a:pPr>
                <a:spcBef>
                  <a:spcPct val="0"/>
                </a:spcBef>
                <a:buClrTx/>
                <a:buFontTx/>
                <a:buNone/>
              </a:pPr>
              <a:t>77</a:t>
            </a:fld>
            <a:endParaRPr lang="en-US" altLang="en-US" sz="1400"/>
          </a:p>
        </p:txBody>
      </p:sp>
      <p:sp>
        <p:nvSpPr>
          <p:cNvPr id="81923" name="Footer Placeholder 5">
            <a:extLst>
              <a:ext uri="{FF2B5EF4-FFF2-40B4-BE49-F238E27FC236}">
                <a16:creationId xmlns:a16="http://schemas.microsoft.com/office/drawing/2014/main" id="{B4EDE798-724B-4206-9AB6-B451BB8AABDD}"/>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80898" name="Rectangle 2">
            <a:extLst>
              <a:ext uri="{FF2B5EF4-FFF2-40B4-BE49-F238E27FC236}">
                <a16:creationId xmlns:a16="http://schemas.microsoft.com/office/drawing/2014/main" id="{B2BF4FB4-2158-402F-A1B4-84B56A08D8C8}"/>
              </a:ext>
            </a:extLst>
          </p:cNvPr>
          <p:cNvSpPr>
            <a:spLocks noGrp="1" noChangeArrowheads="1"/>
          </p:cNvSpPr>
          <p:nvPr>
            <p:ph type="title"/>
          </p:nvPr>
        </p:nvSpPr>
        <p:spPr>
          <a:xfrm>
            <a:off x="1524000" y="0"/>
            <a:ext cx="9144000" cy="990600"/>
          </a:xfrm>
        </p:spPr>
        <p:txBody>
          <a:bodyPr/>
          <a:lstStyle/>
          <a:p>
            <a:pPr>
              <a:defRPr/>
            </a:pPr>
            <a:r>
              <a:rPr lang="en-US" sz="4000">
                <a:solidFill>
                  <a:schemeClr val="tx1"/>
                </a:solidFill>
              </a:rPr>
              <a:t>Economic and Social Development: The Geography of Wealth and Poverty</a:t>
            </a:r>
          </a:p>
        </p:txBody>
      </p:sp>
      <p:sp>
        <p:nvSpPr>
          <p:cNvPr id="80899" name="Rectangle 3">
            <a:extLst>
              <a:ext uri="{FF2B5EF4-FFF2-40B4-BE49-F238E27FC236}">
                <a16:creationId xmlns:a16="http://schemas.microsoft.com/office/drawing/2014/main" id="{AACAC4EF-1802-4F77-87E8-A13EC7CDADDC}"/>
              </a:ext>
            </a:extLst>
          </p:cNvPr>
          <p:cNvSpPr>
            <a:spLocks noGrp="1" noChangeArrowheads="1"/>
          </p:cNvSpPr>
          <p:nvPr>
            <p:ph type="body" idx="1"/>
          </p:nvPr>
        </p:nvSpPr>
        <p:spPr>
          <a:xfrm>
            <a:off x="1524000" y="1066800"/>
            <a:ext cx="9144000" cy="5791200"/>
          </a:xfrm>
        </p:spPr>
        <p:txBody>
          <a:bodyPr/>
          <a:lstStyle/>
          <a:p>
            <a:pPr>
              <a:defRPr/>
            </a:pPr>
            <a:r>
              <a:rPr lang="en-US" sz="2800"/>
              <a:t>Economic development brings increased prosperity to individuals, regions, and nation-states</a:t>
            </a:r>
          </a:p>
          <a:p>
            <a:pPr>
              <a:defRPr/>
            </a:pPr>
            <a:r>
              <a:rPr lang="en-US" sz="2800"/>
              <a:t>More- and Less-Developed Countries</a:t>
            </a:r>
          </a:p>
          <a:p>
            <a:pPr lvl="2">
              <a:defRPr/>
            </a:pPr>
            <a:r>
              <a:rPr lang="en-US" sz="2800" b="1">
                <a:solidFill>
                  <a:srgbClr val="FF0000"/>
                </a:solidFill>
              </a:rPr>
              <a:t>Core-periphery model:</a:t>
            </a:r>
            <a:r>
              <a:rPr lang="en-US" sz="2800"/>
              <a:t> U.S., Canada, western Europe, and Japan make up the economic core in the northern hemisphere, while most areas to the south make up a less-developed periphery</a:t>
            </a:r>
          </a:p>
          <a:p>
            <a:pPr>
              <a:defRPr/>
            </a:pPr>
            <a:r>
              <a:rPr lang="en-US" sz="2800"/>
              <a:t>Indicators of Economic Development</a:t>
            </a:r>
          </a:p>
          <a:p>
            <a:pPr lvl="2">
              <a:defRPr/>
            </a:pPr>
            <a:r>
              <a:rPr lang="en-US" sz="2800" b="1">
                <a:solidFill>
                  <a:srgbClr val="FF0000"/>
                </a:solidFill>
              </a:rPr>
              <a:t>Development:</a:t>
            </a:r>
            <a:r>
              <a:rPr lang="en-US" sz="2800"/>
              <a:t>  qualitative and quantitative measures indicating structural changes (getting “better”)</a:t>
            </a:r>
          </a:p>
          <a:p>
            <a:pPr lvl="2">
              <a:defRPr/>
            </a:pPr>
            <a:r>
              <a:rPr lang="en-US" sz="2800" b="1">
                <a:solidFill>
                  <a:srgbClr val="FF0000"/>
                </a:solidFill>
              </a:rPr>
              <a:t>Growth:</a:t>
            </a:r>
            <a:r>
              <a:rPr lang="en-US" sz="2800"/>
              <a:t>  increase in the size of a system (getting bigger)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a:extLst>
              <a:ext uri="{FF2B5EF4-FFF2-40B4-BE49-F238E27FC236}">
                <a16:creationId xmlns:a16="http://schemas.microsoft.com/office/drawing/2014/main" id="{4538726B-53F6-45B6-A676-32A704A5BBD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8E863254-FA18-41B0-B660-A5BE22C78BC3}" type="slidenum">
              <a:rPr lang="en-US" altLang="en-US" sz="1400"/>
              <a:pPr>
                <a:spcBef>
                  <a:spcPct val="0"/>
                </a:spcBef>
                <a:buClrTx/>
                <a:buFontTx/>
                <a:buNone/>
              </a:pPr>
              <a:t>78</a:t>
            </a:fld>
            <a:endParaRPr lang="en-US" altLang="en-US" sz="1400"/>
          </a:p>
        </p:txBody>
      </p:sp>
      <p:sp>
        <p:nvSpPr>
          <p:cNvPr id="83971" name="Footer Placeholder 5">
            <a:extLst>
              <a:ext uri="{FF2B5EF4-FFF2-40B4-BE49-F238E27FC236}">
                <a16:creationId xmlns:a16="http://schemas.microsoft.com/office/drawing/2014/main" id="{36D902F6-D4CF-4F66-B868-82B79613F506}"/>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82946" name="Rectangle 2">
            <a:extLst>
              <a:ext uri="{FF2B5EF4-FFF2-40B4-BE49-F238E27FC236}">
                <a16:creationId xmlns:a16="http://schemas.microsoft.com/office/drawing/2014/main" id="{17D8C7A1-2DF9-4009-9D02-A0C473E3BFE5}"/>
              </a:ext>
            </a:extLst>
          </p:cNvPr>
          <p:cNvSpPr>
            <a:spLocks noGrp="1" noChangeArrowheads="1"/>
          </p:cNvSpPr>
          <p:nvPr>
            <p:ph type="body" idx="1"/>
          </p:nvPr>
        </p:nvSpPr>
        <p:spPr>
          <a:xfrm>
            <a:off x="1524000" y="0"/>
            <a:ext cx="9144000" cy="6858000"/>
          </a:xfrm>
        </p:spPr>
        <p:txBody>
          <a:bodyPr/>
          <a:lstStyle/>
          <a:p>
            <a:pPr>
              <a:lnSpc>
                <a:spcPct val="90000"/>
              </a:lnSpc>
              <a:buFontTx/>
              <a:buNone/>
              <a:defRPr/>
            </a:pPr>
            <a:r>
              <a:rPr lang="en-US" b="1"/>
              <a:t>Measuring Economic Wealth</a:t>
            </a:r>
          </a:p>
          <a:p>
            <a:pPr>
              <a:lnSpc>
                <a:spcPct val="90000"/>
              </a:lnSpc>
              <a:defRPr/>
            </a:pPr>
            <a:r>
              <a:rPr lang="en-US" sz="2800" b="1">
                <a:solidFill>
                  <a:srgbClr val="FF0000"/>
                </a:solidFill>
              </a:rPr>
              <a:t>Gross Domestic Product (GDP):</a:t>
            </a:r>
            <a:r>
              <a:rPr lang="en-US" sz="2800"/>
              <a:t> value of all final goods and services produced within a country</a:t>
            </a:r>
          </a:p>
          <a:p>
            <a:pPr>
              <a:lnSpc>
                <a:spcPct val="90000"/>
              </a:lnSpc>
              <a:defRPr/>
            </a:pPr>
            <a:r>
              <a:rPr lang="en-US" sz="2800" b="1">
                <a:solidFill>
                  <a:srgbClr val="FF0000"/>
                </a:solidFill>
              </a:rPr>
              <a:t>Gross National Product (GNP):</a:t>
            </a:r>
            <a:r>
              <a:rPr lang="en-US" sz="2800"/>
              <a:t> GDP plus the net income from abroad; but omits non-market economic activity (bartering, household work)</a:t>
            </a:r>
          </a:p>
          <a:p>
            <a:pPr>
              <a:lnSpc>
                <a:spcPct val="90000"/>
              </a:lnSpc>
              <a:defRPr/>
            </a:pPr>
            <a:r>
              <a:rPr lang="en-US" sz="2800" b="1">
                <a:solidFill>
                  <a:srgbClr val="FF0000"/>
                </a:solidFill>
              </a:rPr>
              <a:t>Gross National Income (GNI):</a:t>
            </a:r>
            <a:r>
              <a:rPr lang="en-US" sz="2800"/>
              <a:t> the value of all final goods and services produced within a country plus net income from abroad</a:t>
            </a:r>
          </a:p>
          <a:p>
            <a:pPr lvl="1">
              <a:lnSpc>
                <a:spcPct val="90000"/>
              </a:lnSpc>
              <a:defRPr/>
            </a:pPr>
            <a:r>
              <a:rPr lang="en-US" sz="2400"/>
              <a:t>GNI per capita – obtained by dividing the GNI by a country’s population</a:t>
            </a:r>
          </a:p>
          <a:p>
            <a:pPr>
              <a:lnSpc>
                <a:spcPct val="90000"/>
              </a:lnSpc>
              <a:defRPr/>
            </a:pPr>
            <a:r>
              <a:rPr lang="en-US" sz="2800" b="1">
                <a:solidFill>
                  <a:srgbClr val="FF0000"/>
                </a:solidFill>
              </a:rPr>
              <a:t>Purchasing power parity (PPP):</a:t>
            </a:r>
            <a:r>
              <a:rPr lang="en-US" sz="2800"/>
              <a:t> a comparable for a standard “market basket” of goods and services purchased with a local currency</a:t>
            </a:r>
          </a:p>
          <a:p>
            <a:pPr>
              <a:lnSpc>
                <a:spcPct val="90000"/>
              </a:lnSpc>
              <a:defRPr/>
            </a:pPr>
            <a:r>
              <a:rPr lang="en-US" sz="2800" b="1">
                <a:solidFill>
                  <a:srgbClr val="FF0000"/>
                </a:solidFill>
              </a:rPr>
              <a:t>Economic growth rate:</a:t>
            </a:r>
            <a:r>
              <a:rPr lang="en-US" sz="2800"/>
              <a:t> annual rate of expansion for GNP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E42C-35EB-43FF-A1D9-F8442BC27BFE}"/>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FB35E2A1-5AB3-409D-85B0-300703031ECA}"/>
              </a:ext>
            </a:extLst>
          </p:cNvPr>
          <p:cNvPicPr>
            <a:picLocks noGrp="1" noChangeAspect="1"/>
          </p:cNvPicPr>
          <p:nvPr>
            <p:ph idx="1"/>
          </p:nvPr>
        </p:nvPicPr>
        <p:blipFill>
          <a:blip r:embed="rId2"/>
          <a:stretch>
            <a:fillRect/>
          </a:stretch>
        </p:blipFill>
        <p:spPr>
          <a:xfrm>
            <a:off x="-45218" y="809832"/>
            <a:ext cx="12268200" cy="6038120"/>
          </a:xfrm>
          <a:prstGeom prst="rect">
            <a:avLst/>
          </a:prstGeom>
        </p:spPr>
      </p:pic>
      <p:sp>
        <p:nvSpPr>
          <p:cNvPr id="4" name="Slide Number Placeholder 3">
            <a:extLst>
              <a:ext uri="{FF2B5EF4-FFF2-40B4-BE49-F238E27FC236}">
                <a16:creationId xmlns:a16="http://schemas.microsoft.com/office/drawing/2014/main" id="{F063CF44-8AB6-40CF-960C-BF72C2339677}"/>
              </a:ext>
            </a:extLst>
          </p:cNvPr>
          <p:cNvSpPr>
            <a:spLocks noGrp="1"/>
          </p:cNvSpPr>
          <p:nvPr>
            <p:ph type="sldNum" sz="quarter" idx="11"/>
          </p:nvPr>
        </p:nvSpPr>
        <p:spPr/>
        <p:txBody>
          <a:bodyPr/>
          <a:lstStyle/>
          <a:p>
            <a:pPr>
              <a:defRPr/>
            </a:pPr>
            <a:fld id="{3D9F3BC0-57D2-45E1-A39C-F1AEE503EB8C}" type="slidenum">
              <a:rPr lang="en-US" altLang="en-US" smtClean="0"/>
              <a:pPr>
                <a:defRPr/>
              </a:pPr>
              <a:t>79</a:t>
            </a:fld>
            <a:endParaRPr lang="en-US" altLang="en-US"/>
          </a:p>
        </p:txBody>
      </p:sp>
    </p:spTree>
    <p:extLst>
      <p:ext uri="{BB962C8B-B14F-4D97-AF65-F5344CB8AC3E}">
        <p14:creationId xmlns:p14="http://schemas.microsoft.com/office/powerpoint/2010/main" val="2220227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a:extLst>
              <a:ext uri="{FF2B5EF4-FFF2-40B4-BE49-F238E27FC236}">
                <a16:creationId xmlns:a16="http://schemas.microsoft.com/office/drawing/2014/main" id="{8E591ABD-4E07-4BE9-A2D0-40C0049A05C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30BEA7F6-293C-4859-89D0-D06A60A79F74}" type="slidenum">
              <a:rPr lang="en-US" altLang="en-US" sz="1400"/>
              <a:pPr>
                <a:spcBef>
                  <a:spcPct val="0"/>
                </a:spcBef>
                <a:buClrTx/>
                <a:buFontTx/>
                <a:buNone/>
              </a:pPr>
              <a:t>8</a:t>
            </a:fld>
            <a:endParaRPr lang="en-US" altLang="en-US" sz="1400" dirty="0"/>
          </a:p>
        </p:txBody>
      </p:sp>
      <p:sp>
        <p:nvSpPr>
          <p:cNvPr id="13315" name="Footer Placeholder 5">
            <a:extLst>
              <a:ext uri="{FF2B5EF4-FFF2-40B4-BE49-F238E27FC236}">
                <a16:creationId xmlns:a16="http://schemas.microsoft.com/office/drawing/2014/main" id="{5BEDECD1-C018-4FF5-84EC-FA265C0E734A}"/>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dirty="0"/>
              <a:t>Globalization and Diversity; Rowntree, Lewis, Price, Wyckoff</a:t>
            </a:r>
          </a:p>
        </p:txBody>
      </p:sp>
      <p:pic>
        <p:nvPicPr>
          <p:cNvPr id="13316" name="Picture 2" descr="umsl sunset1 smaller">
            <a:extLst>
              <a:ext uri="{FF2B5EF4-FFF2-40B4-BE49-F238E27FC236}">
                <a16:creationId xmlns:a16="http://schemas.microsoft.com/office/drawing/2014/main" id="{402F054E-8367-4322-89A6-6A25B33A3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838200"/>
            <a:ext cx="7620000"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BC52AF2F-68A3-44D9-BA9E-E46F9C5332F1}"/>
              </a:ext>
            </a:extLst>
          </p:cNvPr>
          <p:cNvSpPr>
            <a:spLocks noGrp="1" noChangeArrowheads="1"/>
          </p:cNvSpPr>
          <p:nvPr>
            <p:ph type="title"/>
          </p:nvPr>
        </p:nvSpPr>
        <p:spPr>
          <a:xfrm>
            <a:off x="2514600" y="1066800"/>
            <a:ext cx="7772400" cy="1219200"/>
          </a:xfrm>
        </p:spPr>
        <p:txBody>
          <a:bodyPr/>
          <a:lstStyle/>
          <a:p>
            <a:pPr>
              <a:defRPr/>
            </a:pPr>
            <a:r>
              <a:rPr lang="en-US" b="1" dirty="0">
                <a:solidFill>
                  <a:srgbClr val="FF5050"/>
                </a:solidFill>
              </a:rPr>
              <a:t>Awaken to Wonders . . .</a:t>
            </a:r>
            <a:r>
              <a:rPr lang="en-US" dirty="0">
                <a:solidFill>
                  <a:schemeClr val="tx1"/>
                </a:solidFill>
              </a:rPr>
              <a:t> </a:t>
            </a:r>
          </a:p>
        </p:txBody>
      </p:sp>
      <p:pic>
        <p:nvPicPr>
          <p:cNvPr id="13318" name="Picture 4" descr="globe &amp; geog book">
            <a:hlinkClick r:id="rId3" action="ppaction://hlinkfile"/>
            <a:extLst>
              <a:ext uri="{FF2B5EF4-FFF2-40B4-BE49-F238E27FC236}">
                <a16:creationId xmlns:a16="http://schemas.microsoft.com/office/drawing/2014/main" id="{8B4815A3-34B2-4992-97D8-D62D8E9C4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743200"/>
            <a:ext cx="16668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a:extLst>
              <a:ext uri="{FF2B5EF4-FFF2-40B4-BE49-F238E27FC236}">
                <a16:creationId xmlns:a16="http://schemas.microsoft.com/office/drawing/2014/main" id="{BAD803A1-699C-46A8-9220-A8F15658C824}"/>
              </a:ext>
            </a:extLst>
          </p:cNvPr>
          <p:cNvSpPr>
            <a:spLocks noGrp="1" noChangeArrowheads="1"/>
          </p:cNvSpPr>
          <p:nvPr>
            <p:ph type="body" idx="1"/>
          </p:nvPr>
        </p:nvSpPr>
        <p:spPr>
          <a:xfrm>
            <a:off x="2362200" y="4953000"/>
            <a:ext cx="7543800" cy="762000"/>
          </a:xfrm>
        </p:spPr>
        <p:txBody>
          <a:bodyPr/>
          <a:lstStyle/>
          <a:p>
            <a:pPr>
              <a:defRPr/>
            </a:pPr>
            <a:r>
              <a:rPr lang="en-US" b="1" dirty="0">
                <a:solidFill>
                  <a:schemeClr val="bg1"/>
                </a:solidFill>
              </a:rPr>
              <a:t>Click on the globe above to see the video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a:extLst>
              <a:ext uri="{FF2B5EF4-FFF2-40B4-BE49-F238E27FC236}">
                <a16:creationId xmlns:a16="http://schemas.microsoft.com/office/drawing/2014/main" id="{CB058AFD-C8A9-4AE8-917F-1D66FB39807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A9225D62-B1F5-4239-A2E6-7E625075D642}" type="slidenum">
              <a:rPr lang="en-US" altLang="en-US" sz="1400"/>
              <a:pPr>
                <a:spcBef>
                  <a:spcPct val="0"/>
                </a:spcBef>
                <a:buClrTx/>
                <a:buFontTx/>
                <a:buNone/>
              </a:pPr>
              <a:t>80</a:t>
            </a:fld>
            <a:endParaRPr lang="en-US" altLang="en-US" sz="1400"/>
          </a:p>
        </p:txBody>
      </p:sp>
      <p:sp>
        <p:nvSpPr>
          <p:cNvPr id="86019" name="Footer Placeholder 4">
            <a:extLst>
              <a:ext uri="{FF2B5EF4-FFF2-40B4-BE49-F238E27FC236}">
                <a16:creationId xmlns:a16="http://schemas.microsoft.com/office/drawing/2014/main" id="{C5B49D9C-A97D-42F1-9CD7-B7B1D062B35B}"/>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84994" name="Rectangle 2">
            <a:extLst>
              <a:ext uri="{FF2B5EF4-FFF2-40B4-BE49-F238E27FC236}">
                <a16:creationId xmlns:a16="http://schemas.microsoft.com/office/drawing/2014/main" id="{6C056A68-C5ED-445C-AEAC-07979F743015}"/>
              </a:ext>
            </a:extLst>
          </p:cNvPr>
          <p:cNvSpPr>
            <a:spLocks noGrp="1" noChangeArrowheads="1"/>
          </p:cNvSpPr>
          <p:nvPr>
            <p:ph type="title"/>
          </p:nvPr>
        </p:nvSpPr>
        <p:spPr/>
        <p:txBody>
          <a:bodyPr/>
          <a:lstStyle/>
          <a:p>
            <a:pPr>
              <a:defRPr/>
            </a:pPr>
            <a:r>
              <a:rPr lang="en-US"/>
              <a:t>GNI</a:t>
            </a:r>
          </a:p>
        </p:txBody>
      </p:sp>
      <p:pic>
        <p:nvPicPr>
          <p:cNvPr id="86021" name="Picture 3" descr="FG01_46">
            <a:extLst>
              <a:ext uri="{FF2B5EF4-FFF2-40B4-BE49-F238E27FC236}">
                <a16:creationId xmlns:a16="http://schemas.microsoft.com/office/drawing/2014/main" id="{288A80A0-5AEE-41E4-830A-183021F7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700"/>
            <a:ext cx="91440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4">
            <a:extLst>
              <a:ext uri="{FF2B5EF4-FFF2-40B4-BE49-F238E27FC236}">
                <a16:creationId xmlns:a16="http://schemas.microsoft.com/office/drawing/2014/main" id="{8AFC249E-6E4E-4067-B437-C086833373DE}"/>
              </a:ext>
            </a:extLst>
          </p:cNvPr>
          <p:cNvSpPr txBox="1">
            <a:spLocks noChangeArrowheads="1"/>
          </p:cNvSpPr>
          <p:nvPr/>
        </p:nvSpPr>
        <p:spPr bwMode="auto">
          <a:xfrm>
            <a:off x="2133600" y="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2400" b="1"/>
              <a:t>World Gross National Income (GNI) Per Capita </a:t>
            </a:r>
            <a:r>
              <a:rPr lang="en-US" altLang="en-US" sz="2000" b="1"/>
              <a:t>(Fig. 1.31)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4">
            <a:extLst>
              <a:ext uri="{FF2B5EF4-FFF2-40B4-BE49-F238E27FC236}">
                <a16:creationId xmlns:a16="http://schemas.microsoft.com/office/drawing/2014/main" id="{069B6CCE-A70D-47C1-A60A-A974CE98A70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65261AB6-2709-4CC5-BCF1-848B0E83FC51}" type="slidenum">
              <a:rPr lang="en-US" altLang="en-US" sz="1400"/>
              <a:pPr>
                <a:spcBef>
                  <a:spcPct val="0"/>
                </a:spcBef>
                <a:buClrTx/>
                <a:buFontTx/>
                <a:buNone/>
              </a:pPr>
              <a:t>81</a:t>
            </a:fld>
            <a:endParaRPr lang="en-US" altLang="en-US" sz="1400"/>
          </a:p>
        </p:txBody>
      </p:sp>
      <p:sp>
        <p:nvSpPr>
          <p:cNvPr id="88067" name="Footer Placeholder 5">
            <a:extLst>
              <a:ext uri="{FF2B5EF4-FFF2-40B4-BE49-F238E27FC236}">
                <a16:creationId xmlns:a16="http://schemas.microsoft.com/office/drawing/2014/main" id="{631FDC35-C06B-45DD-B256-D8BC8136A976}"/>
              </a:ext>
            </a:extLst>
          </p:cNvPr>
          <p:cNvSpPr>
            <a:spLocks noGrp="1"/>
          </p:cNvSpPr>
          <p:nvPr>
            <p:ph type="ftr"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1400"/>
              <a:t>Globalization and Diversity; Rowntree, Lewis, Price, Wyckoff</a:t>
            </a:r>
          </a:p>
        </p:txBody>
      </p:sp>
      <p:sp>
        <p:nvSpPr>
          <p:cNvPr id="88068" name="Rectangle 2">
            <a:extLst>
              <a:ext uri="{FF2B5EF4-FFF2-40B4-BE49-F238E27FC236}">
                <a16:creationId xmlns:a16="http://schemas.microsoft.com/office/drawing/2014/main" id="{611245C8-A885-4947-AFF1-3BCFC696C026}"/>
              </a:ext>
            </a:extLst>
          </p:cNvPr>
          <p:cNvSpPr>
            <a:spLocks noChangeArrowheads="1"/>
          </p:cNvSpPr>
          <p:nvPr/>
        </p:nvSpPr>
        <p:spPr bwMode="auto">
          <a:xfrm>
            <a:off x="1524000" y="304800"/>
            <a:ext cx="86868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a:t>Indicators of Social Development</a:t>
            </a:r>
          </a:p>
          <a:p>
            <a:pPr eaLnBrk="1" hangingPunct="1">
              <a:spcBef>
                <a:spcPct val="0"/>
              </a:spcBef>
              <a:buClrTx/>
              <a:buFontTx/>
              <a:buNone/>
            </a:pPr>
            <a:endParaRPr lang="en-US" altLang="en-US" sz="1200"/>
          </a:p>
          <a:p>
            <a:pPr lvl="1" eaLnBrk="1" hangingPunct="1">
              <a:spcBef>
                <a:spcPct val="0"/>
              </a:spcBef>
              <a:buClrTx/>
            </a:pPr>
            <a:r>
              <a:rPr lang="en-US" altLang="en-US" sz="2400" b="1">
                <a:solidFill>
                  <a:srgbClr val="FF0000"/>
                </a:solidFill>
              </a:rPr>
              <a:t>Life expectancy:</a:t>
            </a:r>
            <a:r>
              <a:rPr lang="en-US" altLang="en-US" sz="2400"/>
              <a:t> average length of life expected at birth for a hypothetical male or female, as based on national death statistics</a:t>
            </a:r>
          </a:p>
          <a:p>
            <a:pPr lvl="1" eaLnBrk="1" hangingPunct="1">
              <a:spcBef>
                <a:spcPct val="0"/>
              </a:spcBef>
              <a:buClrTx/>
              <a:buFontTx/>
              <a:buNone/>
            </a:pPr>
            <a:endParaRPr lang="en-US" altLang="en-US" sz="2400"/>
          </a:p>
          <a:p>
            <a:pPr lvl="1" eaLnBrk="1" hangingPunct="1">
              <a:spcBef>
                <a:spcPct val="0"/>
              </a:spcBef>
              <a:buClrTx/>
            </a:pPr>
            <a:r>
              <a:rPr lang="en-US" altLang="en-US" sz="2400" b="1">
                <a:solidFill>
                  <a:srgbClr val="FF0000"/>
                </a:solidFill>
              </a:rPr>
              <a:t>Mortality rate under 5 years:</a:t>
            </a:r>
            <a:r>
              <a:rPr lang="en-US" altLang="en-US" sz="2400"/>
              <a:t> measure of the number of children who die per 1,000 persons </a:t>
            </a:r>
          </a:p>
          <a:p>
            <a:pPr lvl="1" eaLnBrk="1" hangingPunct="1">
              <a:spcBef>
                <a:spcPct val="0"/>
              </a:spcBef>
              <a:buClrTx/>
            </a:pPr>
            <a:endParaRPr lang="en-US" altLang="en-US" sz="2400"/>
          </a:p>
          <a:p>
            <a:pPr lvl="1" eaLnBrk="1" hangingPunct="1">
              <a:spcBef>
                <a:spcPct val="0"/>
              </a:spcBef>
              <a:buClrTx/>
            </a:pPr>
            <a:r>
              <a:rPr lang="en-US" altLang="en-US" sz="2400" b="1">
                <a:solidFill>
                  <a:srgbClr val="FF0000"/>
                </a:solidFill>
              </a:rPr>
              <a:t>Infant mortality rate:</a:t>
            </a:r>
            <a:r>
              <a:rPr lang="en-US" altLang="en-US" sz="2400"/>
              <a:t>  # children per 1000 die before age 1.</a:t>
            </a:r>
          </a:p>
          <a:p>
            <a:pPr lvl="1" eaLnBrk="1" hangingPunct="1">
              <a:spcBef>
                <a:spcPct val="0"/>
              </a:spcBef>
              <a:buClrTx/>
            </a:pPr>
            <a:endParaRPr lang="en-US" altLang="en-US" sz="2400"/>
          </a:p>
          <a:p>
            <a:pPr lvl="1" eaLnBrk="1" hangingPunct="1">
              <a:spcBef>
                <a:spcPct val="0"/>
              </a:spcBef>
              <a:buClrTx/>
            </a:pPr>
            <a:r>
              <a:rPr lang="en-US" altLang="en-US" sz="2400" b="1">
                <a:solidFill>
                  <a:srgbClr val="FF0000"/>
                </a:solidFill>
              </a:rPr>
              <a:t>Adult illiteracy rates:</a:t>
            </a:r>
            <a:r>
              <a:rPr lang="en-US" altLang="en-US" sz="2400"/>
              <a:t>  percentage of a society’s males and females who cannot read</a:t>
            </a:r>
          </a:p>
          <a:p>
            <a:pPr lvl="1" eaLnBrk="1" hangingPunct="1">
              <a:spcBef>
                <a:spcPct val="0"/>
              </a:spcBef>
              <a:buClrTx/>
            </a:pPr>
            <a:endParaRPr lang="en-US" altLang="en-US" sz="2400"/>
          </a:p>
          <a:p>
            <a:pPr lvl="1" eaLnBrk="1" hangingPunct="1">
              <a:spcBef>
                <a:spcPct val="0"/>
              </a:spcBef>
              <a:buClrTx/>
            </a:pPr>
            <a:r>
              <a:rPr lang="en-US" altLang="en-US" sz="2400" b="1">
                <a:solidFill>
                  <a:srgbClr val="FF0000"/>
                </a:solidFill>
              </a:rPr>
              <a:t>Female labor force participation:</a:t>
            </a:r>
            <a:r>
              <a:rPr lang="en-US" altLang="en-US" sz="2400"/>
              <a:t> percentage of a nation’s labor force that is female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4">
            <a:extLst>
              <a:ext uri="{FF2B5EF4-FFF2-40B4-BE49-F238E27FC236}">
                <a16:creationId xmlns:a16="http://schemas.microsoft.com/office/drawing/2014/main" id="{8B54C9BF-6006-441F-99B1-D172D68D372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5DAFD930-C261-497B-93BE-79D54BD46919}" type="slidenum">
              <a:rPr lang="en-US" altLang="en-US" sz="1400"/>
              <a:pPr>
                <a:spcBef>
                  <a:spcPct val="0"/>
                </a:spcBef>
                <a:buClrTx/>
                <a:buFontTx/>
                <a:buNone/>
              </a:pPr>
              <a:t>82</a:t>
            </a:fld>
            <a:endParaRPr lang="en-US" altLang="en-US" sz="1400"/>
          </a:p>
        </p:txBody>
      </p:sp>
      <p:sp>
        <p:nvSpPr>
          <p:cNvPr id="89090" name="Rectangle 2">
            <a:extLst>
              <a:ext uri="{FF2B5EF4-FFF2-40B4-BE49-F238E27FC236}">
                <a16:creationId xmlns:a16="http://schemas.microsoft.com/office/drawing/2014/main" id="{7E49A86A-ED63-4297-AD5A-BEBBD2FD47BF}"/>
              </a:ext>
            </a:extLst>
          </p:cNvPr>
          <p:cNvSpPr>
            <a:spLocks noGrp="1" noChangeArrowheads="1"/>
          </p:cNvSpPr>
          <p:nvPr>
            <p:ph type="body" idx="1"/>
          </p:nvPr>
        </p:nvSpPr>
        <p:spPr>
          <a:xfrm>
            <a:off x="0" y="0"/>
            <a:ext cx="11811000" cy="6400800"/>
          </a:xfrm>
        </p:spPr>
        <p:txBody>
          <a:bodyPr/>
          <a:lstStyle/>
          <a:p>
            <a:pPr>
              <a:lnSpc>
                <a:spcPct val="90000"/>
              </a:lnSpc>
              <a:defRPr/>
            </a:pPr>
            <a:r>
              <a:rPr lang="en-US" dirty="0"/>
              <a:t>Conclusion</a:t>
            </a:r>
          </a:p>
          <a:p>
            <a:pPr lvl="2">
              <a:lnSpc>
                <a:spcPct val="90000"/>
              </a:lnSpc>
              <a:defRPr/>
            </a:pPr>
            <a:r>
              <a:rPr lang="en-US" sz="2800" dirty="0"/>
              <a:t>Globalization is driving a fundamental reorganization of economies and cultures through trade agreements, supranational organizations, military alliances, and cultural exchanges</a:t>
            </a:r>
          </a:p>
          <a:p>
            <a:pPr lvl="2">
              <a:lnSpc>
                <a:spcPct val="90000"/>
              </a:lnSpc>
              <a:defRPr/>
            </a:pPr>
            <a:r>
              <a:rPr lang="en-US" sz="2800" dirty="0"/>
              <a:t>Discussion of each region includes 5 themes: </a:t>
            </a:r>
          </a:p>
          <a:p>
            <a:pPr lvl="3">
              <a:lnSpc>
                <a:spcPct val="90000"/>
              </a:lnSpc>
              <a:defRPr/>
            </a:pPr>
            <a:r>
              <a:rPr lang="en-US" sz="2800" dirty="0"/>
              <a:t>Environmental Geography</a:t>
            </a:r>
          </a:p>
          <a:p>
            <a:pPr lvl="3">
              <a:lnSpc>
                <a:spcPct val="90000"/>
              </a:lnSpc>
              <a:defRPr/>
            </a:pPr>
            <a:r>
              <a:rPr lang="en-US" sz="2800" dirty="0"/>
              <a:t>Population and Settlement</a:t>
            </a:r>
          </a:p>
          <a:p>
            <a:pPr lvl="3">
              <a:lnSpc>
                <a:spcPct val="90000"/>
              </a:lnSpc>
              <a:defRPr/>
            </a:pPr>
            <a:r>
              <a:rPr lang="en-US" sz="2800" dirty="0"/>
              <a:t>Cultural Coherence and Diversity</a:t>
            </a:r>
          </a:p>
          <a:p>
            <a:pPr lvl="3">
              <a:lnSpc>
                <a:spcPct val="90000"/>
              </a:lnSpc>
              <a:defRPr/>
            </a:pPr>
            <a:r>
              <a:rPr lang="en-US" sz="2800" dirty="0"/>
              <a:t>Geopolitical Framework</a:t>
            </a:r>
          </a:p>
          <a:p>
            <a:pPr lvl="3">
              <a:lnSpc>
                <a:spcPct val="90000"/>
              </a:lnSpc>
              <a:defRPr/>
            </a:pPr>
            <a:r>
              <a:rPr lang="en-US" sz="2800" dirty="0"/>
              <a:t>Economic and Social Development Geographies</a:t>
            </a:r>
          </a:p>
          <a:p>
            <a:pPr lvl="3">
              <a:lnSpc>
                <a:spcPct val="90000"/>
              </a:lnSpc>
              <a:buFontTx/>
              <a:buNone/>
              <a:defRPr/>
            </a:pPr>
            <a:endParaRPr lang="en-US" sz="2800" dirty="0"/>
          </a:p>
          <a:p>
            <a:pPr lvl="3">
              <a:lnSpc>
                <a:spcPct val="90000"/>
              </a:lnSpc>
              <a:buFontTx/>
              <a:buNone/>
              <a:defRPr/>
            </a:pPr>
            <a:r>
              <a:rPr lang="en-US" sz="2800" b="1" dirty="0"/>
              <a:t>End of Chapter 1 - </a:t>
            </a:r>
            <a:r>
              <a:rPr lang="en-US" sz="2800" b="1" dirty="0">
                <a:solidFill>
                  <a:srgbClr val="FF0000"/>
                </a:solidFill>
                <a:effectLst>
                  <a:outerShdw blurRad="38100" dist="38100" dir="2700000" algn="tl">
                    <a:srgbClr val="000000">
                      <a:alpha val="43137"/>
                    </a:srgbClr>
                  </a:outerShdw>
                </a:effectLst>
                <a:latin typeface="Arial Black" panose="020B0A04020102020204" pitchFamily="34" charset="0"/>
              </a:rPr>
              <a:t>– Introduction to the World</a:t>
            </a:r>
            <a:endParaRPr lang="en-US" sz="2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6">
            <a:extLst>
              <a:ext uri="{FF2B5EF4-FFF2-40B4-BE49-F238E27FC236}">
                <a16:creationId xmlns:a16="http://schemas.microsoft.com/office/drawing/2014/main" id="{54EAE768-32F6-4D3B-9C5D-2EE380980CD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spcBef>
                <a:spcPct val="0"/>
              </a:spcBef>
              <a:buClrTx/>
              <a:buFontTx/>
              <a:buNone/>
            </a:pPr>
            <a:fld id="{F9B2371D-5F59-4B38-9B1C-B3D8F7D79790}" type="slidenum">
              <a:rPr lang="en-US" altLang="en-US" sz="1400"/>
              <a:pPr>
                <a:spcBef>
                  <a:spcPct val="0"/>
                </a:spcBef>
                <a:buClrTx/>
                <a:buFontTx/>
                <a:buNone/>
              </a:pPr>
              <a:t>9</a:t>
            </a:fld>
            <a:endParaRPr lang="en-US" altLang="en-US" sz="1400" dirty="0"/>
          </a:p>
        </p:txBody>
      </p:sp>
      <p:sp>
        <p:nvSpPr>
          <p:cNvPr id="13314" name="Rectangle 2">
            <a:extLst>
              <a:ext uri="{FF2B5EF4-FFF2-40B4-BE49-F238E27FC236}">
                <a16:creationId xmlns:a16="http://schemas.microsoft.com/office/drawing/2014/main" id="{D9BCDE6A-F252-4771-801D-C1A182853712}"/>
              </a:ext>
            </a:extLst>
          </p:cNvPr>
          <p:cNvSpPr>
            <a:spLocks noGrp="1" noChangeArrowheads="1"/>
          </p:cNvSpPr>
          <p:nvPr>
            <p:ph type="title"/>
          </p:nvPr>
        </p:nvSpPr>
        <p:spPr>
          <a:xfrm>
            <a:off x="0" y="0"/>
            <a:ext cx="12192000" cy="685800"/>
          </a:xfrm>
        </p:spPr>
        <p:txBody>
          <a:bodyPr/>
          <a:lstStyle/>
          <a:p>
            <a:pPr>
              <a:defRPr/>
            </a:pPr>
            <a:r>
              <a:rPr lang="en-US" b="1" dirty="0">
                <a:solidFill>
                  <a:srgbClr val="FF0000"/>
                </a:solidFill>
                <a:effectLst>
                  <a:outerShdw blurRad="38100" dist="38100" dir="2700000" algn="tl">
                    <a:srgbClr val="000000">
                      <a:alpha val="43137"/>
                    </a:srgbClr>
                  </a:outerShdw>
                </a:effectLst>
              </a:rPr>
              <a:t>Regional Geography as a bridging subject</a:t>
            </a:r>
          </a:p>
        </p:txBody>
      </p:sp>
      <p:sp>
        <p:nvSpPr>
          <p:cNvPr id="13315" name="Rectangle 3">
            <a:extLst>
              <a:ext uri="{FF2B5EF4-FFF2-40B4-BE49-F238E27FC236}">
                <a16:creationId xmlns:a16="http://schemas.microsoft.com/office/drawing/2014/main" id="{5D5727FB-65D0-482F-B895-2E38EC17A4D2}"/>
              </a:ext>
            </a:extLst>
          </p:cNvPr>
          <p:cNvSpPr>
            <a:spLocks noGrp="1" noChangeArrowheads="1"/>
          </p:cNvSpPr>
          <p:nvPr>
            <p:ph type="body" sz="half" idx="1"/>
          </p:nvPr>
        </p:nvSpPr>
        <p:spPr>
          <a:xfrm>
            <a:off x="7391400" y="1676400"/>
            <a:ext cx="4114800" cy="5181600"/>
          </a:xfrm>
        </p:spPr>
        <p:txBody>
          <a:bodyPr/>
          <a:lstStyle/>
          <a:p>
            <a:pPr>
              <a:defRPr/>
            </a:pPr>
            <a:r>
              <a:rPr lang="en-US" b="1" dirty="0">
                <a:latin typeface="Arial" charset="0"/>
                <a:cs typeface="Times New Roman" pitchFamily="18" charset="0"/>
              </a:rPr>
              <a:t>Regional geography serves as a bridge between many disciplines which originated as branches of geography</a:t>
            </a:r>
          </a:p>
        </p:txBody>
      </p:sp>
      <p:pic>
        <p:nvPicPr>
          <p:cNvPr id="14342" name="Picture 4" descr="geography bridges many sucjects">
            <a:extLst>
              <a:ext uri="{FF2B5EF4-FFF2-40B4-BE49-F238E27FC236}">
                <a16:creationId xmlns:a16="http://schemas.microsoft.com/office/drawing/2014/main" id="{885F84DB-812E-4A06-A49F-1DAE0371BE08}"/>
              </a:ext>
            </a:extLst>
          </p:cNvPr>
          <p:cNvPicPr>
            <a:picLocks noGrp="1" noChangeAspect="1" noChangeArrowheads="1"/>
          </p:cNvPicPr>
          <p:nvPr>
            <p:ph sz="quarter" idx="2"/>
          </p:nvPr>
        </p:nvPicPr>
        <p:blipFill>
          <a:blip r:embed="rId2">
            <a:lum bright="18000" contrast="72000"/>
            <a:extLst>
              <a:ext uri="{28A0092B-C50C-407E-A947-70E740481C1C}">
                <a14:useLocalDpi xmlns:a14="http://schemas.microsoft.com/office/drawing/2010/main" val="0"/>
              </a:ext>
            </a:extLst>
          </a:blip>
          <a:srcRect/>
          <a:stretch>
            <a:fillRect/>
          </a:stretch>
        </p:blipFill>
        <p:spPr>
          <a:xfrm>
            <a:off x="914400" y="808892"/>
            <a:ext cx="6324600" cy="6095448"/>
          </a:xfrm>
          <a:noFill/>
          <a:extLst>
            <a:ext uri="{909E8E84-426E-40DD-AFC4-6F175D3DCCD1}">
              <a14:hiddenFill xmlns:a14="http://schemas.microsoft.com/office/drawing/2010/main">
                <a:solidFill>
                  <a:srgbClr val="FFFFFF"/>
                </a:solidFill>
              </a14:hiddenFill>
            </a:ext>
          </a:extLst>
        </p:spPr>
      </p:pic>
      <p:pic>
        <p:nvPicPr>
          <p:cNvPr id="13317" name="Picture 5" descr="arizona map &amp; flag clear_anim">
            <a:extLst>
              <a:ext uri="{FF2B5EF4-FFF2-40B4-BE49-F238E27FC236}">
                <a16:creationId xmlns:a16="http://schemas.microsoft.com/office/drawing/2014/main" id="{8E6B3909-744D-4E03-911C-AF78D54145EE}"/>
              </a:ext>
            </a:extLst>
          </p:cNvPr>
          <p:cNvPicPr>
            <a:picLocks noGrp="1" noChangeAspect="1" noChangeArrowheads="1" noCrop="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200400" y="2971799"/>
            <a:ext cx="1890713" cy="192351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1000" fill="hold"/>
                                        <p:tgtEl>
                                          <p:spTgt spid="13317"/>
                                        </p:tgtEl>
                                        <p:attrNameLst>
                                          <p:attrName>ppt_w</p:attrName>
                                        </p:attrNameLst>
                                      </p:cBhvr>
                                      <p:tavLst>
                                        <p:tav tm="0">
                                          <p:val>
                                            <p:fltVal val="0"/>
                                          </p:val>
                                        </p:tav>
                                        <p:tav tm="100000">
                                          <p:val>
                                            <p:strVal val="#ppt_w"/>
                                          </p:val>
                                        </p:tav>
                                      </p:tavLst>
                                    </p:anim>
                                    <p:anim calcmode="lin" valueType="num">
                                      <p:cBhvr>
                                        <p:cTn id="8" dur="1000" fill="hold"/>
                                        <p:tgtEl>
                                          <p:spTgt spid="13317"/>
                                        </p:tgtEl>
                                        <p:attrNameLst>
                                          <p:attrName>ppt_h</p:attrName>
                                        </p:attrNameLst>
                                      </p:cBhvr>
                                      <p:tavLst>
                                        <p:tav tm="0">
                                          <p:val>
                                            <p:fltVal val="0"/>
                                          </p:val>
                                        </p:tav>
                                        <p:tav tm="100000">
                                          <p:val>
                                            <p:strVal val="#ppt_h"/>
                                          </p:val>
                                        </p:tav>
                                      </p:tavLst>
                                    </p:anim>
                                    <p:anim calcmode="lin" valueType="num">
                                      <p:cBhvr>
                                        <p:cTn id="9"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LEGANT">
  <a:themeElements>
    <a:clrScheme name="ELEGANT 3">
      <a:dk1>
        <a:srgbClr val="000000"/>
      </a:dk1>
      <a:lt1>
        <a:srgbClr val="FFFFFF"/>
      </a:lt1>
      <a:dk2>
        <a:srgbClr val="000000"/>
      </a:dk2>
      <a:lt2>
        <a:srgbClr val="CECECE"/>
      </a:lt2>
      <a:accent1>
        <a:srgbClr val="DADADA"/>
      </a:accent1>
      <a:accent2>
        <a:srgbClr val="676767"/>
      </a:accent2>
      <a:accent3>
        <a:srgbClr val="FFFFFF"/>
      </a:accent3>
      <a:accent4>
        <a:srgbClr val="000000"/>
      </a:accent4>
      <a:accent5>
        <a:srgbClr val="EAEAEA"/>
      </a:accent5>
      <a:accent6>
        <a:srgbClr val="5D5D5D"/>
      </a:accent6>
      <a:hlink>
        <a:srgbClr val="474747"/>
      </a:hlink>
      <a:folHlink>
        <a:srgbClr val="919191"/>
      </a:folHlink>
    </a:clrScheme>
    <a:fontScheme name="ELEGA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LEGANT 1">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ELEGANT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ELEGANT 3">
        <a:dk1>
          <a:srgbClr val="000000"/>
        </a:dk1>
        <a:lt1>
          <a:srgbClr val="FFFFFF"/>
        </a:lt1>
        <a:dk2>
          <a:srgbClr val="000000"/>
        </a:dk2>
        <a:lt2>
          <a:srgbClr val="CECECE"/>
        </a:lt2>
        <a:accent1>
          <a:srgbClr val="DADADA"/>
        </a:accent1>
        <a:accent2>
          <a:srgbClr val="676767"/>
        </a:accent2>
        <a:accent3>
          <a:srgbClr val="FFFFFF"/>
        </a:accent3>
        <a:accent4>
          <a:srgbClr val="000000"/>
        </a:accent4>
        <a:accent5>
          <a:srgbClr val="EAEAEA"/>
        </a:accent5>
        <a:accent6>
          <a:srgbClr val="5D5D5D"/>
        </a:accent6>
        <a:hlink>
          <a:srgbClr val="474747"/>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ELEGANT</Template>
  <TotalTime>415</TotalTime>
  <Words>4188</Words>
  <Application>Microsoft Office PowerPoint</Application>
  <PresentationFormat>Widescreen</PresentationFormat>
  <Paragraphs>544</Paragraphs>
  <Slides>82</Slides>
  <Notes>38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Arial Black</vt:lpstr>
      <vt:lpstr>Times New Roman</vt:lpstr>
      <vt:lpstr>ELEGANT</vt:lpstr>
      <vt:lpstr>Chapter 1 – Introduction to the World</vt:lpstr>
      <vt:lpstr>Conclusion from a healthy world view</vt:lpstr>
      <vt:lpstr>Origins of Geographic Study: natural human inquisitiveness </vt:lpstr>
      <vt:lpstr>Themes and Issues in World Regional Geography</vt:lpstr>
      <vt:lpstr>PowerPoint Presentation</vt:lpstr>
      <vt:lpstr>Learning Objectives</vt:lpstr>
      <vt:lpstr>What is Geography?</vt:lpstr>
      <vt:lpstr>Awaken to Wonders . . . </vt:lpstr>
      <vt:lpstr>Regional Geography as a bridging subject</vt:lpstr>
      <vt:lpstr>Regional geography may be seen as areal systems analysis</vt:lpstr>
      <vt:lpstr>Areal (spatial) systems analysis</vt:lpstr>
      <vt:lpstr>Four Laws of Ecology – many applications</vt:lpstr>
      <vt:lpstr>5 THEMES OF GEOGRAPPHY</vt:lpstr>
      <vt:lpstr>Location – where something is on the face of the earth</vt:lpstr>
      <vt:lpstr>Locating and Expressing</vt:lpstr>
      <vt:lpstr>Place: refers to distinctive features that give a location a distinct character</vt:lpstr>
      <vt:lpstr>Human-environment interaction</vt:lpstr>
      <vt:lpstr>Movement – the transfer of material and non-material matter from one location to another</vt:lpstr>
      <vt:lpstr>Regions – Parts of the Earth’s surface that have distinctive features</vt:lpstr>
      <vt:lpstr>PowerPoint Presentation</vt:lpstr>
      <vt:lpstr>PowerPoint Presentation</vt:lpstr>
      <vt:lpstr>PowerPoint Presentation</vt:lpstr>
      <vt:lpstr>Point of view – broad &amp; connective</vt:lpstr>
      <vt:lpstr>Grid system essential for accurate locating</vt:lpstr>
      <vt:lpstr>Tilt of the Axis Causes the Seasons</vt:lpstr>
      <vt:lpstr>PowerPoint Presentation</vt:lpstr>
      <vt:lpstr>Time Zones</vt:lpstr>
      <vt:lpstr>PowerPoint Presentation</vt:lpstr>
      <vt:lpstr>Past &amp; Present Perspectives</vt:lpstr>
      <vt:lpstr>Diversity Amid Globalization</vt:lpstr>
      <vt:lpstr>PowerPoint Presentation</vt:lpstr>
      <vt:lpstr>A sign of hyper inflation </vt:lpstr>
      <vt:lpstr>PowerPoint Presentation</vt:lpstr>
      <vt:lpstr>PowerPoint Presentation</vt:lpstr>
      <vt:lpstr>PowerPoint Presentation</vt:lpstr>
      <vt:lpstr>PowerPoint Presentation</vt:lpstr>
      <vt:lpstr>3 World Core Regions</vt:lpstr>
      <vt:lpstr>Drug Trade</vt:lpstr>
      <vt:lpstr>PowerPoint Presentation</vt:lpstr>
      <vt:lpstr>Inequity</vt:lpstr>
      <vt:lpstr>PowerPoint Presentation</vt:lpstr>
      <vt:lpstr>PowerPoint Presentation</vt:lpstr>
      <vt:lpstr>Climate and Human Habitation</vt:lpstr>
      <vt:lpstr>Factors Affecting Climate</vt:lpstr>
      <vt:lpstr>The Köppen-Geiger classification system. </vt:lpstr>
      <vt:lpstr>PowerPoint Presentation</vt:lpstr>
      <vt:lpstr>The precipitation on the windward side is called orographic precipitation</vt:lpstr>
      <vt:lpstr>Other types of precipitation</vt:lpstr>
      <vt:lpstr>We live on a dynamic planet (it changes)</vt:lpstr>
      <vt:lpstr>Tectonic plates that make up the earth’s crust and are subject to continental drift</vt:lpstr>
      <vt:lpstr>PowerPoint Presentation</vt:lpstr>
      <vt:lpstr>World Population </vt:lpstr>
      <vt:lpstr>Today, More than 50% of the world population lives in urban areas</vt:lpstr>
      <vt:lpstr>PowerPoint Presentation</vt:lpstr>
      <vt:lpstr>PowerPoint Presentation</vt:lpstr>
      <vt:lpstr>PowerPoint Presentation</vt:lpstr>
      <vt:lpstr>PowerPoint Presentation</vt:lpstr>
      <vt:lpstr>PowerPoint Presentation</vt:lpstr>
      <vt:lpstr>Demographic Transition Model</vt:lpstr>
      <vt:lpstr>PowerPoint Presentation</vt:lpstr>
      <vt:lpstr>PowerPoint Presentation</vt:lpstr>
      <vt:lpstr>Growth of World Cities (Fig. 1.18)  (2000 and projected 2015)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Religions</vt:lpstr>
      <vt:lpstr>Commonalities among the 3 Abrahamic religions</vt:lpstr>
      <vt:lpstr>Geopolitical Framework: Fragmentation &amp; Unity</vt:lpstr>
      <vt:lpstr>PowerPoint Presentation</vt:lpstr>
      <vt:lpstr>Geopolitical Framework: Fragmentation &amp; Unity</vt:lpstr>
      <vt:lpstr>PowerPoint Presentation</vt:lpstr>
      <vt:lpstr>PowerPoint Presentation</vt:lpstr>
      <vt:lpstr>Economic and Social Development: The Geography of Wealth and Poverty</vt:lpstr>
      <vt:lpstr>PowerPoint Presentation</vt:lpstr>
      <vt:lpstr>PowerPoint Presentation</vt:lpstr>
      <vt:lpstr>GNI</vt:lpstr>
      <vt:lpstr>PowerPoint Presentation</vt:lpstr>
      <vt:lpstr>PowerPoint Presentation</vt:lpstr>
    </vt:vector>
  </TitlesOfParts>
  <Company>UW Sheboygan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Diversity Amid Globalization</dc:title>
  <dc:creator>defaultuser</dc:creator>
  <cp:lastModifiedBy>Joseph Naumann</cp:lastModifiedBy>
  <cp:revision>300</cp:revision>
  <dcterms:created xsi:type="dcterms:W3CDTF">2005-12-01T01:29:36Z</dcterms:created>
  <dcterms:modified xsi:type="dcterms:W3CDTF">2019-02-27T20:23:37Z</dcterms:modified>
</cp:coreProperties>
</file>