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01"/>
  </p:notesMasterIdLst>
  <p:handoutMasterIdLst>
    <p:handoutMasterId r:id="rId102"/>
  </p:handoutMasterIdLst>
  <p:sldIdLst>
    <p:sldId id="256" r:id="rId2"/>
    <p:sldId id="257" r:id="rId3"/>
    <p:sldId id="329" r:id="rId4"/>
    <p:sldId id="310" r:id="rId5"/>
    <p:sldId id="258" r:id="rId6"/>
    <p:sldId id="259" r:id="rId7"/>
    <p:sldId id="260" r:id="rId8"/>
    <p:sldId id="261" r:id="rId9"/>
    <p:sldId id="262" r:id="rId10"/>
    <p:sldId id="263" r:id="rId11"/>
    <p:sldId id="264" r:id="rId12"/>
    <p:sldId id="265" r:id="rId13"/>
    <p:sldId id="266" r:id="rId14"/>
    <p:sldId id="297" r:id="rId15"/>
    <p:sldId id="333" r:id="rId16"/>
    <p:sldId id="309" r:id="rId17"/>
    <p:sldId id="334" r:id="rId18"/>
    <p:sldId id="267" r:id="rId19"/>
    <p:sldId id="330" r:id="rId20"/>
    <p:sldId id="298" r:id="rId21"/>
    <p:sldId id="335" r:id="rId22"/>
    <p:sldId id="268" r:id="rId23"/>
    <p:sldId id="270" r:id="rId24"/>
    <p:sldId id="269" r:id="rId25"/>
    <p:sldId id="312" r:id="rId26"/>
    <p:sldId id="326" r:id="rId27"/>
    <p:sldId id="313" r:id="rId28"/>
    <p:sldId id="271" r:id="rId29"/>
    <p:sldId id="331" r:id="rId30"/>
    <p:sldId id="287" r:id="rId31"/>
    <p:sldId id="307" r:id="rId32"/>
    <p:sldId id="311" r:id="rId33"/>
    <p:sldId id="272" r:id="rId34"/>
    <p:sldId id="290" r:id="rId35"/>
    <p:sldId id="299" r:id="rId36"/>
    <p:sldId id="273" r:id="rId37"/>
    <p:sldId id="274" r:id="rId38"/>
    <p:sldId id="314" r:id="rId39"/>
    <p:sldId id="275" r:id="rId40"/>
    <p:sldId id="305" r:id="rId41"/>
    <p:sldId id="336" r:id="rId42"/>
    <p:sldId id="276" r:id="rId43"/>
    <p:sldId id="300" r:id="rId44"/>
    <p:sldId id="337" r:id="rId45"/>
    <p:sldId id="277" r:id="rId46"/>
    <p:sldId id="301" r:id="rId47"/>
    <p:sldId id="338" r:id="rId48"/>
    <p:sldId id="339" r:id="rId49"/>
    <p:sldId id="278" r:id="rId50"/>
    <p:sldId id="332" r:id="rId51"/>
    <p:sldId id="315" r:id="rId52"/>
    <p:sldId id="279" r:id="rId53"/>
    <p:sldId id="324" r:id="rId54"/>
    <p:sldId id="302" r:id="rId55"/>
    <p:sldId id="340" r:id="rId56"/>
    <p:sldId id="280" r:id="rId57"/>
    <p:sldId id="289" r:id="rId58"/>
    <p:sldId id="303" r:id="rId59"/>
    <p:sldId id="281" r:id="rId60"/>
    <p:sldId id="282" r:id="rId61"/>
    <p:sldId id="283" r:id="rId62"/>
    <p:sldId id="291" r:id="rId63"/>
    <p:sldId id="341" r:id="rId64"/>
    <p:sldId id="308" r:id="rId65"/>
    <p:sldId id="294" r:id="rId66"/>
    <p:sldId id="295" r:id="rId67"/>
    <p:sldId id="342" r:id="rId68"/>
    <p:sldId id="296" r:id="rId69"/>
    <p:sldId id="284" r:id="rId70"/>
    <p:sldId id="292" r:id="rId71"/>
    <p:sldId id="293" r:id="rId72"/>
    <p:sldId id="285" r:id="rId73"/>
    <p:sldId id="343" r:id="rId74"/>
    <p:sldId id="286" r:id="rId75"/>
    <p:sldId id="288" r:id="rId76"/>
    <p:sldId id="318" r:id="rId77"/>
    <p:sldId id="321" r:id="rId78"/>
    <p:sldId id="327" r:id="rId79"/>
    <p:sldId id="323" r:id="rId80"/>
    <p:sldId id="322" r:id="rId81"/>
    <p:sldId id="304" r:id="rId82"/>
    <p:sldId id="306" r:id="rId83"/>
    <p:sldId id="319" r:id="rId84"/>
    <p:sldId id="316" r:id="rId85"/>
    <p:sldId id="317" r:id="rId86"/>
    <p:sldId id="344" r:id="rId87"/>
    <p:sldId id="345" r:id="rId88"/>
    <p:sldId id="320" r:id="rId89"/>
    <p:sldId id="346" r:id="rId90"/>
    <p:sldId id="325" r:id="rId91"/>
    <p:sldId id="347" r:id="rId92"/>
    <p:sldId id="348" r:id="rId93"/>
    <p:sldId id="328" r:id="rId94"/>
    <p:sldId id="349" r:id="rId95"/>
    <p:sldId id="350" r:id="rId96"/>
    <p:sldId id="352" r:id="rId97"/>
    <p:sldId id="354" r:id="rId98"/>
    <p:sldId id="353" r:id="rId99"/>
    <p:sldId id="351" r:id="rId10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24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3" d="100"/>
          <a:sy n="93" d="100"/>
        </p:scale>
        <p:origin x="-41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p>
        </p:txBody>
      </p:sp>
      <p:sp>
        <p:nvSpPr>
          <p:cNvPr id="205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endParaRPr lang="en-US"/>
          </a:p>
        </p:txBody>
      </p:sp>
      <p:sp>
        <p:nvSpPr>
          <p:cNvPr id="205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r>
              <a:rPr lang="en-US"/>
              <a:t>Afghanistan -- An overview</a:t>
            </a:r>
          </a:p>
        </p:txBody>
      </p:sp>
      <p:sp>
        <p:nvSpPr>
          <p:cNvPr id="205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0C41CC60-D6F6-47C7-8386-FB7EC2AD9282}" type="slidenum">
              <a:rPr lang="en-US"/>
              <a:pPr>
                <a:defRPr/>
              </a:pPr>
              <a:t>‹#›</a:t>
            </a:fld>
            <a:endParaRPr lang="en-US"/>
          </a:p>
        </p:txBody>
      </p:sp>
    </p:spTree>
    <p:extLst>
      <p:ext uri="{BB962C8B-B14F-4D97-AF65-F5344CB8AC3E}">
        <p14:creationId xmlns:p14="http://schemas.microsoft.com/office/powerpoint/2010/main" val="3381193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809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5DAAF9CE-71E7-42C7-B281-5999DBA08315}" type="slidenum">
              <a:rPr lang="en-US"/>
              <a:pPr>
                <a:defRPr/>
              </a:pPr>
              <a:t>‹#›</a:t>
            </a:fld>
            <a:endParaRPr lang="en-US"/>
          </a:p>
        </p:txBody>
      </p:sp>
    </p:spTree>
    <p:extLst>
      <p:ext uri="{BB962C8B-B14F-4D97-AF65-F5344CB8AC3E}">
        <p14:creationId xmlns:p14="http://schemas.microsoft.com/office/powerpoint/2010/main" val="30021880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116FC63-C354-4DEC-B900-0FE9421C8B56}" type="slidenum">
              <a:rPr lang="en-US"/>
              <a:pPr>
                <a:defRPr/>
              </a:pPr>
              <a:t>‹#›</a:t>
            </a:fld>
            <a:endParaRPr lang="en-US" sz="1400"/>
          </a:p>
        </p:txBody>
      </p:sp>
    </p:spTree>
    <p:extLst>
      <p:ext uri="{BB962C8B-B14F-4D97-AF65-F5344CB8AC3E}">
        <p14:creationId xmlns:p14="http://schemas.microsoft.com/office/powerpoint/2010/main" val="4036471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8D6C504A-D8D2-4C00-B94F-FA2E67BBC67F}" type="slidenum">
              <a:rPr lang="en-US"/>
              <a:pPr>
                <a:defRPr/>
              </a:pPr>
              <a:t>‹#›</a:t>
            </a:fld>
            <a:endParaRPr lang="en-US" sz="1400"/>
          </a:p>
        </p:txBody>
      </p:sp>
    </p:spTree>
    <p:extLst>
      <p:ext uri="{BB962C8B-B14F-4D97-AF65-F5344CB8AC3E}">
        <p14:creationId xmlns:p14="http://schemas.microsoft.com/office/powerpoint/2010/main" val="1444466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96B57883-37E3-4048-80C1-76F337824856}" type="slidenum">
              <a:rPr lang="en-US"/>
              <a:pPr>
                <a:defRPr/>
              </a:pPr>
              <a:t>‹#›</a:t>
            </a:fld>
            <a:endParaRPr lang="en-US" sz="1400"/>
          </a:p>
        </p:txBody>
      </p:sp>
    </p:spTree>
    <p:extLst>
      <p:ext uri="{BB962C8B-B14F-4D97-AF65-F5344CB8AC3E}">
        <p14:creationId xmlns:p14="http://schemas.microsoft.com/office/powerpoint/2010/main" val="2014531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838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210185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210185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B4C97359-13BD-453F-AC6A-8974C239881B}" type="slidenum">
              <a:rPr lang="en-US"/>
              <a:pPr>
                <a:defRPr/>
              </a:pPr>
              <a:t>‹#›</a:t>
            </a:fld>
            <a:endParaRPr lang="en-US" sz="1400"/>
          </a:p>
        </p:txBody>
      </p:sp>
    </p:spTree>
    <p:extLst>
      <p:ext uri="{BB962C8B-B14F-4D97-AF65-F5344CB8AC3E}">
        <p14:creationId xmlns:p14="http://schemas.microsoft.com/office/powerpoint/2010/main" val="46588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35DE933D-7E3A-4C3A-9E6B-ACAB3F851F9D}" type="slidenum">
              <a:rPr lang="en-US"/>
              <a:pPr>
                <a:defRPr/>
              </a:pPr>
              <a:t>‹#›</a:t>
            </a:fld>
            <a:endParaRPr lang="en-US" sz="1400"/>
          </a:p>
        </p:txBody>
      </p:sp>
    </p:spTree>
    <p:extLst>
      <p:ext uri="{BB962C8B-B14F-4D97-AF65-F5344CB8AC3E}">
        <p14:creationId xmlns:p14="http://schemas.microsoft.com/office/powerpoint/2010/main" val="1078497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0D34E47C-31B1-492F-8266-FC2841B5EC31}" type="slidenum">
              <a:rPr lang="en-US"/>
              <a:pPr>
                <a:defRPr/>
              </a:pPr>
              <a:t>‹#›</a:t>
            </a:fld>
            <a:endParaRPr lang="en-US" sz="1400"/>
          </a:p>
        </p:txBody>
      </p:sp>
    </p:spTree>
    <p:extLst>
      <p:ext uri="{BB962C8B-B14F-4D97-AF65-F5344CB8AC3E}">
        <p14:creationId xmlns:p14="http://schemas.microsoft.com/office/powerpoint/2010/main" val="3886752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DBF4BB23-4299-4A7F-987B-A43631E8021F}" type="slidenum">
              <a:rPr lang="en-US"/>
              <a:pPr>
                <a:defRPr/>
              </a:pPr>
              <a:t>‹#›</a:t>
            </a:fld>
            <a:endParaRPr lang="en-US" sz="1400"/>
          </a:p>
        </p:txBody>
      </p:sp>
    </p:spTree>
    <p:extLst>
      <p:ext uri="{BB962C8B-B14F-4D97-AF65-F5344CB8AC3E}">
        <p14:creationId xmlns:p14="http://schemas.microsoft.com/office/powerpoint/2010/main" val="888325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BFC7B66E-8B36-426C-B377-170C513609BA}" type="slidenum">
              <a:rPr lang="en-US"/>
              <a:pPr>
                <a:defRPr/>
              </a:pPr>
              <a:t>‹#›</a:t>
            </a:fld>
            <a:endParaRPr lang="en-US" sz="1400"/>
          </a:p>
        </p:txBody>
      </p:sp>
    </p:spTree>
    <p:extLst>
      <p:ext uri="{BB962C8B-B14F-4D97-AF65-F5344CB8AC3E}">
        <p14:creationId xmlns:p14="http://schemas.microsoft.com/office/powerpoint/2010/main" val="3360185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DB75E18A-8887-4CCA-852F-5F947AE13C05}" type="slidenum">
              <a:rPr lang="en-US"/>
              <a:pPr>
                <a:defRPr/>
              </a:pPr>
              <a:t>‹#›</a:t>
            </a:fld>
            <a:endParaRPr lang="en-US" sz="1400"/>
          </a:p>
        </p:txBody>
      </p:sp>
    </p:spTree>
    <p:extLst>
      <p:ext uri="{BB962C8B-B14F-4D97-AF65-F5344CB8AC3E}">
        <p14:creationId xmlns:p14="http://schemas.microsoft.com/office/powerpoint/2010/main" val="3845719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3E49E1B4-A982-4DEB-95DD-B22FAD90D11E}" type="slidenum">
              <a:rPr lang="en-US"/>
              <a:pPr>
                <a:defRPr/>
              </a:pPr>
              <a:t>‹#›</a:t>
            </a:fld>
            <a:endParaRPr lang="en-US" sz="1400"/>
          </a:p>
        </p:txBody>
      </p:sp>
    </p:spTree>
    <p:extLst>
      <p:ext uri="{BB962C8B-B14F-4D97-AF65-F5344CB8AC3E}">
        <p14:creationId xmlns:p14="http://schemas.microsoft.com/office/powerpoint/2010/main" val="2917386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7E441901-246A-423A-8746-4B3FA6F79D85}" type="slidenum">
              <a:rPr lang="en-US"/>
              <a:pPr>
                <a:defRPr/>
              </a:pPr>
              <a:t>‹#›</a:t>
            </a:fld>
            <a:endParaRPr lang="en-US" sz="1400"/>
          </a:p>
        </p:txBody>
      </p:sp>
    </p:spTree>
    <p:extLst>
      <p:ext uri="{BB962C8B-B14F-4D97-AF65-F5344CB8AC3E}">
        <p14:creationId xmlns:p14="http://schemas.microsoft.com/office/powerpoint/2010/main" val="2451443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3766B196-384B-4792-9E3E-2B6504E7B0BD}" type="slidenum">
              <a:rPr lang="en-US"/>
              <a:pPr>
                <a:defRPr/>
              </a:pPr>
              <a:t>‹#›</a:t>
            </a:fld>
            <a:endParaRPr lang="en-US" sz="1400"/>
          </a:p>
        </p:txBody>
      </p:sp>
    </p:spTree>
    <p:extLst>
      <p:ext uri="{BB962C8B-B14F-4D97-AF65-F5344CB8AC3E}">
        <p14:creationId xmlns:p14="http://schemas.microsoft.com/office/powerpoint/2010/main" val="2325197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US"/>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w="9525">
            <a:noFill/>
            <a:miter lim="800000"/>
            <a:headEnd/>
            <a:tailEnd/>
          </a:ln>
          <a:effectLst/>
        </p:spPr>
        <p:txBody>
          <a:bodyPr wrap="none" anchor="ctr"/>
          <a:lstStyle/>
          <a:p>
            <a:pPr algn="ctr">
              <a:defRPr/>
            </a:pPr>
            <a:endParaRPr kumimoji="1" lang="en-US"/>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4" cstate="screen"/>
            <a:srcRect/>
            <a:tile tx="0" ty="0" sx="100000" sy="100000" flip="none" algn="tl"/>
          </a:blipFill>
          <a:ln w="9525">
            <a:noFill/>
            <a:miter lim="800000"/>
            <a:headEnd/>
            <a:tailEnd/>
          </a:ln>
          <a:effectLst/>
        </p:spPr>
        <p:txBody>
          <a:bodyPr wrap="none" anchor="ctr"/>
          <a:lstStyle/>
          <a:p>
            <a:pPr algn="ctr">
              <a:defRPr/>
            </a:pPr>
            <a:endParaRPr kumimoji="1" lang="en-US"/>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4" cstate="screen"/>
            <a:srcRect/>
            <a:tile tx="0" ty="0" sx="100000" sy="100000" flip="none" algn="tl"/>
          </a:blipFill>
          <a:ln w="9525">
            <a:noFill/>
            <a:miter lim="800000"/>
            <a:headEnd/>
            <a:tailEnd/>
          </a:ln>
          <a:effectLst/>
        </p:spPr>
        <p:txBody>
          <a:bodyPr wrap="none" anchor="ctr"/>
          <a:lstStyle/>
          <a:p>
            <a:pPr algn="ctr">
              <a:defRPr/>
            </a:pPr>
            <a:endParaRPr kumimoji="1" lang="en-US"/>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31"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defRPr>
            </a:lvl1pPr>
          </a:lstStyle>
          <a:p>
            <a:pPr>
              <a:defRPr/>
            </a:pPr>
            <a:endParaRPr lang="en-US"/>
          </a:p>
        </p:txBody>
      </p:sp>
      <p:sp>
        <p:nvSpPr>
          <p:cNvPr id="1032"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defRPr>
            </a:lvl1pPr>
          </a:lstStyle>
          <a:p>
            <a:pPr>
              <a:defRPr/>
            </a:pPr>
            <a:endParaRPr lang="en-US"/>
          </a:p>
        </p:txBody>
      </p:sp>
      <p:pic>
        <p:nvPicPr>
          <p:cNvPr id="1033" name="Picture 9" descr="anabnr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000"/>
            </a:schemeClr>
          </a:solidFill>
          <a:ln w="9525">
            <a:noFill/>
            <a:miter lim="800000"/>
            <a:headEnd/>
            <a:tailEnd/>
          </a:ln>
          <a:effectLst/>
        </p:spPr>
        <p:txBody>
          <a:bodyPr wrap="none" anchor="ctr"/>
          <a:lstStyle/>
          <a:p>
            <a:pPr algn="ctr">
              <a:defRPr/>
            </a:pPr>
            <a:endParaRPr kumimoji="1" lang="en-US"/>
          </a:p>
        </p:txBody>
      </p:sp>
      <p:sp>
        <p:nvSpPr>
          <p:cNvPr id="1035"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242D54C4-E530-42BF-9B54-ED274B0BB38D}" type="slidenum">
              <a:rPr lang="en-US"/>
              <a:pPr>
                <a:defRPr/>
              </a:pPr>
              <a:t>‹#›</a:t>
            </a:fld>
            <a:endParaRPr lang="en-US" sz="1400"/>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457200" indent="-457200" algn="l" rtl="0" eaLnBrk="0" fontAlgn="base" hangingPunct="0">
        <a:spcBef>
          <a:spcPct val="20000"/>
        </a:spcBef>
        <a:spcAft>
          <a:spcPct val="0"/>
        </a:spcAft>
        <a:buClr>
          <a:srgbClr val="A50021"/>
        </a:buClr>
        <a:buSzPct val="75000"/>
        <a:buFont typeface="Wingdings" pitchFamily="2" charset="2"/>
        <a:buChar char="n"/>
        <a:defRPr sz="3200">
          <a:solidFill>
            <a:schemeClr val="tx1"/>
          </a:solidFill>
          <a:latin typeface="+mn-lt"/>
          <a:ea typeface="+mn-ea"/>
          <a:cs typeface="+mn-cs"/>
        </a:defRPr>
      </a:lvl1pPr>
      <a:lvl2pPr marL="1027113" indent="-455613" algn="l" rtl="0" eaLnBrk="0" fontAlgn="base" hangingPunct="0">
        <a:spcBef>
          <a:spcPct val="20000"/>
        </a:spcBef>
        <a:spcAft>
          <a:spcPct val="0"/>
        </a:spcAft>
        <a:buClr>
          <a:schemeClr val="accent2"/>
        </a:buClr>
        <a:buSzPct val="75000"/>
        <a:buFont typeface="Wingdings" pitchFamily="2" charset="2"/>
        <a:buChar char="n"/>
        <a:defRPr sz="2800">
          <a:solidFill>
            <a:schemeClr val="tx1"/>
          </a:solidFill>
          <a:latin typeface="+mn-lt"/>
        </a:defRPr>
      </a:lvl2pPr>
      <a:lvl3pPr marL="1370013" indent="-228600" algn="l" rtl="0" eaLnBrk="0" fontAlgn="base" hangingPunct="0">
        <a:spcBef>
          <a:spcPct val="20000"/>
        </a:spcBef>
        <a:spcAft>
          <a:spcPct val="0"/>
        </a:spcAft>
        <a:buClr>
          <a:srgbClr val="666699"/>
        </a:buClr>
        <a:buSzPct val="70000"/>
        <a:buFont typeface="Wingdings" pitchFamily="2" charset="2"/>
        <a:buChar char="n"/>
        <a:defRPr sz="2400">
          <a:solidFill>
            <a:schemeClr val="tx1"/>
          </a:solidFill>
          <a:latin typeface="+mn-lt"/>
        </a:defRPr>
      </a:lvl3pPr>
      <a:lvl4pPr marL="1712913" indent="-228600" algn="l" rtl="0" eaLnBrk="0" fontAlgn="base" hangingPunct="0">
        <a:spcBef>
          <a:spcPct val="20000"/>
        </a:spcBef>
        <a:spcAft>
          <a:spcPct val="0"/>
        </a:spcAft>
        <a:buSzPct val="6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7F1F7C4-ED68-4397-AA12-8C976540BF25}" type="slidenum">
              <a:rPr lang="en-US" smtClean="0">
                <a:solidFill>
                  <a:schemeClr val="tx2"/>
                </a:solidFill>
              </a:rPr>
              <a:pPr eaLnBrk="1" hangingPunct="1"/>
              <a:t>1</a:t>
            </a:fld>
            <a:endParaRPr lang="en-US" sz="1400" smtClean="0">
              <a:solidFill>
                <a:schemeClr val="tx2"/>
              </a:solidFill>
            </a:endParaRPr>
          </a:p>
        </p:txBody>
      </p:sp>
      <p:sp>
        <p:nvSpPr>
          <p:cNvPr id="2051" name="Rectangle 2"/>
          <p:cNvSpPr>
            <a:spLocks noGrp="1" noChangeArrowheads="1"/>
          </p:cNvSpPr>
          <p:nvPr>
            <p:ph type="ctrTitle"/>
          </p:nvPr>
        </p:nvSpPr>
        <p:spPr>
          <a:xfrm>
            <a:off x="1213207" y="685800"/>
            <a:ext cx="7924800" cy="1447800"/>
          </a:xfrm>
        </p:spPr>
        <p:txBody>
          <a:bodyPr/>
          <a:lstStyle/>
          <a:p>
            <a:pPr eaLnBrk="1" hangingPunct="1"/>
            <a:r>
              <a:rPr lang="en-US" b="1" dirty="0" smtClean="0">
                <a:solidFill>
                  <a:srgbClr val="FF2413"/>
                </a:solidFill>
                <a:latin typeface="Arial" charset="0"/>
              </a:rPr>
              <a:t>Afghanistan -- An overview:</a:t>
            </a:r>
            <a:br>
              <a:rPr lang="en-US" b="1" dirty="0" smtClean="0">
                <a:solidFill>
                  <a:srgbClr val="FF2413"/>
                </a:solidFill>
                <a:latin typeface="Arial" charset="0"/>
              </a:rPr>
            </a:br>
            <a:r>
              <a:rPr lang="en-US" b="1" dirty="0" smtClean="0">
                <a:solidFill>
                  <a:srgbClr val="FF2413"/>
                </a:solidFill>
                <a:latin typeface="Arial" charset="0"/>
              </a:rPr>
              <a:t>Physical, Cultural, &amp; Political</a:t>
            </a:r>
          </a:p>
        </p:txBody>
      </p:sp>
      <p:sp>
        <p:nvSpPr>
          <p:cNvPr id="2052" name="Rectangle 3"/>
          <p:cNvSpPr>
            <a:spLocks noGrp="1" noChangeArrowheads="1"/>
          </p:cNvSpPr>
          <p:nvPr>
            <p:ph type="subTitle" idx="1"/>
          </p:nvPr>
        </p:nvSpPr>
        <p:spPr>
          <a:xfrm>
            <a:off x="381000" y="2514600"/>
            <a:ext cx="3505200" cy="4343400"/>
          </a:xfrm>
        </p:spPr>
        <p:txBody>
          <a:bodyPr/>
          <a:lstStyle/>
          <a:p>
            <a:pPr eaLnBrk="1" hangingPunct="1"/>
            <a:r>
              <a:rPr lang="en-US" dirty="0" smtClean="0">
                <a:latin typeface="Arial" charset="0"/>
              </a:rPr>
              <a:t>Developed by Joe </a:t>
            </a:r>
            <a:r>
              <a:rPr lang="en-US" dirty="0" err="1" smtClean="0">
                <a:latin typeface="Arial" charset="0"/>
              </a:rPr>
              <a:t>Naumann</a:t>
            </a:r>
            <a:endParaRPr lang="en-US" dirty="0" smtClean="0">
              <a:latin typeface="Arial" charset="0"/>
            </a:endParaRPr>
          </a:p>
          <a:p>
            <a:pPr eaLnBrk="1" hangingPunct="1"/>
            <a:r>
              <a:rPr lang="en-US" dirty="0" smtClean="0">
                <a:latin typeface="Arial" charset="0"/>
              </a:rPr>
              <a:t>From a lesson plan by</a:t>
            </a:r>
          </a:p>
          <a:p>
            <a:pPr eaLnBrk="1" hangingPunct="1"/>
            <a:r>
              <a:rPr lang="en-US" dirty="0" smtClean="0">
                <a:latin typeface="Arial" charset="0"/>
              </a:rPr>
              <a:t>Steve Pierce </a:t>
            </a:r>
          </a:p>
          <a:p>
            <a:pPr eaLnBrk="1" hangingPunct="1"/>
            <a:r>
              <a:rPr lang="en-US" dirty="0" smtClean="0">
                <a:latin typeface="Arial" charset="0"/>
              </a:rPr>
              <a:t>North Carolina Geographic Alliance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7470" y="2438400"/>
            <a:ext cx="5351393"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ndAc>
      <p:stSnd loop="1">
        <p:snd r:embed="rId2" name="Northern_Lights.wav"/>
      </p:stSnd>
    </p:sndAc>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46DC512-3108-456F-B48E-5F6D28FEFCD7}" type="slidenum">
              <a:rPr lang="en-US" smtClean="0">
                <a:solidFill>
                  <a:schemeClr val="tx2"/>
                </a:solidFill>
              </a:rPr>
              <a:pPr eaLnBrk="1" hangingPunct="1"/>
              <a:t>10</a:t>
            </a:fld>
            <a:endParaRPr lang="en-US" sz="1400" smtClean="0">
              <a:solidFill>
                <a:schemeClr val="tx2"/>
              </a:solidFill>
            </a:endParaRPr>
          </a:p>
        </p:txBody>
      </p:sp>
      <p:sp>
        <p:nvSpPr>
          <p:cNvPr id="11267" name="Rectangle 2"/>
          <p:cNvSpPr>
            <a:spLocks noGrp="1" noChangeArrowheads="1"/>
          </p:cNvSpPr>
          <p:nvPr>
            <p:ph type="title"/>
          </p:nvPr>
        </p:nvSpPr>
        <p:spPr>
          <a:xfrm>
            <a:off x="1752600" y="0"/>
            <a:ext cx="7086600" cy="914400"/>
          </a:xfrm>
        </p:spPr>
        <p:txBody>
          <a:bodyPr/>
          <a:lstStyle/>
          <a:p>
            <a:pPr eaLnBrk="1" hangingPunct="1"/>
            <a:r>
              <a:rPr lang="en-US" b="1" smtClean="0">
                <a:solidFill>
                  <a:srgbClr val="FF2413"/>
                </a:solidFill>
                <a:latin typeface="Arial" charset="0"/>
              </a:rPr>
              <a:t>Kashmir</a:t>
            </a:r>
          </a:p>
        </p:txBody>
      </p:sp>
      <p:sp>
        <p:nvSpPr>
          <p:cNvPr id="11268" name="Rectangle 3"/>
          <p:cNvSpPr>
            <a:spLocks noGrp="1" noChangeArrowheads="1"/>
          </p:cNvSpPr>
          <p:nvPr>
            <p:ph type="body" idx="1"/>
          </p:nvPr>
        </p:nvSpPr>
        <p:spPr>
          <a:xfrm>
            <a:off x="5105400" y="1143000"/>
            <a:ext cx="4038600" cy="5715000"/>
          </a:xfrm>
        </p:spPr>
        <p:txBody>
          <a:bodyPr/>
          <a:lstStyle/>
          <a:p>
            <a:pPr eaLnBrk="1" hangingPunct="1"/>
            <a:r>
              <a:rPr lang="en-US" sz="2800" smtClean="0">
                <a:latin typeface="Arial" charset="0"/>
              </a:rPr>
              <a:t>Kashmir, a region occupied by Pakistan and India, lies south of the Wakhan Corridor of Afghanistan.  This disputed territory is the scene of sporadic fighting between the armies of Pakistan and India.  China also occupies a part of Kashmir.</a:t>
            </a:r>
            <a:endParaRPr lang="en-US" sz="2800" smtClean="0"/>
          </a:p>
        </p:txBody>
      </p:sp>
      <p:pic>
        <p:nvPicPr>
          <p:cNvPr id="11269" name="Picture 4" descr="KASHMIR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7A1154C-AE43-4D9C-863A-0308A721BAA8}" type="slidenum">
              <a:rPr lang="en-US" smtClean="0">
                <a:solidFill>
                  <a:schemeClr val="tx2"/>
                </a:solidFill>
              </a:rPr>
              <a:pPr eaLnBrk="1" hangingPunct="1"/>
              <a:t>11</a:t>
            </a:fld>
            <a:endParaRPr lang="en-US" sz="1400" smtClean="0">
              <a:solidFill>
                <a:schemeClr val="tx2"/>
              </a:solidFill>
            </a:endParaRPr>
          </a:p>
        </p:txBody>
      </p:sp>
      <p:sp>
        <p:nvSpPr>
          <p:cNvPr id="12291" name="Rectangle 2"/>
          <p:cNvSpPr>
            <a:spLocks noGrp="1" noChangeArrowheads="1"/>
          </p:cNvSpPr>
          <p:nvPr>
            <p:ph type="body" idx="1"/>
          </p:nvPr>
        </p:nvSpPr>
        <p:spPr/>
        <p:txBody>
          <a:bodyPr/>
          <a:lstStyle/>
          <a:p>
            <a:pPr eaLnBrk="1" hangingPunct="1"/>
            <a:endParaRPr lang="en-US" smtClean="0"/>
          </a:p>
        </p:txBody>
      </p:sp>
      <p:pic>
        <p:nvPicPr>
          <p:cNvPr id="12292" name="Picture 3" descr="physical systems afghanist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20725"/>
            <a:ext cx="853440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B8F052B-5B89-43D6-9306-18C03E6285E5}" type="slidenum">
              <a:rPr lang="en-US" smtClean="0">
                <a:solidFill>
                  <a:schemeClr val="tx2"/>
                </a:solidFill>
              </a:rPr>
              <a:pPr eaLnBrk="1" hangingPunct="1"/>
              <a:t>12</a:t>
            </a:fld>
            <a:endParaRPr lang="en-US" sz="1400" smtClean="0">
              <a:solidFill>
                <a:schemeClr val="tx2"/>
              </a:solidFill>
            </a:endParaRPr>
          </a:p>
        </p:txBody>
      </p:sp>
      <p:pic>
        <p:nvPicPr>
          <p:cNvPr id="13315" name="Picture 2" descr="afahanistan map of rugged terr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610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35AB97C-7439-418F-84FB-B1B2D9ABD55B}" type="slidenum">
              <a:rPr lang="en-US" smtClean="0">
                <a:solidFill>
                  <a:schemeClr val="tx2"/>
                </a:solidFill>
              </a:rPr>
              <a:pPr eaLnBrk="1" hangingPunct="1"/>
              <a:t>13</a:t>
            </a:fld>
            <a:endParaRPr lang="en-US" sz="1400" smtClean="0">
              <a:solidFill>
                <a:schemeClr val="tx2"/>
              </a:solidFill>
            </a:endParaRPr>
          </a:p>
        </p:txBody>
      </p:sp>
      <p:sp>
        <p:nvSpPr>
          <p:cNvPr id="14339" name="Rectangle 2"/>
          <p:cNvSpPr>
            <a:spLocks noGrp="1" noChangeArrowheads="1"/>
          </p:cNvSpPr>
          <p:nvPr>
            <p:ph type="title"/>
          </p:nvPr>
        </p:nvSpPr>
        <p:spPr>
          <a:xfrm>
            <a:off x="1066800" y="0"/>
            <a:ext cx="7772400" cy="685800"/>
          </a:xfrm>
        </p:spPr>
        <p:txBody>
          <a:bodyPr/>
          <a:lstStyle/>
          <a:p>
            <a:pPr eaLnBrk="1" hangingPunct="1"/>
            <a:r>
              <a:rPr lang="en-US" smtClean="0">
                <a:solidFill>
                  <a:srgbClr val="FF2413"/>
                </a:solidFill>
                <a:latin typeface="Arial" charset="0"/>
              </a:rPr>
              <a:t>Physical Systems</a:t>
            </a:r>
          </a:p>
        </p:txBody>
      </p:sp>
      <p:sp>
        <p:nvSpPr>
          <p:cNvPr id="14340" name="Rectangle 3"/>
          <p:cNvSpPr>
            <a:spLocks noGrp="1" noChangeArrowheads="1"/>
          </p:cNvSpPr>
          <p:nvPr>
            <p:ph type="body" idx="1"/>
          </p:nvPr>
        </p:nvSpPr>
        <p:spPr>
          <a:xfrm>
            <a:off x="533400" y="914400"/>
            <a:ext cx="8610600" cy="5943600"/>
          </a:xfrm>
        </p:spPr>
        <p:txBody>
          <a:bodyPr/>
          <a:lstStyle/>
          <a:p>
            <a:pPr eaLnBrk="1" hangingPunct="1">
              <a:lnSpc>
                <a:spcPct val="90000"/>
              </a:lnSpc>
            </a:pPr>
            <a:r>
              <a:rPr lang="en-US" smtClean="0">
                <a:solidFill>
                  <a:srgbClr val="000000"/>
                </a:solidFill>
                <a:latin typeface="Arial" charset="0"/>
                <a:cs typeface="Times New Roman" pitchFamily="18" charset="0"/>
              </a:rPr>
              <a:t>Afghanistan has a wide variety of natural features including high</a:t>
            </a:r>
            <a:r>
              <a:rPr lang="en-US" smtClean="0">
                <a:solidFill>
                  <a:srgbClr val="000000"/>
                </a:solidFill>
                <a:latin typeface="Arial" charset="0"/>
              </a:rPr>
              <a:t> </a:t>
            </a:r>
            <a:r>
              <a:rPr lang="en-US" smtClean="0">
                <a:solidFill>
                  <a:srgbClr val="000000"/>
                </a:solidFill>
                <a:latin typeface="Arial" charset="0"/>
                <a:cs typeface="Times New Roman" pitchFamily="18" charset="0"/>
              </a:rPr>
              <a:t>mountains, large areas of desert and plains, and fertile valleys. The</a:t>
            </a:r>
            <a:r>
              <a:rPr lang="en-US" smtClean="0">
                <a:solidFill>
                  <a:srgbClr val="000000"/>
                </a:solidFill>
                <a:latin typeface="Arial" charset="0"/>
              </a:rPr>
              <a:t> </a:t>
            </a:r>
            <a:r>
              <a:rPr lang="en-US" smtClean="0">
                <a:solidFill>
                  <a:srgbClr val="000000"/>
                </a:solidFill>
                <a:latin typeface="Arial" charset="0"/>
                <a:cs typeface="Times New Roman" pitchFamily="18" charset="0"/>
              </a:rPr>
              <a:t>country has three main land regions</a:t>
            </a:r>
          </a:p>
          <a:p>
            <a:pPr lvl="1" eaLnBrk="1" hangingPunct="1">
              <a:lnSpc>
                <a:spcPct val="90000"/>
              </a:lnSpc>
            </a:pPr>
            <a:r>
              <a:rPr lang="en-US" smtClean="0">
                <a:latin typeface="Arial" charset="0"/>
                <a:cs typeface="Times New Roman" pitchFamily="18" charset="0"/>
              </a:rPr>
              <a:t>The </a:t>
            </a:r>
            <a:r>
              <a:rPr lang="en-US" b="1" smtClean="0">
                <a:solidFill>
                  <a:srgbClr val="000099"/>
                </a:solidFill>
                <a:latin typeface="Arial" charset="0"/>
                <a:cs typeface="Times New Roman" pitchFamily="18" charset="0"/>
              </a:rPr>
              <a:t>Northern Plains</a:t>
            </a:r>
            <a:r>
              <a:rPr lang="en-US" smtClean="0">
                <a:solidFill>
                  <a:srgbClr val="000000"/>
                </a:solidFill>
                <a:latin typeface="Arial" charset="0"/>
                <a:cs typeface="Times New Roman" pitchFamily="18" charset="0"/>
              </a:rPr>
              <a:t> is the northernmost region in Afghanistan.</a:t>
            </a:r>
            <a:endParaRPr lang="en-US" smtClean="0">
              <a:latin typeface="Arial" charset="0"/>
              <a:cs typeface="Times New Roman" pitchFamily="18" charset="0"/>
            </a:endParaRPr>
          </a:p>
          <a:p>
            <a:pPr lvl="1" eaLnBrk="1" hangingPunct="1">
              <a:lnSpc>
                <a:spcPct val="90000"/>
              </a:lnSpc>
            </a:pPr>
            <a:r>
              <a:rPr lang="en-US" smtClean="0">
                <a:latin typeface="Arial" charset="0"/>
                <a:cs typeface="Times New Roman" pitchFamily="18" charset="0"/>
              </a:rPr>
              <a:t>The </a:t>
            </a:r>
            <a:r>
              <a:rPr lang="en-US" b="1" smtClean="0">
                <a:solidFill>
                  <a:srgbClr val="000099"/>
                </a:solidFill>
                <a:latin typeface="Arial" charset="0"/>
                <a:cs typeface="Times New Roman" pitchFamily="18" charset="0"/>
              </a:rPr>
              <a:t>Central Highlands</a:t>
            </a:r>
            <a:r>
              <a:rPr lang="en-US" smtClean="0">
                <a:solidFill>
                  <a:srgbClr val="000000"/>
                </a:solidFill>
                <a:latin typeface="Arial" charset="0"/>
                <a:cs typeface="Times New Roman" pitchFamily="18" charset="0"/>
              </a:rPr>
              <a:t> cover about two-thirds of the country. </a:t>
            </a:r>
            <a:r>
              <a:rPr lang="en-US" smtClean="0">
                <a:latin typeface="Arial" charset="0"/>
                <a:cs typeface="Times New Roman" pitchFamily="18" charset="0"/>
              </a:rPr>
              <a:t>This region includes the Hindu Kush. Most of the people of Afghanistan live in the narrow valleys of the Hindu Kush.</a:t>
            </a:r>
          </a:p>
          <a:p>
            <a:pPr lvl="1" eaLnBrk="1" hangingPunct="1">
              <a:lnSpc>
                <a:spcPct val="90000"/>
              </a:lnSpc>
            </a:pPr>
            <a:r>
              <a:rPr lang="en-US" smtClean="0">
                <a:latin typeface="Arial" charset="0"/>
                <a:cs typeface="Times New Roman" pitchFamily="18" charset="0"/>
              </a:rPr>
              <a:t>The </a:t>
            </a:r>
            <a:r>
              <a:rPr lang="en-US" b="1" smtClean="0">
                <a:solidFill>
                  <a:srgbClr val="000099"/>
                </a:solidFill>
                <a:latin typeface="Arial" charset="0"/>
                <a:cs typeface="Times New Roman" pitchFamily="18" charset="0"/>
              </a:rPr>
              <a:t>Southwestern Lowlands</a:t>
            </a:r>
            <a:r>
              <a:rPr lang="en-US" smtClean="0">
                <a:solidFill>
                  <a:srgbClr val="000000"/>
                </a:solidFill>
                <a:latin typeface="Arial" charset="0"/>
                <a:cs typeface="Times New Roman" pitchFamily="18" charset="0"/>
              </a:rPr>
              <a:t> mainly consist of deserts or semi-</a:t>
            </a:r>
            <a:r>
              <a:rPr lang="en-US" smtClean="0">
                <a:latin typeface="Arial" charset="0"/>
                <a:cs typeface="Times New Roman" pitchFamily="18" charset="0"/>
              </a:rPr>
              <a:t>deserts.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B5E957F-13DD-42FB-A3A2-153A6E784E17}" type="slidenum">
              <a:rPr lang="en-US" smtClean="0">
                <a:solidFill>
                  <a:schemeClr val="tx2"/>
                </a:solidFill>
              </a:rPr>
              <a:pPr eaLnBrk="1" hangingPunct="1"/>
              <a:t>14</a:t>
            </a:fld>
            <a:endParaRPr lang="en-US" sz="1400" smtClean="0">
              <a:solidFill>
                <a:schemeClr val="tx2"/>
              </a:solidFill>
            </a:endParaRPr>
          </a:p>
        </p:txBody>
      </p:sp>
      <p:sp>
        <p:nvSpPr>
          <p:cNvPr id="15363" name="Rectangle 2"/>
          <p:cNvSpPr>
            <a:spLocks noGrp="1" noChangeArrowheads="1"/>
          </p:cNvSpPr>
          <p:nvPr>
            <p:ph type="title"/>
          </p:nvPr>
        </p:nvSpPr>
        <p:spPr>
          <a:xfrm>
            <a:off x="1295400" y="0"/>
            <a:ext cx="7467600" cy="762000"/>
          </a:xfrm>
        </p:spPr>
        <p:txBody>
          <a:bodyPr/>
          <a:lstStyle/>
          <a:p>
            <a:pPr eaLnBrk="1" hangingPunct="1"/>
            <a:r>
              <a:rPr lang="en-US" b="1" dirty="0" smtClean="0">
                <a:solidFill>
                  <a:srgbClr val="FF2413"/>
                </a:solidFill>
                <a:effectLst>
                  <a:outerShdw blurRad="38100" dist="38100" dir="2700000" algn="tl">
                    <a:srgbClr val="000000">
                      <a:alpha val="43137"/>
                    </a:srgbClr>
                  </a:outerShdw>
                </a:effectLst>
                <a:latin typeface="Arial" charset="0"/>
              </a:rPr>
              <a:t>Rugged Terrain </a:t>
            </a:r>
          </a:p>
        </p:txBody>
      </p:sp>
      <p:sp>
        <p:nvSpPr>
          <p:cNvPr id="15364" name="Rectangle 3"/>
          <p:cNvSpPr>
            <a:spLocks noGrp="1" noChangeArrowheads="1"/>
          </p:cNvSpPr>
          <p:nvPr>
            <p:ph type="body" idx="1"/>
          </p:nvPr>
        </p:nvSpPr>
        <p:spPr>
          <a:xfrm>
            <a:off x="762000" y="762000"/>
            <a:ext cx="8077200" cy="685800"/>
          </a:xfrm>
        </p:spPr>
        <p:txBody>
          <a:bodyPr/>
          <a:lstStyle/>
          <a:p>
            <a:pPr eaLnBrk="1" hangingPunct="1"/>
            <a:r>
              <a:rPr lang="en-US" dirty="0" smtClean="0">
                <a:latin typeface="Arial" charset="0"/>
              </a:rPr>
              <a:t>Mountains in Afghanistan</a:t>
            </a:r>
          </a:p>
          <a:p>
            <a:pPr eaLnBrk="1" hangingPunct="1"/>
            <a:endParaRPr lang="en-US" dirty="0" smtClean="0">
              <a:latin typeface="Arial" charset="0"/>
            </a:endParaRPr>
          </a:p>
          <a:p>
            <a:pPr eaLnBrk="1" hangingPunct="1"/>
            <a:endParaRPr lang="en-US" dirty="0" smtClean="0">
              <a:latin typeface="Arial" charset="0"/>
            </a:endParaRPr>
          </a:p>
        </p:txBody>
      </p:sp>
      <p:pic>
        <p:nvPicPr>
          <p:cNvPr id="1536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16" y="1274653"/>
            <a:ext cx="8508184" cy="5574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9110"/>
            <a:ext cx="7772400" cy="791110"/>
          </a:xfrm>
        </p:spPr>
        <p:txBody>
          <a:bodyPr/>
          <a:lstStyle/>
          <a:p>
            <a:r>
              <a:rPr lang="en-US" b="1" dirty="0" smtClean="0">
                <a:solidFill>
                  <a:srgbClr val="FF2413"/>
                </a:solidFill>
                <a:latin typeface="Arial" charset="0"/>
              </a:rPr>
              <a:t>Rugged Terrain </a:t>
            </a:r>
            <a:endParaRPr lang="en-US" dirty="0"/>
          </a:p>
        </p:txBody>
      </p:sp>
      <p:sp>
        <p:nvSpPr>
          <p:cNvPr id="3" name="Content Placeholder 2"/>
          <p:cNvSpPr>
            <a:spLocks noGrp="1"/>
          </p:cNvSpPr>
          <p:nvPr>
            <p:ph idx="1"/>
          </p:nvPr>
        </p:nvSpPr>
        <p:spPr>
          <a:xfrm>
            <a:off x="914400" y="762000"/>
            <a:ext cx="7772400" cy="756971"/>
          </a:xfrm>
        </p:spPr>
        <p:txBody>
          <a:bodyPr/>
          <a:lstStyle/>
          <a:p>
            <a:r>
              <a:rPr lang="en-US" dirty="0" smtClean="0">
                <a:latin typeface="Arial" charset="0"/>
              </a:rPr>
              <a:t>Hills and river valley in Afghanistan</a:t>
            </a:r>
          </a:p>
          <a:p>
            <a:r>
              <a:rPr lang="en-US" dirty="0" smtClean="0"/>
              <a:t>tan</a:t>
            </a:r>
          </a:p>
          <a:p>
            <a:endParaRPr lang="en-US" dirty="0"/>
          </a:p>
        </p:txBody>
      </p:sp>
      <p:sp>
        <p:nvSpPr>
          <p:cNvPr id="4" name="Slide Number Placeholder 3"/>
          <p:cNvSpPr>
            <a:spLocks noGrp="1"/>
          </p:cNvSpPr>
          <p:nvPr>
            <p:ph type="sldNum" sz="quarter" idx="12"/>
          </p:nvPr>
        </p:nvSpPr>
        <p:spPr/>
        <p:txBody>
          <a:bodyPr/>
          <a:lstStyle/>
          <a:p>
            <a:pPr>
              <a:defRPr/>
            </a:pPr>
            <a:fld id="{35DE933D-7E3A-4C3A-9E6B-ACAB3F851F9D}" type="slidenum">
              <a:rPr lang="en-US" smtClean="0"/>
              <a:pPr>
                <a:defRPr/>
              </a:pPr>
              <a:t>15</a:t>
            </a:fld>
            <a:endParaRPr lang="en-US" sz="1400"/>
          </a:p>
        </p:txBody>
      </p:sp>
      <p:pic>
        <p:nvPicPr>
          <p:cNvPr id="95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18971"/>
            <a:ext cx="7828908" cy="5318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574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9E362DC-1C9F-4105-AB80-266BFA0FC5BA}" type="slidenum">
              <a:rPr lang="en-US" smtClean="0">
                <a:solidFill>
                  <a:schemeClr val="tx2"/>
                </a:solidFill>
              </a:rPr>
              <a:pPr eaLnBrk="1" hangingPunct="1"/>
              <a:t>16</a:t>
            </a:fld>
            <a:endParaRPr lang="en-US" sz="1400" smtClean="0">
              <a:solidFill>
                <a:schemeClr val="tx2"/>
              </a:solidFill>
            </a:endParaRPr>
          </a:p>
        </p:txBody>
      </p:sp>
      <p:sp>
        <p:nvSpPr>
          <p:cNvPr id="16387" name="Rectangle 2"/>
          <p:cNvSpPr>
            <a:spLocks noGrp="1" noChangeArrowheads="1"/>
          </p:cNvSpPr>
          <p:nvPr>
            <p:ph type="title"/>
          </p:nvPr>
        </p:nvSpPr>
        <p:spPr>
          <a:xfrm>
            <a:off x="685800" y="0"/>
            <a:ext cx="8458200" cy="838200"/>
          </a:xfrm>
        </p:spPr>
        <p:txBody>
          <a:bodyPr/>
          <a:lstStyle/>
          <a:p>
            <a:pPr eaLnBrk="1" hangingPunct="1"/>
            <a:r>
              <a:rPr lang="en-US" b="1" dirty="0" smtClean="0">
                <a:solidFill>
                  <a:srgbClr val="FF2413"/>
                </a:solidFill>
                <a:latin typeface="Arial" charset="0"/>
              </a:rPr>
              <a:t>A Harsh, Difficult Place to Live</a:t>
            </a:r>
          </a:p>
        </p:txBody>
      </p:sp>
      <p:sp>
        <p:nvSpPr>
          <p:cNvPr id="16388" name="Rectangle 3"/>
          <p:cNvSpPr>
            <a:spLocks noGrp="1" noChangeArrowheads="1"/>
          </p:cNvSpPr>
          <p:nvPr>
            <p:ph type="body" idx="1"/>
          </p:nvPr>
        </p:nvSpPr>
        <p:spPr>
          <a:xfrm>
            <a:off x="457200" y="838200"/>
            <a:ext cx="8686800" cy="533400"/>
          </a:xfrm>
        </p:spPr>
        <p:txBody>
          <a:bodyPr/>
          <a:lstStyle/>
          <a:p>
            <a:pPr eaLnBrk="1" hangingPunct="1"/>
            <a:r>
              <a:rPr lang="en-US" sz="2800" dirty="0" smtClean="0">
                <a:latin typeface="Arial" charset="0"/>
              </a:rPr>
              <a:t>Barren highlands &amp; valley in the background</a:t>
            </a:r>
          </a:p>
        </p:txBody>
      </p:sp>
      <p:pic>
        <p:nvPicPr>
          <p:cNvPr id="1639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33524"/>
            <a:ext cx="9140721" cy="4831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10600" cy="762000"/>
          </a:xfrm>
        </p:spPr>
        <p:txBody>
          <a:bodyPr/>
          <a:lstStyle/>
          <a:p>
            <a:r>
              <a:rPr lang="en-US" b="1" dirty="0" smtClean="0">
                <a:solidFill>
                  <a:srgbClr val="FF2413"/>
                </a:solidFill>
                <a:effectLst>
                  <a:outerShdw blurRad="38100" dist="38100" dir="2700000" algn="tl">
                    <a:srgbClr val="000000">
                      <a:alpha val="43137"/>
                    </a:srgbClr>
                  </a:outerShdw>
                </a:effectLst>
                <a:latin typeface="Arial" charset="0"/>
              </a:rPr>
              <a:t>A Harsh, Difficult Place to Live</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33400" y="762000"/>
            <a:ext cx="7772400" cy="762000"/>
          </a:xfrm>
        </p:spPr>
        <p:txBody>
          <a:bodyPr/>
          <a:lstStyle/>
          <a:p>
            <a:r>
              <a:rPr lang="en-US" dirty="0" smtClean="0">
                <a:latin typeface="Arial" charset="0"/>
              </a:rPr>
              <a:t>Raising sheep in a barren land</a:t>
            </a:r>
            <a:endParaRPr lang="en-US" dirty="0"/>
          </a:p>
        </p:txBody>
      </p:sp>
      <p:sp>
        <p:nvSpPr>
          <p:cNvPr id="4" name="Slide Number Placeholder 3"/>
          <p:cNvSpPr>
            <a:spLocks noGrp="1"/>
          </p:cNvSpPr>
          <p:nvPr>
            <p:ph type="sldNum" sz="quarter" idx="12"/>
          </p:nvPr>
        </p:nvSpPr>
        <p:spPr/>
        <p:txBody>
          <a:bodyPr/>
          <a:lstStyle/>
          <a:p>
            <a:pPr>
              <a:defRPr/>
            </a:pPr>
            <a:fld id="{35DE933D-7E3A-4C3A-9E6B-ACAB3F851F9D}" type="slidenum">
              <a:rPr lang="en-US" smtClean="0"/>
              <a:pPr>
                <a:defRPr/>
              </a:pPr>
              <a:t>17</a:t>
            </a:fld>
            <a:endParaRPr lang="en-US" sz="1400"/>
          </a:p>
        </p:txBody>
      </p:sp>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32620"/>
            <a:ext cx="8229599" cy="5525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2064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545796-24F9-42FF-8881-9F05DABB4FDE}" type="slidenum">
              <a:rPr lang="en-US" smtClean="0">
                <a:solidFill>
                  <a:schemeClr val="tx2"/>
                </a:solidFill>
              </a:rPr>
              <a:pPr eaLnBrk="1" hangingPunct="1"/>
              <a:t>18</a:t>
            </a:fld>
            <a:endParaRPr lang="en-US" sz="1400" smtClean="0">
              <a:solidFill>
                <a:schemeClr val="tx2"/>
              </a:solidFill>
            </a:endParaRPr>
          </a:p>
        </p:txBody>
      </p:sp>
      <p:sp>
        <p:nvSpPr>
          <p:cNvPr id="17411" name="Rectangle 2"/>
          <p:cNvSpPr>
            <a:spLocks noGrp="1" noChangeArrowheads="1"/>
          </p:cNvSpPr>
          <p:nvPr>
            <p:ph type="title"/>
          </p:nvPr>
        </p:nvSpPr>
        <p:spPr>
          <a:xfrm>
            <a:off x="1066800" y="0"/>
            <a:ext cx="7772400" cy="685800"/>
          </a:xfrm>
        </p:spPr>
        <p:txBody>
          <a:bodyPr/>
          <a:lstStyle/>
          <a:p>
            <a:pPr eaLnBrk="1" hangingPunct="1"/>
            <a:r>
              <a:rPr lang="en-US" b="1" smtClean="0">
                <a:solidFill>
                  <a:srgbClr val="FF2413"/>
                </a:solidFill>
                <a:latin typeface="Arial" charset="0"/>
              </a:rPr>
              <a:t>Climate</a:t>
            </a:r>
          </a:p>
        </p:txBody>
      </p:sp>
      <p:sp>
        <p:nvSpPr>
          <p:cNvPr id="17412" name="Rectangle 3"/>
          <p:cNvSpPr>
            <a:spLocks noGrp="1" noChangeArrowheads="1"/>
          </p:cNvSpPr>
          <p:nvPr>
            <p:ph type="body" idx="1"/>
          </p:nvPr>
        </p:nvSpPr>
        <p:spPr>
          <a:xfrm>
            <a:off x="838200" y="1295400"/>
            <a:ext cx="7772400" cy="5181600"/>
          </a:xfrm>
        </p:spPr>
        <p:txBody>
          <a:bodyPr/>
          <a:lstStyle/>
          <a:p>
            <a:pPr eaLnBrk="1" hangingPunct="1"/>
            <a:r>
              <a:rPr lang="en-US" smtClean="0">
                <a:latin typeface="Arial" charset="0"/>
              </a:rPr>
              <a:t>Afghanistan has a harsh continental climate.  Harsh winters are accentuated by high elevation.  Summers are warm, except at the highest elevations.  Much of the country is arid or semi- arid.  Precipitation is light, falling mostly in the spring and winter.  Almost no precipitation falls from June to October.</a:t>
            </a:r>
            <a:endParaRPr lang="en-US" smtClean="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301D073-AB9A-4BC6-B0BC-A139E379CF15}" type="slidenum">
              <a:rPr lang="en-US" smtClean="0">
                <a:solidFill>
                  <a:schemeClr val="tx2"/>
                </a:solidFill>
              </a:rPr>
              <a:pPr eaLnBrk="1" hangingPunct="1"/>
              <a:t>19</a:t>
            </a:fld>
            <a:endParaRPr lang="en-US" sz="1400" smtClean="0">
              <a:solidFill>
                <a:schemeClr val="tx2"/>
              </a:solidFill>
            </a:endParaRPr>
          </a:p>
        </p:txBody>
      </p:sp>
      <p:sp>
        <p:nvSpPr>
          <p:cNvPr id="18435" name="Rectangle 2"/>
          <p:cNvSpPr>
            <a:spLocks noGrp="1" noChangeArrowheads="1"/>
          </p:cNvSpPr>
          <p:nvPr>
            <p:ph type="title"/>
          </p:nvPr>
        </p:nvSpPr>
        <p:spPr>
          <a:xfrm>
            <a:off x="1371600" y="0"/>
            <a:ext cx="7772400" cy="762000"/>
          </a:xfrm>
        </p:spPr>
        <p:txBody>
          <a:bodyPr/>
          <a:lstStyle/>
          <a:p>
            <a:pPr eaLnBrk="1" hangingPunct="1"/>
            <a:r>
              <a:rPr lang="en-US" smtClean="0"/>
              <a:t>Generalized Climate Zones</a:t>
            </a:r>
          </a:p>
        </p:txBody>
      </p:sp>
      <p:sp>
        <p:nvSpPr>
          <p:cNvPr id="18436" name="Rectangle 3"/>
          <p:cNvSpPr>
            <a:spLocks noGrp="1" noChangeArrowheads="1"/>
          </p:cNvSpPr>
          <p:nvPr>
            <p:ph type="body" sz="half" idx="1"/>
          </p:nvPr>
        </p:nvSpPr>
        <p:spPr>
          <a:xfrm>
            <a:off x="685800" y="5899150"/>
            <a:ext cx="7391400" cy="958850"/>
          </a:xfrm>
        </p:spPr>
        <p:txBody>
          <a:bodyPr/>
          <a:lstStyle/>
          <a:p>
            <a:pPr eaLnBrk="1" hangingPunct="1"/>
            <a:r>
              <a:rPr lang="en-US" sz="2800" smtClean="0"/>
              <a:t>Only about 12% of the land is arable.</a:t>
            </a:r>
          </a:p>
        </p:txBody>
      </p:sp>
      <p:pic>
        <p:nvPicPr>
          <p:cNvPr id="18437" name="Picture 4" descr="afghanistan climate-vegetation map answered &amp; filled with neighbor boundarie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752600" y="927100"/>
            <a:ext cx="6172200" cy="4775200"/>
          </a:xfrm>
          <a:noFill/>
          <a:ln>
            <a:solidFill>
              <a:srgbClr val="000000"/>
            </a:solid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C7C0C82-E712-41E5-A902-788BBB551386}" type="slidenum">
              <a:rPr lang="en-US" smtClean="0">
                <a:solidFill>
                  <a:schemeClr val="tx2"/>
                </a:solidFill>
              </a:rPr>
              <a:pPr eaLnBrk="1" hangingPunct="1"/>
              <a:t>2</a:t>
            </a:fld>
            <a:endParaRPr lang="en-US" sz="1400" smtClean="0">
              <a:solidFill>
                <a:schemeClr val="tx2"/>
              </a:solidFill>
            </a:endParaRPr>
          </a:p>
        </p:txBody>
      </p:sp>
      <p:sp>
        <p:nvSpPr>
          <p:cNvPr id="3075" name="Rectangle 2"/>
          <p:cNvSpPr>
            <a:spLocks noGrp="1" noChangeArrowheads="1"/>
          </p:cNvSpPr>
          <p:nvPr>
            <p:ph type="title"/>
          </p:nvPr>
        </p:nvSpPr>
        <p:spPr/>
        <p:txBody>
          <a:bodyPr/>
          <a:lstStyle/>
          <a:p>
            <a:pPr eaLnBrk="1" hangingPunct="1"/>
            <a:r>
              <a:rPr lang="en-US" b="1" smtClean="0">
                <a:solidFill>
                  <a:srgbClr val="FF2413"/>
                </a:solidFill>
                <a:latin typeface="Arial" charset="0"/>
              </a:rPr>
              <a:t>Background</a:t>
            </a:r>
          </a:p>
        </p:txBody>
      </p:sp>
      <p:sp>
        <p:nvSpPr>
          <p:cNvPr id="3076" name="Rectangle 3"/>
          <p:cNvSpPr>
            <a:spLocks noGrp="1" noChangeArrowheads="1"/>
          </p:cNvSpPr>
          <p:nvPr>
            <p:ph type="body" idx="1"/>
          </p:nvPr>
        </p:nvSpPr>
        <p:spPr/>
        <p:txBody>
          <a:bodyPr/>
          <a:lstStyle/>
          <a:p>
            <a:pPr eaLnBrk="1" hangingPunct="1"/>
            <a:r>
              <a:rPr lang="en-US" smtClean="0">
                <a:latin typeface="Arial" charset="0"/>
                <a:cs typeface="Times New Roman" pitchFamily="18" charset="0"/>
              </a:rPr>
              <a:t>Afghanistan has had a long history of internal and external</a:t>
            </a:r>
            <a:r>
              <a:rPr lang="en-US" smtClean="0">
                <a:latin typeface="Arial" charset="0"/>
              </a:rPr>
              <a:t> c</a:t>
            </a:r>
            <a:r>
              <a:rPr lang="en-US" smtClean="0">
                <a:latin typeface="Arial" charset="0"/>
                <a:cs typeface="Times New Roman" pitchFamily="18" charset="0"/>
              </a:rPr>
              <a:t>onflicts, including two wars with the United Kingdom in the</a:t>
            </a:r>
            <a:r>
              <a:rPr lang="en-US" smtClean="0">
                <a:latin typeface="Arial" charset="0"/>
              </a:rPr>
              <a:t> </a:t>
            </a:r>
            <a:r>
              <a:rPr lang="en-US" smtClean="0">
                <a:latin typeface="Arial" charset="0"/>
                <a:cs typeface="Times New Roman" pitchFamily="18" charset="0"/>
              </a:rPr>
              <a:t>1800s and an invasion by the Soviet Union in 1979. Since the</a:t>
            </a:r>
            <a:r>
              <a:rPr lang="en-US" smtClean="0">
                <a:latin typeface="Arial" charset="0"/>
              </a:rPr>
              <a:t> </a:t>
            </a:r>
            <a:r>
              <a:rPr lang="en-US" smtClean="0">
                <a:latin typeface="Arial" charset="0"/>
                <a:cs typeface="Times New Roman" pitchFamily="18" charset="0"/>
              </a:rPr>
              <a:t>Soviets left in 1989, Afghanistan has experienced many internal</a:t>
            </a:r>
            <a:r>
              <a:rPr lang="en-US" smtClean="0">
                <a:latin typeface="Arial" charset="0"/>
              </a:rPr>
              <a:t> </a:t>
            </a:r>
            <a:r>
              <a:rPr lang="en-US" smtClean="0">
                <a:latin typeface="Arial" charset="0"/>
                <a:cs typeface="Times New Roman" pitchFamily="18" charset="0"/>
              </a:rPr>
              <a:t>conflicts over control of the country.</a:t>
            </a:r>
            <a:endParaRPr lang="en-US" smtClean="0">
              <a:latin typeface="Arial" charset="0"/>
            </a:endParaRPr>
          </a:p>
          <a:p>
            <a:pPr eaLnBrk="1" hangingPunct="1"/>
            <a:endParaRPr lang="en-US" smtClean="0">
              <a:latin typeface="Arial"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7985D3F-64DF-4F5B-8A56-2A052ABCF37B}" type="slidenum">
              <a:rPr lang="en-US" smtClean="0">
                <a:solidFill>
                  <a:schemeClr val="tx2"/>
                </a:solidFill>
              </a:rPr>
              <a:pPr eaLnBrk="1" hangingPunct="1"/>
              <a:t>20</a:t>
            </a:fld>
            <a:endParaRPr lang="en-US" sz="1400" smtClean="0">
              <a:solidFill>
                <a:schemeClr val="tx2"/>
              </a:solidFill>
            </a:endParaRPr>
          </a:p>
        </p:txBody>
      </p:sp>
      <p:sp>
        <p:nvSpPr>
          <p:cNvPr id="19459" name="Rectangle 2"/>
          <p:cNvSpPr>
            <a:spLocks noGrp="1" noChangeArrowheads="1"/>
          </p:cNvSpPr>
          <p:nvPr>
            <p:ph type="title"/>
          </p:nvPr>
        </p:nvSpPr>
        <p:spPr>
          <a:xfrm>
            <a:off x="0" y="0"/>
            <a:ext cx="9144000" cy="762000"/>
          </a:xfrm>
        </p:spPr>
        <p:txBody>
          <a:bodyPr/>
          <a:lstStyle/>
          <a:p>
            <a:pPr algn="ctr" eaLnBrk="1" hangingPunct="1"/>
            <a:r>
              <a:rPr lang="en-US" b="1" dirty="0" smtClean="0">
                <a:solidFill>
                  <a:srgbClr val="FF2413"/>
                </a:solidFill>
                <a:effectLst>
                  <a:outerShdw blurRad="38100" dist="38100" dir="2700000" algn="tl">
                    <a:srgbClr val="000000">
                      <a:alpha val="43137"/>
                    </a:srgbClr>
                  </a:outerShdw>
                </a:effectLst>
                <a:latin typeface="Arial" charset="0"/>
              </a:rPr>
              <a:t>Dry as well as Cold Climate</a:t>
            </a:r>
          </a:p>
        </p:txBody>
      </p:sp>
      <p:sp>
        <p:nvSpPr>
          <p:cNvPr id="19460" name="Rectangle 3"/>
          <p:cNvSpPr>
            <a:spLocks noGrp="1" noChangeArrowheads="1"/>
          </p:cNvSpPr>
          <p:nvPr>
            <p:ph type="body" idx="1"/>
          </p:nvPr>
        </p:nvSpPr>
        <p:spPr>
          <a:xfrm>
            <a:off x="609600" y="838200"/>
            <a:ext cx="8534400" cy="609600"/>
          </a:xfrm>
        </p:spPr>
        <p:txBody>
          <a:bodyPr/>
          <a:lstStyle/>
          <a:p>
            <a:pPr eaLnBrk="1" hangingPunct="1"/>
            <a:r>
              <a:rPr lang="en-US" dirty="0" smtClean="0">
                <a:latin typeface="Arial" charset="0"/>
              </a:rPr>
              <a:t>Southern desert</a:t>
            </a:r>
          </a:p>
          <a:p>
            <a:pPr eaLnBrk="1" hangingPunct="1"/>
            <a:endParaRPr lang="en-US" dirty="0" smtClean="0">
              <a:latin typeface="Arial" charset="0"/>
            </a:endParaRPr>
          </a:p>
        </p:txBody>
      </p:sp>
      <p:pic>
        <p:nvPicPr>
          <p:cNvPr id="1946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1371600"/>
            <a:ext cx="8230933" cy="5482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838200"/>
          </a:xfrm>
        </p:spPr>
        <p:txBody>
          <a:bodyPr/>
          <a:lstStyle/>
          <a:p>
            <a:r>
              <a:rPr lang="en-US" b="1" dirty="0" smtClean="0">
                <a:solidFill>
                  <a:srgbClr val="FF2413"/>
                </a:solidFill>
                <a:effectLst>
                  <a:outerShdw blurRad="38100" dist="38100" dir="2700000" algn="tl">
                    <a:srgbClr val="000000">
                      <a:alpha val="43137"/>
                    </a:srgbClr>
                  </a:outerShdw>
                </a:effectLst>
                <a:latin typeface="Arial" charset="0"/>
              </a:rPr>
              <a:t>Dry as well as Cold Climate</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914400" y="838200"/>
            <a:ext cx="7772400" cy="609600"/>
          </a:xfrm>
        </p:spPr>
        <p:txBody>
          <a:bodyPr/>
          <a:lstStyle/>
          <a:p>
            <a:r>
              <a:rPr lang="en-US" dirty="0" smtClean="0"/>
              <a:t>Village in arid valley</a:t>
            </a:r>
          </a:p>
        </p:txBody>
      </p:sp>
      <p:sp>
        <p:nvSpPr>
          <p:cNvPr id="4" name="Slide Number Placeholder 3"/>
          <p:cNvSpPr>
            <a:spLocks noGrp="1"/>
          </p:cNvSpPr>
          <p:nvPr>
            <p:ph type="sldNum" sz="quarter" idx="12"/>
          </p:nvPr>
        </p:nvSpPr>
        <p:spPr/>
        <p:txBody>
          <a:bodyPr/>
          <a:lstStyle/>
          <a:p>
            <a:pPr>
              <a:defRPr/>
            </a:pPr>
            <a:fld id="{35DE933D-7E3A-4C3A-9E6B-ACAB3F851F9D}" type="slidenum">
              <a:rPr lang="en-US" smtClean="0"/>
              <a:pPr>
                <a:defRPr/>
              </a:pPr>
              <a:t>21</a:t>
            </a:fld>
            <a:endParaRPr lang="en-US" sz="1400"/>
          </a:p>
        </p:txBody>
      </p:sp>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58612"/>
            <a:ext cx="8286750" cy="549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2985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B8BF7E6-2292-4C5F-8E25-70442222B80A}" type="slidenum">
              <a:rPr lang="en-US" smtClean="0">
                <a:solidFill>
                  <a:schemeClr val="tx2"/>
                </a:solidFill>
              </a:rPr>
              <a:pPr eaLnBrk="1" hangingPunct="1"/>
              <a:t>22</a:t>
            </a:fld>
            <a:endParaRPr lang="en-US" sz="1400" smtClean="0">
              <a:solidFill>
                <a:schemeClr val="tx2"/>
              </a:solidFill>
            </a:endParaRPr>
          </a:p>
        </p:txBody>
      </p:sp>
      <p:sp>
        <p:nvSpPr>
          <p:cNvPr id="20483" name="Rectangle 2"/>
          <p:cNvSpPr>
            <a:spLocks noGrp="1" noChangeArrowheads="1"/>
          </p:cNvSpPr>
          <p:nvPr>
            <p:ph type="title"/>
          </p:nvPr>
        </p:nvSpPr>
        <p:spPr>
          <a:xfrm>
            <a:off x="990600" y="0"/>
            <a:ext cx="7772400" cy="838200"/>
          </a:xfrm>
        </p:spPr>
        <p:txBody>
          <a:bodyPr/>
          <a:lstStyle/>
          <a:p>
            <a:pPr eaLnBrk="1" hangingPunct="1"/>
            <a:r>
              <a:rPr lang="en-US" b="1" smtClean="0">
                <a:solidFill>
                  <a:srgbClr val="FF2413"/>
                </a:solidFill>
                <a:latin typeface="Arial" charset="0"/>
              </a:rPr>
              <a:t>More Climate</a:t>
            </a:r>
          </a:p>
        </p:txBody>
      </p:sp>
      <p:sp>
        <p:nvSpPr>
          <p:cNvPr id="20484" name="Rectangle 3"/>
          <p:cNvSpPr>
            <a:spLocks noGrp="1" noChangeArrowheads="1"/>
          </p:cNvSpPr>
          <p:nvPr>
            <p:ph type="body" idx="1"/>
          </p:nvPr>
        </p:nvSpPr>
        <p:spPr>
          <a:xfrm>
            <a:off x="1066800" y="1066800"/>
            <a:ext cx="7772400" cy="5149850"/>
          </a:xfrm>
        </p:spPr>
        <p:txBody>
          <a:bodyPr/>
          <a:lstStyle/>
          <a:p>
            <a:pPr eaLnBrk="1" hangingPunct="1"/>
            <a:r>
              <a:rPr lang="en-US" smtClean="0">
                <a:latin typeface="Arial" charset="0"/>
              </a:rPr>
              <a:t>The climate graphs show the pattern of temperature and precipitation.  January lows in Kabul can reach in the teens, while July highs can reach the low 90’s.  In the south average high temperatures can reach the low hundreds in the summer. Precipitation ranges from about 13 inches per year in Kabul, and about 6 inches in Kandahar in the south</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D413F7E-A86B-4DBE-BBD1-E1E887F28CF7}" type="slidenum">
              <a:rPr lang="en-US" smtClean="0">
                <a:solidFill>
                  <a:schemeClr val="tx2"/>
                </a:solidFill>
              </a:rPr>
              <a:pPr eaLnBrk="1" hangingPunct="1"/>
              <a:t>23</a:t>
            </a:fld>
            <a:endParaRPr lang="en-US" sz="1400" smtClean="0">
              <a:solidFill>
                <a:schemeClr val="tx2"/>
              </a:solidFill>
            </a:endParaRPr>
          </a:p>
        </p:txBody>
      </p:sp>
      <p:pic>
        <p:nvPicPr>
          <p:cNvPr id="21507" name="Picture 2" descr="Kandahar afghanistan climate 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339850"/>
            <a:ext cx="7848600"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5D5451F-6511-452B-BC9D-F980819AEBAE}" type="slidenum">
              <a:rPr lang="en-US" smtClean="0">
                <a:solidFill>
                  <a:schemeClr val="tx2"/>
                </a:solidFill>
              </a:rPr>
              <a:pPr eaLnBrk="1" hangingPunct="1"/>
              <a:t>24</a:t>
            </a:fld>
            <a:endParaRPr lang="en-US" sz="1400" smtClean="0">
              <a:solidFill>
                <a:schemeClr val="tx2"/>
              </a:solidFill>
            </a:endParaRPr>
          </a:p>
        </p:txBody>
      </p:sp>
      <p:sp>
        <p:nvSpPr>
          <p:cNvPr id="22531" name="Rectangle 2"/>
          <p:cNvSpPr>
            <a:spLocks noGrp="1" noChangeArrowheads="1"/>
          </p:cNvSpPr>
          <p:nvPr>
            <p:ph type="title"/>
          </p:nvPr>
        </p:nvSpPr>
        <p:spPr>
          <a:xfrm>
            <a:off x="1066800" y="0"/>
            <a:ext cx="7772400" cy="838200"/>
          </a:xfrm>
        </p:spPr>
        <p:txBody>
          <a:bodyPr/>
          <a:lstStyle/>
          <a:p>
            <a:pPr eaLnBrk="1" hangingPunct="1"/>
            <a:r>
              <a:rPr lang="en-US" b="1" smtClean="0">
                <a:latin typeface="Arial" charset="0"/>
              </a:rPr>
              <a:t>Climate Graphs</a:t>
            </a:r>
          </a:p>
        </p:txBody>
      </p:sp>
      <p:pic>
        <p:nvPicPr>
          <p:cNvPr id="22532" name="Picture 3" descr="Afghanistan climate 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95400"/>
            <a:ext cx="8001000" cy="50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F6FC016-7910-4F0E-A575-15D024915B26}" type="slidenum">
              <a:rPr lang="en-US" smtClean="0">
                <a:solidFill>
                  <a:schemeClr val="tx2"/>
                </a:solidFill>
              </a:rPr>
              <a:pPr eaLnBrk="1" hangingPunct="1"/>
              <a:t>25</a:t>
            </a:fld>
            <a:endParaRPr lang="en-US" sz="1400" smtClean="0">
              <a:solidFill>
                <a:schemeClr val="tx2"/>
              </a:solidFill>
            </a:endParaRPr>
          </a:p>
        </p:txBody>
      </p:sp>
      <p:sp>
        <p:nvSpPr>
          <p:cNvPr id="23555" name="Rectangle 2"/>
          <p:cNvSpPr>
            <a:spLocks noGrp="1" noChangeArrowheads="1"/>
          </p:cNvSpPr>
          <p:nvPr>
            <p:ph type="title"/>
          </p:nvPr>
        </p:nvSpPr>
        <p:spPr>
          <a:xfrm>
            <a:off x="914400" y="0"/>
            <a:ext cx="7772400" cy="762000"/>
          </a:xfrm>
        </p:spPr>
        <p:txBody>
          <a:bodyPr/>
          <a:lstStyle/>
          <a:p>
            <a:pPr eaLnBrk="1" hangingPunct="1"/>
            <a:r>
              <a:rPr lang="en-US" b="1" smtClean="0">
                <a:solidFill>
                  <a:srgbClr val="FF2413"/>
                </a:solidFill>
                <a:latin typeface="Arial" charset="0"/>
              </a:rPr>
              <a:t>Harsh Winter</a:t>
            </a:r>
          </a:p>
        </p:txBody>
      </p:sp>
      <p:sp>
        <p:nvSpPr>
          <p:cNvPr id="23556" name="Rectangle 3"/>
          <p:cNvSpPr>
            <a:spLocks noGrp="1" noChangeArrowheads="1"/>
          </p:cNvSpPr>
          <p:nvPr>
            <p:ph type="body" idx="1"/>
          </p:nvPr>
        </p:nvSpPr>
        <p:spPr>
          <a:xfrm>
            <a:off x="847725" y="762000"/>
            <a:ext cx="7848600" cy="990600"/>
          </a:xfrm>
        </p:spPr>
        <p:txBody>
          <a:bodyPr/>
          <a:lstStyle/>
          <a:p>
            <a:pPr eaLnBrk="1" hangingPunct="1"/>
            <a:r>
              <a:rPr lang="en-US" dirty="0" smtClean="0">
                <a:latin typeface="Arial" charset="0"/>
              </a:rPr>
              <a:t>Nearly half of Afghanistan has 100 or more days of snow cover per year</a:t>
            </a:r>
          </a:p>
        </p:txBody>
      </p:sp>
      <p:pic>
        <p:nvPicPr>
          <p:cNvPr id="2355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293" y="1828800"/>
            <a:ext cx="7284357"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31962B-1F93-41A0-A815-DD879B551B3C}" type="slidenum">
              <a:rPr lang="en-US" smtClean="0">
                <a:solidFill>
                  <a:schemeClr val="tx2"/>
                </a:solidFill>
              </a:rPr>
              <a:pPr eaLnBrk="1" hangingPunct="1"/>
              <a:t>26</a:t>
            </a:fld>
            <a:endParaRPr lang="en-US" sz="1400" smtClean="0">
              <a:solidFill>
                <a:schemeClr val="tx2"/>
              </a:solidFill>
            </a:endParaRPr>
          </a:p>
        </p:txBody>
      </p:sp>
      <p:sp>
        <p:nvSpPr>
          <p:cNvPr id="24579" name="Rectangle 2"/>
          <p:cNvSpPr>
            <a:spLocks noGrp="1" noChangeArrowheads="1"/>
          </p:cNvSpPr>
          <p:nvPr>
            <p:ph type="title"/>
          </p:nvPr>
        </p:nvSpPr>
        <p:spPr>
          <a:xfrm>
            <a:off x="1676400" y="0"/>
            <a:ext cx="7010400" cy="838200"/>
          </a:xfrm>
        </p:spPr>
        <p:txBody>
          <a:bodyPr/>
          <a:lstStyle/>
          <a:p>
            <a:pPr eaLnBrk="1" hangingPunct="1"/>
            <a:r>
              <a:rPr lang="en-US" b="1" smtClean="0">
                <a:solidFill>
                  <a:srgbClr val="FF2413"/>
                </a:solidFill>
                <a:latin typeface="Arial" charset="0"/>
              </a:rPr>
              <a:t>Inaccessible in the winter</a:t>
            </a:r>
          </a:p>
        </p:txBody>
      </p:sp>
      <p:pic>
        <p:nvPicPr>
          <p:cNvPr id="24580" name="Picture 3" descr="inaccessible _winter afghanistan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00150"/>
            <a:ext cx="7543800" cy="56578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66538A-0711-405D-A3C5-BB4CC1166490}" type="slidenum">
              <a:rPr lang="en-US" smtClean="0">
                <a:solidFill>
                  <a:schemeClr val="tx2"/>
                </a:solidFill>
              </a:rPr>
              <a:pPr eaLnBrk="1" hangingPunct="1"/>
              <a:t>27</a:t>
            </a:fld>
            <a:endParaRPr lang="en-US" sz="1400" smtClean="0">
              <a:solidFill>
                <a:schemeClr val="tx2"/>
              </a:solidFill>
            </a:endParaRPr>
          </a:p>
        </p:txBody>
      </p:sp>
      <p:sp>
        <p:nvSpPr>
          <p:cNvPr id="25603" name="Rectangle 2"/>
          <p:cNvSpPr>
            <a:spLocks noGrp="1" noChangeArrowheads="1"/>
          </p:cNvSpPr>
          <p:nvPr>
            <p:ph type="title"/>
          </p:nvPr>
        </p:nvSpPr>
        <p:spPr>
          <a:xfrm>
            <a:off x="0" y="0"/>
            <a:ext cx="2743200" cy="1600200"/>
          </a:xfrm>
        </p:spPr>
        <p:txBody>
          <a:bodyPr/>
          <a:lstStyle/>
          <a:p>
            <a:pPr algn="ctr" eaLnBrk="1" hangingPunct="1"/>
            <a:r>
              <a:rPr lang="en-US" b="1" smtClean="0">
                <a:solidFill>
                  <a:srgbClr val="FF2413"/>
                </a:solidFill>
                <a:latin typeface="Arial" charset="0"/>
              </a:rPr>
              <a:t>Drought 2001</a:t>
            </a:r>
          </a:p>
        </p:txBody>
      </p:sp>
      <p:sp>
        <p:nvSpPr>
          <p:cNvPr id="25604" name="Rectangle 3"/>
          <p:cNvSpPr>
            <a:spLocks noGrp="1" noChangeArrowheads="1"/>
          </p:cNvSpPr>
          <p:nvPr>
            <p:ph type="body" idx="1"/>
          </p:nvPr>
        </p:nvSpPr>
        <p:spPr>
          <a:xfrm>
            <a:off x="304800" y="2057400"/>
            <a:ext cx="2514600" cy="4191000"/>
          </a:xfrm>
        </p:spPr>
        <p:txBody>
          <a:bodyPr/>
          <a:lstStyle/>
          <a:p>
            <a:pPr eaLnBrk="1" hangingPunct="1">
              <a:lnSpc>
                <a:spcPct val="90000"/>
              </a:lnSpc>
            </a:pPr>
            <a:r>
              <a:rPr lang="en-US" smtClean="0">
                <a:latin typeface="Arial" charset="0"/>
              </a:rPr>
              <a:t>Drought, the other side of harsh – moderate to severe all over the country</a:t>
            </a:r>
          </a:p>
        </p:txBody>
      </p:sp>
      <p:pic>
        <p:nvPicPr>
          <p:cNvPr id="25605" name="Picture 4" descr="afghanistan map drought 2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477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91E7E68-3CF6-4653-A3A1-B6E13FC07B90}" type="slidenum">
              <a:rPr lang="en-US" smtClean="0">
                <a:solidFill>
                  <a:schemeClr val="tx2"/>
                </a:solidFill>
              </a:rPr>
              <a:pPr eaLnBrk="1" hangingPunct="1"/>
              <a:t>28</a:t>
            </a:fld>
            <a:endParaRPr lang="en-US" sz="1400" smtClean="0">
              <a:solidFill>
                <a:schemeClr val="tx2"/>
              </a:solidFill>
            </a:endParaRPr>
          </a:p>
        </p:txBody>
      </p:sp>
      <p:sp>
        <p:nvSpPr>
          <p:cNvPr id="26627" name="Rectangle 2"/>
          <p:cNvSpPr>
            <a:spLocks noGrp="1" noChangeArrowheads="1"/>
          </p:cNvSpPr>
          <p:nvPr>
            <p:ph type="title"/>
          </p:nvPr>
        </p:nvSpPr>
        <p:spPr>
          <a:xfrm>
            <a:off x="1066800" y="0"/>
            <a:ext cx="7772400" cy="762000"/>
          </a:xfrm>
        </p:spPr>
        <p:txBody>
          <a:bodyPr/>
          <a:lstStyle/>
          <a:p>
            <a:pPr eaLnBrk="1" hangingPunct="1"/>
            <a:r>
              <a:rPr lang="en-US" b="1" smtClean="0">
                <a:solidFill>
                  <a:srgbClr val="FF2413"/>
                </a:solidFill>
                <a:latin typeface="Arial" charset="0"/>
              </a:rPr>
              <a:t>Human Systems</a:t>
            </a:r>
          </a:p>
        </p:txBody>
      </p:sp>
      <p:sp>
        <p:nvSpPr>
          <p:cNvPr id="26628" name="Rectangle 3"/>
          <p:cNvSpPr>
            <a:spLocks noGrp="1" noChangeArrowheads="1"/>
          </p:cNvSpPr>
          <p:nvPr>
            <p:ph type="body" idx="1"/>
          </p:nvPr>
        </p:nvSpPr>
        <p:spPr>
          <a:xfrm>
            <a:off x="0" y="762000"/>
            <a:ext cx="9144000" cy="6096000"/>
          </a:xfrm>
        </p:spPr>
        <p:txBody>
          <a:bodyPr/>
          <a:lstStyle/>
          <a:p>
            <a:pPr eaLnBrk="1" hangingPunct="1"/>
            <a:r>
              <a:rPr lang="en-US" smtClean="0">
                <a:latin typeface="Arial" charset="0"/>
              </a:rPr>
              <a:t>Most people live in rural areas - only 20% of the population is urban.  Most live in fertile river valleys between high ridges that separate them.  This leads to a fragmentation of the population and identification with tribe rather than nation.</a:t>
            </a:r>
          </a:p>
          <a:p>
            <a:pPr lvl="1" eaLnBrk="1" hangingPunct="1"/>
            <a:r>
              <a:rPr lang="en-US" smtClean="0">
                <a:latin typeface="Arial" charset="0"/>
              </a:rPr>
              <a:t>Pashtun - 38%</a:t>
            </a:r>
          </a:p>
          <a:p>
            <a:pPr lvl="1" eaLnBrk="1" hangingPunct="1"/>
            <a:r>
              <a:rPr lang="en-US" smtClean="0">
                <a:latin typeface="Arial" charset="0"/>
              </a:rPr>
              <a:t>Tajik - 25 %</a:t>
            </a:r>
          </a:p>
          <a:p>
            <a:pPr lvl="1" eaLnBrk="1" hangingPunct="1"/>
            <a:r>
              <a:rPr lang="en-US" smtClean="0">
                <a:latin typeface="Arial" charset="0"/>
              </a:rPr>
              <a:t>Hazara - 19%</a:t>
            </a:r>
          </a:p>
          <a:p>
            <a:pPr lvl="1" eaLnBrk="1" hangingPunct="1"/>
            <a:r>
              <a:rPr lang="en-US" smtClean="0">
                <a:latin typeface="Arial" charset="0"/>
              </a:rPr>
              <a:t>other groups - 12%</a:t>
            </a:r>
          </a:p>
          <a:p>
            <a:pPr lvl="1" eaLnBrk="1" hangingPunct="1"/>
            <a:r>
              <a:rPr lang="en-US" smtClean="0">
                <a:latin typeface="Arial" charset="0"/>
              </a:rPr>
              <a:t>Uzbeks - 6%</a:t>
            </a:r>
          </a:p>
        </p:txBody>
      </p:sp>
      <p:pic>
        <p:nvPicPr>
          <p:cNvPr id="26629" name="Picture 4" descr="pie chart afahanistan ethnic grou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276600"/>
            <a:ext cx="4876800" cy="3138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E6FE24E-DC6D-48C6-8D83-54142C8F87D2}" type="slidenum">
              <a:rPr lang="en-US" smtClean="0">
                <a:solidFill>
                  <a:schemeClr val="tx2"/>
                </a:solidFill>
              </a:rPr>
              <a:pPr eaLnBrk="1" hangingPunct="1"/>
              <a:t>29</a:t>
            </a:fld>
            <a:endParaRPr lang="en-US" sz="1400" smtClean="0">
              <a:solidFill>
                <a:schemeClr val="tx2"/>
              </a:solidFill>
            </a:endParaRPr>
          </a:p>
        </p:txBody>
      </p:sp>
      <p:sp>
        <p:nvSpPr>
          <p:cNvPr id="27651" name="Rectangle 2"/>
          <p:cNvSpPr>
            <a:spLocks noGrp="1" noChangeArrowheads="1"/>
          </p:cNvSpPr>
          <p:nvPr>
            <p:ph type="title"/>
          </p:nvPr>
        </p:nvSpPr>
        <p:spPr>
          <a:xfrm>
            <a:off x="1371600" y="0"/>
            <a:ext cx="7772400" cy="838200"/>
          </a:xfrm>
        </p:spPr>
        <p:txBody>
          <a:bodyPr/>
          <a:lstStyle/>
          <a:p>
            <a:pPr eaLnBrk="1" hangingPunct="1"/>
            <a:r>
              <a:rPr lang="en-US" smtClean="0"/>
              <a:t>Simplified Ethnic Map</a:t>
            </a:r>
          </a:p>
        </p:txBody>
      </p:sp>
      <p:pic>
        <p:nvPicPr>
          <p:cNvPr id="27652" name="Picture 3" descr="afghanistan ethnolinguistic map answered &amp; filled with neighbor boundari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1047750"/>
            <a:ext cx="7315200" cy="5635625"/>
          </a:xfrm>
          <a:noFill/>
          <a:ln>
            <a:solidFill>
              <a:srgbClr val="000000"/>
            </a:solid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146828-D284-4A48-A38D-416406F11D3E}" type="slidenum">
              <a:rPr lang="en-US" smtClean="0">
                <a:solidFill>
                  <a:schemeClr val="tx2"/>
                </a:solidFill>
              </a:rPr>
              <a:pPr eaLnBrk="1" hangingPunct="1"/>
              <a:t>3</a:t>
            </a:fld>
            <a:endParaRPr lang="en-US" sz="1400" smtClean="0">
              <a:solidFill>
                <a:schemeClr val="tx2"/>
              </a:solidFill>
            </a:endParaRPr>
          </a:p>
        </p:txBody>
      </p:sp>
      <p:sp>
        <p:nvSpPr>
          <p:cNvPr id="4099" name="Rectangle 2"/>
          <p:cNvSpPr>
            <a:spLocks noGrp="1" noChangeArrowheads="1"/>
          </p:cNvSpPr>
          <p:nvPr>
            <p:ph type="title"/>
          </p:nvPr>
        </p:nvSpPr>
        <p:spPr>
          <a:xfrm>
            <a:off x="1371600" y="0"/>
            <a:ext cx="7772400" cy="838200"/>
          </a:xfrm>
        </p:spPr>
        <p:txBody>
          <a:bodyPr/>
          <a:lstStyle/>
          <a:p>
            <a:pPr eaLnBrk="1" hangingPunct="1"/>
            <a:r>
              <a:rPr lang="en-US" smtClean="0"/>
              <a:t>A Crossroads and a Buffer State</a:t>
            </a:r>
          </a:p>
        </p:txBody>
      </p:sp>
      <p:sp>
        <p:nvSpPr>
          <p:cNvPr id="4100" name="Rectangle 3"/>
          <p:cNvSpPr>
            <a:spLocks noGrp="1" noChangeArrowheads="1"/>
          </p:cNvSpPr>
          <p:nvPr>
            <p:ph type="body" idx="1"/>
          </p:nvPr>
        </p:nvSpPr>
        <p:spPr>
          <a:xfrm>
            <a:off x="0" y="4724400"/>
            <a:ext cx="9144000" cy="2133600"/>
          </a:xfrm>
        </p:spPr>
        <p:txBody>
          <a:bodyPr/>
          <a:lstStyle/>
          <a:p>
            <a:pPr eaLnBrk="1" hangingPunct="1"/>
            <a:r>
              <a:rPr lang="en-US" smtClean="0"/>
              <a:t>Caught between many neighboring states</a:t>
            </a:r>
          </a:p>
          <a:p>
            <a:pPr lvl="1" eaLnBrk="1" hangingPunct="1"/>
            <a:r>
              <a:rPr lang="en-US" smtClean="0"/>
              <a:t>Crossroads on ancient trade routes</a:t>
            </a:r>
          </a:p>
          <a:p>
            <a:pPr lvl="1" eaLnBrk="1" hangingPunct="1"/>
            <a:r>
              <a:rPr lang="en-US" smtClean="0"/>
              <a:t>Buffer between differing religions</a:t>
            </a:r>
          </a:p>
          <a:p>
            <a:pPr lvl="1" eaLnBrk="1" hangingPunct="1"/>
            <a:r>
              <a:rPr lang="en-US" smtClean="0"/>
              <a:t>Buffer between major powers</a:t>
            </a:r>
          </a:p>
        </p:txBody>
      </p:sp>
      <p:pic>
        <p:nvPicPr>
          <p:cNvPr id="4101" name="Picture 4" descr="afghanistan blank study guide map of neighbors answered &amp; filled with neighbor boundar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838200"/>
            <a:ext cx="5181600" cy="3825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F6DEC61-1624-4731-A64D-026EFAD248A5}" type="slidenum">
              <a:rPr lang="en-US" smtClean="0">
                <a:solidFill>
                  <a:schemeClr val="tx2"/>
                </a:solidFill>
              </a:rPr>
              <a:pPr eaLnBrk="1" hangingPunct="1"/>
              <a:t>30</a:t>
            </a:fld>
            <a:endParaRPr lang="en-US" sz="1400" smtClean="0">
              <a:solidFill>
                <a:schemeClr val="tx2"/>
              </a:solidFill>
            </a:endParaRPr>
          </a:p>
        </p:txBody>
      </p:sp>
      <p:sp>
        <p:nvSpPr>
          <p:cNvPr id="28675" name="Rectangle 2"/>
          <p:cNvSpPr>
            <a:spLocks noGrp="1" noChangeArrowheads="1"/>
          </p:cNvSpPr>
          <p:nvPr>
            <p:ph type="title"/>
          </p:nvPr>
        </p:nvSpPr>
        <p:spPr>
          <a:xfrm>
            <a:off x="0" y="0"/>
            <a:ext cx="9144000" cy="1447800"/>
          </a:xfrm>
        </p:spPr>
        <p:txBody>
          <a:bodyPr/>
          <a:lstStyle/>
          <a:p>
            <a:pPr algn="ctr" eaLnBrk="1" hangingPunct="1"/>
            <a:r>
              <a:rPr lang="en-US" b="1" dirty="0" smtClean="0">
                <a:solidFill>
                  <a:srgbClr val="FF2413"/>
                </a:solidFill>
                <a:effectLst>
                  <a:outerShdw blurRad="38100" dist="38100" dir="2700000" algn="tl">
                    <a:srgbClr val="000000">
                      <a:alpha val="43137"/>
                    </a:srgbClr>
                  </a:outerShdw>
                </a:effectLst>
                <a:latin typeface="Arial" charset="0"/>
              </a:rPr>
              <a:t>DIVERSITY: Child of </a:t>
            </a:r>
            <a:r>
              <a:rPr lang="en-US" b="1" dirty="0" err="1" smtClean="0">
                <a:solidFill>
                  <a:srgbClr val="FF2413"/>
                </a:solidFill>
                <a:effectLst>
                  <a:outerShdw blurRad="38100" dist="38100" dir="2700000" algn="tl">
                    <a:srgbClr val="000000">
                      <a:alpha val="43137"/>
                    </a:srgbClr>
                  </a:outerShdw>
                </a:effectLst>
                <a:latin typeface="Arial" charset="0"/>
              </a:rPr>
              <a:t>Koochi</a:t>
            </a:r>
            <a:r>
              <a:rPr lang="en-US" b="1" dirty="0" smtClean="0">
                <a:solidFill>
                  <a:srgbClr val="FF2413"/>
                </a:solidFill>
                <a:effectLst>
                  <a:outerShdw blurRad="38100" dist="38100" dir="2700000" algn="tl">
                    <a:srgbClr val="000000">
                      <a:alpha val="43137"/>
                    </a:srgbClr>
                  </a:outerShdw>
                </a:effectLst>
                <a:latin typeface="Arial" charset="0"/>
              </a:rPr>
              <a:t> nomad tribe</a:t>
            </a:r>
          </a:p>
        </p:txBody>
      </p:sp>
      <p:pic>
        <p:nvPicPr>
          <p:cNvPr id="286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447800"/>
            <a:ext cx="8038018" cy="5393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3158BEB-5727-47D5-9990-646E1389F044}" type="slidenum">
              <a:rPr lang="en-US" smtClean="0">
                <a:solidFill>
                  <a:schemeClr val="tx2"/>
                </a:solidFill>
              </a:rPr>
              <a:pPr eaLnBrk="1" hangingPunct="1"/>
              <a:t>31</a:t>
            </a:fld>
            <a:endParaRPr lang="en-US" sz="1400" smtClean="0">
              <a:solidFill>
                <a:schemeClr val="tx2"/>
              </a:solidFill>
            </a:endParaRPr>
          </a:p>
        </p:txBody>
      </p:sp>
      <p:sp>
        <p:nvSpPr>
          <p:cNvPr id="29699" name="Rectangle 2"/>
          <p:cNvSpPr>
            <a:spLocks noGrp="1" noChangeArrowheads="1"/>
          </p:cNvSpPr>
          <p:nvPr>
            <p:ph type="title"/>
          </p:nvPr>
        </p:nvSpPr>
        <p:spPr>
          <a:xfrm>
            <a:off x="1066800" y="0"/>
            <a:ext cx="7772400" cy="838200"/>
          </a:xfrm>
        </p:spPr>
        <p:txBody>
          <a:bodyPr/>
          <a:lstStyle/>
          <a:p>
            <a:pPr eaLnBrk="1" hangingPunct="1"/>
            <a:r>
              <a:rPr lang="en-US" b="1" smtClean="0">
                <a:solidFill>
                  <a:srgbClr val="FF2413"/>
                </a:solidFill>
                <a:latin typeface="Arial" charset="0"/>
              </a:rPr>
              <a:t>Kunduz Nomads</a:t>
            </a:r>
          </a:p>
        </p:txBody>
      </p:sp>
      <p:sp>
        <p:nvSpPr>
          <p:cNvPr id="29700" name="Rectangle 3"/>
          <p:cNvSpPr>
            <a:spLocks noGrp="1" noChangeArrowheads="1"/>
          </p:cNvSpPr>
          <p:nvPr>
            <p:ph type="body" idx="1"/>
          </p:nvPr>
        </p:nvSpPr>
        <p:spPr>
          <a:xfrm>
            <a:off x="914400" y="762000"/>
            <a:ext cx="8229600" cy="1600200"/>
          </a:xfrm>
        </p:spPr>
        <p:txBody>
          <a:bodyPr/>
          <a:lstStyle/>
          <a:p>
            <a:pPr eaLnBrk="1" hangingPunct="1"/>
            <a:r>
              <a:rPr lang="en-US" dirty="0" smtClean="0">
                <a:latin typeface="Arial" charset="0"/>
              </a:rPr>
              <a:t>20 years of fighting have made life difficult for the nomadic pastoral tribes</a:t>
            </a:r>
          </a:p>
        </p:txBody>
      </p:sp>
      <p:pic>
        <p:nvPicPr>
          <p:cNvPr id="297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828800"/>
            <a:ext cx="8064641"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AB536D4-E3E3-46D3-AB70-BC1718F2287F}" type="slidenum">
              <a:rPr lang="en-US" smtClean="0">
                <a:solidFill>
                  <a:schemeClr val="tx2"/>
                </a:solidFill>
              </a:rPr>
              <a:pPr eaLnBrk="1" hangingPunct="1"/>
              <a:t>32</a:t>
            </a:fld>
            <a:endParaRPr lang="en-US" sz="1400" smtClean="0">
              <a:solidFill>
                <a:schemeClr val="tx2"/>
              </a:solidFill>
            </a:endParaRPr>
          </a:p>
        </p:txBody>
      </p:sp>
      <p:sp>
        <p:nvSpPr>
          <p:cNvPr id="30723" name="Rectangle 2"/>
          <p:cNvSpPr>
            <a:spLocks noGrp="1" noChangeArrowheads="1"/>
          </p:cNvSpPr>
          <p:nvPr>
            <p:ph type="title"/>
          </p:nvPr>
        </p:nvSpPr>
        <p:spPr>
          <a:xfrm>
            <a:off x="990600" y="0"/>
            <a:ext cx="7772400" cy="762000"/>
          </a:xfrm>
        </p:spPr>
        <p:txBody>
          <a:bodyPr/>
          <a:lstStyle/>
          <a:p>
            <a:pPr eaLnBrk="1" hangingPunct="1"/>
            <a:r>
              <a:rPr lang="en-US" b="1" smtClean="0">
                <a:solidFill>
                  <a:srgbClr val="FF2413"/>
                </a:solidFill>
                <a:latin typeface="Arial" charset="0"/>
              </a:rPr>
              <a:t>Traditional village</a:t>
            </a:r>
          </a:p>
        </p:txBody>
      </p:sp>
      <p:sp>
        <p:nvSpPr>
          <p:cNvPr id="30724" name="Rectangle 3"/>
          <p:cNvSpPr>
            <a:spLocks noGrp="1" noChangeArrowheads="1"/>
          </p:cNvSpPr>
          <p:nvPr>
            <p:ph type="body" idx="1"/>
          </p:nvPr>
        </p:nvSpPr>
        <p:spPr>
          <a:xfrm>
            <a:off x="457200" y="762000"/>
            <a:ext cx="7772400" cy="533400"/>
          </a:xfrm>
        </p:spPr>
        <p:txBody>
          <a:bodyPr/>
          <a:lstStyle/>
          <a:p>
            <a:pPr eaLnBrk="1" hangingPunct="1"/>
            <a:r>
              <a:rPr lang="en-US" dirty="0" err="1" smtClean="0">
                <a:latin typeface="Arial" charset="0"/>
              </a:rPr>
              <a:t>Gumbazee</a:t>
            </a:r>
            <a:r>
              <a:rPr lang="en-US" dirty="0" smtClean="0">
                <a:latin typeface="Arial" charset="0"/>
              </a:rPr>
              <a:t> village built with no wood</a:t>
            </a:r>
          </a:p>
        </p:txBody>
      </p:sp>
      <p:pic>
        <p:nvPicPr>
          <p:cNvPr id="307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0458"/>
            <a:ext cx="9144000" cy="4817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FA42FC8-3D7D-4E2E-A6DF-5974A54753D4}" type="slidenum">
              <a:rPr lang="en-US" smtClean="0">
                <a:solidFill>
                  <a:schemeClr val="tx2"/>
                </a:solidFill>
              </a:rPr>
              <a:pPr eaLnBrk="1" hangingPunct="1"/>
              <a:t>33</a:t>
            </a:fld>
            <a:endParaRPr lang="en-US" sz="1400" smtClean="0">
              <a:solidFill>
                <a:schemeClr val="tx2"/>
              </a:solidFill>
            </a:endParaRPr>
          </a:p>
        </p:txBody>
      </p:sp>
      <p:sp>
        <p:nvSpPr>
          <p:cNvPr id="31747" name="Rectangle 2"/>
          <p:cNvSpPr>
            <a:spLocks noGrp="1" noChangeArrowheads="1"/>
          </p:cNvSpPr>
          <p:nvPr>
            <p:ph type="title"/>
          </p:nvPr>
        </p:nvSpPr>
        <p:spPr>
          <a:xfrm>
            <a:off x="990600" y="0"/>
            <a:ext cx="7772400" cy="685800"/>
          </a:xfrm>
        </p:spPr>
        <p:txBody>
          <a:bodyPr/>
          <a:lstStyle/>
          <a:p>
            <a:pPr eaLnBrk="1" hangingPunct="1"/>
            <a:r>
              <a:rPr lang="en-US" b="1" smtClean="0">
                <a:solidFill>
                  <a:srgbClr val="FF2413"/>
                </a:solidFill>
                <a:latin typeface="Arial" charset="0"/>
              </a:rPr>
              <a:t>Languages and Religion</a:t>
            </a:r>
          </a:p>
        </p:txBody>
      </p:sp>
      <p:sp>
        <p:nvSpPr>
          <p:cNvPr id="31748" name="Rectangle 3"/>
          <p:cNvSpPr>
            <a:spLocks noGrp="1" noChangeArrowheads="1"/>
          </p:cNvSpPr>
          <p:nvPr>
            <p:ph type="body" idx="1"/>
          </p:nvPr>
        </p:nvSpPr>
        <p:spPr>
          <a:xfrm>
            <a:off x="838200" y="990600"/>
            <a:ext cx="8305800" cy="5226050"/>
          </a:xfrm>
        </p:spPr>
        <p:txBody>
          <a:bodyPr/>
          <a:lstStyle/>
          <a:p>
            <a:pPr eaLnBrk="1" hangingPunct="1"/>
            <a:r>
              <a:rPr lang="en-US" smtClean="0">
                <a:latin typeface="Arial" charset="0"/>
              </a:rPr>
              <a:t>The major languages spoken in the country are:</a:t>
            </a:r>
          </a:p>
          <a:p>
            <a:pPr lvl="1" eaLnBrk="1" hangingPunct="1"/>
            <a:r>
              <a:rPr lang="en-US" sz="3200" smtClean="0">
                <a:latin typeface="Arial" charset="0"/>
              </a:rPr>
              <a:t>Dari (Afghan Persian) - 50%</a:t>
            </a:r>
          </a:p>
          <a:p>
            <a:pPr lvl="1" eaLnBrk="1" hangingPunct="1"/>
            <a:r>
              <a:rPr lang="en-US" sz="3200" smtClean="0">
                <a:latin typeface="Arial" charset="0"/>
              </a:rPr>
              <a:t>Pashtun - 35%</a:t>
            </a:r>
          </a:p>
          <a:p>
            <a:pPr lvl="1" eaLnBrk="1" hangingPunct="1"/>
            <a:r>
              <a:rPr lang="en-US" sz="3200" smtClean="0">
                <a:latin typeface="Arial" charset="0"/>
              </a:rPr>
              <a:t>Turkic languages - 11%</a:t>
            </a:r>
          </a:p>
          <a:p>
            <a:pPr eaLnBrk="1" hangingPunct="1"/>
            <a:r>
              <a:rPr lang="en-US" smtClean="0">
                <a:latin typeface="Arial" charset="0"/>
              </a:rPr>
              <a:t>Islam is the predominant religion</a:t>
            </a:r>
          </a:p>
          <a:p>
            <a:pPr lvl="1" eaLnBrk="1" hangingPunct="1"/>
            <a:r>
              <a:rPr lang="en-US" sz="3200" smtClean="0">
                <a:latin typeface="Arial" charset="0"/>
              </a:rPr>
              <a:t>84 % are Sunni Muslim</a:t>
            </a:r>
          </a:p>
          <a:p>
            <a:pPr lvl="1" eaLnBrk="1" hangingPunct="1"/>
            <a:r>
              <a:rPr lang="en-US" sz="3200" smtClean="0">
                <a:latin typeface="Arial" charset="0"/>
              </a:rPr>
              <a:t>15 % are Shi’a Muslim</a:t>
            </a:r>
            <a:endParaRPr lang="en-US" smtClean="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940271F-55F7-42C4-A06F-A917137B7A78}" type="slidenum">
              <a:rPr lang="en-US" smtClean="0">
                <a:solidFill>
                  <a:schemeClr val="tx2"/>
                </a:solidFill>
              </a:rPr>
              <a:pPr eaLnBrk="1" hangingPunct="1"/>
              <a:t>34</a:t>
            </a:fld>
            <a:endParaRPr lang="en-US" sz="1400" smtClean="0">
              <a:solidFill>
                <a:schemeClr val="tx2"/>
              </a:solidFill>
            </a:endParaRPr>
          </a:p>
        </p:txBody>
      </p:sp>
      <p:sp>
        <p:nvSpPr>
          <p:cNvPr id="32771" name="Rectangle 2"/>
          <p:cNvSpPr>
            <a:spLocks noGrp="1" noChangeArrowheads="1"/>
          </p:cNvSpPr>
          <p:nvPr>
            <p:ph type="title"/>
          </p:nvPr>
        </p:nvSpPr>
        <p:spPr>
          <a:xfrm>
            <a:off x="1066800" y="0"/>
            <a:ext cx="8077200" cy="762000"/>
          </a:xfrm>
        </p:spPr>
        <p:txBody>
          <a:bodyPr/>
          <a:lstStyle/>
          <a:p>
            <a:pPr eaLnBrk="1" hangingPunct="1"/>
            <a:r>
              <a:rPr lang="en-US" b="1" smtClean="0">
                <a:solidFill>
                  <a:srgbClr val="FF2413"/>
                </a:solidFill>
                <a:latin typeface="Arial" charset="0"/>
              </a:rPr>
              <a:t>Islam is the dominant religion</a:t>
            </a:r>
          </a:p>
        </p:txBody>
      </p:sp>
      <p:sp>
        <p:nvSpPr>
          <p:cNvPr id="32772" name="Rectangle 3"/>
          <p:cNvSpPr>
            <a:spLocks noGrp="1" noChangeArrowheads="1"/>
          </p:cNvSpPr>
          <p:nvPr>
            <p:ph type="body" idx="1"/>
          </p:nvPr>
        </p:nvSpPr>
        <p:spPr>
          <a:xfrm>
            <a:off x="609600" y="5334000"/>
            <a:ext cx="8534400" cy="1524000"/>
          </a:xfrm>
        </p:spPr>
        <p:txBody>
          <a:bodyPr/>
          <a:lstStyle/>
          <a:p>
            <a:pPr eaLnBrk="1" hangingPunct="1"/>
            <a:r>
              <a:rPr lang="en-US" dirty="0" smtClean="0">
                <a:latin typeface="Arial" charset="0"/>
              </a:rPr>
              <a:t>The Taliban imposed their extremely strict, more than just fundamental, interpretation of Islam on everyone.</a:t>
            </a:r>
          </a:p>
        </p:txBody>
      </p:sp>
      <p:sp>
        <p:nvSpPr>
          <p:cNvPr id="32774" name="Text Box 5"/>
          <p:cNvSpPr txBox="1">
            <a:spLocks noChangeArrowheads="1"/>
          </p:cNvSpPr>
          <p:nvPr/>
        </p:nvSpPr>
        <p:spPr bwMode="auto">
          <a:xfrm>
            <a:off x="441325" y="792430"/>
            <a:ext cx="19208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200" dirty="0">
                <a:latin typeface="Arial" charset="0"/>
              </a:rPr>
              <a:t>Mosque in Kabul</a:t>
            </a:r>
          </a:p>
        </p:txBody>
      </p:sp>
      <p:pic>
        <p:nvPicPr>
          <p:cNvPr id="3277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750012"/>
            <a:ext cx="7010400" cy="4717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57ACC01-732B-4C37-B6A8-D8CC63794B96}" type="slidenum">
              <a:rPr lang="en-US" smtClean="0">
                <a:solidFill>
                  <a:schemeClr val="tx2"/>
                </a:solidFill>
              </a:rPr>
              <a:pPr eaLnBrk="1" hangingPunct="1"/>
              <a:t>35</a:t>
            </a:fld>
            <a:endParaRPr lang="en-US" sz="1400" smtClean="0">
              <a:solidFill>
                <a:schemeClr val="tx2"/>
              </a:solidFill>
            </a:endParaRPr>
          </a:p>
        </p:txBody>
      </p:sp>
      <p:sp>
        <p:nvSpPr>
          <p:cNvPr id="33795" name="Rectangle 2"/>
          <p:cNvSpPr>
            <a:spLocks noGrp="1" noChangeArrowheads="1"/>
          </p:cNvSpPr>
          <p:nvPr>
            <p:ph type="title"/>
          </p:nvPr>
        </p:nvSpPr>
        <p:spPr>
          <a:xfrm>
            <a:off x="0" y="0"/>
            <a:ext cx="9144000" cy="1447800"/>
          </a:xfrm>
        </p:spPr>
        <p:txBody>
          <a:bodyPr/>
          <a:lstStyle/>
          <a:p>
            <a:pPr algn="ctr" eaLnBrk="1" hangingPunct="1"/>
            <a:r>
              <a:rPr lang="en-US" b="1" smtClean="0">
                <a:solidFill>
                  <a:srgbClr val="FF2413"/>
                </a:solidFill>
                <a:latin typeface="Arial" charset="0"/>
              </a:rPr>
              <a:t>Taliban intolerant destruction of Historic Buddhist Religious Art</a:t>
            </a:r>
          </a:p>
        </p:txBody>
      </p:sp>
      <p:sp>
        <p:nvSpPr>
          <p:cNvPr id="33796" name="Rectangle 3"/>
          <p:cNvSpPr>
            <a:spLocks noGrp="1" noChangeArrowheads="1"/>
          </p:cNvSpPr>
          <p:nvPr>
            <p:ph type="body" idx="1"/>
          </p:nvPr>
        </p:nvSpPr>
        <p:spPr>
          <a:xfrm>
            <a:off x="1447800" y="5791200"/>
            <a:ext cx="7391400" cy="1066800"/>
          </a:xfrm>
        </p:spPr>
        <p:txBody>
          <a:bodyPr/>
          <a:lstStyle/>
          <a:p>
            <a:pPr eaLnBrk="1" hangingPunct="1">
              <a:lnSpc>
                <a:spcPct val="90000"/>
              </a:lnSpc>
            </a:pPr>
            <a:r>
              <a:rPr lang="en-US" smtClean="0">
                <a:latin typeface="Arial" charset="0"/>
              </a:rPr>
              <a:t>Bamyan Buddha before (left) </a:t>
            </a:r>
          </a:p>
          <a:p>
            <a:pPr eaLnBrk="1" hangingPunct="1">
              <a:lnSpc>
                <a:spcPct val="90000"/>
              </a:lnSpc>
            </a:pPr>
            <a:r>
              <a:rPr lang="en-US" smtClean="0">
                <a:latin typeface="Arial" charset="0"/>
              </a:rPr>
              <a:t>After the explosion (right)</a:t>
            </a:r>
          </a:p>
        </p:txBody>
      </p:sp>
      <p:pic>
        <p:nvPicPr>
          <p:cNvPr id="3379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75" y="1381125"/>
            <a:ext cx="3476625" cy="42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400175"/>
            <a:ext cx="3209925" cy="423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0DF11E9-F639-4457-8713-F7588A11FB7C}" type="slidenum">
              <a:rPr lang="en-US" smtClean="0">
                <a:solidFill>
                  <a:schemeClr val="tx2"/>
                </a:solidFill>
              </a:rPr>
              <a:pPr eaLnBrk="1" hangingPunct="1"/>
              <a:t>36</a:t>
            </a:fld>
            <a:endParaRPr lang="en-US" sz="1400" smtClean="0">
              <a:solidFill>
                <a:schemeClr val="tx2"/>
              </a:solidFill>
            </a:endParaRPr>
          </a:p>
        </p:txBody>
      </p:sp>
      <p:sp>
        <p:nvSpPr>
          <p:cNvPr id="34819" name="Rectangle 2"/>
          <p:cNvSpPr>
            <a:spLocks noGrp="1" noChangeArrowheads="1"/>
          </p:cNvSpPr>
          <p:nvPr>
            <p:ph type="title"/>
          </p:nvPr>
        </p:nvSpPr>
        <p:spPr>
          <a:xfrm>
            <a:off x="990600" y="0"/>
            <a:ext cx="7772400" cy="685800"/>
          </a:xfrm>
        </p:spPr>
        <p:txBody>
          <a:bodyPr/>
          <a:lstStyle/>
          <a:p>
            <a:pPr eaLnBrk="1" hangingPunct="1"/>
            <a:r>
              <a:rPr lang="en-US" b="1" smtClean="0">
                <a:solidFill>
                  <a:srgbClr val="FF2413"/>
                </a:solidFill>
                <a:latin typeface="Arial" charset="0"/>
              </a:rPr>
              <a:t>Linguistic Map</a:t>
            </a:r>
          </a:p>
        </p:txBody>
      </p:sp>
      <p:pic>
        <p:nvPicPr>
          <p:cNvPr id="34820" name="Picture 3" descr="afghanistan linguistic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614363"/>
            <a:ext cx="7239000" cy="621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5F53AFD-9E48-47CF-B7F5-3911272AA5CD}" type="slidenum">
              <a:rPr lang="en-US" smtClean="0">
                <a:solidFill>
                  <a:schemeClr val="tx2"/>
                </a:solidFill>
              </a:rPr>
              <a:pPr eaLnBrk="1" hangingPunct="1"/>
              <a:t>37</a:t>
            </a:fld>
            <a:endParaRPr lang="en-US" sz="1400" smtClean="0">
              <a:solidFill>
                <a:schemeClr val="tx2"/>
              </a:solidFill>
            </a:endParaRPr>
          </a:p>
        </p:txBody>
      </p:sp>
      <p:sp>
        <p:nvSpPr>
          <p:cNvPr id="35843" name="Rectangle 2"/>
          <p:cNvSpPr>
            <a:spLocks noGrp="1" noChangeArrowheads="1"/>
          </p:cNvSpPr>
          <p:nvPr>
            <p:ph type="title"/>
          </p:nvPr>
        </p:nvSpPr>
        <p:spPr>
          <a:xfrm>
            <a:off x="1066800" y="0"/>
            <a:ext cx="7772400" cy="838200"/>
          </a:xfrm>
        </p:spPr>
        <p:txBody>
          <a:bodyPr/>
          <a:lstStyle/>
          <a:p>
            <a:pPr eaLnBrk="1" hangingPunct="1"/>
            <a:r>
              <a:rPr lang="en-US" b="1" smtClean="0">
                <a:solidFill>
                  <a:srgbClr val="FF2413"/>
                </a:solidFill>
                <a:latin typeface="Arial" charset="0"/>
              </a:rPr>
              <a:t>Refugees</a:t>
            </a:r>
          </a:p>
        </p:txBody>
      </p:sp>
      <p:sp>
        <p:nvSpPr>
          <p:cNvPr id="35844" name="Rectangle 3"/>
          <p:cNvSpPr>
            <a:spLocks noGrp="1" noChangeArrowheads="1"/>
          </p:cNvSpPr>
          <p:nvPr>
            <p:ph type="body" idx="1"/>
          </p:nvPr>
        </p:nvSpPr>
        <p:spPr>
          <a:xfrm>
            <a:off x="685800" y="762000"/>
            <a:ext cx="8458200" cy="3581400"/>
          </a:xfrm>
        </p:spPr>
        <p:txBody>
          <a:bodyPr/>
          <a:lstStyle/>
          <a:p>
            <a:pPr eaLnBrk="1" hangingPunct="1"/>
            <a:r>
              <a:rPr lang="en-US" smtClean="0">
                <a:latin typeface="Arial" charset="0"/>
              </a:rPr>
              <a:t>Afghans constitute the largest single refugee population in the world with an estimated 6 million people or 30 percent of the global refugee population. The population has been greatly affected by a refugee problem for years.  Large numbers of Afghans are refugees in Pakistan.</a:t>
            </a:r>
          </a:p>
        </p:txBody>
      </p:sp>
      <p:pic>
        <p:nvPicPr>
          <p:cNvPr id="35845" name="Picture 4" descr="aftghan refugees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4191000"/>
            <a:ext cx="3962400"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5" descr="aftghan refugees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191000"/>
            <a:ext cx="3657600"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18F572D-F6E4-4E5B-81B0-F4FE83F28266}" type="slidenum">
              <a:rPr lang="en-US" smtClean="0">
                <a:solidFill>
                  <a:schemeClr val="tx2"/>
                </a:solidFill>
              </a:rPr>
              <a:pPr eaLnBrk="1" hangingPunct="1"/>
              <a:t>38</a:t>
            </a:fld>
            <a:endParaRPr lang="en-US" sz="1400" smtClean="0">
              <a:solidFill>
                <a:schemeClr val="tx2"/>
              </a:solidFill>
            </a:endParaRPr>
          </a:p>
        </p:txBody>
      </p:sp>
      <p:sp>
        <p:nvSpPr>
          <p:cNvPr id="36867" name="Rectangle 2"/>
          <p:cNvSpPr>
            <a:spLocks noGrp="1" noChangeArrowheads="1"/>
          </p:cNvSpPr>
          <p:nvPr>
            <p:ph type="title"/>
          </p:nvPr>
        </p:nvSpPr>
        <p:spPr>
          <a:xfrm>
            <a:off x="914400" y="0"/>
            <a:ext cx="7772400" cy="762000"/>
          </a:xfrm>
        </p:spPr>
        <p:txBody>
          <a:bodyPr/>
          <a:lstStyle/>
          <a:p>
            <a:pPr eaLnBrk="1" hangingPunct="1"/>
            <a:r>
              <a:rPr lang="en-US" b="1" smtClean="0">
                <a:solidFill>
                  <a:srgbClr val="FF2413"/>
                </a:solidFill>
                <a:latin typeface="Arial" charset="0"/>
              </a:rPr>
              <a:t>Refugees</a:t>
            </a:r>
          </a:p>
        </p:txBody>
      </p:sp>
      <p:sp>
        <p:nvSpPr>
          <p:cNvPr id="36868" name="Rectangle 3"/>
          <p:cNvSpPr>
            <a:spLocks noGrp="1" noChangeArrowheads="1"/>
          </p:cNvSpPr>
          <p:nvPr>
            <p:ph type="body" idx="1"/>
          </p:nvPr>
        </p:nvSpPr>
        <p:spPr>
          <a:xfrm>
            <a:off x="1371600" y="990600"/>
            <a:ext cx="7772400" cy="1143000"/>
          </a:xfrm>
        </p:spPr>
        <p:txBody>
          <a:bodyPr/>
          <a:lstStyle/>
          <a:p>
            <a:pPr eaLnBrk="1" hangingPunct="1"/>
            <a:r>
              <a:rPr lang="en-US" smtClean="0">
                <a:latin typeface="Arial" charset="0"/>
              </a:rPr>
              <a:t>Pakistan has received the most</a:t>
            </a:r>
          </a:p>
        </p:txBody>
      </p:sp>
      <p:pic>
        <p:nvPicPr>
          <p:cNvPr id="36869" name="Picture 4" descr="refugee_map afthanist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16113"/>
            <a:ext cx="8686800"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2689591-D3A5-4B0B-A86D-F530D06025DE}" type="slidenum">
              <a:rPr lang="en-US" smtClean="0">
                <a:solidFill>
                  <a:schemeClr val="tx2"/>
                </a:solidFill>
              </a:rPr>
              <a:pPr eaLnBrk="1" hangingPunct="1"/>
              <a:t>39</a:t>
            </a:fld>
            <a:endParaRPr lang="en-US" sz="1400" smtClean="0">
              <a:solidFill>
                <a:schemeClr val="tx2"/>
              </a:solidFill>
            </a:endParaRPr>
          </a:p>
        </p:txBody>
      </p:sp>
      <p:sp>
        <p:nvSpPr>
          <p:cNvPr id="37891" name="Rectangle 2"/>
          <p:cNvSpPr>
            <a:spLocks noGrp="1" noChangeArrowheads="1"/>
          </p:cNvSpPr>
          <p:nvPr>
            <p:ph type="title"/>
          </p:nvPr>
        </p:nvSpPr>
        <p:spPr>
          <a:xfrm>
            <a:off x="1066800" y="0"/>
            <a:ext cx="7772400" cy="838200"/>
          </a:xfrm>
        </p:spPr>
        <p:txBody>
          <a:bodyPr/>
          <a:lstStyle/>
          <a:p>
            <a:pPr eaLnBrk="1" hangingPunct="1"/>
            <a:r>
              <a:rPr lang="en-US" b="1" smtClean="0">
                <a:solidFill>
                  <a:srgbClr val="FF2413"/>
                </a:solidFill>
                <a:latin typeface="Arial" charset="0"/>
              </a:rPr>
              <a:t>Women</a:t>
            </a:r>
          </a:p>
        </p:txBody>
      </p:sp>
      <p:sp>
        <p:nvSpPr>
          <p:cNvPr id="37892" name="Rectangle 3"/>
          <p:cNvSpPr>
            <a:spLocks noGrp="1" noChangeArrowheads="1"/>
          </p:cNvSpPr>
          <p:nvPr>
            <p:ph type="body" idx="1"/>
          </p:nvPr>
        </p:nvSpPr>
        <p:spPr>
          <a:xfrm>
            <a:off x="0" y="762000"/>
            <a:ext cx="5257800" cy="6096000"/>
          </a:xfrm>
        </p:spPr>
        <p:txBody>
          <a:bodyPr/>
          <a:lstStyle/>
          <a:p>
            <a:pPr eaLnBrk="1" hangingPunct="1"/>
            <a:r>
              <a:rPr lang="en-US" sz="2800" smtClean="0">
                <a:latin typeface="Arial" charset="0"/>
              </a:rPr>
              <a:t>In areas under Taliban control women were required to wear a </a:t>
            </a:r>
            <a:r>
              <a:rPr lang="en-US" sz="2800" b="1" smtClean="0">
                <a:solidFill>
                  <a:srgbClr val="000099"/>
                </a:solidFill>
                <a:latin typeface="Arial" charset="0"/>
              </a:rPr>
              <a:t>burka</a:t>
            </a:r>
            <a:r>
              <a:rPr lang="en-US" sz="2800" smtClean="0">
                <a:solidFill>
                  <a:srgbClr val="000000"/>
                </a:solidFill>
                <a:latin typeface="Arial" charset="0"/>
              </a:rPr>
              <a:t> when outside the home.</a:t>
            </a:r>
            <a:r>
              <a:rPr lang="en-US" sz="2800" smtClean="0">
                <a:latin typeface="Arial" charset="0"/>
              </a:rPr>
              <a:t> This covers the body head to toe.</a:t>
            </a:r>
          </a:p>
          <a:p>
            <a:pPr eaLnBrk="1" hangingPunct="1"/>
            <a:r>
              <a:rPr lang="en-US" sz="2800" smtClean="0">
                <a:latin typeface="Arial" charset="0"/>
              </a:rPr>
              <a:t>Schools were closed for girls, and professional women lost their jobs as they were not permitted to work outside the home.  30,000 widows in Kabul were been denied employment that had served as their only income.</a:t>
            </a:r>
          </a:p>
        </p:txBody>
      </p:sp>
      <p:pic>
        <p:nvPicPr>
          <p:cNvPr id="37893" name="Picture 4" descr="Afghanistan -- woman covered under Taliban ru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733800"/>
            <a:ext cx="3962400" cy="262572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7894" name="Picture 5" descr="Afghanistan -- woman shopping for bread under Taliban ru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066800"/>
            <a:ext cx="3962400" cy="263842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FB7270C-101A-4CA5-B4D5-0AA8B4CF8BA0}" type="slidenum">
              <a:rPr lang="en-US" smtClean="0">
                <a:solidFill>
                  <a:schemeClr val="tx2"/>
                </a:solidFill>
              </a:rPr>
              <a:pPr eaLnBrk="1" hangingPunct="1"/>
              <a:t>4</a:t>
            </a:fld>
            <a:endParaRPr lang="en-US" sz="1400" smtClean="0">
              <a:solidFill>
                <a:schemeClr val="tx2"/>
              </a:solidFill>
            </a:endParaRPr>
          </a:p>
        </p:txBody>
      </p:sp>
      <p:sp>
        <p:nvSpPr>
          <p:cNvPr id="5123" name="Rectangle 2"/>
          <p:cNvSpPr>
            <a:spLocks noGrp="1" noChangeArrowheads="1"/>
          </p:cNvSpPr>
          <p:nvPr>
            <p:ph type="title"/>
          </p:nvPr>
        </p:nvSpPr>
        <p:spPr>
          <a:xfrm>
            <a:off x="0" y="0"/>
            <a:ext cx="9144000" cy="762000"/>
          </a:xfrm>
        </p:spPr>
        <p:txBody>
          <a:bodyPr/>
          <a:lstStyle/>
          <a:p>
            <a:pPr eaLnBrk="1" hangingPunct="1"/>
            <a:r>
              <a:rPr lang="en-US" b="1" smtClean="0">
                <a:solidFill>
                  <a:srgbClr val="FF2413"/>
                </a:solidFill>
                <a:latin typeface="Arial" charset="0"/>
              </a:rPr>
              <a:t>American interest began when . . </a:t>
            </a:r>
          </a:p>
        </p:txBody>
      </p:sp>
      <p:sp>
        <p:nvSpPr>
          <p:cNvPr id="5124" name="Rectangle 3"/>
          <p:cNvSpPr>
            <a:spLocks noGrp="1" noChangeArrowheads="1"/>
          </p:cNvSpPr>
          <p:nvPr>
            <p:ph type="body" idx="1"/>
          </p:nvPr>
        </p:nvSpPr>
        <p:spPr>
          <a:xfrm>
            <a:off x="609600" y="914400"/>
            <a:ext cx="4343400" cy="5943600"/>
          </a:xfrm>
        </p:spPr>
        <p:txBody>
          <a:bodyPr/>
          <a:lstStyle/>
          <a:p>
            <a:pPr eaLnBrk="1" hangingPunct="1">
              <a:lnSpc>
                <a:spcPct val="90000"/>
              </a:lnSpc>
            </a:pPr>
            <a:r>
              <a:rPr lang="en-US" smtClean="0">
                <a:latin typeface="Arial" charset="0"/>
              </a:rPr>
              <a:t>Terrorist attack on the World Trade Center in New York on September 11, 2001</a:t>
            </a:r>
          </a:p>
          <a:p>
            <a:pPr eaLnBrk="1" hangingPunct="1">
              <a:lnSpc>
                <a:spcPct val="90000"/>
              </a:lnSpc>
            </a:pPr>
            <a:r>
              <a:rPr lang="en-US" smtClean="0">
                <a:latin typeface="Arial" charset="0"/>
              </a:rPr>
              <a:t>Osama Bin Laden was identified as being the leader of a terrorist organization with headquarters in Afghanistan that planned the attack</a:t>
            </a:r>
          </a:p>
        </p:txBody>
      </p:sp>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823913"/>
            <a:ext cx="4012384" cy="550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DC8E88-9248-4C08-B8EA-7429E15DC3A8}" type="slidenum">
              <a:rPr lang="en-US" smtClean="0">
                <a:solidFill>
                  <a:schemeClr val="tx2"/>
                </a:solidFill>
              </a:rPr>
              <a:pPr eaLnBrk="1" hangingPunct="1"/>
              <a:t>40</a:t>
            </a:fld>
            <a:endParaRPr lang="en-US" sz="1400" smtClean="0">
              <a:solidFill>
                <a:schemeClr val="tx2"/>
              </a:solidFill>
            </a:endParaRPr>
          </a:p>
        </p:txBody>
      </p:sp>
      <p:sp>
        <p:nvSpPr>
          <p:cNvPr id="38915" name="Rectangle 2"/>
          <p:cNvSpPr>
            <a:spLocks noGrp="1" noChangeArrowheads="1"/>
          </p:cNvSpPr>
          <p:nvPr>
            <p:ph type="title"/>
          </p:nvPr>
        </p:nvSpPr>
        <p:spPr>
          <a:xfrm>
            <a:off x="990600" y="0"/>
            <a:ext cx="7772400" cy="838200"/>
          </a:xfrm>
        </p:spPr>
        <p:txBody>
          <a:bodyPr/>
          <a:lstStyle/>
          <a:p>
            <a:pPr eaLnBrk="1" hangingPunct="1"/>
            <a:r>
              <a:rPr lang="en-US" b="1" dirty="0" smtClean="0">
                <a:solidFill>
                  <a:srgbClr val="FF2413"/>
                </a:solidFill>
                <a:latin typeface="Arial" charset="0"/>
              </a:rPr>
              <a:t>Difficult conditions</a:t>
            </a:r>
          </a:p>
        </p:txBody>
      </p:sp>
      <p:sp>
        <p:nvSpPr>
          <p:cNvPr id="38916" name="Rectangle 3"/>
          <p:cNvSpPr>
            <a:spLocks noGrp="1" noChangeArrowheads="1"/>
          </p:cNvSpPr>
          <p:nvPr>
            <p:ph type="body" idx="1"/>
          </p:nvPr>
        </p:nvSpPr>
        <p:spPr>
          <a:xfrm>
            <a:off x="533400" y="762000"/>
            <a:ext cx="8534400" cy="1066800"/>
          </a:xfrm>
        </p:spPr>
        <p:txBody>
          <a:bodyPr/>
          <a:lstStyle/>
          <a:p>
            <a:pPr eaLnBrk="1" hangingPunct="1"/>
            <a:r>
              <a:rPr lang="en-US" dirty="0" smtClean="0">
                <a:solidFill>
                  <a:srgbClr val="000000"/>
                </a:solidFill>
                <a:latin typeface="Arial" charset="0"/>
              </a:rPr>
              <a:t>Women forced to beg in </a:t>
            </a:r>
            <a:r>
              <a:rPr lang="en-US" dirty="0" err="1" smtClean="0">
                <a:solidFill>
                  <a:srgbClr val="000000"/>
                </a:solidFill>
                <a:latin typeface="Arial" charset="0"/>
              </a:rPr>
              <a:t>Mazar</a:t>
            </a:r>
            <a:r>
              <a:rPr lang="en-US" dirty="0" smtClean="0">
                <a:solidFill>
                  <a:srgbClr val="000000"/>
                </a:solidFill>
                <a:latin typeface="Arial" charset="0"/>
              </a:rPr>
              <a:t>-e-Sharif by Taliban</a:t>
            </a:r>
          </a:p>
          <a:p>
            <a:pPr eaLnBrk="1" hangingPunct="1"/>
            <a:endParaRPr lang="en-US" dirty="0" smtClean="0">
              <a:solidFill>
                <a:srgbClr val="000000"/>
              </a:solidFill>
              <a:latin typeface="Arial" charset="0"/>
            </a:endParaRPr>
          </a:p>
          <a:p>
            <a:pPr eaLnBrk="1" hangingPunct="1"/>
            <a:endParaRPr lang="en-US" dirty="0" smtClean="0">
              <a:solidFill>
                <a:srgbClr val="000000"/>
              </a:solidFill>
              <a:latin typeface="Arial" charset="0"/>
            </a:endParaRPr>
          </a:p>
        </p:txBody>
      </p:sp>
      <p:pic>
        <p:nvPicPr>
          <p:cNvPr id="3891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775652"/>
            <a:ext cx="7715171" cy="5082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281"/>
            <a:ext cx="7772400" cy="766281"/>
          </a:xfrm>
        </p:spPr>
        <p:txBody>
          <a:bodyPr/>
          <a:lstStyle/>
          <a:p>
            <a:r>
              <a:rPr lang="en-US" b="1" dirty="0" smtClean="0">
                <a:solidFill>
                  <a:srgbClr val="FF2413"/>
                </a:solidFill>
                <a:latin typeface="Arial" charset="0"/>
              </a:rPr>
              <a:t>Difficult conditions</a:t>
            </a:r>
            <a:endParaRPr lang="en-US" dirty="0"/>
          </a:p>
        </p:txBody>
      </p:sp>
      <p:sp>
        <p:nvSpPr>
          <p:cNvPr id="3" name="Content Placeholder 2"/>
          <p:cNvSpPr>
            <a:spLocks noGrp="1"/>
          </p:cNvSpPr>
          <p:nvPr>
            <p:ph idx="1"/>
          </p:nvPr>
        </p:nvSpPr>
        <p:spPr>
          <a:xfrm>
            <a:off x="609600" y="762000"/>
            <a:ext cx="8458200" cy="1143000"/>
          </a:xfrm>
        </p:spPr>
        <p:txBody>
          <a:bodyPr/>
          <a:lstStyle/>
          <a:p>
            <a:r>
              <a:rPr lang="en-US" dirty="0" smtClean="0">
                <a:solidFill>
                  <a:srgbClr val="000000"/>
                </a:solidFill>
                <a:latin typeface="Arial" charset="0"/>
              </a:rPr>
              <a:t>Cooking grass in refugee camp for lack of better food</a:t>
            </a:r>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35DE933D-7E3A-4C3A-9E6B-ACAB3F851F9D}" type="slidenum">
              <a:rPr lang="en-US" smtClean="0"/>
              <a:pPr>
                <a:defRPr/>
              </a:pPr>
              <a:t>41</a:t>
            </a:fld>
            <a:endParaRPr lang="en-US" sz="1400"/>
          </a:p>
        </p:txBody>
      </p:sp>
      <p:pic>
        <p:nvPicPr>
          <p:cNvPr id="9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008" y="2028824"/>
            <a:ext cx="7056792" cy="4500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59564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4EEEC6F-721F-48C5-ADBA-7BFCCA46A8A6}" type="slidenum">
              <a:rPr lang="en-US" smtClean="0">
                <a:solidFill>
                  <a:schemeClr val="tx2"/>
                </a:solidFill>
              </a:rPr>
              <a:pPr eaLnBrk="1" hangingPunct="1"/>
              <a:t>42</a:t>
            </a:fld>
            <a:endParaRPr lang="en-US" sz="1400" smtClean="0">
              <a:solidFill>
                <a:schemeClr val="tx2"/>
              </a:solidFill>
            </a:endParaRPr>
          </a:p>
        </p:txBody>
      </p:sp>
      <p:sp>
        <p:nvSpPr>
          <p:cNvPr id="39939" name="Rectangle 2"/>
          <p:cNvSpPr>
            <a:spLocks noGrp="1" noChangeArrowheads="1"/>
          </p:cNvSpPr>
          <p:nvPr>
            <p:ph type="title"/>
          </p:nvPr>
        </p:nvSpPr>
        <p:spPr>
          <a:xfrm>
            <a:off x="1066800" y="304800"/>
            <a:ext cx="7772400" cy="533400"/>
          </a:xfrm>
        </p:spPr>
        <p:txBody>
          <a:bodyPr/>
          <a:lstStyle/>
          <a:p>
            <a:pPr eaLnBrk="1" hangingPunct="1"/>
            <a:r>
              <a:rPr lang="en-US" b="1" smtClean="0">
                <a:solidFill>
                  <a:srgbClr val="FF2413"/>
                </a:solidFill>
                <a:latin typeface="Arial" charset="0"/>
              </a:rPr>
              <a:t>View Through the Burka</a:t>
            </a:r>
          </a:p>
        </p:txBody>
      </p:sp>
      <p:sp>
        <p:nvSpPr>
          <p:cNvPr id="39940" name="Rectangle 3"/>
          <p:cNvSpPr>
            <a:spLocks noGrp="1" noChangeArrowheads="1"/>
          </p:cNvSpPr>
          <p:nvPr>
            <p:ph type="body" idx="1"/>
          </p:nvPr>
        </p:nvSpPr>
        <p:spPr>
          <a:xfrm>
            <a:off x="1066800" y="4311650"/>
            <a:ext cx="8077200" cy="2546350"/>
          </a:xfrm>
        </p:spPr>
        <p:txBody>
          <a:bodyPr/>
          <a:lstStyle/>
          <a:p>
            <a:pPr eaLnBrk="1" hangingPunct="1"/>
            <a:r>
              <a:rPr lang="en-US" sz="2800" smtClean="0">
                <a:latin typeface="Arial" charset="0"/>
              </a:rPr>
              <a:t>  View through a veil, or </a:t>
            </a:r>
            <a:r>
              <a:rPr lang="en-US" sz="2800" b="1" smtClean="0">
                <a:latin typeface="Arial" charset="0"/>
              </a:rPr>
              <a:t>burka</a:t>
            </a:r>
            <a:r>
              <a:rPr lang="en-US" sz="2800" smtClean="0">
                <a:latin typeface="Arial" charset="0"/>
              </a:rPr>
              <a:t>, which all Afghan women are required to wear outside the home.  Restricted vision has reportedly caused numerous accidents involving vehicles and women pedestrians.</a:t>
            </a:r>
          </a:p>
        </p:txBody>
      </p:sp>
      <p:pic>
        <p:nvPicPr>
          <p:cNvPr id="39941" name="Picture 4" descr="view through burka afghanist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838200"/>
            <a:ext cx="7772400"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E90E8A6-B58D-4F65-B3A2-FA574B6AA0C5}" type="slidenum">
              <a:rPr lang="en-US" smtClean="0">
                <a:solidFill>
                  <a:schemeClr val="tx2"/>
                </a:solidFill>
              </a:rPr>
              <a:pPr eaLnBrk="1" hangingPunct="1"/>
              <a:t>43</a:t>
            </a:fld>
            <a:endParaRPr lang="en-US" sz="1400" smtClean="0">
              <a:solidFill>
                <a:schemeClr val="tx2"/>
              </a:solidFill>
            </a:endParaRPr>
          </a:p>
        </p:txBody>
      </p:sp>
      <p:sp>
        <p:nvSpPr>
          <p:cNvPr id="40963" name="Rectangle 2"/>
          <p:cNvSpPr>
            <a:spLocks noGrp="1" noChangeArrowheads="1"/>
          </p:cNvSpPr>
          <p:nvPr>
            <p:ph type="title"/>
          </p:nvPr>
        </p:nvSpPr>
        <p:spPr>
          <a:xfrm>
            <a:off x="0" y="0"/>
            <a:ext cx="9144000" cy="762000"/>
          </a:xfrm>
        </p:spPr>
        <p:txBody>
          <a:bodyPr/>
          <a:lstStyle/>
          <a:p>
            <a:pPr algn="ctr" eaLnBrk="1" hangingPunct="1"/>
            <a:r>
              <a:rPr lang="en-US" sz="3600" b="1" dirty="0" smtClean="0">
                <a:solidFill>
                  <a:srgbClr val="FF2413"/>
                </a:solidFill>
                <a:latin typeface="Arial" charset="0"/>
              </a:rPr>
              <a:t>Harsh Treatment of Women by Taliban</a:t>
            </a:r>
          </a:p>
        </p:txBody>
      </p:sp>
      <p:sp>
        <p:nvSpPr>
          <p:cNvPr id="40964" name="Rectangle 3"/>
          <p:cNvSpPr>
            <a:spLocks noGrp="1" noChangeArrowheads="1"/>
          </p:cNvSpPr>
          <p:nvPr>
            <p:ph type="body" idx="1"/>
          </p:nvPr>
        </p:nvSpPr>
        <p:spPr>
          <a:xfrm>
            <a:off x="533400" y="739775"/>
            <a:ext cx="7772400" cy="1416050"/>
          </a:xfrm>
        </p:spPr>
        <p:txBody>
          <a:bodyPr/>
          <a:lstStyle/>
          <a:p>
            <a:pPr eaLnBrk="1" hangingPunct="1"/>
            <a:r>
              <a:rPr lang="en-US" dirty="0" smtClean="0">
                <a:latin typeface="Arial" charset="0"/>
              </a:rPr>
              <a:t>Beating women </a:t>
            </a:r>
          </a:p>
        </p:txBody>
      </p:sp>
      <p:pic>
        <p:nvPicPr>
          <p:cNvPr id="4096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073" y="1295400"/>
            <a:ext cx="7666927"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9" y="26542"/>
            <a:ext cx="9144000" cy="811658"/>
          </a:xfrm>
        </p:spPr>
        <p:txBody>
          <a:bodyPr/>
          <a:lstStyle/>
          <a:p>
            <a:r>
              <a:rPr lang="en-US" sz="3600" b="1" dirty="0" smtClean="0">
                <a:solidFill>
                  <a:srgbClr val="FF2413"/>
                </a:solidFill>
                <a:latin typeface="Arial" charset="0"/>
              </a:rPr>
              <a:t>Harsh Treatment of Women by Taliban</a:t>
            </a:r>
            <a:endParaRPr lang="en-US" sz="3600" dirty="0"/>
          </a:p>
        </p:txBody>
      </p:sp>
      <p:sp>
        <p:nvSpPr>
          <p:cNvPr id="3" name="Content Placeholder 2"/>
          <p:cNvSpPr>
            <a:spLocks noGrp="1"/>
          </p:cNvSpPr>
          <p:nvPr>
            <p:ph idx="1"/>
          </p:nvPr>
        </p:nvSpPr>
        <p:spPr>
          <a:xfrm>
            <a:off x="457200" y="762000"/>
            <a:ext cx="7772400" cy="762000"/>
          </a:xfrm>
        </p:spPr>
        <p:txBody>
          <a:bodyPr/>
          <a:lstStyle/>
          <a:p>
            <a:r>
              <a:rPr lang="en-US" dirty="0" smtClean="0">
                <a:latin typeface="Arial" charset="0"/>
              </a:rPr>
              <a:t>Executing a woman publicly</a:t>
            </a:r>
            <a:endParaRPr lang="en-US" dirty="0"/>
          </a:p>
        </p:txBody>
      </p:sp>
      <p:sp>
        <p:nvSpPr>
          <p:cNvPr id="4" name="Slide Number Placeholder 3"/>
          <p:cNvSpPr>
            <a:spLocks noGrp="1"/>
          </p:cNvSpPr>
          <p:nvPr>
            <p:ph type="sldNum" sz="quarter" idx="12"/>
          </p:nvPr>
        </p:nvSpPr>
        <p:spPr/>
        <p:txBody>
          <a:bodyPr/>
          <a:lstStyle/>
          <a:p>
            <a:pPr>
              <a:defRPr/>
            </a:pPr>
            <a:fld id="{35DE933D-7E3A-4C3A-9E6B-ACAB3F851F9D}" type="slidenum">
              <a:rPr lang="en-US" smtClean="0"/>
              <a:pPr>
                <a:defRPr/>
              </a:pPr>
              <a:t>44</a:t>
            </a:fld>
            <a:endParaRPr lang="en-US" sz="1400"/>
          </a:p>
        </p:txBody>
      </p:sp>
      <p:pic>
        <p:nvPicPr>
          <p:cNvPr id="99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50664"/>
            <a:ext cx="7924800" cy="5507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98718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783F17F-BD09-41F6-BA0B-8E8090777F9D}" type="slidenum">
              <a:rPr lang="en-US" smtClean="0">
                <a:solidFill>
                  <a:schemeClr val="tx2"/>
                </a:solidFill>
              </a:rPr>
              <a:pPr eaLnBrk="1" hangingPunct="1"/>
              <a:t>45</a:t>
            </a:fld>
            <a:endParaRPr lang="en-US" sz="1400" smtClean="0">
              <a:solidFill>
                <a:schemeClr val="tx2"/>
              </a:solidFill>
            </a:endParaRPr>
          </a:p>
        </p:txBody>
      </p:sp>
      <p:sp>
        <p:nvSpPr>
          <p:cNvPr id="41987" name="Rectangle 2"/>
          <p:cNvSpPr>
            <a:spLocks noGrp="1" noChangeArrowheads="1"/>
          </p:cNvSpPr>
          <p:nvPr>
            <p:ph type="title"/>
          </p:nvPr>
        </p:nvSpPr>
        <p:spPr>
          <a:xfrm>
            <a:off x="838200" y="0"/>
            <a:ext cx="5791200" cy="1295400"/>
          </a:xfrm>
        </p:spPr>
        <p:txBody>
          <a:bodyPr/>
          <a:lstStyle/>
          <a:p>
            <a:pPr eaLnBrk="1" hangingPunct="1"/>
            <a:r>
              <a:rPr lang="en-US" b="1" smtClean="0">
                <a:solidFill>
                  <a:srgbClr val="FF2413"/>
                </a:solidFill>
                <a:latin typeface="Arial" charset="0"/>
              </a:rPr>
              <a:t>Suffer the Little Children</a:t>
            </a:r>
          </a:p>
        </p:txBody>
      </p:sp>
      <p:sp>
        <p:nvSpPr>
          <p:cNvPr id="41988" name="Rectangle 3"/>
          <p:cNvSpPr>
            <a:spLocks noGrp="1" noChangeArrowheads="1"/>
          </p:cNvSpPr>
          <p:nvPr>
            <p:ph type="body" idx="1"/>
          </p:nvPr>
        </p:nvSpPr>
        <p:spPr>
          <a:xfrm>
            <a:off x="533400" y="1371600"/>
            <a:ext cx="4267200" cy="5486400"/>
          </a:xfrm>
        </p:spPr>
        <p:txBody>
          <a:bodyPr/>
          <a:lstStyle/>
          <a:p>
            <a:pPr eaLnBrk="1" hangingPunct="1"/>
            <a:r>
              <a:rPr lang="en-US" sz="2800" smtClean="0">
                <a:latin typeface="Arial" charset="0"/>
              </a:rPr>
              <a:t>More than 10 million children have suffered under 10 years of drought and civil war.</a:t>
            </a:r>
          </a:p>
          <a:p>
            <a:pPr lvl="1" eaLnBrk="1" hangingPunct="1"/>
            <a:r>
              <a:rPr lang="en-US" sz="2400" smtClean="0">
                <a:latin typeface="Arial" charset="0"/>
              </a:rPr>
              <a:t>Afghanistan ranks number 1 in worldwide maternal mortality</a:t>
            </a:r>
          </a:p>
          <a:p>
            <a:pPr lvl="1" eaLnBrk="1" hangingPunct="1"/>
            <a:r>
              <a:rPr lang="en-US" sz="2400" smtClean="0">
                <a:latin typeface="Arial" charset="0"/>
              </a:rPr>
              <a:t>One in three Afghan children is an orphan</a:t>
            </a:r>
          </a:p>
          <a:p>
            <a:pPr lvl="1" eaLnBrk="1" hangingPunct="1"/>
            <a:r>
              <a:rPr lang="en-US" sz="2400" smtClean="0">
                <a:latin typeface="Arial" charset="0"/>
              </a:rPr>
              <a:t>Almost half of Afghan children suffer from chronic malnutrition</a:t>
            </a:r>
          </a:p>
        </p:txBody>
      </p:sp>
      <p:pic>
        <p:nvPicPr>
          <p:cNvPr id="41989" name="Picture 4" descr="afghan childre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3276600"/>
            <a:ext cx="24606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5" descr="afghan children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0"/>
            <a:ext cx="358140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142549C-5D2A-4034-9ABE-9202A2F38C7A}" type="slidenum">
              <a:rPr lang="en-US" smtClean="0">
                <a:solidFill>
                  <a:schemeClr val="tx2"/>
                </a:solidFill>
              </a:rPr>
              <a:pPr eaLnBrk="1" hangingPunct="1"/>
              <a:t>46</a:t>
            </a:fld>
            <a:endParaRPr lang="en-US" sz="1400" smtClean="0">
              <a:solidFill>
                <a:schemeClr val="tx2"/>
              </a:solidFill>
            </a:endParaRPr>
          </a:p>
        </p:txBody>
      </p:sp>
      <p:sp>
        <p:nvSpPr>
          <p:cNvPr id="43011" name="Rectangle 2"/>
          <p:cNvSpPr>
            <a:spLocks noGrp="1" noChangeArrowheads="1"/>
          </p:cNvSpPr>
          <p:nvPr>
            <p:ph type="title"/>
          </p:nvPr>
        </p:nvSpPr>
        <p:spPr>
          <a:xfrm>
            <a:off x="0" y="0"/>
            <a:ext cx="4546294" cy="762000"/>
          </a:xfrm>
        </p:spPr>
        <p:txBody>
          <a:bodyPr/>
          <a:lstStyle/>
          <a:p>
            <a:pPr eaLnBrk="1" hangingPunct="1"/>
            <a:r>
              <a:rPr lang="en-US" sz="4000" b="1" dirty="0" smtClean="0">
                <a:solidFill>
                  <a:srgbClr val="FF2413"/>
                </a:solidFill>
                <a:latin typeface="Arial" charset="0"/>
              </a:rPr>
              <a:t>Hungry Children</a:t>
            </a:r>
          </a:p>
        </p:txBody>
      </p:sp>
      <p:sp>
        <p:nvSpPr>
          <p:cNvPr id="43012" name="Rectangle 3"/>
          <p:cNvSpPr>
            <a:spLocks noGrp="1" noChangeArrowheads="1"/>
          </p:cNvSpPr>
          <p:nvPr>
            <p:ph type="body" idx="1"/>
          </p:nvPr>
        </p:nvSpPr>
        <p:spPr>
          <a:xfrm>
            <a:off x="152400" y="1219200"/>
            <a:ext cx="4114800" cy="2743200"/>
          </a:xfrm>
        </p:spPr>
        <p:txBody>
          <a:bodyPr/>
          <a:lstStyle/>
          <a:p>
            <a:pPr eaLnBrk="1" hangingPunct="1">
              <a:lnSpc>
                <a:spcPct val="90000"/>
              </a:lnSpc>
            </a:pPr>
            <a:r>
              <a:rPr lang="en-US" dirty="0" smtClean="0">
                <a:latin typeface="Arial" charset="0"/>
              </a:rPr>
              <a:t>Kids wait in line for food aid </a:t>
            </a:r>
          </a:p>
        </p:txBody>
      </p:sp>
      <p:pic>
        <p:nvPicPr>
          <p:cNvPr id="4301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6294" y="0"/>
            <a:ext cx="45951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6267"/>
            <a:ext cx="7772400" cy="745733"/>
          </a:xfrm>
        </p:spPr>
        <p:txBody>
          <a:bodyPr/>
          <a:lstStyle/>
          <a:p>
            <a:r>
              <a:rPr lang="en-US" b="1" dirty="0" smtClean="0">
                <a:solidFill>
                  <a:srgbClr val="FF2413"/>
                </a:solidFill>
                <a:latin typeface="Arial" charset="0"/>
              </a:rPr>
              <a:t>Hungry Children</a:t>
            </a:r>
            <a:endParaRPr lang="en-US" dirty="0"/>
          </a:p>
        </p:txBody>
      </p:sp>
      <p:sp>
        <p:nvSpPr>
          <p:cNvPr id="3" name="Content Placeholder 2"/>
          <p:cNvSpPr>
            <a:spLocks noGrp="1"/>
          </p:cNvSpPr>
          <p:nvPr>
            <p:ph idx="1"/>
          </p:nvPr>
        </p:nvSpPr>
        <p:spPr>
          <a:xfrm>
            <a:off x="609600" y="838200"/>
            <a:ext cx="7772400" cy="4114800"/>
          </a:xfrm>
        </p:spPr>
        <p:txBody>
          <a:bodyPr/>
          <a:lstStyle/>
          <a:p>
            <a:r>
              <a:rPr lang="en-US" dirty="0" smtClean="0">
                <a:latin typeface="Arial" charset="0"/>
              </a:rPr>
              <a:t>Looking in garbage</a:t>
            </a:r>
            <a:endParaRPr lang="en-US" dirty="0"/>
          </a:p>
        </p:txBody>
      </p:sp>
      <p:sp>
        <p:nvSpPr>
          <p:cNvPr id="4" name="Slide Number Placeholder 3"/>
          <p:cNvSpPr>
            <a:spLocks noGrp="1"/>
          </p:cNvSpPr>
          <p:nvPr>
            <p:ph type="sldNum" sz="quarter" idx="12"/>
          </p:nvPr>
        </p:nvSpPr>
        <p:spPr/>
        <p:txBody>
          <a:bodyPr/>
          <a:lstStyle/>
          <a:p>
            <a:pPr>
              <a:defRPr/>
            </a:pPr>
            <a:fld id="{35DE933D-7E3A-4C3A-9E6B-ACAB3F851F9D}" type="slidenum">
              <a:rPr lang="en-US" smtClean="0"/>
              <a:pPr>
                <a:defRPr/>
              </a:pPr>
              <a:t>47</a:t>
            </a:fld>
            <a:endParaRPr lang="en-US" sz="1400"/>
          </a:p>
        </p:txBody>
      </p:sp>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8035192"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43299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6267"/>
            <a:ext cx="7772400" cy="745733"/>
          </a:xfrm>
        </p:spPr>
        <p:txBody>
          <a:bodyPr/>
          <a:lstStyle/>
          <a:p>
            <a:r>
              <a:rPr lang="en-US" b="1" dirty="0" smtClean="0">
                <a:solidFill>
                  <a:srgbClr val="FF2413"/>
                </a:solidFill>
                <a:latin typeface="Arial" charset="0"/>
              </a:rPr>
              <a:t>Hungry Children</a:t>
            </a:r>
            <a:endParaRPr lang="en-US" dirty="0"/>
          </a:p>
        </p:txBody>
      </p:sp>
      <p:sp>
        <p:nvSpPr>
          <p:cNvPr id="3" name="Content Placeholder 2"/>
          <p:cNvSpPr>
            <a:spLocks noGrp="1"/>
          </p:cNvSpPr>
          <p:nvPr>
            <p:ph idx="1"/>
          </p:nvPr>
        </p:nvSpPr>
        <p:spPr>
          <a:xfrm>
            <a:off x="609600" y="762000"/>
            <a:ext cx="7772400" cy="4114800"/>
          </a:xfrm>
        </p:spPr>
        <p:txBody>
          <a:bodyPr/>
          <a:lstStyle/>
          <a:p>
            <a:r>
              <a:rPr lang="en-US" dirty="0" smtClean="0">
                <a:latin typeface="Arial" charset="0"/>
              </a:rPr>
              <a:t>Picking wheat grains from ground</a:t>
            </a:r>
            <a:endParaRPr lang="en-US" dirty="0"/>
          </a:p>
        </p:txBody>
      </p:sp>
      <p:sp>
        <p:nvSpPr>
          <p:cNvPr id="4" name="Slide Number Placeholder 3"/>
          <p:cNvSpPr>
            <a:spLocks noGrp="1"/>
          </p:cNvSpPr>
          <p:nvPr>
            <p:ph type="sldNum" sz="quarter" idx="12"/>
          </p:nvPr>
        </p:nvSpPr>
        <p:spPr/>
        <p:txBody>
          <a:bodyPr/>
          <a:lstStyle/>
          <a:p>
            <a:pPr>
              <a:defRPr/>
            </a:pPr>
            <a:fld id="{35DE933D-7E3A-4C3A-9E6B-ACAB3F851F9D}" type="slidenum">
              <a:rPr lang="en-US" smtClean="0"/>
              <a:pPr>
                <a:defRPr/>
              </a:pPr>
              <a:t>48</a:t>
            </a:fld>
            <a:endParaRPr lang="en-US" sz="1400"/>
          </a:p>
        </p:txBody>
      </p:sp>
      <p:pic>
        <p:nvPicPr>
          <p:cNvPr id="101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46904"/>
            <a:ext cx="8077200" cy="5511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83125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0FD7321-65CA-49DD-BB01-7326AE1A8EF4}" type="slidenum">
              <a:rPr lang="en-US" smtClean="0">
                <a:solidFill>
                  <a:schemeClr val="tx2"/>
                </a:solidFill>
              </a:rPr>
              <a:pPr eaLnBrk="1" hangingPunct="1"/>
              <a:t>49</a:t>
            </a:fld>
            <a:endParaRPr lang="en-US" sz="1400" smtClean="0">
              <a:solidFill>
                <a:schemeClr val="tx2"/>
              </a:solidFill>
            </a:endParaRPr>
          </a:p>
        </p:txBody>
      </p:sp>
      <p:sp>
        <p:nvSpPr>
          <p:cNvPr id="44035" name="Rectangle 2"/>
          <p:cNvSpPr>
            <a:spLocks noGrp="1" noChangeArrowheads="1"/>
          </p:cNvSpPr>
          <p:nvPr>
            <p:ph type="title"/>
          </p:nvPr>
        </p:nvSpPr>
        <p:spPr>
          <a:xfrm>
            <a:off x="1066800" y="0"/>
            <a:ext cx="7772400" cy="762000"/>
          </a:xfrm>
        </p:spPr>
        <p:txBody>
          <a:bodyPr/>
          <a:lstStyle/>
          <a:p>
            <a:pPr eaLnBrk="1" hangingPunct="1"/>
            <a:r>
              <a:rPr lang="en-US" b="1" smtClean="0">
                <a:solidFill>
                  <a:srgbClr val="FF2413"/>
                </a:solidFill>
                <a:latin typeface="Arial" charset="0"/>
              </a:rPr>
              <a:t>Demographics</a:t>
            </a:r>
          </a:p>
        </p:txBody>
      </p:sp>
      <p:sp>
        <p:nvSpPr>
          <p:cNvPr id="44036" name="Rectangle 3"/>
          <p:cNvSpPr>
            <a:spLocks noGrp="1" noChangeArrowheads="1"/>
          </p:cNvSpPr>
          <p:nvPr>
            <p:ph type="body" idx="1"/>
          </p:nvPr>
        </p:nvSpPr>
        <p:spPr>
          <a:xfrm>
            <a:off x="838200" y="914400"/>
            <a:ext cx="8305800" cy="5943600"/>
          </a:xfrm>
        </p:spPr>
        <p:txBody>
          <a:bodyPr/>
          <a:lstStyle/>
          <a:p>
            <a:pPr eaLnBrk="1" hangingPunct="1"/>
            <a:r>
              <a:rPr lang="en-US" sz="2800" smtClean="0">
                <a:latin typeface="Arial" charset="0"/>
              </a:rPr>
              <a:t>Population - 26,813,075 (2001 est.)</a:t>
            </a:r>
          </a:p>
          <a:p>
            <a:pPr eaLnBrk="1" hangingPunct="1"/>
            <a:r>
              <a:rPr lang="en-US" sz="2800" smtClean="0">
                <a:latin typeface="Arial" charset="0"/>
              </a:rPr>
              <a:t>Age Distribution </a:t>
            </a:r>
          </a:p>
          <a:p>
            <a:pPr lvl="1" eaLnBrk="1" hangingPunct="1"/>
            <a:r>
              <a:rPr lang="en-US" sz="2400" smtClean="0">
                <a:latin typeface="Arial" charset="0"/>
              </a:rPr>
              <a:t>0-14 years - 42 %</a:t>
            </a:r>
          </a:p>
          <a:p>
            <a:pPr lvl="1" eaLnBrk="1" hangingPunct="1"/>
            <a:r>
              <a:rPr lang="en-US" sz="2400" smtClean="0">
                <a:latin typeface="Arial" charset="0"/>
              </a:rPr>
              <a:t>15-64 years - 55%</a:t>
            </a:r>
          </a:p>
          <a:p>
            <a:pPr lvl="1" eaLnBrk="1" hangingPunct="1"/>
            <a:r>
              <a:rPr lang="en-US" sz="2400" smtClean="0">
                <a:latin typeface="Arial" charset="0"/>
              </a:rPr>
              <a:t>65 + - 2.79%</a:t>
            </a:r>
          </a:p>
          <a:p>
            <a:pPr eaLnBrk="1" hangingPunct="1"/>
            <a:r>
              <a:rPr lang="en-US" sz="2800" smtClean="0">
                <a:latin typeface="Arial" charset="0"/>
              </a:rPr>
              <a:t>Life Expectancy - 47 male; 45 female</a:t>
            </a:r>
          </a:p>
          <a:p>
            <a:pPr eaLnBrk="1" hangingPunct="1"/>
            <a:r>
              <a:rPr lang="en-US" sz="2800" smtClean="0">
                <a:latin typeface="Arial" charset="0"/>
              </a:rPr>
              <a:t>Population Growth Rate - 2.5% </a:t>
            </a:r>
          </a:p>
          <a:p>
            <a:pPr eaLnBrk="1" hangingPunct="1"/>
            <a:r>
              <a:rPr lang="en-US" sz="2800" smtClean="0">
                <a:latin typeface="Arial" charset="0"/>
              </a:rPr>
              <a:t>Population Doubling Time - 29 years </a:t>
            </a:r>
          </a:p>
          <a:p>
            <a:pPr eaLnBrk="1" hangingPunct="1"/>
            <a:r>
              <a:rPr lang="en-US" sz="2800" smtClean="0">
                <a:latin typeface="Arial" charset="0"/>
              </a:rPr>
              <a:t>Infant Mortality Rate – 147:1,000 live births </a:t>
            </a:r>
          </a:p>
          <a:p>
            <a:pPr eaLnBrk="1" hangingPunct="1"/>
            <a:r>
              <a:rPr lang="en-US" sz="2800" smtClean="0">
                <a:latin typeface="Arial" charset="0"/>
              </a:rPr>
              <a:t>Literacy Rate – total population - 32%; male - 47%; female - 15%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9D9CFA5-924A-477E-AD6B-AD35223410B0}" type="slidenum">
              <a:rPr lang="en-US" smtClean="0">
                <a:solidFill>
                  <a:schemeClr val="tx2"/>
                </a:solidFill>
              </a:rPr>
              <a:pPr eaLnBrk="1" hangingPunct="1"/>
              <a:t>5</a:t>
            </a:fld>
            <a:endParaRPr lang="en-US" sz="1400" smtClean="0">
              <a:solidFill>
                <a:schemeClr val="tx2"/>
              </a:solidFill>
            </a:endParaRPr>
          </a:p>
        </p:txBody>
      </p:sp>
      <p:sp>
        <p:nvSpPr>
          <p:cNvPr id="6147" name="Rectangle 2"/>
          <p:cNvSpPr>
            <a:spLocks noGrp="1" noChangeArrowheads="1"/>
          </p:cNvSpPr>
          <p:nvPr>
            <p:ph type="title"/>
          </p:nvPr>
        </p:nvSpPr>
        <p:spPr/>
        <p:txBody>
          <a:bodyPr/>
          <a:lstStyle/>
          <a:p>
            <a:pPr eaLnBrk="1" hangingPunct="1"/>
            <a:r>
              <a:rPr lang="en-US" b="1" smtClean="0">
                <a:solidFill>
                  <a:srgbClr val="FF2413"/>
                </a:solidFill>
                <a:latin typeface="Arial" charset="0"/>
              </a:rPr>
              <a:t>Background</a:t>
            </a:r>
          </a:p>
        </p:txBody>
      </p:sp>
      <p:sp>
        <p:nvSpPr>
          <p:cNvPr id="6148" name="Rectangle 3"/>
          <p:cNvSpPr>
            <a:spLocks noGrp="1" noChangeArrowheads="1"/>
          </p:cNvSpPr>
          <p:nvPr>
            <p:ph type="body" idx="1"/>
          </p:nvPr>
        </p:nvSpPr>
        <p:spPr/>
        <p:txBody>
          <a:bodyPr/>
          <a:lstStyle/>
          <a:p>
            <a:pPr eaLnBrk="1" hangingPunct="1"/>
            <a:r>
              <a:rPr lang="en-US" sz="2800" smtClean="0">
                <a:latin typeface="Arial" charset="0"/>
                <a:cs typeface="Times New Roman" pitchFamily="18" charset="0"/>
              </a:rPr>
              <a:t>In 1996 a group called the Taliban seized control of most of the</a:t>
            </a:r>
            <a:r>
              <a:rPr lang="en-US" sz="2800" smtClean="0">
                <a:latin typeface="Arial" charset="0"/>
              </a:rPr>
              <a:t> </a:t>
            </a:r>
            <a:r>
              <a:rPr lang="en-US" sz="2800" smtClean="0">
                <a:latin typeface="Arial" charset="0"/>
                <a:cs typeface="Times New Roman" pitchFamily="18" charset="0"/>
              </a:rPr>
              <a:t>country. The Taliban was accused of supporting the terrorists that</a:t>
            </a:r>
            <a:r>
              <a:rPr lang="en-US" sz="2800" smtClean="0">
                <a:latin typeface="Arial" charset="0"/>
              </a:rPr>
              <a:t> </a:t>
            </a:r>
            <a:r>
              <a:rPr lang="en-US" sz="2800" smtClean="0">
                <a:latin typeface="Arial" charset="0"/>
                <a:cs typeface="Times New Roman" pitchFamily="18" charset="0"/>
              </a:rPr>
              <a:t>attacked the World Trade Center and the Pentagon on September</a:t>
            </a:r>
            <a:r>
              <a:rPr lang="en-US" sz="2800" smtClean="0">
                <a:latin typeface="Arial" charset="0"/>
              </a:rPr>
              <a:t> </a:t>
            </a:r>
            <a:r>
              <a:rPr lang="en-US" sz="2800" smtClean="0">
                <a:latin typeface="Arial" charset="0"/>
                <a:cs typeface="Times New Roman" pitchFamily="18" charset="0"/>
              </a:rPr>
              <a:t>11, 2001. U.S. and allied military forces began conducting air</a:t>
            </a:r>
            <a:r>
              <a:rPr lang="en-US" sz="2800" smtClean="0">
                <a:latin typeface="Arial" charset="0"/>
              </a:rPr>
              <a:t> </a:t>
            </a:r>
            <a:r>
              <a:rPr lang="en-US" sz="2800" smtClean="0">
                <a:latin typeface="Arial" charset="0"/>
                <a:cs typeface="Times New Roman" pitchFamily="18" charset="0"/>
              </a:rPr>
              <a:t>strikes on Taliban facilities in Afghanistan on October 7, 2001.</a:t>
            </a:r>
            <a:r>
              <a:rPr lang="en-US" sz="2800" smtClean="0">
                <a:latin typeface="Arial" charset="0"/>
              </a:rPr>
              <a:t/>
            </a:r>
            <a:br>
              <a:rPr lang="en-US" sz="2800" smtClean="0">
                <a:latin typeface="Arial" charset="0"/>
              </a:rPr>
            </a:br>
            <a:endParaRPr lang="en-US" sz="2800" smtClean="0">
              <a:latin typeface="Arial"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A19EA1C-9CE4-4AD7-8CF9-C886C86A24FA}" type="slidenum">
              <a:rPr lang="en-US" smtClean="0">
                <a:solidFill>
                  <a:schemeClr val="tx2"/>
                </a:solidFill>
              </a:rPr>
              <a:pPr eaLnBrk="1" hangingPunct="1"/>
              <a:t>50</a:t>
            </a:fld>
            <a:endParaRPr lang="en-US" sz="1400" smtClean="0">
              <a:solidFill>
                <a:schemeClr val="tx2"/>
              </a:solidFill>
            </a:endParaRPr>
          </a:p>
        </p:txBody>
      </p:sp>
      <p:sp>
        <p:nvSpPr>
          <p:cNvPr id="45059" name="Rectangle 2"/>
          <p:cNvSpPr>
            <a:spLocks noGrp="1" noChangeArrowheads="1"/>
          </p:cNvSpPr>
          <p:nvPr>
            <p:ph type="title"/>
          </p:nvPr>
        </p:nvSpPr>
        <p:spPr>
          <a:xfrm>
            <a:off x="1371600" y="0"/>
            <a:ext cx="7772400" cy="762000"/>
          </a:xfrm>
        </p:spPr>
        <p:txBody>
          <a:bodyPr/>
          <a:lstStyle/>
          <a:p>
            <a:pPr eaLnBrk="1" hangingPunct="1"/>
            <a:r>
              <a:rPr lang="en-US" smtClean="0"/>
              <a:t>Major Cities of Afghanistan</a:t>
            </a:r>
          </a:p>
        </p:txBody>
      </p:sp>
      <p:pic>
        <p:nvPicPr>
          <p:cNvPr id="45060" name="Picture 3" descr="afghanistan cities map answered &amp; filled with neighbor boundari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1085850"/>
            <a:ext cx="7620000" cy="5588000"/>
          </a:xfrm>
          <a:noFill/>
          <a:ln>
            <a:solidFill>
              <a:srgbClr val="000000"/>
            </a:solid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706E89C-3486-4E8C-BD69-7B0A757626D9}" type="slidenum">
              <a:rPr lang="en-US" smtClean="0">
                <a:solidFill>
                  <a:schemeClr val="tx2"/>
                </a:solidFill>
              </a:rPr>
              <a:pPr eaLnBrk="1" hangingPunct="1"/>
              <a:t>51</a:t>
            </a:fld>
            <a:endParaRPr lang="en-US" sz="1400" smtClean="0">
              <a:solidFill>
                <a:schemeClr val="tx2"/>
              </a:solidFill>
            </a:endParaRPr>
          </a:p>
        </p:txBody>
      </p:sp>
      <p:sp>
        <p:nvSpPr>
          <p:cNvPr id="46083" name="Rectangle 2"/>
          <p:cNvSpPr>
            <a:spLocks noGrp="1" noChangeArrowheads="1"/>
          </p:cNvSpPr>
          <p:nvPr>
            <p:ph type="title"/>
          </p:nvPr>
        </p:nvSpPr>
        <p:spPr>
          <a:xfrm>
            <a:off x="990600" y="0"/>
            <a:ext cx="7772400" cy="838200"/>
          </a:xfrm>
        </p:spPr>
        <p:txBody>
          <a:bodyPr/>
          <a:lstStyle/>
          <a:p>
            <a:pPr eaLnBrk="1" hangingPunct="1"/>
            <a:r>
              <a:rPr lang="en-US" b="1" smtClean="0">
                <a:solidFill>
                  <a:srgbClr val="FF2413"/>
                </a:solidFill>
                <a:latin typeface="Arial" charset="0"/>
              </a:rPr>
              <a:t>POPULATION DENSITY</a:t>
            </a:r>
          </a:p>
        </p:txBody>
      </p:sp>
      <p:pic>
        <p:nvPicPr>
          <p:cNvPr id="46084" name="Picture 3" descr="afghanistan_pop density 72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177925"/>
            <a:ext cx="7239000" cy="568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7D0AAA1-014D-47B1-8891-76E1152986C2}" type="slidenum">
              <a:rPr lang="en-US" smtClean="0">
                <a:solidFill>
                  <a:schemeClr val="tx2"/>
                </a:solidFill>
              </a:rPr>
              <a:pPr eaLnBrk="1" hangingPunct="1"/>
              <a:t>52</a:t>
            </a:fld>
            <a:endParaRPr lang="en-US" sz="1400" smtClean="0">
              <a:solidFill>
                <a:schemeClr val="tx2"/>
              </a:solidFill>
            </a:endParaRPr>
          </a:p>
        </p:txBody>
      </p:sp>
      <p:sp>
        <p:nvSpPr>
          <p:cNvPr id="47107" name="Rectangle 2"/>
          <p:cNvSpPr>
            <a:spLocks noGrp="1" noChangeArrowheads="1"/>
          </p:cNvSpPr>
          <p:nvPr>
            <p:ph type="title"/>
          </p:nvPr>
        </p:nvSpPr>
        <p:spPr>
          <a:xfrm>
            <a:off x="457200" y="304800"/>
            <a:ext cx="8686800" cy="609600"/>
          </a:xfrm>
        </p:spPr>
        <p:txBody>
          <a:bodyPr/>
          <a:lstStyle/>
          <a:p>
            <a:pPr eaLnBrk="1" hangingPunct="1"/>
            <a:r>
              <a:rPr lang="en-US" b="1" smtClean="0">
                <a:solidFill>
                  <a:srgbClr val="FF2413"/>
                </a:solidFill>
                <a:latin typeface="Arial" charset="0"/>
              </a:rPr>
              <a:t>Human Environment Interaction</a:t>
            </a:r>
          </a:p>
        </p:txBody>
      </p:sp>
      <p:sp>
        <p:nvSpPr>
          <p:cNvPr id="47108" name="Rectangle 3"/>
          <p:cNvSpPr>
            <a:spLocks noGrp="1" noChangeArrowheads="1"/>
          </p:cNvSpPr>
          <p:nvPr>
            <p:ph type="body" idx="1"/>
          </p:nvPr>
        </p:nvSpPr>
        <p:spPr>
          <a:xfrm>
            <a:off x="533400" y="1066800"/>
            <a:ext cx="8610600" cy="5791200"/>
          </a:xfrm>
        </p:spPr>
        <p:txBody>
          <a:bodyPr/>
          <a:lstStyle/>
          <a:p>
            <a:pPr eaLnBrk="1" hangingPunct="1"/>
            <a:r>
              <a:rPr lang="en-US" b="1" smtClean="0">
                <a:latin typeface="Arial" charset="0"/>
              </a:rPr>
              <a:t>FARMING:</a:t>
            </a:r>
            <a:r>
              <a:rPr lang="en-US" smtClean="0">
                <a:latin typeface="Arial" charset="0"/>
              </a:rPr>
              <a:t>  Most of the people of Afghanistan are subsistence farmers. Much of the land is too dry or too mountainous for farming. Only 12% of the land is arable. Crops include wheat, nuts and fruits; grown mainly in river valleys.  Sheep, goats, chickens, and cattle are livestock raised.</a:t>
            </a:r>
          </a:p>
          <a:p>
            <a:pPr eaLnBrk="1" hangingPunct="1"/>
            <a:r>
              <a:rPr lang="en-US" b="1" smtClean="0">
                <a:latin typeface="Arial" charset="0"/>
              </a:rPr>
              <a:t>MINERALS AND RESOURCES:</a:t>
            </a:r>
            <a:r>
              <a:rPr lang="en-US" smtClean="0">
                <a:latin typeface="Arial" charset="0"/>
              </a:rPr>
              <a:t> Afghanistan is rich in minerals, but many are not developed. Natural gas, copper, and gold, are the main resources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5B55E11-56BD-4E4B-A85F-2FC72EC2A051}" type="slidenum">
              <a:rPr lang="en-US" smtClean="0">
                <a:solidFill>
                  <a:schemeClr val="tx2"/>
                </a:solidFill>
              </a:rPr>
              <a:pPr eaLnBrk="1" hangingPunct="1"/>
              <a:t>53</a:t>
            </a:fld>
            <a:endParaRPr lang="en-US" sz="1400" smtClean="0">
              <a:solidFill>
                <a:schemeClr val="tx2"/>
              </a:solidFill>
            </a:endParaRPr>
          </a:p>
        </p:txBody>
      </p:sp>
      <p:sp>
        <p:nvSpPr>
          <p:cNvPr id="48131" name="Rectangle 2"/>
          <p:cNvSpPr>
            <a:spLocks noGrp="1" noChangeArrowheads="1"/>
          </p:cNvSpPr>
          <p:nvPr>
            <p:ph type="title"/>
          </p:nvPr>
        </p:nvSpPr>
        <p:spPr>
          <a:xfrm>
            <a:off x="990600" y="0"/>
            <a:ext cx="7772400" cy="838200"/>
          </a:xfrm>
        </p:spPr>
        <p:txBody>
          <a:bodyPr/>
          <a:lstStyle/>
          <a:p>
            <a:pPr algn="r" eaLnBrk="1" hangingPunct="1"/>
            <a:r>
              <a:rPr lang="en-US" b="1" smtClean="0">
                <a:solidFill>
                  <a:srgbClr val="FF2413"/>
                </a:solidFill>
                <a:latin typeface="Arial" charset="0"/>
              </a:rPr>
              <a:t>Economic Map – Land Use</a:t>
            </a:r>
          </a:p>
        </p:txBody>
      </p:sp>
      <p:pic>
        <p:nvPicPr>
          <p:cNvPr id="48132" name="Picture 3" descr="afghanistan_econonomic map 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49338"/>
            <a:ext cx="7162800" cy="580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5AEAD0C-FD37-4EBF-973D-0502A64E0A3B}" type="slidenum">
              <a:rPr lang="en-US" smtClean="0">
                <a:solidFill>
                  <a:schemeClr val="tx2"/>
                </a:solidFill>
              </a:rPr>
              <a:pPr eaLnBrk="1" hangingPunct="1"/>
              <a:t>54</a:t>
            </a:fld>
            <a:endParaRPr lang="en-US" sz="1400" smtClean="0">
              <a:solidFill>
                <a:schemeClr val="tx2"/>
              </a:solidFill>
            </a:endParaRPr>
          </a:p>
        </p:txBody>
      </p:sp>
      <p:sp>
        <p:nvSpPr>
          <p:cNvPr id="49155" name="Rectangle 2"/>
          <p:cNvSpPr>
            <a:spLocks noGrp="1" noChangeArrowheads="1"/>
          </p:cNvSpPr>
          <p:nvPr>
            <p:ph type="title"/>
          </p:nvPr>
        </p:nvSpPr>
        <p:spPr>
          <a:xfrm>
            <a:off x="990600" y="0"/>
            <a:ext cx="3200400" cy="762000"/>
          </a:xfrm>
        </p:spPr>
        <p:txBody>
          <a:bodyPr/>
          <a:lstStyle/>
          <a:p>
            <a:pPr eaLnBrk="1" hangingPunct="1"/>
            <a:r>
              <a:rPr lang="en-US" b="1" dirty="0" smtClean="0">
                <a:solidFill>
                  <a:srgbClr val="FF2413"/>
                </a:solidFill>
                <a:latin typeface="Arial" charset="0"/>
              </a:rPr>
              <a:t>Agriculture </a:t>
            </a:r>
          </a:p>
        </p:txBody>
      </p:sp>
      <p:pic>
        <p:nvPicPr>
          <p:cNvPr id="4916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90600"/>
            <a:ext cx="8686800" cy="5468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4829"/>
            <a:ext cx="7772400" cy="786829"/>
          </a:xfrm>
        </p:spPr>
        <p:txBody>
          <a:bodyPr/>
          <a:lstStyle/>
          <a:p>
            <a:r>
              <a:rPr lang="en-US" b="1" dirty="0" smtClean="0">
                <a:solidFill>
                  <a:srgbClr val="FF2413"/>
                </a:solidFill>
                <a:latin typeface="Arial" charset="0"/>
              </a:rPr>
              <a:t>Drugs</a:t>
            </a:r>
            <a:endParaRPr lang="en-US" dirty="0"/>
          </a:p>
        </p:txBody>
      </p:sp>
      <p:sp>
        <p:nvSpPr>
          <p:cNvPr id="3" name="Content Placeholder 2"/>
          <p:cNvSpPr>
            <a:spLocks noGrp="1"/>
          </p:cNvSpPr>
          <p:nvPr>
            <p:ph idx="1"/>
          </p:nvPr>
        </p:nvSpPr>
        <p:spPr>
          <a:xfrm>
            <a:off x="457200" y="685800"/>
            <a:ext cx="8679094" cy="1066800"/>
          </a:xfrm>
        </p:spPr>
        <p:txBody>
          <a:bodyPr/>
          <a:lstStyle/>
          <a:p>
            <a:r>
              <a:rPr lang="en-US" dirty="0" smtClean="0">
                <a:latin typeface="Arial" charset="0"/>
              </a:rPr>
              <a:t>Growing opium poppies – major source of money</a:t>
            </a:r>
          </a:p>
          <a:p>
            <a:endParaRPr lang="en-US" dirty="0"/>
          </a:p>
        </p:txBody>
      </p:sp>
      <p:sp>
        <p:nvSpPr>
          <p:cNvPr id="4" name="Slide Number Placeholder 3"/>
          <p:cNvSpPr>
            <a:spLocks noGrp="1"/>
          </p:cNvSpPr>
          <p:nvPr>
            <p:ph type="sldNum" sz="quarter" idx="12"/>
          </p:nvPr>
        </p:nvSpPr>
        <p:spPr/>
        <p:txBody>
          <a:bodyPr/>
          <a:lstStyle/>
          <a:p>
            <a:pPr>
              <a:defRPr/>
            </a:pPr>
            <a:fld id="{35DE933D-7E3A-4C3A-9E6B-ACAB3F851F9D}" type="slidenum">
              <a:rPr lang="en-US" smtClean="0"/>
              <a:pPr>
                <a:defRPr/>
              </a:pPr>
              <a:t>55</a:t>
            </a:fld>
            <a:endParaRPr lang="en-US" sz="1400"/>
          </a:p>
        </p:txBody>
      </p:sp>
      <p:pic>
        <p:nvPicPr>
          <p:cNvPr id="1024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752600"/>
            <a:ext cx="7307132"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6263" y="1371600"/>
            <a:ext cx="3487737" cy="1743075"/>
          </a:xfrm>
          <a:prstGeom prst="rect">
            <a:avLst/>
          </a:prstGeom>
          <a:solidFill>
            <a:schemeClr val="bg1"/>
          </a:solidFill>
          <a:ln>
            <a:noFill/>
          </a:ln>
          <a:effectLst/>
        </p:spPr>
      </p:pic>
    </p:spTree>
    <p:extLst>
      <p:ext uri="{BB962C8B-B14F-4D97-AF65-F5344CB8AC3E}">
        <p14:creationId xmlns:p14="http://schemas.microsoft.com/office/powerpoint/2010/main" val="25817572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D462D70-B4AD-43F0-89E9-C8F6388C8B47}" type="slidenum">
              <a:rPr lang="en-US" smtClean="0">
                <a:solidFill>
                  <a:schemeClr val="tx2"/>
                </a:solidFill>
              </a:rPr>
              <a:pPr eaLnBrk="1" hangingPunct="1"/>
              <a:t>56</a:t>
            </a:fld>
            <a:endParaRPr lang="en-US" sz="1400" smtClean="0">
              <a:solidFill>
                <a:schemeClr val="tx2"/>
              </a:solidFill>
            </a:endParaRPr>
          </a:p>
        </p:txBody>
      </p:sp>
      <p:sp>
        <p:nvSpPr>
          <p:cNvPr id="50179" name="Rectangle 2"/>
          <p:cNvSpPr>
            <a:spLocks noGrp="1" noChangeArrowheads="1"/>
          </p:cNvSpPr>
          <p:nvPr>
            <p:ph type="title"/>
          </p:nvPr>
        </p:nvSpPr>
        <p:spPr>
          <a:xfrm>
            <a:off x="304800" y="0"/>
            <a:ext cx="8839200" cy="838200"/>
          </a:xfrm>
        </p:spPr>
        <p:txBody>
          <a:bodyPr/>
          <a:lstStyle/>
          <a:p>
            <a:pPr eaLnBrk="1" hangingPunct="1"/>
            <a:r>
              <a:rPr lang="en-US" b="1" smtClean="0">
                <a:solidFill>
                  <a:srgbClr val="FF2413"/>
                </a:solidFill>
                <a:latin typeface="Arial" charset="0"/>
              </a:rPr>
              <a:t>Human Environment Interaction</a:t>
            </a:r>
          </a:p>
        </p:txBody>
      </p:sp>
      <p:sp>
        <p:nvSpPr>
          <p:cNvPr id="50180" name="Rectangle 3"/>
          <p:cNvSpPr>
            <a:spLocks noGrp="1" noChangeArrowheads="1"/>
          </p:cNvSpPr>
          <p:nvPr>
            <p:ph type="body" idx="1"/>
          </p:nvPr>
        </p:nvSpPr>
        <p:spPr>
          <a:xfrm>
            <a:off x="838200" y="1524000"/>
            <a:ext cx="7696200" cy="5029200"/>
          </a:xfrm>
        </p:spPr>
        <p:txBody>
          <a:bodyPr/>
          <a:lstStyle/>
          <a:p>
            <a:pPr eaLnBrk="1" hangingPunct="1">
              <a:lnSpc>
                <a:spcPct val="90000"/>
              </a:lnSpc>
            </a:pPr>
            <a:r>
              <a:rPr lang="en-US" b="1" smtClean="0">
                <a:latin typeface="Arial" charset="0"/>
              </a:rPr>
              <a:t>INDUSTRY:</a:t>
            </a:r>
            <a:r>
              <a:rPr lang="en-US" smtClean="0">
                <a:latin typeface="Arial" charset="0"/>
              </a:rPr>
              <a:t>  Industry is not well developed.  Textiles, and craft industries such as metalwork,  jewelry, leather goods, and rugs are the major industries.</a:t>
            </a:r>
          </a:p>
          <a:p>
            <a:pPr eaLnBrk="1" hangingPunct="1">
              <a:lnSpc>
                <a:spcPct val="90000"/>
              </a:lnSpc>
            </a:pPr>
            <a:r>
              <a:rPr lang="en-US" b="1" smtClean="0">
                <a:latin typeface="Arial" charset="0"/>
              </a:rPr>
              <a:t>ECONOMIC FACTS</a:t>
            </a:r>
          </a:p>
          <a:p>
            <a:pPr lvl="1" eaLnBrk="1" hangingPunct="1">
              <a:lnSpc>
                <a:spcPct val="90000"/>
              </a:lnSpc>
            </a:pPr>
            <a:r>
              <a:rPr lang="en-US" smtClean="0">
                <a:latin typeface="Arial" charset="0"/>
              </a:rPr>
              <a:t>Gross National Product - $18.1 billion - per capita $800</a:t>
            </a:r>
          </a:p>
          <a:p>
            <a:pPr eaLnBrk="1" hangingPunct="1">
              <a:lnSpc>
                <a:spcPct val="90000"/>
              </a:lnSpc>
              <a:spcBef>
                <a:spcPct val="0"/>
              </a:spcBef>
              <a:buClrTx/>
              <a:buSzTx/>
              <a:buFontTx/>
              <a:buNone/>
            </a:pPr>
            <a:endParaRPr lang="en-US" sz="2800" smtClean="0">
              <a:latin typeface="Arial" charset="0"/>
            </a:endParaRPr>
          </a:p>
          <a:p>
            <a:pPr lvl="1" eaLnBrk="1" hangingPunct="1">
              <a:lnSpc>
                <a:spcPct val="90000"/>
              </a:lnSpc>
            </a:pPr>
            <a:r>
              <a:rPr lang="en-US" smtClean="0">
                <a:latin typeface="Arial" charset="0"/>
              </a:rPr>
              <a:t>Trade- Imports - $150 million - Exports - $80 million</a:t>
            </a:r>
            <a:endParaRPr lang="en-US" b="1" smtClean="0">
              <a:latin typeface="Arial"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7D77549-02BB-495D-A677-A3D70ABA486C}" type="slidenum">
              <a:rPr lang="en-US" smtClean="0">
                <a:solidFill>
                  <a:schemeClr val="tx2"/>
                </a:solidFill>
              </a:rPr>
              <a:pPr eaLnBrk="1" hangingPunct="1"/>
              <a:t>57</a:t>
            </a:fld>
            <a:endParaRPr lang="en-US" sz="1400" smtClean="0">
              <a:solidFill>
                <a:schemeClr val="tx2"/>
              </a:solidFill>
            </a:endParaRPr>
          </a:p>
        </p:txBody>
      </p:sp>
      <p:sp>
        <p:nvSpPr>
          <p:cNvPr id="51203" name="Rectangle 2"/>
          <p:cNvSpPr>
            <a:spLocks noGrp="1" noChangeArrowheads="1"/>
          </p:cNvSpPr>
          <p:nvPr>
            <p:ph type="title"/>
          </p:nvPr>
        </p:nvSpPr>
        <p:spPr>
          <a:xfrm>
            <a:off x="1066800" y="0"/>
            <a:ext cx="7772400" cy="762000"/>
          </a:xfrm>
        </p:spPr>
        <p:txBody>
          <a:bodyPr/>
          <a:lstStyle/>
          <a:p>
            <a:pPr eaLnBrk="1" hangingPunct="1"/>
            <a:r>
              <a:rPr lang="en-US" b="1" smtClean="0">
                <a:solidFill>
                  <a:srgbClr val="FF2413"/>
                </a:solidFill>
                <a:latin typeface="Arial" charset="0"/>
              </a:rPr>
              <a:t>Industry &amp; U.S. Influence</a:t>
            </a:r>
          </a:p>
        </p:txBody>
      </p:sp>
      <p:sp>
        <p:nvSpPr>
          <p:cNvPr id="51204" name="Rectangle 3"/>
          <p:cNvSpPr>
            <a:spLocks noGrp="1" noChangeArrowheads="1"/>
          </p:cNvSpPr>
          <p:nvPr>
            <p:ph type="body" idx="1"/>
          </p:nvPr>
        </p:nvSpPr>
        <p:spPr>
          <a:xfrm>
            <a:off x="533400" y="914400"/>
            <a:ext cx="8610600" cy="914400"/>
          </a:xfrm>
        </p:spPr>
        <p:txBody>
          <a:bodyPr/>
          <a:lstStyle/>
          <a:p>
            <a:pPr eaLnBrk="1" hangingPunct="1">
              <a:lnSpc>
                <a:spcPct val="90000"/>
              </a:lnSpc>
            </a:pPr>
            <a:r>
              <a:rPr lang="en-US" sz="2800" smtClean="0">
                <a:latin typeface="Arial" charset="0"/>
              </a:rPr>
              <a:t>Homemade soda bottling warehouse Afghanistan and child labor</a:t>
            </a:r>
          </a:p>
        </p:txBody>
      </p:sp>
      <p:pic>
        <p:nvPicPr>
          <p:cNvPr id="5120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9" y="1752600"/>
            <a:ext cx="7636467"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756B3F-2F0C-4F2B-B2AE-E46D5E335D77}" type="slidenum">
              <a:rPr lang="en-US" smtClean="0">
                <a:solidFill>
                  <a:schemeClr val="tx2"/>
                </a:solidFill>
              </a:rPr>
              <a:pPr eaLnBrk="1" hangingPunct="1"/>
              <a:t>58</a:t>
            </a:fld>
            <a:endParaRPr lang="en-US" sz="1400" smtClean="0">
              <a:solidFill>
                <a:schemeClr val="tx2"/>
              </a:solidFill>
            </a:endParaRPr>
          </a:p>
        </p:txBody>
      </p:sp>
      <p:sp>
        <p:nvSpPr>
          <p:cNvPr id="52227" name="Rectangle 2"/>
          <p:cNvSpPr>
            <a:spLocks noGrp="1" noChangeArrowheads="1"/>
          </p:cNvSpPr>
          <p:nvPr>
            <p:ph type="title"/>
          </p:nvPr>
        </p:nvSpPr>
        <p:spPr>
          <a:xfrm>
            <a:off x="1066800" y="0"/>
            <a:ext cx="7772400" cy="838200"/>
          </a:xfrm>
        </p:spPr>
        <p:txBody>
          <a:bodyPr/>
          <a:lstStyle/>
          <a:p>
            <a:pPr eaLnBrk="1" hangingPunct="1"/>
            <a:r>
              <a:rPr lang="en-US" b="1" smtClean="0">
                <a:solidFill>
                  <a:srgbClr val="FF2413"/>
                </a:solidFill>
                <a:latin typeface="Arial" charset="0"/>
              </a:rPr>
              <a:t>Traditional Crafts</a:t>
            </a:r>
          </a:p>
        </p:txBody>
      </p:sp>
      <p:sp>
        <p:nvSpPr>
          <p:cNvPr id="52228" name="Rectangle 3"/>
          <p:cNvSpPr>
            <a:spLocks noGrp="1" noChangeArrowheads="1"/>
          </p:cNvSpPr>
          <p:nvPr>
            <p:ph type="body" idx="1"/>
          </p:nvPr>
        </p:nvSpPr>
        <p:spPr>
          <a:xfrm>
            <a:off x="1066800" y="914400"/>
            <a:ext cx="3810000" cy="3689350"/>
          </a:xfrm>
        </p:spPr>
        <p:txBody>
          <a:bodyPr/>
          <a:lstStyle/>
          <a:p>
            <a:pPr eaLnBrk="1" hangingPunct="1"/>
            <a:r>
              <a:rPr lang="en-US" smtClean="0">
                <a:latin typeface="Arial" charset="0"/>
              </a:rPr>
              <a:t>Rug making by women (right)</a:t>
            </a:r>
          </a:p>
          <a:p>
            <a:pPr eaLnBrk="1" hangingPunct="1"/>
            <a:r>
              <a:rPr lang="en-US" smtClean="0">
                <a:latin typeface="Arial" charset="0"/>
              </a:rPr>
              <a:t>Women in textile factory (below)</a:t>
            </a:r>
          </a:p>
        </p:txBody>
      </p:sp>
      <p:pic>
        <p:nvPicPr>
          <p:cNvPr id="52229" name="Picture 4" descr="rugmakers afghanist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5275" y="1295400"/>
            <a:ext cx="3768725" cy="48863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2230" name="Picture 5" descr="WOMEN IN AFGHAN TEXTILE FACT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511550"/>
            <a:ext cx="4953000" cy="33464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BCB02E7-CF67-4BEA-BF86-12EA2EFD280F}" type="slidenum">
              <a:rPr lang="en-US" smtClean="0">
                <a:solidFill>
                  <a:schemeClr val="tx2"/>
                </a:solidFill>
              </a:rPr>
              <a:pPr eaLnBrk="1" hangingPunct="1"/>
              <a:t>59</a:t>
            </a:fld>
            <a:endParaRPr lang="en-US" sz="1400" smtClean="0">
              <a:solidFill>
                <a:schemeClr val="tx2"/>
              </a:solidFill>
            </a:endParaRPr>
          </a:p>
        </p:txBody>
      </p:sp>
      <p:sp>
        <p:nvSpPr>
          <p:cNvPr id="53251" name="Rectangle 2"/>
          <p:cNvSpPr>
            <a:spLocks noGrp="1" noChangeArrowheads="1"/>
          </p:cNvSpPr>
          <p:nvPr>
            <p:ph type="title"/>
          </p:nvPr>
        </p:nvSpPr>
        <p:spPr>
          <a:xfrm>
            <a:off x="1371600" y="0"/>
            <a:ext cx="7772400" cy="838200"/>
          </a:xfrm>
        </p:spPr>
        <p:txBody>
          <a:bodyPr/>
          <a:lstStyle/>
          <a:p>
            <a:pPr eaLnBrk="1" hangingPunct="1"/>
            <a:r>
              <a:rPr lang="en-US" b="1" smtClean="0">
                <a:solidFill>
                  <a:srgbClr val="FF2413"/>
                </a:solidFill>
                <a:latin typeface="Arial" charset="0"/>
              </a:rPr>
              <a:t>MOVEMENT: Transportation</a:t>
            </a:r>
          </a:p>
        </p:txBody>
      </p:sp>
      <p:sp>
        <p:nvSpPr>
          <p:cNvPr id="53252" name="Rectangle 3"/>
          <p:cNvSpPr>
            <a:spLocks noGrp="1" noChangeArrowheads="1"/>
          </p:cNvSpPr>
          <p:nvPr>
            <p:ph type="body" idx="1"/>
          </p:nvPr>
        </p:nvSpPr>
        <p:spPr>
          <a:xfrm>
            <a:off x="304800" y="762000"/>
            <a:ext cx="4572000" cy="6096000"/>
          </a:xfrm>
        </p:spPr>
        <p:txBody>
          <a:bodyPr/>
          <a:lstStyle/>
          <a:p>
            <a:pPr eaLnBrk="1" hangingPunct="1"/>
            <a:r>
              <a:rPr lang="en-US" smtClean="0">
                <a:latin typeface="Arial" charset="0"/>
              </a:rPr>
              <a:t>The rugged terrain makes transportation difficult. Outside of cities roads are mainly dirt or gravel.</a:t>
            </a:r>
          </a:p>
          <a:p>
            <a:pPr lvl="1" eaLnBrk="1" hangingPunct="1"/>
            <a:r>
              <a:rPr lang="en-US" smtClean="0">
                <a:latin typeface="Arial" charset="0"/>
              </a:rPr>
              <a:t>16 miles of railroads </a:t>
            </a:r>
          </a:p>
          <a:p>
            <a:pPr lvl="1" eaLnBrk="1" hangingPunct="1"/>
            <a:r>
              <a:rPr lang="en-US" smtClean="0">
                <a:latin typeface="Arial" charset="0"/>
              </a:rPr>
              <a:t>35,000 private automobiles</a:t>
            </a:r>
          </a:p>
          <a:p>
            <a:pPr lvl="1" eaLnBrk="1" hangingPunct="1"/>
            <a:r>
              <a:rPr lang="en-US" smtClean="0">
                <a:latin typeface="Arial" charset="0"/>
              </a:rPr>
              <a:t>32,000 commercial vehicles</a:t>
            </a:r>
          </a:p>
        </p:txBody>
      </p:sp>
      <p:pic>
        <p:nvPicPr>
          <p:cNvPr id="53253" name="Picture 4" descr="kHYBER PASS AFTHANIST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990600"/>
            <a:ext cx="4419600" cy="224631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3254" name="Text Box 5"/>
          <p:cNvSpPr txBox="1">
            <a:spLocks noChangeArrowheads="1"/>
          </p:cNvSpPr>
          <p:nvPr/>
        </p:nvSpPr>
        <p:spPr bwMode="auto">
          <a:xfrm>
            <a:off x="4724400" y="3276600"/>
            <a:ext cx="4419600" cy="30257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cs typeface="Times New Roman" pitchFamily="18" charset="0"/>
              </a:rPr>
              <a:t>The Khyber Pass is a 33 mile</a:t>
            </a:r>
            <a:r>
              <a:rPr lang="en-US">
                <a:latin typeface="Arial" charset="0"/>
              </a:rPr>
              <a:t> </a:t>
            </a:r>
            <a:r>
              <a:rPr lang="en-US">
                <a:latin typeface="Arial" charset="0"/>
                <a:cs typeface="Times New Roman" pitchFamily="18" charset="0"/>
              </a:rPr>
              <a:t>mountain pass on the border</a:t>
            </a:r>
            <a:r>
              <a:rPr lang="en-US">
                <a:latin typeface="Arial" charset="0"/>
              </a:rPr>
              <a:t> </a:t>
            </a:r>
            <a:r>
              <a:rPr lang="en-US">
                <a:latin typeface="Arial" charset="0"/>
                <a:cs typeface="Times New Roman" pitchFamily="18" charset="0"/>
              </a:rPr>
              <a:t>between Afghanistan and</a:t>
            </a:r>
            <a:r>
              <a:rPr lang="en-US">
                <a:latin typeface="Arial" charset="0"/>
              </a:rPr>
              <a:t> </a:t>
            </a:r>
            <a:r>
              <a:rPr lang="en-US">
                <a:latin typeface="Arial" charset="0"/>
                <a:cs typeface="Times New Roman" pitchFamily="18" charset="0"/>
              </a:rPr>
              <a:t>Pakistan.  At its narrowest</a:t>
            </a:r>
            <a:r>
              <a:rPr lang="en-US">
                <a:latin typeface="Arial" charset="0"/>
              </a:rPr>
              <a:t> </a:t>
            </a:r>
            <a:r>
              <a:rPr lang="en-US">
                <a:latin typeface="Arial" charset="0"/>
                <a:cs typeface="Times New Roman" pitchFamily="18" charset="0"/>
              </a:rPr>
              <a:t>point it is only 10 feet wide.</a:t>
            </a:r>
            <a:r>
              <a:rPr lang="en-US">
                <a:latin typeface="Arial" charset="0"/>
              </a:rPr>
              <a:t> </a:t>
            </a:r>
            <a:r>
              <a:rPr lang="en-US">
                <a:latin typeface="Arial" charset="0"/>
                <a:cs typeface="Times New Roman" pitchFamily="18" charset="0"/>
              </a:rPr>
              <a:t>This has been the historic</a:t>
            </a:r>
            <a:r>
              <a:rPr lang="en-US">
                <a:latin typeface="Arial" charset="0"/>
              </a:rPr>
              <a:t> </a:t>
            </a:r>
            <a:r>
              <a:rPr lang="en-US">
                <a:latin typeface="Arial" charset="0"/>
                <a:cs typeface="Times New Roman" pitchFamily="18" charset="0"/>
              </a:rPr>
              <a:t>route between Afghanistan</a:t>
            </a:r>
            <a:r>
              <a:rPr lang="en-US">
                <a:latin typeface="Arial" charset="0"/>
              </a:rPr>
              <a:t> </a:t>
            </a:r>
            <a:r>
              <a:rPr lang="en-US">
                <a:latin typeface="Arial" charset="0"/>
                <a:cs typeface="Times New Roman" pitchFamily="18" charset="0"/>
              </a:rPr>
              <a:t>and South Asia.</a:t>
            </a:r>
            <a:endParaRPr lang="en-US">
              <a:latin typeface="Arial"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404A5E2-AEC4-49E8-8A07-33C415A3E949}" type="slidenum">
              <a:rPr lang="en-US" smtClean="0">
                <a:solidFill>
                  <a:schemeClr val="tx2"/>
                </a:solidFill>
              </a:rPr>
              <a:pPr eaLnBrk="1" hangingPunct="1"/>
              <a:t>6</a:t>
            </a:fld>
            <a:endParaRPr lang="en-US" sz="1400" smtClean="0">
              <a:solidFill>
                <a:schemeClr val="tx2"/>
              </a:solidFill>
            </a:endParaRPr>
          </a:p>
        </p:txBody>
      </p:sp>
      <p:sp>
        <p:nvSpPr>
          <p:cNvPr id="7171" name="Rectangle 2"/>
          <p:cNvSpPr>
            <a:spLocks noGrp="1" noChangeArrowheads="1"/>
          </p:cNvSpPr>
          <p:nvPr>
            <p:ph type="title"/>
          </p:nvPr>
        </p:nvSpPr>
        <p:spPr>
          <a:xfrm>
            <a:off x="1143000" y="304800"/>
            <a:ext cx="7620000" cy="609600"/>
          </a:xfrm>
        </p:spPr>
        <p:txBody>
          <a:bodyPr/>
          <a:lstStyle/>
          <a:p>
            <a:pPr eaLnBrk="1" hangingPunct="1"/>
            <a:r>
              <a:rPr lang="en-US" b="1" smtClean="0">
                <a:solidFill>
                  <a:srgbClr val="FF2413"/>
                </a:solidFill>
                <a:latin typeface="Arial" charset="0"/>
              </a:rPr>
              <a:t>Political Map</a:t>
            </a:r>
          </a:p>
        </p:txBody>
      </p:sp>
      <p:pic>
        <p:nvPicPr>
          <p:cNvPr id="7172" name="Picture 3" descr="afghanistan map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79488"/>
            <a:ext cx="7086600" cy="587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418AA39-826C-4A2F-A1CD-5D70468B8CE1}" type="slidenum">
              <a:rPr lang="en-US" smtClean="0">
                <a:solidFill>
                  <a:schemeClr val="tx2"/>
                </a:solidFill>
              </a:rPr>
              <a:pPr eaLnBrk="1" hangingPunct="1"/>
              <a:t>60</a:t>
            </a:fld>
            <a:endParaRPr lang="en-US" sz="1400" smtClean="0">
              <a:solidFill>
                <a:schemeClr val="tx2"/>
              </a:solidFill>
            </a:endParaRPr>
          </a:p>
        </p:txBody>
      </p:sp>
      <p:sp>
        <p:nvSpPr>
          <p:cNvPr id="54275" name="Rectangle 2"/>
          <p:cNvSpPr>
            <a:spLocks noGrp="1" noChangeArrowheads="1"/>
          </p:cNvSpPr>
          <p:nvPr>
            <p:ph type="title"/>
          </p:nvPr>
        </p:nvSpPr>
        <p:spPr>
          <a:xfrm>
            <a:off x="762000" y="0"/>
            <a:ext cx="8382000" cy="914400"/>
          </a:xfrm>
        </p:spPr>
        <p:txBody>
          <a:bodyPr/>
          <a:lstStyle/>
          <a:p>
            <a:pPr eaLnBrk="1" hangingPunct="1"/>
            <a:r>
              <a:rPr lang="en-US" b="1" smtClean="0">
                <a:solidFill>
                  <a:srgbClr val="FF2413"/>
                </a:solidFill>
                <a:latin typeface="Arial" charset="0"/>
              </a:rPr>
              <a:t>MOVEMENT:  Communication</a:t>
            </a:r>
          </a:p>
        </p:txBody>
      </p:sp>
      <p:sp>
        <p:nvSpPr>
          <p:cNvPr id="54276" name="Rectangle 3"/>
          <p:cNvSpPr>
            <a:spLocks noGrp="1" noChangeArrowheads="1"/>
          </p:cNvSpPr>
          <p:nvPr>
            <p:ph type="body" idx="1"/>
          </p:nvPr>
        </p:nvSpPr>
        <p:spPr>
          <a:xfrm>
            <a:off x="685800" y="1066800"/>
            <a:ext cx="8458200" cy="5791200"/>
          </a:xfrm>
        </p:spPr>
        <p:txBody>
          <a:bodyPr/>
          <a:lstStyle/>
          <a:p>
            <a:pPr eaLnBrk="1" hangingPunct="1"/>
            <a:r>
              <a:rPr lang="en-US" smtClean="0">
                <a:latin typeface="Arial" charset="0"/>
              </a:rPr>
              <a:t>The mountains have been barriers to both transportation and communication. Government controls television and radio broadcasts. Communication systems are rudimentary</a:t>
            </a:r>
          </a:p>
          <a:p>
            <a:pPr lvl="1" eaLnBrk="1" hangingPunct="1"/>
            <a:r>
              <a:rPr lang="en-US" smtClean="0">
                <a:latin typeface="Arial" charset="0"/>
              </a:rPr>
              <a:t>10 television sets per 1,000 population</a:t>
            </a:r>
          </a:p>
          <a:p>
            <a:pPr lvl="2" eaLnBrk="1" hangingPunct="1"/>
            <a:r>
              <a:rPr lang="en-US" smtClean="0">
                <a:solidFill>
                  <a:srgbClr val="000099"/>
                </a:solidFill>
                <a:latin typeface="Arial" charset="0"/>
              </a:rPr>
              <a:t>U.S. -  776 television sets per 1,000 pop.</a:t>
            </a:r>
            <a:r>
              <a:rPr lang="en-US" smtClean="0">
                <a:latin typeface="Arial" charset="0"/>
              </a:rPr>
              <a:t> </a:t>
            </a:r>
          </a:p>
          <a:p>
            <a:pPr lvl="1" eaLnBrk="1" hangingPunct="1"/>
            <a:r>
              <a:rPr lang="en-US" smtClean="0">
                <a:latin typeface="Arial" charset="0"/>
              </a:rPr>
              <a:t>74 radios per 1,000 population </a:t>
            </a:r>
          </a:p>
          <a:p>
            <a:pPr lvl="2" eaLnBrk="1" hangingPunct="1"/>
            <a:r>
              <a:rPr lang="en-US" smtClean="0">
                <a:solidFill>
                  <a:srgbClr val="000099"/>
                </a:solidFill>
                <a:latin typeface="Arial" charset="0"/>
              </a:rPr>
              <a:t>U.S. -</a:t>
            </a:r>
            <a:r>
              <a:rPr lang="en-US" smtClean="0">
                <a:solidFill>
                  <a:srgbClr val="000099"/>
                </a:solidFill>
                <a:latin typeface="Arial" charset="0"/>
                <a:cs typeface="Times New Roman" pitchFamily="18" charset="0"/>
              </a:rPr>
              <a:t> 2,122 radios per 1,000 pop.</a:t>
            </a:r>
            <a:endParaRPr lang="en-US" smtClean="0">
              <a:latin typeface="Arial" charset="0"/>
            </a:endParaRPr>
          </a:p>
          <a:p>
            <a:pPr lvl="1" eaLnBrk="1" hangingPunct="1"/>
            <a:r>
              <a:rPr lang="en-US" smtClean="0">
                <a:latin typeface="Arial" charset="0"/>
                <a:cs typeface="Times New Roman" pitchFamily="18" charset="0"/>
              </a:rPr>
              <a:t>Daily newspaper circulation - 11 per 1,000</a:t>
            </a:r>
            <a:r>
              <a:rPr lang="en-US" smtClean="0">
                <a:latin typeface="Arial" charset="0"/>
              </a:rPr>
              <a:t> </a:t>
            </a:r>
          </a:p>
          <a:p>
            <a:pPr lvl="2" eaLnBrk="1" hangingPunct="1"/>
            <a:r>
              <a:rPr lang="en-US" smtClean="0">
                <a:solidFill>
                  <a:srgbClr val="000099"/>
                </a:solidFill>
                <a:latin typeface="Arial" charset="0"/>
                <a:cs typeface="Times New Roman" pitchFamily="18" charset="0"/>
              </a:rPr>
              <a:t>U.S. - 238 per 1,000 pop.</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29CDCF5-B3B7-40DF-8FF6-97E9EBA0E4B2}" type="slidenum">
              <a:rPr lang="en-US" smtClean="0">
                <a:solidFill>
                  <a:schemeClr val="tx2"/>
                </a:solidFill>
              </a:rPr>
              <a:pPr eaLnBrk="1" hangingPunct="1"/>
              <a:t>61</a:t>
            </a:fld>
            <a:endParaRPr lang="en-US" sz="1400" smtClean="0">
              <a:solidFill>
                <a:schemeClr val="tx2"/>
              </a:solidFill>
            </a:endParaRPr>
          </a:p>
        </p:txBody>
      </p:sp>
      <p:sp>
        <p:nvSpPr>
          <p:cNvPr id="55299" name="Rectangle 2"/>
          <p:cNvSpPr>
            <a:spLocks noGrp="1" noChangeArrowheads="1"/>
          </p:cNvSpPr>
          <p:nvPr>
            <p:ph type="title"/>
          </p:nvPr>
        </p:nvSpPr>
        <p:spPr>
          <a:xfrm>
            <a:off x="1066800" y="0"/>
            <a:ext cx="7772400" cy="914400"/>
          </a:xfrm>
        </p:spPr>
        <p:txBody>
          <a:bodyPr/>
          <a:lstStyle/>
          <a:p>
            <a:pPr eaLnBrk="1" hangingPunct="1"/>
            <a:r>
              <a:rPr lang="en-US" b="1" smtClean="0">
                <a:solidFill>
                  <a:srgbClr val="FF2413"/>
                </a:solidFill>
                <a:latin typeface="Arial" charset="0"/>
              </a:rPr>
              <a:t>Brief Recent History</a:t>
            </a:r>
          </a:p>
        </p:txBody>
      </p:sp>
      <p:sp>
        <p:nvSpPr>
          <p:cNvPr id="55300" name="Rectangle 3"/>
          <p:cNvSpPr>
            <a:spLocks noGrp="1" noChangeArrowheads="1"/>
          </p:cNvSpPr>
          <p:nvPr>
            <p:ph type="body" idx="1"/>
          </p:nvPr>
        </p:nvSpPr>
        <p:spPr>
          <a:xfrm>
            <a:off x="0" y="914400"/>
            <a:ext cx="9144000" cy="5943600"/>
          </a:xfrm>
        </p:spPr>
        <p:txBody>
          <a:bodyPr/>
          <a:lstStyle/>
          <a:p>
            <a:pPr eaLnBrk="1" hangingPunct="1"/>
            <a:r>
              <a:rPr lang="en-US" smtClean="0">
                <a:latin typeface="Arial" charset="0"/>
              </a:rPr>
              <a:t>After the Soviet withdrawal, warring factions in Afghanistan fight to control the country – the Taliban gain the advantage but resistance continues to their rule continues.</a:t>
            </a:r>
          </a:p>
          <a:p>
            <a:pPr eaLnBrk="1" hangingPunct="1"/>
            <a:r>
              <a:rPr lang="en-US" smtClean="0">
                <a:latin typeface="Arial" charset="0"/>
              </a:rPr>
              <a:t>The Northern Alliance (largely non-Pashtun) controls parts of Afghanistan and opposes the Taliban</a:t>
            </a:r>
          </a:p>
          <a:p>
            <a:pPr eaLnBrk="1" hangingPunct="1"/>
            <a:r>
              <a:rPr lang="en-US" smtClean="0">
                <a:latin typeface="Arial" charset="0"/>
              </a:rPr>
              <a:t>After Sept. 11, 2001, the Northern Alliance and the U.S. military defeat the Taliban in the Anti-terrorism War</a:t>
            </a:r>
          </a:p>
          <a:p>
            <a:pPr eaLnBrk="1" hangingPunct="1"/>
            <a:r>
              <a:rPr lang="en-US" smtClean="0">
                <a:latin typeface="Arial" charset="0"/>
              </a:rPr>
              <a:t>2002 – Shaky new government established</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D55C5D-37AD-4AEB-BCC4-8A9C22255C69}" type="slidenum">
              <a:rPr lang="en-US" smtClean="0">
                <a:solidFill>
                  <a:schemeClr val="tx2"/>
                </a:solidFill>
              </a:rPr>
              <a:pPr eaLnBrk="1" hangingPunct="1"/>
              <a:t>62</a:t>
            </a:fld>
            <a:endParaRPr lang="en-US" sz="1400" smtClean="0">
              <a:solidFill>
                <a:schemeClr val="tx2"/>
              </a:solidFill>
            </a:endParaRPr>
          </a:p>
        </p:txBody>
      </p:sp>
      <p:sp>
        <p:nvSpPr>
          <p:cNvPr id="56323" name="Rectangle 2"/>
          <p:cNvSpPr>
            <a:spLocks noGrp="1" noChangeArrowheads="1"/>
          </p:cNvSpPr>
          <p:nvPr>
            <p:ph type="title"/>
          </p:nvPr>
        </p:nvSpPr>
        <p:spPr>
          <a:xfrm>
            <a:off x="0" y="0"/>
            <a:ext cx="9144000" cy="838200"/>
          </a:xfrm>
        </p:spPr>
        <p:txBody>
          <a:bodyPr/>
          <a:lstStyle/>
          <a:p>
            <a:pPr algn="ctr" eaLnBrk="1" hangingPunct="1"/>
            <a:r>
              <a:rPr lang="en-US" sz="4000" b="1" dirty="0" smtClean="0">
                <a:solidFill>
                  <a:srgbClr val="FF2413"/>
                </a:solidFill>
                <a:latin typeface="Arial" charset="0"/>
              </a:rPr>
              <a:t>Recovering from Soviet occupation</a:t>
            </a:r>
          </a:p>
        </p:txBody>
      </p:sp>
      <p:sp>
        <p:nvSpPr>
          <p:cNvPr id="56324" name="Rectangle 3"/>
          <p:cNvSpPr>
            <a:spLocks noGrp="1" noChangeArrowheads="1"/>
          </p:cNvSpPr>
          <p:nvPr>
            <p:ph type="body" idx="1"/>
          </p:nvPr>
        </p:nvSpPr>
        <p:spPr>
          <a:xfrm>
            <a:off x="457200" y="838200"/>
            <a:ext cx="8458200" cy="2286000"/>
          </a:xfrm>
        </p:spPr>
        <p:txBody>
          <a:bodyPr/>
          <a:lstStyle/>
          <a:p>
            <a:pPr eaLnBrk="1" hangingPunct="1"/>
            <a:r>
              <a:rPr lang="en-US" sz="2800" dirty="0" smtClean="0">
                <a:latin typeface="Arial" charset="0"/>
              </a:rPr>
              <a:t>Removing and deactivating mines </a:t>
            </a:r>
          </a:p>
        </p:txBody>
      </p:sp>
      <p:pic>
        <p:nvPicPr>
          <p:cNvPr id="5632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8001000" cy="535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762000"/>
            <a:ext cx="4138183" cy="1905000"/>
          </a:xfrm>
        </p:spPr>
        <p:txBody>
          <a:bodyPr/>
          <a:lstStyle/>
          <a:p>
            <a:pPr algn="ctr"/>
            <a:r>
              <a:rPr lang="en-US" sz="4000" b="1" dirty="0" smtClean="0">
                <a:solidFill>
                  <a:srgbClr val="FF2413"/>
                </a:solidFill>
                <a:latin typeface="Arial" charset="0"/>
              </a:rPr>
              <a:t>Recovering from Soviet occupation</a:t>
            </a:r>
            <a:endParaRPr lang="en-US" sz="4000" dirty="0"/>
          </a:p>
        </p:txBody>
      </p:sp>
      <p:sp>
        <p:nvSpPr>
          <p:cNvPr id="3" name="Content Placeholder 2"/>
          <p:cNvSpPr>
            <a:spLocks noGrp="1"/>
          </p:cNvSpPr>
          <p:nvPr>
            <p:ph idx="1"/>
          </p:nvPr>
        </p:nvSpPr>
        <p:spPr>
          <a:xfrm>
            <a:off x="1143000" y="2971800"/>
            <a:ext cx="2971800" cy="2667000"/>
          </a:xfrm>
        </p:spPr>
        <p:txBody>
          <a:bodyPr/>
          <a:lstStyle/>
          <a:p>
            <a:r>
              <a:rPr lang="en-US" dirty="0" smtClean="0">
                <a:latin typeface="Arial" charset="0"/>
              </a:rPr>
              <a:t>Victim of Soviet mines</a:t>
            </a:r>
            <a:endParaRPr lang="en-US" dirty="0"/>
          </a:p>
        </p:txBody>
      </p:sp>
      <p:sp>
        <p:nvSpPr>
          <p:cNvPr id="4" name="Slide Number Placeholder 3"/>
          <p:cNvSpPr>
            <a:spLocks noGrp="1"/>
          </p:cNvSpPr>
          <p:nvPr>
            <p:ph type="sldNum" sz="quarter" idx="12"/>
          </p:nvPr>
        </p:nvSpPr>
        <p:spPr/>
        <p:txBody>
          <a:bodyPr/>
          <a:lstStyle/>
          <a:p>
            <a:pPr>
              <a:defRPr/>
            </a:pPr>
            <a:fld id="{35DE933D-7E3A-4C3A-9E6B-ACAB3F851F9D}" type="slidenum">
              <a:rPr lang="en-US" smtClean="0"/>
              <a:pPr>
                <a:defRPr/>
              </a:pPr>
              <a:t>63</a:t>
            </a:fld>
            <a:endParaRPr lang="en-US" sz="1400"/>
          </a:p>
        </p:txBody>
      </p:sp>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5383" y="15410"/>
            <a:ext cx="4548618" cy="6842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34678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EA48BCC-2296-4945-85B5-170284A6B61E}" type="slidenum">
              <a:rPr lang="en-US" smtClean="0">
                <a:solidFill>
                  <a:schemeClr val="tx2"/>
                </a:solidFill>
              </a:rPr>
              <a:pPr eaLnBrk="1" hangingPunct="1"/>
              <a:t>64</a:t>
            </a:fld>
            <a:endParaRPr lang="en-US" sz="1400" smtClean="0">
              <a:solidFill>
                <a:schemeClr val="tx2"/>
              </a:solidFill>
            </a:endParaRPr>
          </a:p>
        </p:txBody>
      </p:sp>
      <p:sp>
        <p:nvSpPr>
          <p:cNvPr id="57347" name="Rectangle 2"/>
          <p:cNvSpPr>
            <a:spLocks noGrp="1" noChangeArrowheads="1"/>
          </p:cNvSpPr>
          <p:nvPr>
            <p:ph type="title"/>
          </p:nvPr>
        </p:nvSpPr>
        <p:spPr>
          <a:xfrm>
            <a:off x="1371600" y="0"/>
            <a:ext cx="7772400" cy="762000"/>
          </a:xfrm>
        </p:spPr>
        <p:txBody>
          <a:bodyPr/>
          <a:lstStyle/>
          <a:p>
            <a:pPr eaLnBrk="1" hangingPunct="1"/>
            <a:r>
              <a:rPr lang="en-US" b="1" smtClean="0">
                <a:solidFill>
                  <a:srgbClr val="FF2413"/>
                </a:solidFill>
                <a:latin typeface="Arial" charset="0"/>
              </a:rPr>
              <a:t>Effects of Soviet Actions</a:t>
            </a:r>
          </a:p>
        </p:txBody>
      </p:sp>
      <p:sp>
        <p:nvSpPr>
          <p:cNvPr id="57348" name="Rectangle 3"/>
          <p:cNvSpPr>
            <a:spLocks noGrp="1" noChangeArrowheads="1"/>
          </p:cNvSpPr>
          <p:nvPr>
            <p:ph type="body" idx="1"/>
          </p:nvPr>
        </p:nvSpPr>
        <p:spPr>
          <a:xfrm>
            <a:off x="762000" y="762000"/>
            <a:ext cx="8077200" cy="1524000"/>
          </a:xfrm>
        </p:spPr>
        <p:txBody>
          <a:bodyPr/>
          <a:lstStyle/>
          <a:p>
            <a:pPr eaLnBrk="1" hangingPunct="1"/>
            <a:r>
              <a:rPr lang="en-US" smtClean="0">
                <a:latin typeface="Arial" charset="0"/>
              </a:rPr>
              <a:t>Destruction of Afghan village during the Soviet occupation of the 1990s</a:t>
            </a:r>
          </a:p>
        </p:txBody>
      </p:sp>
      <p:pic>
        <p:nvPicPr>
          <p:cNvPr id="573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828800"/>
            <a:ext cx="768575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434AC92-D4A3-4CAE-A3B7-CE9D6D427AB3}" type="slidenum">
              <a:rPr lang="en-US" smtClean="0">
                <a:solidFill>
                  <a:schemeClr val="tx2"/>
                </a:solidFill>
              </a:rPr>
              <a:pPr eaLnBrk="1" hangingPunct="1"/>
              <a:t>65</a:t>
            </a:fld>
            <a:endParaRPr lang="en-US" sz="1400" smtClean="0">
              <a:solidFill>
                <a:schemeClr val="tx2"/>
              </a:solidFill>
            </a:endParaRPr>
          </a:p>
        </p:txBody>
      </p:sp>
      <p:sp>
        <p:nvSpPr>
          <p:cNvPr id="58371" name="Rectangle 2"/>
          <p:cNvSpPr>
            <a:spLocks noGrp="1" noChangeArrowheads="1"/>
          </p:cNvSpPr>
          <p:nvPr>
            <p:ph type="title"/>
          </p:nvPr>
        </p:nvSpPr>
        <p:spPr>
          <a:xfrm>
            <a:off x="0" y="0"/>
            <a:ext cx="9144000" cy="1447800"/>
          </a:xfrm>
        </p:spPr>
        <p:txBody>
          <a:bodyPr/>
          <a:lstStyle/>
          <a:p>
            <a:pPr algn="ctr" eaLnBrk="1" hangingPunct="1"/>
            <a:r>
              <a:rPr lang="en-US" b="1" smtClean="0">
                <a:solidFill>
                  <a:srgbClr val="FF2413"/>
                </a:solidFill>
                <a:latin typeface="Arial" charset="0"/>
              </a:rPr>
              <a:t>Taliban brought order and fundamental Islam at a price!</a:t>
            </a:r>
          </a:p>
        </p:txBody>
      </p:sp>
      <p:sp>
        <p:nvSpPr>
          <p:cNvPr id="58372" name="Rectangle 3"/>
          <p:cNvSpPr>
            <a:spLocks noGrp="1" noChangeArrowheads="1"/>
          </p:cNvSpPr>
          <p:nvPr>
            <p:ph type="body" idx="1"/>
          </p:nvPr>
        </p:nvSpPr>
        <p:spPr>
          <a:xfrm>
            <a:off x="609600" y="1905000"/>
            <a:ext cx="8534400" cy="4953000"/>
          </a:xfrm>
        </p:spPr>
        <p:txBody>
          <a:bodyPr/>
          <a:lstStyle/>
          <a:p>
            <a:pPr eaLnBrk="1" hangingPunct="1"/>
            <a:r>
              <a:rPr lang="en-US" sz="2800" smtClean="0">
                <a:solidFill>
                  <a:srgbClr val="000000"/>
                </a:solidFill>
                <a:latin typeface="Arial" charset="0"/>
                <a:cs typeface="Times New Roman" pitchFamily="18" charset="0"/>
              </a:rPr>
              <a:t>The Taliban imposed their harsh brand of Islamic law in the 90 percent of Afghanistan under their control. The Taliban say their version of Islam is a pure one that follows a literal interpretation of the Muslim holy book, The Koran. </a:t>
            </a:r>
          </a:p>
          <a:p>
            <a:pPr eaLnBrk="1" hangingPunct="1"/>
            <a:r>
              <a:rPr lang="en-US" sz="2800" smtClean="0">
                <a:solidFill>
                  <a:srgbClr val="000000"/>
                </a:solidFill>
                <a:latin typeface="Arial" charset="0"/>
                <a:cs typeface="Times New Roman" pitchFamily="18" charset="0"/>
              </a:rPr>
              <a:t>Under Taliban laws, murderers were publicly executed by the relatives of their victims. Adulterers are stoned to death and the limbs of thieves were amputated. Lesser crimes were punished by public beatings. </a:t>
            </a:r>
            <a:endParaRPr lang="en-US" sz="2800" smtClean="0">
              <a:latin typeface="Arial"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2735CDA-7CBB-45A3-8C7B-F34F84727CB9}" type="slidenum">
              <a:rPr lang="en-US" smtClean="0">
                <a:solidFill>
                  <a:schemeClr val="tx2"/>
                </a:solidFill>
              </a:rPr>
              <a:pPr eaLnBrk="1" hangingPunct="1"/>
              <a:t>66</a:t>
            </a:fld>
            <a:endParaRPr lang="en-US" sz="1400" smtClean="0">
              <a:solidFill>
                <a:schemeClr val="tx2"/>
              </a:solidFill>
            </a:endParaRPr>
          </a:p>
        </p:txBody>
      </p:sp>
      <p:sp>
        <p:nvSpPr>
          <p:cNvPr id="59395" name="Rectangle 2"/>
          <p:cNvSpPr>
            <a:spLocks noGrp="1" noChangeArrowheads="1"/>
          </p:cNvSpPr>
          <p:nvPr>
            <p:ph type="title"/>
          </p:nvPr>
        </p:nvSpPr>
        <p:spPr>
          <a:xfrm>
            <a:off x="1143000" y="0"/>
            <a:ext cx="8001000" cy="685800"/>
          </a:xfrm>
        </p:spPr>
        <p:txBody>
          <a:bodyPr/>
          <a:lstStyle/>
          <a:p>
            <a:pPr algn="ctr" eaLnBrk="1" hangingPunct="1"/>
            <a:r>
              <a:rPr lang="en-US" b="1" dirty="0" smtClean="0">
                <a:solidFill>
                  <a:srgbClr val="FF2413"/>
                </a:solidFill>
                <a:latin typeface="Arial" charset="0"/>
              </a:rPr>
              <a:t>Executions by the Taliban</a:t>
            </a:r>
          </a:p>
        </p:txBody>
      </p:sp>
      <p:sp>
        <p:nvSpPr>
          <p:cNvPr id="59396" name="Rectangle 3"/>
          <p:cNvSpPr>
            <a:spLocks noGrp="1" noChangeArrowheads="1"/>
          </p:cNvSpPr>
          <p:nvPr>
            <p:ph type="body" idx="1"/>
          </p:nvPr>
        </p:nvSpPr>
        <p:spPr>
          <a:xfrm>
            <a:off x="685800" y="914400"/>
            <a:ext cx="8305800" cy="5410200"/>
          </a:xfrm>
        </p:spPr>
        <p:txBody>
          <a:bodyPr/>
          <a:lstStyle/>
          <a:p>
            <a:pPr eaLnBrk="1" hangingPunct="1"/>
            <a:r>
              <a:rPr lang="en-US" dirty="0" smtClean="0">
                <a:latin typeface="Arial" charset="0"/>
              </a:rPr>
              <a:t>Taliban executing a rebel on the spot</a:t>
            </a:r>
          </a:p>
        </p:txBody>
      </p:sp>
      <p:pic>
        <p:nvPicPr>
          <p:cNvPr id="5939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37911"/>
            <a:ext cx="8283097" cy="5410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772400" cy="762000"/>
          </a:xfrm>
        </p:spPr>
        <p:txBody>
          <a:bodyPr/>
          <a:lstStyle/>
          <a:p>
            <a:r>
              <a:rPr lang="en-US" b="1" dirty="0" smtClean="0">
                <a:solidFill>
                  <a:srgbClr val="FF2413"/>
                </a:solidFill>
                <a:latin typeface="Arial" charset="0"/>
              </a:rPr>
              <a:t>Executions by the Taliban</a:t>
            </a:r>
            <a:endParaRPr lang="en-US" dirty="0"/>
          </a:p>
        </p:txBody>
      </p:sp>
      <p:sp>
        <p:nvSpPr>
          <p:cNvPr id="3" name="Content Placeholder 2"/>
          <p:cNvSpPr>
            <a:spLocks noGrp="1"/>
          </p:cNvSpPr>
          <p:nvPr>
            <p:ph idx="1"/>
          </p:nvPr>
        </p:nvSpPr>
        <p:spPr>
          <a:xfrm>
            <a:off x="457200" y="838200"/>
            <a:ext cx="8610600" cy="4114800"/>
          </a:xfrm>
        </p:spPr>
        <p:txBody>
          <a:bodyPr/>
          <a:lstStyle/>
          <a:p>
            <a:r>
              <a:rPr lang="en-US" dirty="0" smtClean="0"/>
              <a:t>Dead bodies left in the street to rot by Taliban in Heart. People forbidden to bury the bodies</a:t>
            </a:r>
            <a:endParaRPr lang="en-US" dirty="0"/>
          </a:p>
        </p:txBody>
      </p:sp>
      <p:sp>
        <p:nvSpPr>
          <p:cNvPr id="4" name="Slide Number Placeholder 3"/>
          <p:cNvSpPr>
            <a:spLocks noGrp="1"/>
          </p:cNvSpPr>
          <p:nvPr>
            <p:ph type="sldNum" sz="quarter" idx="12"/>
          </p:nvPr>
        </p:nvSpPr>
        <p:spPr/>
        <p:txBody>
          <a:bodyPr/>
          <a:lstStyle/>
          <a:p>
            <a:pPr>
              <a:defRPr/>
            </a:pPr>
            <a:fld id="{35DE933D-7E3A-4C3A-9E6B-ACAB3F851F9D}" type="slidenum">
              <a:rPr lang="en-US" smtClean="0"/>
              <a:pPr>
                <a:defRPr/>
              </a:pPr>
              <a:t>67</a:t>
            </a:fld>
            <a:endParaRPr lang="en-US" sz="1400"/>
          </a:p>
        </p:txBody>
      </p:sp>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033588"/>
            <a:ext cx="7343645" cy="482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04301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39431C7-9205-4DB9-82D3-0BDA2E2676B4}" type="slidenum">
              <a:rPr lang="en-US" smtClean="0">
                <a:solidFill>
                  <a:schemeClr val="tx2"/>
                </a:solidFill>
              </a:rPr>
              <a:pPr eaLnBrk="1" hangingPunct="1"/>
              <a:t>68</a:t>
            </a:fld>
            <a:endParaRPr lang="en-US" sz="1400" smtClean="0">
              <a:solidFill>
                <a:schemeClr val="tx2"/>
              </a:solidFill>
            </a:endParaRPr>
          </a:p>
        </p:txBody>
      </p:sp>
      <p:sp>
        <p:nvSpPr>
          <p:cNvPr id="60419" name="Rectangle 2"/>
          <p:cNvSpPr>
            <a:spLocks noGrp="1" noChangeArrowheads="1"/>
          </p:cNvSpPr>
          <p:nvPr>
            <p:ph type="title"/>
          </p:nvPr>
        </p:nvSpPr>
        <p:spPr>
          <a:xfrm>
            <a:off x="0" y="0"/>
            <a:ext cx="9144000" cy="838200"/>
          </a:xfrm>
        </p:spPr>
        <p:txBody>
          <a:bodyPr/>
          <a:lstStyle/>
          <a:p>
            <a:pPr eaLnBrk="1" hangingPunct="1"/>
            <a:r>
              <a:rPr lang="en-US" b="1" smtClean="0">
                <a:solidFill>
                  <a:srgbClr val="FF2413"/>
                </a:solidFill>
                <a:latin typeface="Arial" charset="0"/>
              </a:rPr>
              <a:t>Public amputations &amp; executions</a:t>
            </a:r>
          </a:p>
        </p:txBody>
      </p:sp>
      <p:sp>
        <p:nvSpPr>
          <p:cNvPr id="60420" name="Rectangle 3"/>
          <p:cNvSpPr>
            <a:spLocks noGrp="1" noChangeArrowheads="1"/>
          </p:cNvSpPr>
          <p:nvPr>
            <p:ph type="body" idx="1"/>
          </p:nvPr>
        </p:nvSpPr>
        <p:spPr>
          <a:xfrm>
            <a:off x="304800" y="3581400"/>
            <a:ext cx="8839200" cy="3276600"/>
          </a:xfrm>
        </p:spPr>
        <p:txBody>
          <a:bodyPr/>
          <a:lstStyle/>
          <a:p>
            <a:pPr eaLnBrk="1" hangingPunct="1">
              <a:lnSpc>
                <a:spcPct val="90000"/>
              </a:lnSpc>
            </a:pPr>
            <a:r>
              <a:rPr lang="en-US" smtClean="0">
                <a:solidFill>
                  <a:srgbClr val="000000"/>
                </a:solidFill>
                <a:latin typeface="Arial" charset="0"/>
                <a:cs typeface="Times New Roman" pitchFamily="18" charset="0"/>
              </a:rPr>
              <a:t>There were almost weekly executions or amputations of criminals in the Kabul stadium before November 1999, when a woman was killed for hacking to death her abusive husband. The hiatus in public executions after that was attributed to a decline in crime in the capital.</a:t>
            </a:r>
            <a:r>
              <a:rPr lang="en-US" smtClean="0">
                <a:solidFill>
                  <a:srgbClr val="000000"/>
                </a:solidFill>
                <a:cs typeface="Times New Roman" pitchFamily="18" charset="0"/>
              </a:rPr>
              <a:t> </a:t>
            </a:r>
            <a:endParaRPr lang="en-US" smtClean="0"/>
          </a:p>
        </p:txBody>
      </p:sp>
      <p:pic>
        <p:nvPicPr>
          <p:cNvPr id="60421" name="Picture 4" descr="public execution in Kabu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838200"/>
            <a:ext cx="373380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5" descr="public execution in Kabul finish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838200"/>
            <a:ext cx="3657600" cy="294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EF1B969-D4A1-4A04-8A9D-A3DD516C8762}" type="slidenum">
              <a:rPr lang="en-US" smtClean="0">
                <a:solidFill>
                  <a:schemeClr val="tx2"/>
                </a:solidFill>
              </a:rPr>
              <a:pPr eaLnBrk="1" hangingPunct="1"/>
              <a:t>69</a:t>
            </a:fld>
            <a:endParaRPr lang="en-US" sz="1400" smtClean="0">
              <a:solidFill>
                <a:schemeClr val="tx2"/>
              </a:solidFill>
            </a:endParaRPr>
          </a:p>
        </p:txBody>
      </p:sp>
      <p:sp>
        <p:nvSpPr>
          <p:cNvPr id="61443" name="Rectangle 2"/>
          <p:cNvSpPr>
            <a:spLocks noGrp="1" noChangeArrowheads="1"/>
          </p:cNvSpPr>
          <p:nvPr>
            <p:ph type="title"/>
          </p:nvPr>
        </p:nvSpPr>
        <p:spPr>
          <a:xfrm>
            <a:off x="0" y="0"/>
            <a:ext cx="9525000" cy="762000"/>
          </a:xfrm>
        </p:spPr>
        <p:txBody>
          <a:bodyPr/>
          <a:lstStyle/>
          <a:p>
            <a:pPr eaLnBrk="1" hangingPunct="1"/>
            <a:r>
              <a:rPr lang="en-US" b="1" smtClean="0">
                <a:latin typeface="Arial" charset="0"/>
              </a:rPr>
              <a:t>Anti-Taliban war against terrorism</a:t>
            </a:r>
          </a:p>
        </p:txBody>
      </p:sp>
      <p:sp>
        <p:nvSpPr>
          <p:cNvPr id="61444" name="Rectangle 3"/>
          <p:cNvSpPr>
            <a:spLocks noGrp="1" noChangeArrowheads="1"/>
          </p:cNvSpPr>
          <p:nvPr>
            <p:ph type="body" idx="1"/>
          </p:nvPr>
        </p:nvSpPr>
        <p:spPr>
          <a:xfrm>
            <a:off x="533400" y="914400"/>
            <a:ext cx="8610600" cy="5943600"/>
          </a:xfrm>
        </p:spPr>
        <p:txBody>
          <a:bodyPr/>
          <a:lstStyle/>
          <a:p>
            <a:pPr eaLnBrk="1" hangingPunct="1"/>
            <a:r>
              <a:rPr lang="en-US" sz="2800" smtClean="0">
                <a:latin typeface="Arial" charset="0"/>
              </a:rPr>
              <a:t>Original objective to capture Osama Bin Laden</a:t>
            </a:r>
          </a:p>
          <a:p>
            <a:pPr eaLnBrk="1" hangingPunct="1"/>
            <a:r>
              <a:rPr lang="en-US" sz="2800" smtClean="0">
                <a:latin typeface="Arial" charset="0"/>
              </a:rPr>
              <a:t>Taliban government seemed to be harboring Osama Bin Laden and his terrorist associates</a:t>
            </a:r>
          </a:p>
          <a:p>
            <a:pPr eaLnBrk="1" hangingPunct="1"/>
            <a:r>
              <a:rPr lang="en-US" sz="2800" smtClean="0">
                <a:latin typeface="Arial" charset="0"/>
              </a:rPr>
              <a:t>U.S. gave the Taliban opportunities to turn over Bin Laden or cooperate in capturing him</a:t>
            </a:r>
          </a:p>
          <a:p>
            <a:pPr eaLnBrk="1" hangingPunct="1"/>
            <a:r>
              <a:rPr lang="en-US" sz="2800" smtClean="0">
                <a:latin typeface="Arial" charset="0"/>
              </a:rPr>
              <a:t>When the Taliban did not comply, the U.S. objective expanded to also removing the Taliban from power in Afghanistan.</a:t>
            </a:r>
          </a:p>
          <a:p>
            <a:pPr eaLnBrk="1" hangingPunct="1"/>
            <a:r>
              <a:rPr lang="en-US" sz="2800" smtClean="0">
                <a:latin typeface="Arial" charset="0"/>
              </a:rPr>
              <a:t>U.S. assisted the Northern Alliance rebels (who sometimes fight among themselves)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E80319C-7612-42E7-81F9-2D7F8FEF0961}" type="slidenum">
              <a:rPr lang="en-US" smtClean="0">
                <a:solidFill>
                  <a:schemeClr val="tx2"/>
                </a:solidFill>
              </a:rPr>
              <a:pPr eaLnBrk="1" hangingPunct="1"/>
              <a:t>7</a:t>
            </a:fld>
            <a:endParaRPr lang="en-US" sz="1400" smtClean="0">
              <a:solidFill>
                <a:schemeClr val="tx2"/>
              </a:solidFill>
            </a:endParaRPr>
          </a:p>
        </p:txBody>
      </p:sp>
      <p:sp>
        <p:nvSpPr>
          <p:cNvPr id="8195" name="Rectangle 2"/>
          <p:cNvSpPr>
            <a:spLocks noGrp="1" noChangeArrowheads="1"/>
          </p:cNvSpPr>
          <p:nvPr>
            <p:ph type="title"/>
          </p:nvPr>
        </p:nvSpPr>
        <p:spPr>
          <a:xfrm>
            <a:off x="1066800" y="304800"/>
            <a:ext cx="8077200" cy="533400"/>
          </a:xfrm>
        </p:spPr>
        <p:txBody>
          <a:bodyPr/>
          <a:lstStyle/>
          <a:p>
            <a:pPr eaLnBrk="1" hangingPunct="1"/>
            <a:r>
              <a:rPr lang="en-US" b="1" smtClean="0">
                <a:solidFill>
                  <a:srgbClr val="FF2413"/>
                </a:solidFill>
                <a:latin typeface="Arial" charset="0"/>
              </a:rPr>
              <a:t>Afghanistan in Spatial Terms</a:t>
            </a:r>
          </a:p>
        </p:txBody>
      </p:sp>
      <p:sp>
        <p:nvSpPr>
          <p:cNvPr id="8196" name="Rectangle 3"/>
          <p:cNvSpPr>
            <a:spLocks noGrp="1" noChangeArrowheads="1"/>
          </p:cNvSpPr>
          <p:nvPr>
            <p:ph type="body" idx="1"/>
          </p:nvPr>
        </p:nvSpPr>
        <p:spPr>
          <a:xfrm>
            <a:off x="457200" y="914400"/>
            <a:ext cx="8686800" cy="5943600"/>
          </a:xfrm>
        </p:spPr>
        <p:txBody>
          <a:bodyPr/>
          <a:lstStyle/>
          <a:p>
            <a:pPr eaLnBrk="1" hangingPunct="1"/>
            <a:r>
              <a:rPr lang="en-US" smtClean="0">
                <a:latin typeface="Arial" charset="0"/>
              </a:rPr>
              <a:t>Absolute Location:  33</a:t>
            </a:r>
            <a:r>
              <a:rPr lang="en-US" smtClean="0">
                <a:latin typeface="Arial" charset="0"/>
                <a:cs typeface="Times New Roman" pitchFamily="18" charset="0"/>
              </a:rPr>
              <a:t>ºN, 65ºE</a:t>
            </a:r>
          </a:p>
          <a:p>
            <a:pPr eaLnBrk="1" hangingPunct="1"/>
            <a:r>
              <a:rPr lang="en-US" smtClean="0">
                <a:latin typeface="Arial" charset="0"/>
                <a:cs typeface="Times New Roman" pitchFamily="18" charset="0"/>
              </a:rPr>
              <a:t>Relative Location:  Landlocked country in southwest Asia</a:t>
            </a:r>
          </a:p>
          <a:p>
            <a:pPr eaLnBrk="1" hangingPunct="1"/>
            <a:r>
              <a:rPr lang="en-US" smtClean="0">
                <a:latin typeface="Arial" charset="0"/>
                <a:cs typeface="Times New Roman" pitchFamily="18" charset="0"/>
              </a:rPr>
              <a:t>Neighbors:  North and west of Pakistan; east of Iran; South of Turkmenistan, Uzbekistan, and Tajikistan </a:t>
            </a:r>
          </a:p>
          <a:p>
            <a:pPr lvl="1" eaLnBrk="1" hangingPunct="1"/>
            <a:r>
              <a:rPr lang="en-US" smtClean="0">
                <a:latin typeface="Arial" charset="0"/>
                <a:cs typeface="Times New Roman" pitchFamily="18" charset="0"/>
              </a:rPr>
              <a:t>China shares a border with Afghanistan on the east along the Wakhan Corridor</a:t>
            </a:r>
          </a:p>
          <a:p>
            <a:pPr lvl="1" eaLnBrk="1" hangingPunct="1"/>
            <a:r>
              <a:rPr lang="en-US" smtClean="0">
                <a:latin typeface="Arial" charset="0"/>
                <a:cs typeface="Times New Roman" pitchFamily="18" charset="0"/>
              </a:rPr>
              <a:t>The disputed region of Kashmir lies south of the Wakhan Corridor</a:t>
            </a:r>
          </a:p>
          <a:p>
            <a:pPr eaLnBrk="1" hangingPunct="1"/>
            <a:r>
              <a:rPr lang="en-US" smtClean="0">
                <a:latin typeface="Arial" charset="0"/>
              </a:rPr>
              <a:t>Area:  251,825 sq. mi. (about size of Texas)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549C5C3-CE79-436B-80CB-545C08C009E9}" type="slidenum">
              <a:rPr lang="en-US" smtClean="0">
                <a:solidFill>
                  <a:schemeClr val="tx2"/>
                </a:solidFill>
              </a:rPr>
              <a:pPr eaLnBrk="1" hangingPunct="1"/>
              <a:t>70</a:t>
            </a:fld>
            <a:endParaRPr lang="en-US" sz="1400" smtClean="0">
              <a:solidFill>
                <a:schemeClr val="tx2"/>
              </a:solidFill>
            </a:endParaRPr>
          </a:p>
        </p:txBody>
      </p:sp>
      <p:sp>
        <p:nvSpPr>
          <p:cNvPr id="62467" name="Rectangle 2"/>
          <p:cNvSpPr>
            <a:spLocks noGrp="1" noChangeArrowheads="1"/>
          </p:cNvSpPr>
          <p:nvPr>
            <p:ph type="title"/>
          </p:nvPr>
        </p:nvSpPr>
        <p:spPr>
          <a:xfrm>
            <a:off x="609600" y="685800"/>
            <a:ext cx="2514600" cy="2133600"/>
          </a:xfrm>
        </p:spPr>
        <p:txBody>
          <a:bodyPr/>
          <a:lstStyle/>
          <a:p>
            <a:pPr eaLnBrk="1" hangingPunct="1"/>
            <a:r>
              <a:rPr lang="en-US" b="1" smtClean="0">
                <a:solidFill>
                  <a:srgbClr val="FF2413"/>
                </a:solidFill>
                <a:latin typeface="Arial" charset="0"/>
              </a:rPr>
              <a:t>Osama Bin Laden</a:t>
            </a:r>
          </a:p>
        </p:txBody>
      </p:sp>
      <p:sp>
        <p:nvSpPr>
          <p:cNvPr id="62468" name="Rectangle 3"/>
          <p:cNvSpPr>
            <a:spLocks noGrp="1" noChangeArrowheads="1"/>
          </p:cNvSpPr>
          <p:nvPr>
            <p:ph type="body" idx="1"/>
          </p:nvPr>
        </p:nvSpPr>
        <p:spPr>
          <a:xfrm>
            <a:off x="685800" y="3581400"/>
            <a:ext cx="8458200" cy="2895600"/>
          </a:xfrm>
        </p:spPr>
        <p:txBody>
          <a:bodyPr/>
          <a:lstStyle/>
          <a:p>
            <a:pPr eaLnBrk="1" hangingPunct="1">
              <a:lnSpc>
                <a:spcPct val="90000"/>
              </a:lnSpc>
            </a:pPr>
            <a:r>
              <a:rPr lang="en-US" b="1" smtClean="0">
                <a:solidFill>
                  <a:srgbClr val="000000"/>
                </a:solidFill>
                <a:latin typeface="Arial" charset="0"/>
                <a:cs typeface="Arial" charset="0"/>
              </a:rPr>
              <a:t>"I am not afraid of death. I came here to die. Some of my supporters followed me here just to die for the cause of Islam. They are ready to defend me and to kill anyone who thinks of attacking our positions or sites."</a:t>
            </a:r>
            <a:r>
              <a:rPr lang="en-US" smtClean="0">
                <a:solidFill>
                  <a:srgbClr val="000000"/>
                </a:solidFill>
              </a:rPr>
              <a:t> </a:t>
            </a:r>
            <a:r>
              <a:rPr lang="en-US" b="1" i="1" smtClean="0">
                <a:solidFill>
                  <a:srgbClr val="000000"/>
                </a:solidFill>
                <a:latin typeface="Arial" charset="0"/>
                <a:cs typeface="Arial" charset="0"/>
              </a:rPr>
              <a:t>Osama Bin Laden</a:t>
            </a:r>
            <a:endParaRPr lang="en-US" smtClean="0">
              <a:solidFill>
                <a:srgbClr val="000000"/>
              </a:solidFill>
            </a:endParaRPr>
          </a:p>
        </p:txBody>
      </p:sp>
      <p:pic>
        <p:nvPicPr>
          <p:cNvPr id="62469" name="Picture 4" descr="osama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457200"/>
            <a:ext cx="5905500"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19C731D-C624-4657-BBA1-79836563090E}" type="slidenum">
              <a:rPr lang="en-US" smtClean="0">
                <a:solidFill>
                  <a:schemeClr val="tx2"/>
                </a:solidFill>
              </a:rPr>
              <a:pPr eaLnBrk="1" hangingPunct="1"/>
              <a:t>71</a:t>
            </a:fld>
            <a:endParaRPr lang="en-US" sz="1400" smtClean="0">
              <a:solidFill>
                <a:schemeClr val="tx2"/>
              </a:solidFill>
            </a:endParaRPr>
          </a:p>
        </p:txBody>
      </p:sp>
      <p:sp>
        <p:nvSpPr>
          <p:cNvPr id="63491" name="Rectangle 2"/>
          <p:cNvSpPr>
            <a:spLocks noGrp="1" noChangeArrowheads="1"/>
          </p:cNvSpPr>
          <p:nvPr>
            <p:ph type="title"/>
          </p:nvPr>
        </p:nvSpPr>
        <p:spPr>
          <a:xfrm>
            <a:off x="990600" y="0"/>
            <a:ext cx="7772400" cy="914400"/>
          </a:xfrm>
        </p:spPr>
        <p:txBody>
          <a:bodyPr/>
          <a:lstStyle/>
          <a:p>
            <a:pPr eaLnBrk="1" hangingPunct="1"/>
            <a:r>
              <a:rPr lang="en-US" b="1" smtClean="0">
                <a:solidFill>
                  <a:srgbClr val="FF2413"/>
                </a:solidFill>
                <a:latin typeface="Arial" charset="0"/>
              </a:rPr>
              <a:t>Al Qaeda</a:t>
            </a:r>
          </a:p>
        </p:txBody>
      </p:sp>
      <p:sp>
        <p:nvSpPr>
          <p:cNvPr id="63492" name="Rectangle 3"/>
          <p:cNvSpPr>
            <a:spLocks noGrp="1" noChangeArrowheads="1"/>
          </p:cNvSpPr>
          <p:nvPr>
            <p:ph type="body" idx="1"/>
          </p:nvPr>
        </p:nvSpPr>
        <p:spPr>
          <a:xfrm>
            <a:off x="1371600" y="4679950"/>
            <a:ext cx="7772400" cy="2178050"/>
          </a:xfrm>
        </p:spPr>
        <p:txBody>
          <a:bodyPr/>
          <a:lstStyle/>
          <a:p>
            <a:pPr eaLnBrk="1" hangingPunct="1"/>
            <a:r>
              <a:rPr lang="en-US" smtClean="0"/>
              <a:t>The U.S. government charges that Osama bin Laden heads an international terrorist network called "Al Qaeda," an Arabic word meaning 'the base.' </a:t>
            </a:r>
          </a:p>
          <a:p>
            <a:pPr eaLnBrk="1" hangingPunct="1"/>
            <a:endParaRPr lang="en-US" smtClean="0"/>
          </a:p>
        </p:txBody>
      </p:sp>
      <p:pic>
        <p:nvPicPr>
          <p:cNvPr id="6349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399"/>
            <a:ext cx="9144000" cy="3716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F9F384-AC24-4D72-BD95-053B5E24B8F7}" type="slidenum">
              <a:rPr lang="en-US" smtClean="0">
                <a:solidFill>
                  <a:schemeClr val="tx2"/>
                </a:solidFill>
              </a:rPr>
              <a:pPr eaLnBrk="1" hangingPunct="1"/>
              <a:t>72</a:t>
            </a:fld>
            <a:endParaRPr lang="en-US" sz="1400" smtClean="0">
              <a:solidFill>
                <a:schemeClr val="tx2"/>
              </a:solidFill>
            </a:endParaRPr>
          </a:p>
        </p:txBody>
      </p:sp>
      <p:sp>
        <p:nvSpPr>
          <p:cNvPr id="64515" name="Rectangle 2"/>
          <p:cNvSpPr>
            <a:spLocks noGrp="1" noChangeArrowheads="1"/>
          </p:cNvSpPr>
          <p:nvPr>
            <p:ph type="title"/>
          </p:nvPr>
        </p:nvSpPr>
        <p:spPr>
          <a:xfrm>
            <a:off x="990600" y="0"/>
            <a:ext cx="7772400" cy="762000"/>
          </a:xfrm>
        </p:spPr>
        <p:txBody>
          <a:bodyPr/>
          <a:lstStyle/>
          <a:p>
            <a:pPr eaLnBrk="1" hangingPunct="1"/>
            <a:r>
              <a:rPr lang="en-US" b="1" dirty="0" smtClean="0">
                <a:solidFill>
                  <a:srgbClr val="FF2413"/>
                </a:solidFill>
                <a:latin typeface="Arial" charset="0"/>
              </a:rPr>
              <a:t>Northern Alliance</a:t>
            </a:r>
          </a:p>
        </p:txBody>
      </p:sp>
      <p:sp>
        <p:nvSpPr>
          <p:cNvPr id="64516" name="Rectangle 3"/>
          <p:cNvSpPr>
            <a:spLocks noGrp="1" noChangeArrowheads="1"/>
          </p:cNvSpPr>
          <p:nvPr>
            <p:ph type="body" idx="1"/>
          </p:nvPr>
        </p:nvSpPr>
        <p:spPr>
          <a:xfrm>
            <a:off x="533400" y="762000"/>
            <a:ext cx="8610600" cy="609600"/>
          </a:xfrm>
        </p:spPr>
        <p:txBody>
          <a:bodyPr/>
          <a:lstStyle/>
          <a:p>
            <a:pPr eaLnBrk="1" hangingPunct="1"/>
            <a:r>
              <a:rPr lang="en-US" dirty="0" smtClean="0"/>
              <a:t>Teen </a:t>
            </a:r>
            <a:r>
              <a:rPr lang="en-US" dirty="0" err="1" smtClean="0"/>
              <a:t>Mujaheddin</a:t>
            </a:r>
            <a:r>
              <a:rPr lang="en-US" dirty="0" smtClean="0"/>
              <a:t> in </a:t>
            </a:r>
            <a:r>
              <a:rPr lang="en-US" dirty="0" err="1" smtClean="0"/>
              <a:t>Bamiyan</a:t>
            </a:r>
            <a:r>
              <a:rPr lang="en-US" dirty="0" smtClean="0"/>
              <a:t> - northern alliance</a:t>
            </a:r>
          </a:p>
        </p:txBody>
      </p:sp>
      <p:pic>
        <p:nvPicPr>
          <p:cNvPr id="6451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55259"/>
            <a:ext cx="8125714" cy="5502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4555"/>
            <a:ext cx="7772400" cy="776555"/>
          </a:xfrm>
        </p:spPr>
        <p:txBody>
          <a:bodyPr/>
          <a:lstStyle/>
          <a:p>
            <a:r>
              <a:rPr lang="en-US" b="1" dirty="0" smtClean="0">
                <a:solidFill>
                  <a:srgbClr val="FF2413"/>
                </a:solidFill>
                <a:latin typeface="Arial" charset="0"/>
              </a:rPr>
              <a:t>Northern Alliance</a:t>
            </a:r>
            <a:endParaRPr lang="en-US" dirty="0"/>
          </a:p>
        </p:txBody>
      </p:sp>
      <p:sp>
        <p:nvSpPr>
          <p:cNvPr id="3" name="Content Placeholder 2"/>
          <p:cNvSpPr>
            <a:spLocks noGrp="1"/>
          </p:cNvSpPr>
          <p:nvPr>
            <p:ph idx="1"/>
          </p:nvPr>
        </p:nvSpPr>
        <p:spPr>
          <a:xfrm>
            <a:off x="685800" y="762000"/>
            <a:ext cx="7772400" cy="4114800"/>
          </a:xfrm>
        </p:spPr>
        <p:txBody>
          <a:bodyPr/>
          <a:lstStyle/>
          <a:p>
            <a:r>
              <a:rPr lang="en-US" dirty="0" smtClean="0"/>
              <a:t>“Baby” fighter in </a:t>
            </a:r>
            <a:r>
              <a:rPr lang="en-US" dirty="0" err="1" smtClean="0"/>
              <a:t>Barniyan</a:t>
            </a:r>
            <a:endParaRPr lang="en-US" dirty="0" smtClean="0"/>
          </a:p>
        </p:txBody>
      </p:sp>
      <p:sp>
        <p:nvSpPr>
          <p:cNvPr id="4" name="Slide Number Placeholder 3"/>
          <p:cNvSpPr>
            <a:spLocks noGrp="1"/>
          </p:cNvSpPr>
          <p:nvPr>
            <p:ph type="sldNum" sz="quarter" idx="12"/>
          </p:nvPr>
        </p:nvSpPr>
        <p:spPr/>
        <p:txBody>
          <a:bodyPr/>
          <a:lstStyle/>
          <a:p>
            <a:pPr>
              <a:defRPr/>
            </a:pPr>
            <a:fld id="{35DE933D-7E3A-4C3A-9E6B-ACAB3F851F9D}" type="slidenum">
              <a:rPr lang="en-US" smtClean="0"/>
              <a:pPr>
                <a:defRPr/>
              </a:pPr>
              <a:t>73</a:t>
            </a:fld>
            <a:endParaRPr lang="en-US" sz="1400"/>
          </a:p>
        </p:txBody>
      </p:sp>
      <p:pic>
        <p:nvPicPr>
          <p:cNvPr id="105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34136"/>
            <a:ext cx="6944900" cy="4661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89725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3604B95-A09D-4E9B-B4C9-7CBE3960FA6D}" type="slidenum">
              <a:rPr lang="en-US" smtClean="0">
                <a:solidFill>
                  <a:schemeClr val="tx2"/>
                </a:solidFill>
              </a:rPr>
              <a:pPr eaLnBrk="1" hangingPunct="1"/>
              <a:t>74</a:t>
            </a:fld>
            <a:endParaRPr lang="en-US" sz="1400" smtClean="0">
              <a:solidFill>
                <a:schemeClr val="tx2"/>
              </a:solidFill>
            </a:endParaRPr>
          </a:p>
        </p:txBody>
      </p:sp>
      <p:sp>
        <p:nvSpPr>
          <p:cNvPr id="65539" name="Rectangle 2"/>
          <p:cNvSpPr>
            <a:spLocks noGrp="1" noChangeArrowheads="1"/>
          </p:cNvSpPr>
          <p:nvPr>
            <p:ph type="title"/>
          </p:nvPr>
        </p:nvSpPr>
        <p:spPr>
          <a:xfrm>
            <a:off x="0" y="0"/>
            <a:ext cx="9144000" cy="762000"/>
          </a:xfrm>
        </p:spPr>
        <p:txBody>
          <a:bodyPr/>
          <a:lstStyle/>
          <a:p>
            <a:pPr algn="ctr" eaLnBrk="1" hangingPunct="1"/>
            <a:r>
              <a:rPr lang="en-US" sz="4000" b="1" dirty="0" smtClean="0">
                <a:solidFill>
                  <a:srgbClr val="FF2413"/>
                </a:solidFill>
                <a:latin typeface="Arial" charset="0"/>
              </a:rPr>
              <a:t>FIGHTING – Taliban and anti-Taliban</a:t>
            </a:r>
          </a:p>
        </p:txBody>
      </p:sp>
      <p:pic>
        <p:nvPicPr>
          <p:cNvPr id="6554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33461"/>
            <a:ext cx="9143998" cy="6126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0B434B5-66BB-426F-8BA8-DDF8304D0E87}" type="slidenum">
              <a:rPr lang="en-US" smtClean="0">
                <a:solidFill>
                  <a:schemeClr val="tx2"/>
                </a:solidFill>
              </a:rPr>
              <a:pPr eaLnBrk="1" hangingPunct="1"/>
              <a:t>75</a:t>
            </a:fld>
            <a:endParaRPr lang="en-US" sz="1400" smtClean="0">
              <a:solidFill>
                <a:schemeClr val="tx2"/>
              </a:solidFill>
            </a:endParaRPr>
          </a:p>
        </p:txBody>
      </p:sp>
      <p:sp>
        <p:nvSpPr>
          <p:cNvPr id="66563" name="Rectangle 2"/>
          <p:cNvSpPr>
            <a:spLocks noGrp="1" noChangeArrowheads="1"/>
          </p:cNvSpPr>
          <p:nvPr>
            <p:ph type="title"/>
          </p:nvPr>
        </p:nvSpPr>
        <p:spPr>
          <a:xfrm>
            <a:off x="1066800" y="0"/>
            <a:ext cx="7772400" cy="838200"/>
          </a:xfrm>
        </p:spPr>
        <p:txBody>
          <a:bodyPr/>
          <a:lstStyle/>
          <a:p>
            <a:pPr eaLnBrk="1" hangingPunct="1"/>
            <a:r>
              <a:rPr lang="en-US" b="1" smtClean="0">
                <a:solidFill>
                  <a:srgbClr val="FF2413"/>
                </a:solidFill>
                <a:latin typeface="Arial" charset="0"/>
              </a:rPr>
              <a:t>Taliban Forces</a:t>
            </a:r>
          </a:p>
        </p:txBody>
      </p:sp>
      <p:sp>
        <p:nvSpPr>
          <p:cNvPr id="66564" name="Rectangle 3"/>
          <p:cNvSpPr>
            <a:spLocks noGrp="1" noChangeArrowheads="1"/>
          </p:cNvSpPr>
          <p:nvPr>
            <p:ph type="body" idx="1"/>
          </p:nvPr>
        </p:nvSpPr>
        <p:spPr>
          <a:xfrm>
            <a:off x="5562600" y="1066800"/>
            <a:ext cx="3276600" cy="5149850"/>
          </a:xfrm>
        </p:spPr>
        <p:txBody>
          <a:bodyPr/>
          <a:lstStyle/>
          <a:p>
            <a:pPr eaLnBrk="1" hangingPunct="1"/>
            <a:r>
              <a:rPr lang="en-US" smtClean="0">
                <a:latin typeface="Arial" charset="0"/>
              </a:rPr>
              <a:t>Taliban commander</a:t>
            </a:r>
          </a:p>
          <a:p>
            <a:pPr eaLnBrk="1" hangingPunct="1"/>
            <a:endParaRPr lang="en-US" smtClean="0">
              <a:latin typeface="Arial" charset="0"/>
            </a:endParaRPr>
          </a:p>
          <a:p>
            <a:pPr eaLnBrk="1" hangingPunct="1"/>
            <a:endParaRPr lang="en-US" smtClean="0">
              <a:latin typeface="Arial" charset="0"/>
            </a:endParaRPr>
          </a:p>
          <a:p>
            <a:pPr eaLnBrk="1" hangingPunct="1"/>
            <a:endParaRPr lang="en-US" smtClean="0">
              <a:latin typeface="Arial" charset="0"/>
            </a:endParaRPr>
          </a:p>
          <a:p>
            <a:pPr eaLnBrk="1" hangingPunct="1"/>
            <a:r>
              <a:rPr lang="en-US" smtClean="0">
                <a:latin typeface="Arial" charset="0"/>
              </a:rPr>
              <a:t>Taliban fighter</a:t>
            </a:r>
          </a:p>
        </p:txBody>
      </p:sp>
      <p:pic>
        <p:nvPicPr>
          <p:cNvPr id="66565" name="Picture 4" descr="Taliban comman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838200"/>
            <a:ext cx="44958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5" descr="Taliban figh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810000"/>
            <a:ext cx="44958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06FAD8E-1B98-4DD5-ACAA-D9FFD02BE1BD}" type="slidenum">
              <a:rPr lang="en-US" smtClean="0">
                <a:solidFill>
                  <a:schemeClr val="tx2"/>
                </a:solidFill>
              </a:rPr>
              <a:pPr eaLnBrk="1" hangingPunct="1"/>
              <a:t>76</a:t>
            </a:fld>
            <a:endParaRPr lang="en-US" sz="1400" smtClean="0">
              <a:solidFill>
                <a:schemeClr val="tx2"/>
              </a:solidFill>
            </a:endParaRPr>
          </a:p>
        </p:txBody>
      </p:sp>
      <p:sp>
        <p:nvSpPr>
          <p:cNvPr id="67587" name="Rectangle 2"/>
          <p:cNvSpPr>
            <a:spLocks noGrp="1" noChangeArrowheads="1"/>
          </p:cNvSpPr>
          <p:nvPr>
            <p:ph type="title"/>
          </p:nvPr>
        </p:nvSpPr>
        <p:spPr>
          <a:xfrm>
            <a:off x="609600" y="0"/>
            <a:ext cx="8534400" cy="762000"/>
          </a:xfrm>
        </p:spPr>
        <p:txBody>
          <a:bodyPr/>
          <a:lstStyle/>
          <a:p>
            <a:pPr eaLnBrk="1" hangingPunct="1"/>
            <a:r>
              <a:rPr lang="en-US" b="1" smtClean="0">
                <a:solidFill>
                  <a:srgbClr val="FF2413"/>
                </a:solidFill>
                <a:latin typeface="Arial" charset="0"/>
              </a:rPr>
              <a:t>Seeking Bin Laden – Tora Bora</a:t>
            </a:r>
          </a:p>
        </p:txBody>
      </p:sp>
      <p:pic>
        <p:nvPicPr>
          <p:cNvPr id="67588" name="Picture 3" descr="search for Osama map Afghanist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144000" cy="520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6550C90-AA33-4E7D-B8FD-BE4018D4D173}" type="slidenum">
              <a:rPr lang="en-US" smtClean="0">
                <a:solidFill>
                  <a:schemeClr val="tx2"/>
                </a:solidFill>
              </a:rPr>
              <a:pPr eaLnBrk="1" hangingPunct="1"/>
              <a:t>77</a:t>
            </a:fld>
            <a:endParaRPr lang="en-US" sz="1400" smtClean="0">
              <a:solidFill>
                <a:schemeClr val="tx2"/>
              </a:solidFill>
            </a:endParaRPr>
          </a:p>
        </p:txBody>
      </p:sp>
      <p:sp>
        <p:nvSpPr>
          <p:cNvPr id="68611" name="Rectangle 2"/>
          <p:cNvSpPr>
            <a:spLocks noGrp="1" noChangeArrowheads="1"/>
          </p:cNvSpPr>
          <p:nvPr>
            <p:ph type="title"/>
          </p:nvPr>
        </p:nvSpPr>
        <p:spPr>
          <a:xfrm>
            <a:off x="1371600" y="0"/>
            <a:ext cx="7391400" cy="685800"/>
          </a:xfrm>
        </p:spPr>
        <p:txBody>
          <a:bodyPr/>
          <a:lstStyle/>
          <a:p>
            <a:pPr algn="ctr" eaLnBrk="1" hangingPunct="1"/>
            <a:r>
              <a:rPr lang="en-US" b="1" smtClean="0">
                <a:solidFill>
                  <a:srgbClr val="FF2413"/>
                </a:solidFill>
                <a:latin typeface="Arial" charset="0"/>
              </a:rPr>
              <a:t>Attacking Tora Bora</a:t>
            </a:r>
          </a:p>
        </p:txBody>
      </p:sp>
      <p:pic>
        <p:nvPicPr>
          <p:cNvPr id="68612" name="Picture 3" descr="attack tora bora afghanist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16000"/>
            <a:ext cx="75438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56B510B-A203-46B8-B930-6E5A03643C49}" type="slidenum">
              <a:rPr lang="en-US" smtClean="0">
                <a:solidFill>
                  <a:schemeClr val="tx2"/>
                </a:solidFill>
              </a:rPr>
              <a:pPr eaLnBrk="1" hangingPunct="1"/>
              <a:t>78</a:t>
            </a:fld>
            <a:endParaRPr lang="en-US" sz="1400" smtClean="0">
              <a:solidFill>
                <a:schemeClr val="tx2"/>
              </a:solidFill>
            </a:endParaRPr>
          </a:p>
        </p:txBody>
      </p:sp>
      <p:sp>
        <p:nvSpPr>
          <p:cNvPr id="69635" name="Rectangle 2"/>
          <p:cNvSpPr>
            <a:spLocks noGrp="1" noChangeArrowheads="1"/>
          </p:cNvSpPr>
          <p:nvPr>
            <p:ph type="title"/>
          </p:nvPr>
        </p:nvSpPr>
        <p:spPr>
          <a:xfrm>
            <a:off x="1676400" y="0"/>
            <a:ext cx="7467600" cy="838200"/>
          </a:xfrm>
        </p:spPr>
        <p:txBody>
          <a:bodyPr/>
          <a:lstStyle/>
          <a:p>
            <a:pPr eaLnBrk="1" hangingPunct="1"/>
            <a:r>
              <a:rPr lang="en-US" b="1" smtClean="0">
                <a:solidFill>
                  <a:srgbClr val="FF2413"/>
                </a:solidFill>
                <a:latin typeface="Arial" charset="0"/>
              </a:rPr>
              <a:t>Key Battles &amp; Mined Areas</a:t>
            </a:r>
          </a:p>
        </p:txBody>
      </p:sp>
      <p:pic>
        <p:nvPicPr>
          <p:cNvPr id="69636" name="Picture 3" descr="key_battle_afghanistan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52525"/>
            <a:ext cx="822960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F7957C6-2E0A-4F63-803F-B9DF0432E6B1}" type="slidenum">
              <a:rPr lang="en-US" smtClean="0">
                <a:solidFill>
                  <a:schemeClr val="tx2"/>
                </a:solidFill>
              </a:rPr>
              <a:pPr eaLnBrk="1" hangingPunct="1"/>
              <a:t>79</a:t>
            </a:fld>
            <a:endParaRPr lang="en-US" sz="1400" smtClean="0">
              <a:solidFill>
                <a:schemeClr val="tx2"/>
              </a:solidFill>
            </a:endParaRPr>
          </a:p>
        </p:txBody>
      </p:sp>
      <p:sp>
        <p:nvSpPr>
          <p:cNvPr id="70659" name="Rectangle 2"/>
          <p:cNvSpPr>
            <a:spLocks noGrp="1" noChangeArrowheads="1"/>
          </p:cNvSpPr>
          <p:nvPr>
            <p:ph type="title"/>
          </p:nvPr>
        </p:nvSpPr>
        <p:spPr>
          <a:xfrm>
            <a:off x="0" y="0"/>
            <a:ext cx="9144000" cy="762000"/>
          </a:xfrm>
        </p:spPr>
        <p:txBody>
          <a:bodyPr/>
          <a:lstStyle/>
          <a:p>
            <a:pPr eaLnBrk="1" hangingPunct="1"/>
            <a:r>
              <a:rPr lang="en-US" b="1" smtClean="0">
                <a:solidFill>
                  <a:srgbClr val="FF2413"/>
                </a:solidFill>
                <a:latin typeface="Arial" charset="0"/>
              </a:rPr>
              <a:t>Bombing Population Centers</a:t>
            </a:r>
          </a:p>
        </p:txBody>
      </p:sp>
      <p:pic>
        <p:nvPicPr>
          <p:cNvPr id="70660" name="Picture 3" descr="bombing in afghanistan map"/>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1143000" y="682625"/>
            <a:ext cx="7391400" cy="617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61FA04A-DB62-41C6-B764-EEF9D87B208A}" type="slidenum">
              <a:rPr lang="en-US" smtClean="0">
                <a:solidFill>
                  <a:schemeClr val="tx2"/>
                </a:solidFill>
              </a:rPr>
              <a:pPr eaLnBrk="1" hangingPunct="1"/>
              <a:t>8</a:t>
            </a:fld>
            <a:endParaRPr lang="en-US" sz="1400" smtClean="0">
              <a:solidFill>
                <a:schemeClr val="tx2"/>
              </a:solidFill>
            </a:endParaRPr>
          </a:p>
        </p:txBody>
      </p:sp>
      <p:sp>
        <p:nvSpPr>
          <p:cNvPr id="9219" name="Rectangle 2"/>
          <p:cNvSpPr>
            <a:spLocks noGrp="1" noChangeArrowheads="1"/>
          </p:cNvSpPr>
          <p:nvPr>
            <p:ph type="title"/>
          </p:nvPr>
        </p:nvSpPr>
        <p:spPr>
          <a:xfrm>
            <a:off x="990600" y="0"/>
            <a:ext cx="7772400" cy="762000"/>
          </a:xfrm>
        </p:spPr>
        <p:txBody>
          <a:bodyPr/>
          <a:lstStyle/>
          <a:p>
            <a:pPr eaLnBrk="1" hangingPunct="1"/>
            <a:r>
              <a:rPr lang="en-US" b="1" smtClean="0">
                <a:solidFill>
                  <a:srgbClr val="FF2413"/>
                </a:solidFill>
                <a:latin typeface="Arial" charset="0"/>
              </a:rPr>
              <a:t>Southwest Asia Map</a:t>
            </a:r>
          </a:p>
        </p:txBody>
      </p:sp>
      <p:pic>
        <p:nvPicPr>
          <p:cNvPr id="9220" name="Picture 3" descr="SOUTHWEST ASIA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73125"/>
            <a:ext cx="7772400" cy="606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6CC722C-0577-4FA5-BA4A-4A83E341724D}" type="slidenum">
              <a:rPr lang="en-US" smtClean="0">
                <a:solidFill>
                  <a:schemeClr val="tx2"/>
                </a:solidFill>
              </a:rPr>
              <a:pPr eaLnBrk="1" hangingPunct="1"/>
              <a:t>80</a:t>
            </a:fld>
            <a:endParaRPr lang="en-US" sz="1400" smtClean="0">
              <a:solidFill>
                <a:schemeClr val="tx2"/>
              </a:solidFill>
            </a:endParaRPr>
          </a:p>
        </p:txBody>
      </p:sp>
      <p:sp>
        <p:nvSpPr>
          <p:cNvPr id="71683" name="Rectangle 2"/>
          <p:cNvSpPr>
            <a:spLocks noGrp="1" noChangeArrowheads="1"/>
          </p:cNvSpPr>
          <p:nvPr>
            <p:ph type="title"/>
          </p:nvPr>
        </p:nvSpPr>
        <p:spPr>
          <a:xfrm>
            <a:off x="5105400" y="0"/>
            <a:ext cx="4038600" cy="838200"/>
          </a:xfrm>
        </p:spPr>
        <p:txBody>
          <a:bodyPr/>
          <a:lstStyle/>
          <a:p>
            <a:pPr eaLnBrk="1" hangingPunct="1"/>
            <a:r>
              <a:rPr lang="en-US" b="1" smtClean="0">
                <a:solidFill>
                  <a:srgbClr val="FF2413"/>
                </a:solidFill>
                <a:latin typeface="Arial" charset="0"/>
              </a:rPr>
              <a:t>Situation Map</a:t>
            </a:r>
          </a:p>
        </p:txBody>
      </p:sp>
      <p:pic>
        <p:nvPicPr>
          <p:cNvPr id="71684" name="Picture 3" descr="situation map afthanistan dec5_2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37160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 Box 4"/>
          <p:cNvSpPr txBox="1">
            <a:spLocks noChangeArrowheads="1"/>
          </p:cNvSpPr>
          <p:nvPr/>
        </p:nvSpPr>
        <p:spPr bwMode="auto">
          <a:xfrm>
            <a:off x="762000" y="762000"/>
            <a:ext cx="5233988" cy="8350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Kandahar about to be liberated</a:t>
            </a:r>
          </a:p>
          <a:p>
            <a:pPr eaLnBrk="1" hangingPunct="1"/>
            <a:r>
              <a:rPr lang="en-US">
                <a:latin typeface="Arial" charset="0"/>
              </a:rPr>
              <a:t>Aid &amp; information being disseminated</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579F7C4-764F-4F84-9687-F9DA9B3B0C59}" type="slidenum">
              <a:rPr lang="en-US" smtClean="0">
                <a:solidFill>
                  <a:schemeClr val="tx2"/>
                </a:solidFill>
              </a:rPr>
              <a:pPr eaLnBrk="1" hangingPunct="1"/>
              <a:t>81</a:t>
            </a:fld>
            <a:endParaRPr lang="en-US" sz="1400" smtClean="0">
              <a:solidFill>
                <a:schemeClr val="tx2"/>
              </a:solidFill>
            </a:endParaRPr>
          </a:p>
        </p:txBody>
      </p:sp>
      <p:sp>
        <p:nvSpPr>
          <p:cNvPr id="72707" name="Rectangle 2"/>
          <p:cNvSpPr>
            <a:spLocks noGrp="1" noChangeArrowheads="1"/>
          </p:cNvSpPr>
          <p:nvPr>
            <p:ph type="title"/>
          </p:nvPr>
        </p:nvSpPr>
        <p:spPr>
          <a:xfrm>
            <a:off x="990600" y="0"/>
            <a:ext cx="8153400" cy="838200"/>
          </a:xfrm>
        </p:spPr>
        <p:txBody>
          <a:bodyPr/>
          <a:lstStyle/>
          <a:p>
            <a:pPr eaLnBrk="1" hangingPunct="1"/>
            <a:r>
              <a:rPr lang="en-US" b="1" smtClean="0">
                <a:solidFill>
                  <a:srgbClr val="FF2413"/>
                </a:solidFill>
                <a:latin typeface="Arial" charset="0"/>
              </a:rPr>
              <a:t>People fleeing US action 2001</a:t>
            </a:r>
          </a:p>
        </p:txBody>
      </p:sp>
      <p:sp>
        <p:nvSpPr>
          <p:cNvPr id="72708" name="Rectangle 3"/>
          <p:cNvSpPr>
            <a:spLocks noGrp="1" noChangeArrowheads="1"/>
          </p:cNvSpPr>
          <p:nvPr>
            <p:ph type="body" idx="1"/>
          </p:nvPr>
        </p:nvSpPr>
        <p:spPr>
          <a:xfrm>
            <a:off x="990600" y="838200"/>
            <a:ext cx="8153400" cy="914400"/>
          </a:xfrm>
        </p:spPr>
        <p:txBody>
          <a:bodyPr/>
          <a:lstStyle/>
          <a:p>
            <a:pPr eaLnBrk="1" hangingPunct="1"/>
            <a:r>
              <a:rPr lang="en-US" smtClean="0">
                <a:latin typeface="Arial" charset="0"/>
              </a:rPr>
              <a:t>Fleeing Kabul by any means possible</a:t>
            </a:r>
          </a:p>
        </p:txBody>
      </p:sp>
      <p:pic>
        <p:nvPicPr>
          <p:cNvPr id="7271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745" y="1524000"/>
            <a:ext cx="744855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B336196-5468-4E60-A796-C00A379D6E32}" type="slidenum">
              <a:rPr lang="en-US" smtClean="0">
                <a:solidFill>
                  <a:schemeClr val="tx2"/>
                </a:solidFill>
              </a:rPr>
              <a:pPr eaLnBrk="1" hangingPunct="1"/>
              <a:t>82</a:t>
            </a:fld>
            <a:endParaRPr lang="en-US" sz="1400" smtClean="0">
              <a:solidFill>
                <a:schemeClr val="tx2"/>
              </a:solidFill>
            </a:endParaRPr>
          </a:p>
        </p:txBody>
      </p:sp>
      <p:sp>
        <p:nvSpPr>
          <p:cNvPr id="73731" name="Rectangle 2"/>
          <p:cNvSpPr>
            <a:spLocks noGrp="1" noChangeArrowheads="1"/>
          </p:cNvSpPr>
          <p:nvPr>
            <p:ph type="title"/>
          </p:nvPr>
        </p:nvSpPr>
        <p:spPr>
          <a:xfrm>
            <a:off x="0" y="0"/>
            <a:ext cx="7772400" cy="838200"/>
          </a:xfrm>
        </p:spPr>
        <p:txBody>
          <a:bodyPr/>
          <a:lstStyle/>
          <a:p>
            <a:pPr eaLnBrk="1" hangingPunct="1"/>
            <a:r>
              <a:rPr lang="en-US" b="1" smtClean="0">
                <a:solidFill>
                  <a:srgbClr val="FF2413"/>
                </a:solidFill>
                <a:latin typeface="Arial" charset="0"/>
              </a:rPr>
              <a:t>Early 2002</a:t>
            </a:r>
          </a:p>
        </p:txBody>
      </p:sp>
      <p:sp>
        <p:nvSpPr>
          <p:cNvPr id="73732" name="Rectangle 3"/>
          <p:cNvSpPr>
            <a:spLocks noGrp="1" noChangeArrowheads="1"/>
          </p:cNvSpPr>
          <p:nvPr>
            <p:ph type="body" idx="1"/>
          </p:nvPr>
        </p:nvSpPr>
        <p:spPr>
          <a:xfrm>
            <a:off x="0" y="762000"/>
            <a:ext cx="4191000" cy="6096000"/>
          </a:xfrm>
        </p:spPr>
        <p:txBody>
          <a:bodyPr/>
          <a:lstStyle/>
          <a:p>
            <a:pPr eaLnBrk="1" hangingPunct="1">
              <a:lnSpc>
                <a:spcPct val="90000"/>
              </a:lnSpc>
            </a:pPr>
            <a:r>
              <a:rPr lang="en-US" smtClean="0">
                <a:latin typeface="Arial" charset="0"/>
              </a:rPr>
              <a:t>Taliban defeated</a:t>
            </a:r>
          </a:p>
          <a:p>
            <a:pPr eaLnBrk="1" hangingPunct="1">
              <a:lnSpc>
                <a:spcPct val="90000"/>
              </a:lnSpc>
            </a:pPr>
            <a:r>
              <a:rPr lang="en-US" smtClean="0">
                <a:latin typeface="Arial" charset="0"/>
              </a:rPr>
              <a:t>Shaky coalition government formed</a:t>
            </a:r>
          </a:p>
          <a:p>
            <a:pPr eaLnBrk="1" hangingPunct="1">
              <a:lnSpc>
                <a:spcPct val="90000"/>
              </a:lnSpc>
            </a:pPr>
            <a:r>
              <a:rPr lang="en-US" smtClean="0">
                <a:latin typeface="Arial" charset="0"/>
              </a:rPr>
              <a:t>Osama Ben Laden still free or possibly dead</a:t>
            </a:r>
          </a:p>
          <a:p>
            <a:pPr eaLnBrk="1" hangingPunct="1">
              <a:lnSpc>
                <a:spcPct val="90000"/>
              </a:lnSpc>
            </a:pPr>
            <a:r>
              <a:rPr lang="en-US" smtClean="0">
                <a:latin typeface="Arial" charset="0"/>
              </a:rPr>
              <a:t>Pressing agenda</a:t>
            </a:r>
          </a:p>
          <a:p>
            <a:pPr lvl="1" eaLnBrk="1" hangingPunct="1">
              <a:lnSpc>
                <a:spcPct val="90000"/>
              </a:lnSpc>
            </a:pPr>
            <a:r>
              <a:rPr lang="en-US" smtClean="0">
                <a:latin typeface="Arial" charset="0"/>
              </a:rPr>
              <a:t>Rebuild the country</a:t>
            </a:r>
          </a:p>
          <a:p>
            <a:pPr lvl="1" eaLnBrk="1" hangingPunct="1">
              <a:lnSpc>
                <a:spcPct val="90000"/>
              </a:lnSpc>
            </a:pPr>
            <a:r>
              <a:rPr lang="en-US" smtClean="0">
                <a:latin typeface="Arial" charset="0"/>
              </a:rPr>
              <a:t>Heal the people</a:t>
            </a:r>
          </a:p>
          <a:p>
            <a:pPr lvl="1" eaLnBrk="1" hangingPunct="1">
              <a:lnSpc>
                <a:spcPct val="90000"/>
              </a:lnSpc>
            </a:pPr>
            <a:r>
              <a:rPr lang="en-US" smtClean="0">
                <a:latin typeface="Arial" charset="0"/>
              </a:rPr>
              <a:t>Achieve stable, internal peace</a:t>
            </a:r>
          </a:p>
        </p:txBody>
      </p:sp>
      <p:pic>
        <p:nvPicPr>
          <p:cNvPr id="7373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4325" y="29110"/>
            <a:ext cx="5019675"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3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1756" y="3361148"/>
            <a:ext cx="3225455" cy="3496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8540F73-02AD-48CD-89C8-5D170AE5A8D8}" type="slidenum">
              <a:rPr lang="en-US" smtClean="0">
                <a:solidFill>
                  <a:schemeClr val="tx2"/>
                </a:solidFill>
              </a:rPr>
              <a:pPr eaLnBrk="1" hangingPunct="1"/>
              <a:t>83</a:t>
            </a:fld>
            <a:endParaRPr lang="en-US" sz="1400" smtClean="0">
              <a:solidFill>
                <a:schemeClr val="tx2"/>
              </a:solidFill>
            </a:endParaRPr>
          </a:p>
        </p:txBody>
      </p:sp>
      <p:sp>
        <p:nvSpPr>
          <p:cNvPr id="74755" name="Rectangle 2"/>
          <p:cNvSpPr>
            <a:spLocks noGrp="1" noChangeArrowheads="1"/>
          </p:cNvSpPr>
          <p:nvPr>
            <p:ph type="title"/>
          </p:nvPr>
        </p:nvSpPr>
        <p:spPr>
          <a:xfrm>
            <a:off x="381000" y="0"/>
            <a:ext cx="8763000" cy="838200"/>
          </a:xfrm>
        </p:spPr>
        <p:txBody>
          <a:bodyPr/>
          <a:lstStyle/>
          <a:p>
            <a:pPr eaLnBrk="1" hangingPunct="1"/>
            <a:r>
              <a:rPr lang="en-US" b="1" smtClean="0">
                <a:solidFill>
                  <a:srgbClr val="FF2413"/>
                </a:solidFill>
                <a:latin typeface="Arial" charset="0"/>
              </a:rPr>
              <a:t>President &amp; Female Ministers</a:t>
            </a:r>
          </a:p>
        </p:txBody>
      </p:sp>
      <p:sp>
        <p:nvSpPr>
          <p:cNvPr id="74756" name="Rectangle 3"/>
          <p:cNvSpPr>
            <a:spLocks noGrp="1" noChangeArrowheads="1"/>
          </p:cNvSpPr>
          <p:nvPr>
            <p:ph type="body" idx="1"/>
          </p:nvPr>
        </p:nvSpPr>
        <p:spPr>
          <a:xfrm>
            <a:off x="1066800" y="5105400"/>
            <a:ext cx="7772400" cy="1752600"/>
          </a:xfrm>
        </p:spPr>
        <p:txBody>
          <a:bodyPr/>
          <a:lstStyle/>
          <a:p>
            <a:pPr eaLnBrk="1" hangingPunct="1"/>
            <a:r>
              <a:rPr lang="en-US" smtClean="0">
                <a:latin typeface="Arial" charset="0"/>
              </a:rPr>
              <a:t>Prime Minister Hamid Karzai (left)</a:t>
            </a:r>
          </a:p>
          <a:p>
            <a:pPr eaLnBrk="1" hangingPunct="1"/>
            <a:r>
              <a:rPr lang="en-US" smtClean="0">
                <a:latin typeface="Arial" charset="0"/>
              </a:rPr>
              <a:t>Deputy Premier Dr. Sima Samar (right) – one of two women in the government</a:t>
            </a:r>
          </a:p>
        </p:txBody>
      </p:sp>
      <p:pic>
        <p:nvPicPr>
          <p:cNvPr id="74757" name="Picture 4" descr="hamid karzai new prime minister afghanistan dec 2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5562600" cy="41846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4758" name="Picture 5" descr="deputy premier Dr Sima Samar in new Afghan gov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0" y="838200"/>
            <a:ext cx="3619500" cy="4191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68F2320-D41C-4531-941D-54D86D86186D}" type="slidenum">
              <a:rPr lang="en-US" smtClean="0">
                <a:solidFill>
                  <a:schemeClr val="tx2"/>
                </a:solidFill>
              </a:rPr>
              <a:pPr eaLnBrk="1" hangingPunct="1"/>
              <a:t>84</a:t>
            </a:fld>
            <a:endParaRPr lang="en-US" sz="1400" smtClean="0">
              <a:solidFill>
                <a:schemeClr val="tx2"/>
              </a:solidFill>
            </a:endParaRPr>
          </a:p>
        </p:txBody>
      </p:sp>
      <p:sp>
        <p:nvSpPr>
          <p:cNvPr id="75779" name="Rectangle 2"/>
          <p:cNvSpPr>
            <a:spLocks noGrp="1" noChangeArrowheads="1"/>
          </p:cNvSpPr>
          <p:nvPr>
            <p:ph type="title"/>
          </p:nvPr>
        </p:nvSpPr>
        <p:spPr>
          <a:xfrm>
            <a:off x="5943600" y="0"/>
            <a:ext cx="3200400" cy="838200"/>
          </a:xfrm>
        </p:spPr>
        <p:txBody>
          <a:bodyPr/>
          <a:lstStyle/>
          <a:p>
            <a:pPr algn="ctr" eaLnBrk="1" hangingPunct="1"/>
            <a:r>
              <a:rPr lang="en-US" b="1" smtClean="0">
                <a:solidFill>
                  <a:srgbClr val="FF2413"/>
                </a:solidFill>
                <a:latin typeface="Arial" charset="0"/>
              </a:rPr>
              <a:t>War Lords</a:t>
            </a:r>
          </a:p>
        </p:txBody>
      </p:sp>
      <p:sp>
        <p:nvSpPr>
          <p:cNvPr id="75780" name="Rectangle 3"/>
          <p:cNvSpPr>
            <a:spLocks noGrp="1" noChangeArrowheads="1"/>
          </p:cNvSpPr>
          <p:nvPr>
            <p:ph type="body" idx="1"/>
          </p:nvPr>
        </p:nvSpPr>
        <p:spPr>
          <a:xfrm>
            <a:off x="5943600" y="990600"/>
            <a:ext cx="3200400" cy="5867400"/>
          </a:xfrm>
        </p:spPr>
        <p:txBody>
          <a:bodyPr/>
          <a:lstStyle/>
          <a:p>
            <a:pPr eaLnBrk="1" hangingPunct="1"/>
            <a:r>
              <a:rPr lang="en-US" smtClean="0">
                <a:latin typeface="Arial" charset="0"/>
              </a:rPr>
              <a:t>War lords control large parts of Afghanistan.  When the Taliban were removed, cooperation among war lords decreased</a:t>
            </a:r>
          </a:p>
        </p:txBody>
      </p:sp>
      <p:pic>
        <p:nvPicPr>
          <p:cNvPr id="75781" name="Picture 4" descr="afghan_warlords map 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00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0240114-4BB4-4BA8-AF09-FEDD0F467258}" type="slidenum">
              <a:rPr lang="en-US" smtClean="0">
                <a:solidFill>
                  <a:schemeClr val="tx2"/>
                </a:solidFill>
              </a:rPr>
              <a:pPr eaLnBrk="1" hangingPunct="1"/>
              <a:t>85</a:t>
            </a:fld>
            <a:endParaRPr lang="en-US" sz="1400" smtClean="0">
              <a:solidFill>
                <a:schemeClr val="tx2"/>
              </a:solidFill>
            </a:endParaRPr>
          </a:p>
        </p:txBody>
      </p:sp>
      <p:sp>
        <p:nvSpPr>
          <p:cNvPr id="76803" name="Rectangle 2"/>
          <p:cNvSpPr>
            <a:spLocks noGrp="1" noChangeArrowheads="1"/>
          </p:cNvSpPr>
          <p:nvPr>
            <p:ph type="title"/>
          </p:nvPr>
        </p:nvSpPr>
        <p:spPr>
          <a:xfrm>
            <a:off x="0" y="0"/>
            <a:ext cx="9144000" cy="838200"/>
          </a:xfrm>
        </p:spPr>
        <p:txBody>
          <a:bodyPr/>
          <a:lstStyle/>
          <a:p>
            <a:pPr eaLnBrk="1" hangingPunct="1"/>
            <a:r>
              <a:rPr lang="en-US" sz="4000" b="1" dirty="0" smtClean="0">
                <a:solidFill>
                  <a:srgbClr val="FF2413"/>
                </a:solidFill>
                <a:latin typeface="Arial" charset="0"/>
              </a:rPr>
              <a:t>Celebration over Taliban withdrawal</a:t>
            </a:r>
          </a:p>
        </p:txBody>
      </p:sp>
      <p:sp>
        <p:nvSpPr>
          <p:cNvPr id="76804" name="Rectangle 3"/>
          <p:cNvSpPr>
            <a:spLocks noGrp="1" noChangeArrowheads="1"/>
          </p:cNvSpPr>
          <p:nvPr>
            <p:ph type="body" idx="1"/>
          </p:nvPr>
        </p:nvSpPr>
        <p:spPr>
          <a:xfrm>
            <a:off x="457200" y="838200"/>
            <a:ext cx="4648200" cy="685800"/>
          </a:xfrm>
        </p:spPr>
        <p:txBody>
          <a:bodyPr/>
          <a:lstStyle/>
          <a:p>
            <a:pPr eaLnBrk="1" hangingPunct="1"/>
            <a:r>
              <a:rPr lang="en-US" dirty="0" smtClean="0">
                <a:latin typeface="Arial" charset="0"/>
              </a:rPr>
              <a:t>Children </a:t>
            </a:r>
            <a:r>
              <a:rPr lang="en-US" dirty="0" smtClean="0">
                <a:latin typeface="Arial" charset="0"/>
              </a:rPr>
              <a:t>play</a:t>
            </a:r>
            <a:endParaRPr lang="en-US" dirty="0" smtClean="0">
              <a:latin typeface="Arial"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492820"/>
            <a:ext cx="7239000" cy="4840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9" y="0"/>
            <a:ext cx="9144000" cy="838200"/>
          </a:xfrm>
        </p:spPr>
        <p:txBody>
          <a:bodyPr/>
          <a:lstStyle/>
          <a:p>
            <a:r>
              <a:rPr lang="en-US" sz="4000" b="1" dirty="0">
                <a:solidFill>
                  <a:srgbClr val="FF2413"/>
                </a:solidFill>
                <a:latin typeface="Arial" charset="0"/>
              </a:rPr>
              <a:t>Celebration over Taliban withdrawal</a:t>
            </a:r>
            <a:endParaRPr lang="en-US" sz="4000" dirty="0"/>
          </a:p>
        </p:txBody>
      </p:sp>
      <p:sp>
        <p:nvSpPr>
          <p:cNvPr id="3" name="Content Placeholder 2"/>
          <p:cNvSpPr>
            <a:spLocks noGrp="1"/>
          </p:cNvSpPr>
          <p:nvPr>
            <p:ph idx="1"/>
          </p:nvPr>
        </p:nvSpPr>
        <p:spPr>
          <a:xfrm>
            <a:off x="381000" y="762000"/>
            <a:ext cx="7772400" cy="609600"/>
          </a:xfrm>
        </p:spPr>
        <p:txBody>
          <a:bodyPr/>
          <a:lstStyle/>
          <a:p>
            <a:r>
              <a:rPr lang="en-US" dirty="0">
                <a:latin typeface="Arial" charset="0"/>
              </a:rPr>
              <a:t>Music could be made again</a:t>
            </a:r>
            <a:endParaRPr lang="en-US" dirty="0"/>
          </a:p>
        </p:txBody>
      </p:sp>
      <p:sp>
        <p:nvSpPr>
          <p:cNvPr id="4" name="Slide Number Placeholder 3"/>
          <p:cNvSpPr>
            <a:spLocks noGrp="1"/>
          </p:cNvSpPr>
          <p:nvPr>
            <p:ph type="sldNum" sz="quarter" idx="12"/>
          </p:nvPr>
        </p:nvSpPr>
        <p:spPr/>
        <p:txBody>
          <a:bodyPr/>
          <a:lstStyle/>
          <a:p>
            <a:pPr>
              <a:defRPr/>
            </a:pPr>
            <a:fld id="{35DE933D-7E3A-4C3A-9E6B-ACAB3F851F9D}" type="slidenum">
              <a:rPr lang="en-US" smtClean="0"/>
              <a:pPr>
                <a:defRPr/>
              </a:pPr>
              <a:t>86</a:t>
            </a:fld>
            <a:endParaRPr lang="en-US" sz="140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328010"/>
            <a:ext cx="7429995" cy="4996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14882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5" y="0"/>
            <a:ext cx="9144000" cy="838200"/>
          </a:xfrm>
        </p:spPr>
        <p:txBody>
          <a:bodyPr/>
          <a:lstStyle/>
          <a:p>
            <a:r>
              <a:rPr lang="en-US" sz="4000" b="1" dirty="0">
                <a:solidFill>
                  <a:srgbClr val="FF2413"/>
                </a:solidFill>
                <a:latin typeface="Arial" charset="0"/>
              </a:rPr>
              <a:t>Celebration over Taliban withdrawal</a:t>
            </a:r>
            <a:endParaRPr lang="en-US" sz="4000" dirty="0"/>
          </a:p>
        </p:txBody>
      </p:sp>
      <p:sp>
        <p:nvSpPr>
          <p:cNvPr id="3" name="Content Placeholder 2"/>
          <p:cNvSpPr>
            <a:spLocks noGrp="1"/>
          </p:cNvSpPr>
          <p:nvPr>
            <p:ph idx="1"/>
          </p:nvPr>
        </p:nvSpPr>
        <p:spPr>
          <a:xfrm>
            <a:off x="457200" y="762000"/>
            <a:ext cx="7772400" cy="685800"/>
          </a:xfrm>
        </p:spPr>
        <p:txBody>
          <a:bodyPr/>
          <a:lstStyle/>
          <a:p>
            <a:r>
              <a:rPr lang="en-US" dirty="0">
                <a:latin typeface="Arial" charset="0"/>
              </a:rPr>
              <a:t>people celebrated</a:t>
            </a:r>
            <a:endParaRPr lang="en-US" dirty="0"/>
          </a:p>
        </p:txBody>
      </p:sp>
      <p:sp>
        <p:nvSpPr>
          <p:cNvPr id="4" name="Slide Number Placeholder 3"/>
          <p:cNvSpPr>
            <a:spLocks noGrp="1"/>
          </p:cNvSpPr>
          <p:nvPr>
            <p:ph type="sldNum" sz="quarter" idx="12"/>
          </p:nvPr>
        </p:nvSpPr>
        <p:spPr/>
        <p:txBody>
          <a:bodyPr/>
          <a:lstStyle/>
          <a:p>
            <a:pPr>
              <a:defRPr/>
            </a:pPr>
            <a:fld id="{35DE933D-7E3A-4C3A-9E6B-ACAB3F851F9D}" type="slidenum">
              <a:rPr lang="en-US" smtClean="0"/>
              <a:pPr>
                <a:defRPr/>
              </a:pPr>
              <a:t>87</a:t>
            </a:fld>
            <a:endParaRPr lang="en-US" sz="140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822" y="1479963"/>
            <a:ext cx="7270687" cy="476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51476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FEB574F-9ECF-4CF2-9A77-DB0BFED38C33}" type="slidenum">
              <a:rPr lang="en-US" smtClean="0">
                <a:solidFill>
                  <a:schemeClr val="tx2"/>
                </a:solidFill>
              </a:rPr>
              <a:pPr eaLnBrk="1" hangingPunct="1"/>
              <a:t>88</a:t>
            </a:fld>
            <a:endParaRPr lang="en-US" sz="1400" smtClean="0">
              <a:solidFill>
                <a:schemeClr val="tx2"/>
              </a:solidFill>
            </a:endParaRPr>
          </a:p>
        </p:txBody>
      </p:sp>
      <p:sp>
        <p:nvSpPr>
          <p:cNvPr id="77827" name="Rectangle 2"/>
          <p:cNvSpPr>
            <a:spLocks noGrp="1" noChangeArrowheads="1"/>
          </p:cNvSpPr>
          <p:nvPr>
            <p:ph type="title"/>
          </p:nvPr>
        </p:nvSpPr>
        <p:spPr>
          <a:xfrm>
            <a:off x="914400" y="0"/>
            <a:ext cx="8229600" cy="838200"/>
          </a:xfrm>
        </p:spPr>
        <p:txBody>
          <a:bodyPr/>
          <a:lstStyle/>
          <a:p>
            <a:pPr eaLnBrk="1" hangingPunct="1"/>
            <a:r>
              <a:rPr lang="en-US" b="1" dirty="0" smtClean="0">
                <a:solidFill>
                  <a:srgbClr val="FF2413"/>
                </a:solidFill>
                <a:latin typeface="Arial" charset="0"/>
              </a:rPr>
              <a:t>Some gains for women</a:t>
            </a:r>
          </a:p>
        </p:txBody>
      </p:sp>
      <p:sp>
        <p:nvSpPr>
          <p:cNvPr id="77828" name="Rectangle 3"/>
          <p:cNvSpPr>
            <a:spLocks noGrp="1" noChangeArrowheads="1"/>
          </p:cNvSpPr>
          <p:nvPr>
            <p:ph type="body" idx="1"/>
          </p:nvPr>
        </p:nvSpPr>
        <p:spPr>
          <a:xfrm>
            <a:off x="603607" y="762000"/>
            <a:ext cx="8534400" cy="5486400"/>
          </a:xfrm>
        </p:spPr>
        <p:txBody>
          <a:bodyPr/>
          <a:lstStyle/>
          <a:p>
            <a:pPr eaLnBrk="1" hangingPunct="1"/>
            <a:r>
              <a:rPr lang="en-US" sz="2400" dirty="0" smtClean="0">
                <a:latin typeface="Arial" charset="0"/>
              </a:rPr>
              <a:t>Girls and women return to schools – education was banned for them by the Taliban – no burkas seen </a:t>
            </a:r>
            <a:r>
              <a:rPr lang="en-US" sz="2400" dirty="0" smtClean="0">
                <a:latin typeface="Arial" charset="0"/>
              </a:rPr>
              <a:t>here</a:t>
            </a:r>
            <a:endParaRPr lang="en-US" sz="2400" dirty="0" smtClean="0">
              <a:latin typeface="Arial"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785937"/>
            <a:ext cx="7451033" cy="5040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7772400" cy="762000"/>
          </a:xfrm>
        </p:spPr>
        <p:txBody>
          <a:bodyPr/>
          <a:lstStyle/>
          <a:p>
            <a:r>
              <a:rPr lang="en-US" b="1" dirty="0">
                <a:solidFill>
                  <a:srgbClr val="FF2413"/>
                </a:solidFill>
                <a:latin typeface="Arial" charset="0"/>
              </a:rPr>
              <a:t>Some gains for women</a:t>
            </a:r>
            <a:endParaRPr lang="en-US" dirty="0"/>
          </a:p>
        </p:txBody>
      </p:sp>
      <p:sp>
        <p:nvSpPr>
          <p:cNvPr id="3" name="Content Placeholder 2"/>
          <p:cNvSpPr>
            <a:spLocks noGrp="1"/>
          </p:cNvSpPr>
          <p:nvPr>
            <p:ph idx="1"/>
          </p:nvPr>
        </p:nvSpPr>
        <p:spPr>
          <a:xfrm>
            <a:off x="457200" y="685800"/>
            <a:ext cx="8686800" cy="4114800"/>
          </a:xfrm>
        </p:spPr>
        <p:txBody>
          <a:bodyPr/>
          <a:lstStyle/>
          <a:p>
            <a:r>
              <a:rPr lang="en-US" sz="2400" dirty="0">
                <a:latin typeface="Arial" charset="0"/>
              </a:rPr>
              <a:t>Family receiving USA aid (grain) – woman has shed the burka</a:t>
            </a:r>
          </a:p>
          <a:p>
            <a:endParaRPr lang="en-US" dirty="0"/>
          </a:p>
        </p:txBody>
      </p:sp>
      <p:sp>
        <p:nvSpPr>
          <p:cNvPr id="4" name="Slide Number Placeholder 3"/>
          <p:cNvSpPr>
            <a:spLocks noGrp="1"/>
          </p:cNvSpPr>
          <p:nvPr>
            <p:ph type="sldNum" sz="quarter" idx="12"/>
          </p:nvPr>
        </p:nvSpPr>
        <p:spPr/>
        <p:txBody>
          <a:bodyPr/>
          <a:lstStyle/>
          <a:p>
            <a:pPr>
              <a:defRPr/>
            </a:pPr>
            <a:fld id="{35DE933D-7E3A-4C3A-9E6B-ACAB3F851F9D}" type="slidenum">
              <a:rPr lang="en-US" smtClean="0"/>
              <a:pPr>
                <a:defRPr/>
              </a:pPr>
              <a:t>89</a:t>
            </a:fld>
            <a:endParaRPr lang="en-US" sz="140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1590674"/>
            <a:ext cx="5454814" cy="5211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7004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8B15DE3-9DA3-4116-9A64-900258796222}" type="slidenum">
              <a:rPr lang="en-US" smtClean="0">
                <a:solidFill>
                  <a:schemeClr val="tx2"/>
                </a:solidFill>
              </a:rPr>
              <a:pPr eaLnBrk="1" hangingPunct="1"/>
              <a:t>9</a:t>
            </a:fld>
            <a:endParaRPr lang="en-US" sz="1400" smtClean="0">
              <a:solidFill>
                <a:schemeClr val="tx2"/>
              </a:solidFill>
            </a:endParaRPr>
          </a:p>
        </p:txBody>
      </p:sp>
      <p:sp>
        <p:nvSpPr>
          <p:cNvPr id="10243" name="Rectangle 2"/>
          <p:cNvSpPr>
            <a:spLocks noGrp="1" noChangeArrowheads="1"/>
          </p:cNvSpPr>
          <p:nvPr>
            <p:ph type="title"/>
          </p:nvPr>
        </p:nvSpPr>
        <p:spPr>
          <a:xfrm>
            <a:off x="1066800" y="381000"/>
            <a:ext cx="7772400" cy="533400"/>
          </a:xfrm>
        </p:spPr>
        <p:txBody>
          <a:bodyPr/>
          <a:lstStyle/>
          <a:p>
            <a:pPr eaLnBrk="1" hangingPunct="1"/>
            <a:r>
              <a:rPr lang="en-US" smtClean="0">
                <a:solidFill>
                  <a:srgbClr val="FF2413"/>
                </a:solidFill>
                <a:latin typeface="Arial" charset="0"/>
              </a:rPr>
              <a:t>Places &amp; Regions</a:t>
            </a:r>
          </a:p>
        </p:txBody>
      </p:sp>
      <p:sp>
        <p:nvSpPr>
          <p:cNvPr id="10244" name="Rectangle 3"/>
          <p:cNvSpPr>
            <a:spLocks noGrp="1" noChangeArrowheads="1"/>
          </p:cNvSpPr>
          <p:nvPr>
            <p:ph type="body" idx="1"/>
          </p:nvPr>
        </p:nvSpPr>
        <p:spPr>
          <a:xfrm>
            <a:off x="1066800" y="1219200"/>
            <a:ext cx="8077200" cy="5638800"/>
          </a:xfrm>
        </p:spPr>
        <p:txBody>
          <a:bodyPr/>
          <a:lstStyle/>
          <a:p>
            <a:pPr eaLnBrk="1" hangingPunct="1">
              <a:lnSpc>
                <a:spcPct val="90000"/>
              </a:lnSpc>
            </a:pPr>
            <a:r>
              <a:rPr lang="en-US" b="1" smtClean="0">
                <a:latin typeface="Arial" charset="0"/>
              </a:rPr>
              <a:t>Afghanistan lies at the crossroads of three major regions.</a:t>
            </a:r>
            <a:r>
              <a:rPr lang="en-US" smtClean="0">
                <a:latin typeface="Arial" charset="0"/>
              </a:rPr>
              <a:t/>
            </a:r>
            <a:br>
              <a:rPr lang="en-US" smtClean="0">
                <a:latin typeface="Arial" charset="0"/>
              </a:rPr>
            </a:br>
            <a:endParaRPr lang="en-US" smtClean="0">
              <a:latin typeface="Arial" charset="0"/>
            </a:endParaRPr>
          </a:p>
          <a:p>
            <a:pPr lvl="1" eaLnBrk="1" hangingPunct="1">
              <a:lnSpc>
                <a:spcPct val="90000"/>
              </a:lnSpc>
            </a:pPr>
            <a:r>
              <a:rPr lang="en-US" b="1" smtClean="0">
                <a:solidFill>
                  <a:srgbClr val="000099"/>
                </a:solidFill>
                <a:latin typeface="Arial" charset="0"/>
              </a:rPr>
              <a:t>South Asia</a:t>
            </a:r>
            <a:r>
              <a:rPr lang="en-US" smtClean="0">
                <a:solidFill>
                  <a:srgbClr val="000000"/>
                </a:solidFill>
                <a:latin typeface="Arial" charset="0"/>
              </a:rPr>
              <a:t> - Pakistan and India lie to the east</a:t>
            </a:r>
            <a:r>
              <a:rPr lang="en-US" smtClean="0">
                <a:latin typeface="Arial" charset="0"/>
              </a:rPr>
              <a:t/>
            </a:r>
            <a:br>
              <a:rPr lang="en-US" smtClean="0">
                <a:latin typeface="Arial" charset="0"/>
              </a:rPr>
            </a:br>
            <a:endParaRPr lang="en-US" smtClean="0">
              <a:latin typeface="Arial" charset="0"/>
            </a:endParaRPr>
          </a:p>
          <a:p>
            <a:pPr lvl="1" eaLnBrk="1" hangingPunct="1">
              <a:lnSpc>
                <a:spcPct val="90000"/>
              </a:lnSpc>
            </a:pPr>
            <a:r>
              <a:rPr lang="en-US" b="1" smtClean="0">
                <a:solidFill>
                  <a:srgbClr val="000099"/>
                </a:solidFill>
                <a:latin typeface="Arial" charset="0"/>
              </a:rPr>
              <a:t>Southwest Asia/Middle East</a:t>
            </a:r>
            <a:r>
              <a:rPr lang="en-US" smtClean="0">
                <a:solidFill>
                  <a:srgbClr val="000000"/>
                </a:solidFill>
                <a:latin typeface="Arial" charset="0"/>
              </a:rPr>
              <a:t> - Iran, Iraq, and the Persian gulf</a:t>
            </a:r>
            <a:r>
              <a:rPr lang="en-US" smtClean="0">
                <a:latin typeface="Arial" charset="0"/>
              </a:rPr>
              <a:t> lie to the west.</a:t>
            </a:r>
            <a:br>
              <a:rPr lang="en-US" smtClean="0">
                <a:latin typeface="Arial" charset="0"/>
              </a:rPr>
            </a:br>
            <a:endParaRPr lang="en-US" smtClean="0">
              <a:latin typeface="Arial" charset="0"/>
            </a:endParaRPr>
          </a:p>
          <a:p>
            <a:pPr lvl="1" eaLnBrk="1" hangingPunct="1">
              <a:lnSpc>
                <a:spcPct val="90000"/>
              </a:lnSpc>
            </a:pPr>
            <a:r>
              <a:rPr lang="en-US" b="1" smtClean="0">
                <a:solidFill>
                  <a:srgbClr val="000099"/>
                </a:solidFill>
                <a:latin typeface="Arial" charset="0"/>
              </a:rPr>
              <a:t>Central Asia</a:t>
            </a:r>
            <a:r>
              <a:rPr lang="en-US" smtClean="0">
                <a:solidFill>
                  <a:srgbClr val="000000"/>
                </a:solidFill>
                <a:latin typeface="Arial" charset="0"/>
              </a:rPr>
              <a:t> - five republics of the former Soviet Union lie to </a:t>
            </a:r>
            <a:r>
              <a:rPr lang="en-US" smtClean="0">
                <a:latin typeface="Arial" charset="0"/>
              </a:rPr>
              <a:t>the north: Turkmenistan, Uzbekistan, Tajikistan, Kyrgystsan, and Kazakstan.</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F4E4745-E427-4CFE-8AD8-8A3A0FBE2DA6}" type="slidenum">
              <a:rPr lang="en-US" smtClean="0">
                <a:solidFill>
                  <a:schemeClr val="tx2"/>
                </a:solidFill>
              </a:rPr>
              <a:pPr eaLnBrk="1" hangingPunct="1"/>
              <a:t>90</a:t>
            </a:fld>
            <a:endParaRPr lang="en-US" sz="1400" smtClean="0">
              <a:solidFill>
                <a:schemeClr val="tx2"/>
              </a:solidFill>
            </a:endParaRPr>
          </a:p>
        </p:txBody>
      </p:sp>
      <p:sp>
        <p:nvSpPr>
          <p:cNvPr id="78851" name="Rectangle 2"/>
          <p:cNvSpPr>
            <a:spLocks noGrp="1" noChangeArrowheads="1"/>
          </p:cNvSpPr>
          <p:nvPr>
            <p:ph type="title"/>
          </p:nvPr>
        </p:nvSpPr>
        <p:spPr>
          <a:xfrm>
            <a:off x="2133600" y="0"/>
            <a:ext cx="6705600" cy="762000"/>
          </a:xfrm>
        </p:spPr>
        <p:txBody>
          <a:bodyPr/>
          <a:lstStyle/>
          <a:p>
            <a:pPr algn="ctr" eaLnBrk="1" hangingPunct="1"/>
            <a:r>
              <a:rPr lang="en-US" b="1" dirty="0" smtClean="0">
                <a:solidFill>
                  <a:srgbClr val="FF2413"/>
                </a:solidFill>
                <a:latin typeface="Arial" charset="0"/>
              </a:rPr>
              <a:t>United States Aid</a:t>
            </a:r>
          </a:p>
        </p:txBody>
      </p:sp>
      <p:sp>
        <p:nvSpPr>
          <p:cNvPr id="78852" name="Rectangle 3"/>
          <p:cNvSpPr>
            <a:spLocks noGrp="1" noChangeArrowheads="1"/>
          </p:cNvSpPr>
          <p:nvPr>
            <p:ph type="body" idx="1"/>
          </p:nvPr>
        </p:nvSpPr>
        <p:spPr>
          <a:xfrm>
            <a:off x="457200" y="762000"/>
            <a:ext cx="7924800" cy="838200"/>
          </a:xfrm>
        </p:spPr>
        <p:txBody>
          <a:bodyPr/>
          <a:lstStyle/>
          <a:p>
            <a:pPr eaLnBrk="1" hangingPunct="1"/>
            <a:r>
              <a:rPr lang="en-US" dirty="0" smtClean="0">
                <a:latin typeface="Arial" charset="0"/>
              </a:rPr>
              <a:t>Distribution of wheat from the USA</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1599"/>
            <a:ext cx="8153400" cy="4965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7772400" cy="838200"/>
          </a:xfrm>
        </p:spPr>
        <p:txBody>
          <a:bodyPr/>
          <a:lstStyle/>
          <a:p>
            <a:r>
              <a:rPr lang="en-US" b="1" dirty="0">
                <a:solidFill>
                  <a:srgbClr val="FF2413"/>
                </a:solidFill>
                <a:latin typeface="Arial" charset="0"/>
              </a:rPr>
              <a:t>United States Aid</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35DE933D-7E3A-4C3A-9E6B-ACAB3F851F9D}" type="slidenum">
              <a:rPr lang="en-US" smtClean="0"/>
              <a:pPr>
                <a:defRPr/>
              </a:pPr>
              <a:t>91</a:t>
            </a:fld>
            <a:endParaRPr lang="en-US" sz="140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32635"/>
            <a:ext cx="7983982" cy="6025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72729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772400" cy="838200"/>
          </a:xfrm>
        </p:spPr>
        <p:txBody>
          <a:bodyPr/>
          <a:lstStyle/>
          <a:p>
            <a:r>
              <a:rPr lang="en-US" b="1" dirty="0">
                <a:solidFill>
                  <a:srgbClr val="FF2413"/>
                </a:solidFill>
                <a:latin typeface="Arial" charset="0"/>
              </a:rPr>
              <a:t>United States Aid</a:t>
            </a:r>
            <a:endParaRPr lang="en-US" dirty="0"/>
          </a:p>
        </p:txBody>
      </p:sp>
      <p:sp>
        <p:nvSpPr>
          <p:cNvPr id="4" name="Slide Number Placeholder 3"/>
          <p:cNvSpPr>
            <a:spLocks noGrp="1"/>
          </p:cNvSpPr>
          <p:nvPr>
            <p:ph type="sldNum" sz="quarter" idx="12"/>
          </p:nvPr>
        </p:nvSpPr>
        <p:spPr/>
        <p:txBody>
          <a:bodyPr/>
          <a:lstStyle/>
          <a:p>
            <a:pPr>
              <a:defRPr/>
            </a:pPr>
            <a:fld id="{35DE933D-7E3A-4C3A-9E6B-ACAB3F851F9D}" type="slidenum">
              <a:rPr lang="en-US" smtClean="0"/>
              <a:pPr>
                <a:defRPr/>
              </a:pPr>
              <a:t>92</a:t>
            </a:fld>
            <a:endParaRPr lang="en-US" sz="1400"/>
          </a:p>
        </p:txBody>
      </p:sp>
      <p:sp>
        <p:nvSpPr>
          <p:cNvPr id="5" name="Content Placeholder 4"/>
          <p:cNvSpPr>
            <a:spLocks noGrp="1"/>
          </p:cNvSpPr>
          <p:nvPr>
            <p:ph idx="1"/>
          </p:nvPr>
        </p:nvSpPr>
        <p:spPr/>
        <p:txBody>
          <a:bodyPr/>
          <a:lstStyle/>
          <a:p>
            <a:endParaRPr lang="en-US"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92337"/>
            <a:ext cx="7219950" cy="449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63855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205E78D-D9C0-415C-A543-309423E1C5B6}" type="slidenum">
              <a:rPr lang="en-US" smtClean="0">
                <a:solidFill>
                  <a:schemeClr val="tx2"/>
                </a:solidFill>
              </a:rPr>
              <a:pPr eaLnBrk="1" hangingPunct="1"/>
              <a:t>93</a:t>
            </a:fld>
            <a:endParaRPr lang="en-US" sz="1400" smtClean="0">
              <a:solidFill>
                <a:schemeClr val="tx2"/>
              </a:solidFill>
            </a:endParaRPr>
          </a:p>
        </p:txBody>
      </p:sp>
      <p:sp>
        <p:nvSpPr>
          <p:cNvPr id="79875" name="Rectangle 2"/>
          <p:cNvSpPr>
            <a:spLocks noGrp="1" noChangeArrowheads="1"/>
          </p:cNvSpPr>
          <p:nvPr>
            <p:ph type="title"/>
          </p:nvPr>
        </p:nvSpPr>
        <p:spPr>
          <a:xfrm>
            <a:off x="1066800" y="838200"/>
            <a:ext cx="7772400" cy="3429000"/>
          </a:xfrm>
        </p:spPr>
        <p:txBody>
          <a:bodyPr/>
          <a:lstStyle/>
          <a:p>
            <a:pPr eaLnBrk="1" hangingPunct="1"/>
            <a:r>
              <a:rPr lang="en-US" sz="4000" b="1" smtClean="0">
                <a:latin typeface="Arial" charset="0"/>
              </a:rPr>
              <a:t>Help from private sources has been great; however, religious-based aid organizations must not proselytize. </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Update 2012</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0D34E47C-31B1-492F-8266-FC2841B5EC31}" type="slidenum">
              <a:rPr lang="en-US" smtClean="0"/>
              <a:pPr>
                <a:defRPr/>
              </a:pPr>
              <a:t>94</a:t>
            </a:fld>
            <a:endParaRPr lang="en-US" sz="140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1967" y="990600"/>
            <a:ext cx="6000750"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40029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
            <a:ext cx="7772400" cy="762000"/>
          </a:xfrm>
        </p:spPr>
        <p:txBody>
          <a:bodyPr/>
          <a:lstStyle/>
          <a:p>
            <a:r>
              <a:rPr lang="en-US" b="1" dirty="0" smtClean="0">
                <a:solidFill>
                  <a:srgbClr val="FF0000"/>
                </a:solidFill>
              </a:rPr>
              <a:t>March 2003, U.S. attacks Iraq</a:t>
            </a:r>
            <a:endParaRPr lang="en-US" b="1" dirty="0">
              <a:solidFill>
                <a:srgbClr val="FF0000"/>
              </a:solidFill>
            </a:endParaRPr>
          </a:p>
        </p:txBody>
      </p:sp>
      <p:sp>
        <p:nvSpPr>
          <p:cNvPr id="3" name="Content Placeholder 2"/>
          <p:cNvSpPr>
            <a:spLocks noGrp="1"/>
          </p:cNvSpPr>
          <p:nvPr>
            <p:ph idx="1"/>
          </p:nvPr>
        </p:nvSpPr>
        <p:spPr>
          <a:xfrm>
            <a:off x="381000" y="1066800"/>
            <a:ext cx="8763000" cy="5791200"/>
          </a:xfrm>
        </p:spPr>
        <p:txBody>
          <a:bodyPr/>
          <a:lstStyle/>
          <a:p>
            <a:r>
              <a:rPr lang="en-US" dirty="0" smtClean="0"/>
              <a:t>President Bush focused on Iraq and neglected the efforts in Afghanistan</a:t>
            </a:r>
          </a:p>
          <a:p>
            <a:pPr lvl="1"/>
            <a:r>
              <a:rPr lang="en-US" dirty="0" smtClean="0"/>
              <a:t>By 2008, the Taliban had regained control of some parts of Afghanistan</a:t>
            </a:r>
          </a:p>
          <a:p>
            <a:pPr lvl="1"/>
            <a:r>
              <a:rPr lang="en-US" dirty="0" smtClean="0"/>
              <a:t>Taliban continued terrorist attacks against U.S. forces and Afghan towns and cities</a:t>
            </a:r>
          </a:p>
          <a:p>
            <a:r>
              <a:rPr lang="en-US" dirty="0" smtClean="0"/>
              <a:t>President Obama reconsidered priorities</a:t>
            </a:r>
          </a:p>
          <a:p>
            <a:pPr lvl="1"/>
            <a:r>
              <a:rPr lang="en-US" dirty="0" smtClean="0"/>
              <a:t>Withdrew all US forces from Iraq by Dec. 31, 2011.</a:t>
            </a:r>
          </a:p>
          <a:p>
            <a:pPr lvl="1"/>
            <a:r>
              <a:rPr lang="en-US" dirty="0" smtClean="0"/>
              <a:t>Increased efforts in Afghanistan</a:t>
            </a:r>
          </a:p>
          <a:p>
            <a:pPr lvl="1"/>
            <a:r>
              <a:rPr lang="en-US" dirty="0" smtClean="0"/>
              <a:t>Liberated some areas from Taliban control</a:t>
            </a:r>
          </a:p>
          <a:p>
            <a:pPr lvl="1"/>
            <a:r>
              <a:rPr lang="en-US" dirty="0" smtClean="0"/>
              <a:t>Killed Osama bin Laden </a:t>
            </a:r>
            <a:r>
              <a:rPr lang="en-US" dirty="0"/>
              <a:t>&amp; other Al </a:t>
            </a:r>
            <a:r>
              <a:rPr lang="en-US" dirty="0" smtClean="0"/>
              <a:t>Qaeda leaders</a:t>
            </a:r>
            <a:endParaRPr lang="en-US" dirty="0"/>
          </a:p>
        </p:txBody>
      </p:sp>
      <p:sp>
        <p:nvSpPr>
          <p:cNvPr id="4" name="Slide Number Placeholder 3"/>
          <p:cNvSpPr>
            <a:spLocks noGrp="1"/>
          </p:cNvSpPr>
          <p:nvPr>
            <p:ph type="sldNum" sz="quarter" idx="12"/>
          </p:nvPr>
        </p:nvSpPr>
        <p:spPr/>
        <p:txBody>
          <a:bodyPr/>
          <a:lstStyle/>
          <a:p>
            <a:pPr>
              <a:defRPr/>
            </a:pPr>
            <a:fld id="{35DE933D-7E3A-4C3A-9E6B-ACAB3F851F9D}" type="slidenum">
              <a:rPr lang="en-US" smtClean="0"/>
              <a:pPr>
                <a:defRPr/>
              </a:pPr>
              <a:t>95</a:t>
            </a:fld>
            <a:endParaRPr lang="en-US" sz="1400"/>
          </a:p>
        </p:txBody>
      </p:sp>
    </p:spTree>
    <p:extLst>
      <p:ext uri="{BB962C8B-B14F-4D97-AF65-F5344CB8AC3E}">
        <p14:creationId xmlns:p14="http://schemas.microsoft.com/office/powerpoint/2010/main" val="182850572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40372"/>
          </a:xfrm>
        </p:spPr>
        <p:txBody>
          <a:bodyPr/>
          <a:lstStyle/>
          <a:p>
            <a:r>
              <a:rPr lang="en-US" sz="4000" b="1" dirty="0"/>
              <a:t>Taliban Control in Afghanistan in </a:t>
            </a:r>
            <a:r>
              <a:rPr lang="en-US" sz="4000" b="1" dirty="0" smtClean="0"/>
              <a:t>2009</a:t>
            </a:r>
            <a:endParaRPr lang="en-US" sz="4000" dirty="0"/>
          </a:p>
        </p:txBody>
      </p:sp>
      <p:sp>
        <p:nvSpPr>
          <p:cNvPr id="3" name="Content Placeholder 2"/>
          <p:cNvSpPr>
            <a:spLocks noGrp="1"/>
          </p:cNvSpPr>
          <p:nvPr>
            <p:ph idx="1"/>
          </p:nvPr>
        </p:nvSpPr>
        <p:spPr>
          <a:xfrm>
            <a:off x="0" y="740372"/>
            <a:ext cx="3505200" cy="6117628"/>
          </a:xfrm>
        </p:spPr>
        <p:txBody>
          <a:bodyPr/>
          <a:lstStyle/>
          <a:p>
            <a:r>
              <a:rPr lang="en-US" dirty="0"/>
              <a:t>Maps showing at risk areas in Afghanistan. 2005 upper left, 2007 upper right, 2009 </a:t>
            </a:r>
            <a:r>
              <a:rPr lang="en-US" dirty="0" smtClean="0"/>
              <a:t>bottom</a:t>
            </a:r>
          </a:p>
          <a:p>
            <a:r>
              <a:rPr lang="en-US" dirty="0" smtClean="0"/>
              <a:t>2009 U.N</a:t>
            </a:r>
            <a:r>
              <a:rPr lang="en-US" dirty="0"/>
              <a:t>. map shows that 40 percent of Afghanistan is vulnerable to Taliban</a:t>
            </a:r>
          </a:p>
          <a:p>
            <a:endParaRPr lang="en-US" dirty="0"/>
          </a:p>
        </p:txBody>
      </p:sp>
      <p:sp>
        <p:nvSpPr>
          <p:cNvPr id="4" name="Slide Number Placeholder 3"/>
          <p:cNvSpPr>
            <a:spLocks noGrp="1"/>
          </p:cNvSpPr>
          <p:nvPr>
            <p:ph type="sldNum" sz="quarter" idx="12"/>
          </p:nvPr>
        </p:nvSpPr>
        <p:spPr/>
        <p:txBody>
          <a:bodyPr/>
          <a:lstStyle/>
          <a:p>
            <a:pPr>
              <a:defRPr/>
            </a:pPr>
            <a:fld id="{35DE933D-7E3A-4C3A-9E6B-ACAB3F851F9D}" type="slidenum">
              <a:rPr lang="en-US" smtClean="0"/>
              <a:pPr>
                <a:defRPr/>
              </a:pPr>
              <a:t>96</a:t>
            </a:fld>
            <a:endParaRPr lang="en-US" sz="140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399" y="740372"/>
            <a:ext cx="5562601" cy="6117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903167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281"/>
            <a:ext cx="7772400" cy="842481"/>
          </a:xfrm>
        </p:spPr>
        <p:txBody>
          <a:bodyPr/>
          <a:lstStyle/>
          <a:p>
            <a:r>
              <a:rPr lang="en-US" dirty="0" smtClean="0"/>
              <a:t>December 2009</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35DE933D-7E3A-4C3A-9E6B-ACAB3F851F9D}" type="slidenum">
              <a:rPr lang="en-US" smtClean="0"/>
              <a:pPr>
                <a:defRPr/>
              </a:pPr>
              <a:t>97</a:t>
            </a:fld>
            <a:endParaRPr lang="en-US" sz="140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746761"/>
            <a:ext cx="5729287" cy="6111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19657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35DE933D-7E3A-4C3A-9E6B-ACAB3F851F9D}" type="slidenum">
              <a:rPr lang="en-US" smtClean="0"/>
              <a:pPr>
                <a:defRPr/>
              </a:pPr>
              <a:t>98</a:t>
            </a:fld>
            <a:endParaRPr lang="en-US" sz="140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95"/>
            <a:ext cx="9144000" cy="6876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996393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As of January 2012</a:t>
            </a:r>
            <a:endParaRPr lang="en-US" dirty="0"/>
          </a:p>
        </p:txBody>
      </p:sp>
      <p:sp>
        <p:nvSpPr>
          <p:cNvPr id="3" name="Content Placeholder 2"/>
          <p:cNvSpPr>
            <a:spLocks noGrp="1"/>
          </p:cNvSpPr>
          <p:nvPr>
            <p:ph idx="1"/>
          </p:nvPr>
        </p:nvSpPr>
        <p:spPr/>
        <p:txBody>
          <a:bodyPr/>
          <a:lstStyle/>
          <a:p>
            <a:r>
              <a:rPr lang="en-US" dirty="0" smtClean="0"/>
              <a:t>U.S. plans to remove all troops from Afghanistan in 2014</a:t>
            </a:r>
          </a:p>
          <a:p>
            <a:r>
              <a:rPr lang="en-US" dirty="0" smtClean="0"/>
              <a:t>Encouraging talks between the government of Afghanistan and the Taliban</a:t>
            </a:r>
            <a:endParaRPr lang="en-US" dirty="0"/>
          </a:p>
        </p:txBody>
      </p:sp>
      <p:sp>
        <p:nvSpPr>
          <p:cNvPr id="4" name="Slide Number Placeholder 3"/>
          <p:cNvSpPr>
            <a:spLocks noGrp="1"/>
          </p:cNvSpPr>
          <p:nvPr>
            <p:ph type="sldNum" sz="quarter" idx="12"/>
          </p:nvPr>
        </p:nvSpPr>
        <p:spPr/>
        <p:txBody>
          <a:bodyPr/>
          <a:lstStyle/>
          <a:p>
            <a:pPr>
              <a:defRPr/>
            </a:pPr>
            <a:fld id="{35DE933D-7E3A-4C3A-9E6B-ACAB3F851F9D}" type="slidenum">
              <a:rPr lang="en-US" smtClean="0"/>
              <a:pPr>
                <a:defRPr/>
              </a:pPr>
              <a:t>99</a:t>
            </a:fld>
            <a:endParaRPr lang="en-US" sz="1400"/>
          </a:p>
        </p:txBody>
      </p:sp>
    </p:spTree>
    <p:extLst>
      <p:ext uri="{BB962C8B-B14F-4D97-AF65-F5344CB8AC3E}">
        <p14:creationId xmlns:p14="http://schemas.microsoft.com/office/powerpoint/2010/main" val="3190188258"/>
      </p:ext>
    </p:extLst>
  </p:cSld>
  <p:clrMapOvr>
    <a:masterClrMapping/>
  </p:clrMapOvr>
  <p:timing>
    <p:tnLst>
      <p:par>
        <p:cTn id="1" dur="indefinite" restart="never" nodeType="tmRoot"/>
      </p:par>
    </p:tnLst>
  </p:timing>
</p:sld>
</file>

<file path=ppt/theme/theme1.xml><?xml version="1.0" encoding="utf-8"?>
<a:theme xmlns:a="http://schemas.openxmlformats.org/drawingml/2006/main" name="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Designs\Nature.pot</Template>
  <TotalTime>209</TotalTime>
  <Words>2441</Words>
  <Application>Microsoft Office PowerPoint</Application>
  <PresentationFormat>On-screen Show (4:3)</PresentationFormat>
  <Paragraphs>358</Paragraphs>
  <Slides>99</Slides>
  <Notes>0</Notes>
  <HiddenSlides>0</HiddenSlides>
  <MMClips>0</MMClips>
  <ScaleCrop>false</ScaleCrop>
  <HeadingPairs>
    <vt:vector size="4" baseType="variant">
      <vt:variant>
        <vt:lpstr>Theme</vt:lpstr>
      </vt:variant>
      <vt:variant>
        <vt:i4>1</vt:i4>
      </vt:variant>
      <vt:variant>
        <vt:lpstr>Slide Titles</vt:lpstr>
      </vt:variant>
      <vt:variant>
        <vt:i4>99</vt:i4>
      </vt:variant>
    </vt:vector>
  </HeadingPairs>
  <TitlesOfParts>
    <vt:vector size="100" baseType="lpstr">
      <vt:lpstr>Nature</vt:lpstr>
      <vt:lpstr>Afghanistan -- An overview: Physical, Cultural, &amp; Political</vt:lpstr>
      <vt:lpstr>Background</vt:lpstr>
      <vt:lpstr>A Crossroads and a Buffer State</vt:lpstr>
      <vt:lpstr>American interest began when . . </vt:lpstr>
      <vt:lpstr>Background</vt:lpstr>
      <vt:lpstr>Political Map</vt:lpstr>
      <vt:lpstr>Afghanistan in Spatial Terms</vt:lpstr>
      <vt:lpstr>Southwest Asia Map</vt:lpstr>
      <vt:lpstr>Places &amp; Regions</vt:lpstr>
      <vt:lpstr>Kashmir</vt:lpstr>
      <vt:lpstr>PowerPoint Presentation</vt:lpstr>
      <vt:lpstr>PowerPoint Presentation</vt:lpstr>
      <vt:lpstr>Physical Systems</vt:lpstr>
      <vt:lpstr>Rugged Terrain </vt:lpstr>
      <vt:lpstr>Rugged Terrain </vt:lpstr>
      <vt:lpstr>A Harsh, Difficult Place to Live</vt:lpstr>
      <vt:lpstr>A Harsh, Difficult Place to Live</vt:lpstr>
      <vt:lpstr>Climate</vt:lpstr>
      <vt:lpstr>Generalized Climate Zones</vt:lpstr>
      <vt:lpstr>Dry as well as Cold Climate</vt:lpstr>
      <vt:lpstr>Dry as well as Cold Climate</vt:lpstr>
      <vt:lpstr>More Climate</vt:lpstr>
      <vt:lpstr>PowerPoint Presentation</vt:lpstr>
      <vt:lpstr>Climate Graphs</vt:lpstr>
      <vt:lpstr>Harsh Winter</vt:lpstr>
      <vt:lpstr>Inaccessible in the winter</vt:lpstr>
      <vt:lpstr>Drought 2001</vt:lpstr>
      <vt:lpstr>Human Systems</vt:lpstr>
      <vt:lpstr>Simplified Ethnic Map</vt:lpstr>
      <vt:lpstr>DIVERSITY: Child of Koochi nomad tribe</vt:lpstr>
      <vt:lpstr>Kunduz Nomads</vt:lpstr>
      <vt:lpstr>Traditional village</vt:lpstr>
      <vt:lpstr>Languages and Religion</vt:lpstr>
      <vt:lpstr>Islam is the dominant religion</vt:lpstr>
      <vt:lpstr>Taliban intolerant destruction of Historic Buddhist Religious Art</vt:lpstr>
      <vt:lpstr>Linguistic Map</vt:lpstr>
      <vt:lpstr>Refugees</vt:lpstr>
      <vt:lpstr>Refugees</vt:lpstr>
      <vt:lpstr>Women</vt:lpstr>
      <vt:lpstr>Difficult conditions</vt:lpstr>
      <vt:lpstr>Difficult conditions</vt:lpstr>
      <vt:lpstr>View Through the Burka</vt:lpstr>
      <vt:lpstr>Harsh Treatment of Women by Taliban</vt:lpstr>
      <vt:lpstr>Harsh Treatment of Women by Taliban</vt:lpstr>
      <vt:lpstr>Suffer the Little Children</vt:lpstr>
      <vt:lpstr>Hungry Children</vt:lpstr>
      <vt:lpstr>Hungry Children</vt:lpstr>
      <vt:lpstr>Hungry Children</vt:lpstr>
      <vt:lpstr>Demographics</vt:lpstr>
      <vt:lpstr>Major Cities of Afghanistan</vt:lpstr>
      <vt:lpstr>POPULATION DENSITY</vt:lpstr>
      <vt:lpstr>Human Environment Interaction</vt:lpstr>
      <vt:lpstr>Economic Map – Land Use</vt:lpstr>
      <vt:lpstr>Agriculture </vt:lpstr>
      <vt:lpstr>Drugs</vt:lpstr>
      <vt:lpstr>Human Environment Interaction</vt:lpstr>
      <vt:lpstr>Industry &amp; U.S. Influence</vt:lpstr>
      <vt:lpstr>Traditional Crafts</vt:lpstr>
      <vt:lpstr>MOVEMENT: Transportation</vt:lpstr>
      <vt:lpstr>MOVEMENT:  Communication</vt:lpstr>
      <vt:lpstr>Brief Recent History</vt:lpstr>
      <vt:lpstr>Recovering from Soviet occupation</vt:lpstr>
      <vt:lpstr>Recovering from Soviet occupation</vt:lpstr>
      <vt:lpstr>Effects of Soviet Actions</vt:lpstr>
      <vt:lpstr>Taliban brought order and fundamental Islam at a price!</vt:lpstr>
      <vt:lpstr>Executions by the Taliban</vt:lpstr>
      <vt:lpstr>Executions by the Taliban</vt:lpstr>
      <vt:lpstr>Public amputations &amp; executions</vt:lpstr>
      <vt:lpstr>Anti-Taliban war against terrorism</vt:lpstr>
      <vt:lpstr>Osama Bin Laden</vt:lpstr>
      <vt:lpstr>Al Qaeda</vt:lpstr>
      <vt:lpstr>Northern Alliance</vt:lpstr>
      <vt:lpstr>Northern Alliance</vt:lpstr>
      <vt:lpstr>FIGHTING – Taliban and anti-Taliban</vt:lpstr>
      <vt:lpstr>Taliban Forces</vt:lpstr>
      <vt:lpstr>Seeking Bin Laden – Tora Bora</vt:lpstr>
      <vt:lpstr>Attacking Tora Bora</vt:lpstr>
      <vt:lpstr>Key Battles &amp; Mined Areas</vt:lpstr>
      <vt:lpstr>Bombing Population Centers</vt:lpstr>
      <vt:lpstr>Situation Map</vt:lpstr>
      <vt:lpstr>People fleeing US action 2001</vt:lpstr>
      <vt:lpstr>Early 2002</vt:lpstr>
      <vt:lpstr>President &amp; Female Ministers</vt:lpstr>
      <vt:lpstr>War Lords</vt:lpstr>
      <vt:lpstr>Celebration over Taliban withdrawal</vt:lpstr>
      <vt:lpstr>Celebration over Taliban withdrawal</vt:lpstr>
      <vt:lpstr>Celebration over Taliban withdrawal</vt:lpstr>
      <vt:lpstr>Some gains for women</vt:lpstr>
      <vt:lpstr>Some gains for women</vt:lpstr>
      <vt:lpstr>United States Aid</vt:lpstr>
      <vt:lpstr>United States Aid</vt:lpstr>
      <vt:lpstr>United States Aid</vt:lpstr>
      <vt:lpstr>Help from private sources has been great; however, religious-based aid organizations must not proselytize. </vt:lpstr>
      <vt:lpstr>Update 2012</vt:lpstr>
      <vt:lpstr>March 2003, U.S. attacks Iraq</vt:lpstr>
      <vt:lpstr>Taliban Control in Afghanistan in 2009</vt:lpstr>
      <vt:lpstr>December 2009</vt:lpstr>
      <vt:lpstr>PowerPoint Presentation</vt:lpstr>
      <vt:lpstr> As of January 2012</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Afghanistan -- An overview</dc:title>
  <dc:creator>Naumann, Joseph A.</dc:creator>
  <cp:lastModifiedBy>Joseph A. Naumann</cp:lastModifiedBy>
  <cp:revision>57</cp:revision>
  <dcterms:created xsi:type="dcterms:W3CDTF">2005-12-01T01:45:20Z</dcterms:created>
  <dcterms:modified xsi:type="dcterms:W3CDTF">2012-01-03T16:57:41Z</dcterms:modified>
</cp:coreProperties>
</file>