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4"/>
  </p:notesMasterIdLst>
  <p:sldIdLst>
    <p:sldId id="256" r:id="rId3"/>
    <p:sldId id="261" r:id="rId4"/>
    <p:sldId id="257" r:id="rId5"/>
    <p:sldId id="262" r:id="rId6"/>
    <p:sldId id="258" r:id="rId7"/>
    <p:sldId id="263" r:id="rId8"/>
    <p:sldId id="264" r:id="rId9"/>
    <p:sldId id="259"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7"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2907"/>
    <a:srgbClr val="4A9C00"/>
    <a:srgbClr val="568616"/>
    <a:srgbClr val="D02300"/>
    <a:srgbClr val="FF3300"/>
    <a:srgbClr val="666633"/>
    <a:srgbClr val="950101"/>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024" autoAdjust="0"/>
  </p:normalViewPr>
  <p:slideViewPr>
    <p:cSldViewPr>
      <p:cViewPr varScale="1">
        <p:scale>
          <a:sx n="94" d="100"/>
          <a:sy n="94" d="100"/>
        </p:scale>
        <p:origin x="-384" y="-10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22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22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F3C0A7E-4900-4A87-B6CD-E5D82B357FCD}" type="slidenum">
              <a:rPr lang="en-US"/>
              <a:pPr/>
              <a:t>‹#›</a:t>
            </a:fld>
            <a:endParaRPr lang="en-US"/>
          </a:p>
        </p:txBody>
      </p:sp>
    </p:spTree>
    <p:extLst>
      <p:ext uri="{BB962C8B-B14F-4D97-AF65-F5344CB8AC3E}">
        <p14:creationId xmlns:p14="http://schemas.microsoft.com/office/powerpoint/2010/main" val="40192247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9052" y="425569"/>
            <a:ext cx="7772400" cy="1362075"/>
          </a:xfrm>
          <a:prstGeom prst="rect">
            <a:avLst/>
          </a:prstGeom>
        </p:spPr>
        <p:txBody>
          <a:bodyPr anchor="b" anchorCtr="0"/>
          <a:lstStyle>
            <a:lvl1pPr algn="r">
              <a:defRPr sz="40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1700213"/>
            <a:ext cx="7772400" cy="1500187"/>
          </a:xfrm>
          <a:prstGeom prst="rect">
            <a:avLst/>
          </a:prstGeom>
        </p:spPr>
        <p:txBody>
          <a:bodyPr anchor="t" anchorCtr="0"/>
          <a:lstStyle>
            <a:lvl1pPr marL="0" indent="0" algn="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5233987"/>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3733800"/>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05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6294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733550"/>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373312"/>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733550"/>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73312"/>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705600" cy="1143000"/>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64770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lvl1pPr algn="ctr" rtl="0" eaLnBrk="1" fontAlgn="base" hangingPunct="1">
        <a:spcBef>
          <a:spcPct val="0"/>
        </a:spcBef>
        <a:spcAft>
          <a:spcPct val="0"/>
        </a:spcAft>
        <a:defRPr sz="4400">
          <a:solidFill>
            <a:schemeClr val="tx2">
              <a:lumMod val="75000"/>
            </a:schemeClr>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2">
              <a:lumMod val="75000"/>
            </a:schemeClr>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2">
              <a:lumMod val="75000"/>
            </a:schemeClr>
          </a:solidFill>
          <a:latin typeface="+mn-lt"/>
        </a:defRPr>
      </a:lvl2pPr>
      <a:lvl3pPr marL="1143000" indent="-228600" algn="l" rtl="0" eaLnBrk="1" fontAlgn="base" hangingPunct="1">
        <a:spcBef>
          <a:spcPct val="20000"/>
        </a:spcBef>
        <a:spcAft>
          <a:spcPct val="0"/>
        </a:spcAft>
        <a:buChar char="•"/>
        <a:defRPr sz="2400">
          <a:solidFill>
            <a:schemeClr val="tx2">
              <a:lumMod val="75000"/>
            </a:schemeClr>
          </a:solidFill>
          <a:latin typeface="+mn-lt"/>
        </a:defRPr>
      </a:lvl3pPr>
      <a:lvl4pPr marL="1600200" indent="-228600" algn="l" rtl="0" eaLnBrk="1" fontAlgn="base" hangingPunct="1">
        <a:spcBef>
          <a:spcPct val="20000"/>
        </a:spcBef>
        <a:spcAft>
          <a:spcPct val="0"/>
        </a:spcAft>
        <a:buChar char="–"/>
        <a:defRPr sz="2000">
          <a:solidFill>
            <a:schemeClr val="tx2">
              <a:lumMod val="75000"/>
            </a:schemeClr>
          </a:solidFill>
          <a:latin typeface="+mn-lt"/>
        </a:defRPr>
      </a:lvl4pPr>
      <a:lvl5pPr marL="2057400" indent="-228600" algn="l" rtl="0" eaLnBrk="1" fontAlgn="base" hangingPunct="1">
        <a:spcBef>
          <a:spcPct val="20000"/>
        </a:spcBef>
        <a:spcAft>
          <a:spcPct val="0"/>
        </a:spcAft>
        <a:buChar char="»"/>
        <a:defRPr sz="2000">
          <a:solidFill>
            <a:schemeClr val="tx2">
              <a:lumMod val="75000"/>
            </a:schemeClr>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umc-gbcs.org/site/apps/nlnet/content3.aspx?c=frLJK2PKLqF&amp;b=2954101&amp;ct=4206801&amp;notoc=1" TargetMode="External"/><Relationship Id="rId7" Type="http://schemas.openxmlformats.org/officeDocument/2006/relationships/hyperlink" Target="http://www.umc-gbcs.org/site/apps/nlnet/content3.aspx?c=frLJK2PKLqF&amp;b=2954169&amp;ct=4206819&amp;notoc=1" TargetMode="External"/><Relationship Id="rId2" Type="http://schemas.openxmlformats.org/officeDocument/2006/relationships/hyperlink" Target="http://www.umc-gbcs.org/site/c.frLJK2PKLqF/b.3712925/k.28DD/182160_I_The_Natural_World/apps/nl/newsletter.asp" TargetMode="External"/><Relationship Id="rId1" Type="http://schemas.openxmlformats.org/officeDocument/2006/relationships/slideLayout" Target="../slideLayouts/slideLayout2.xml"/><Relationship Id="rId6" Type="http://schemas.openxmlformats.org/officeDocument/2006/relationships/hyperlink" Target="http://www.umc-gbcs.org/site/apps/nlnet/content3.aspx?c=frLJK2PKLqF&amp;b=2954105&amp;ct=4206815&amp;notoc=1" TargetMode="External"/><Relationship Id="rId5" Type="http://schemas.openxmlformats.org/officeDocument/2006/relationships/hyperlink" Target="http://www.umc-gbcs.org/site/apps/nlnet/content3.aspx?c=frLJK2PKLqF&amp;b=2954181&amp;ct=4207005&amp;notoc=1" TargetMode="External"/><Relationship Id="rId4" Type="http://schemas.openxmlformats.org/officeDocument/2006/relationships/hyperlink" Target="http://www.umc-gbcs.org/site/apps/nlnet/content3.aspx?c=frLJK2PKLqF&amp;b=2954181&amp;ct=4206895&amp;notoc=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hyperlink" Target="http://www.sitemason.com/files/dQAyPK/Statement%20on%20Climate%20Change.doc" TargetMode="External"/><Relationship Id="rId3" Type="http://schemas.openxmlformats.org/officeDocument/2006/relationships/hyperlink" Target="http://www.abc-usa.org/LinkClick.aspx?fileticket=odV2innUMz0%3d&amp;tabid=199" TargetMode="External"/><Relationship Id="rId7" Type="http://schemas.openxmlformats.org/officeDocument/2006/relationships/hyperlink" Target="http://www.baptistcreationcare.org/node/1" TargetMode="External"/><Relationship Id="rId2" Type="http://schemas.openxmlformats.org/officeDocument/2006/relationships/hyperlink" Target="http://www.abc-usa.org/LinkClick.aspx?fileticket=WHOMY68VAQU%3d&amp;tabid=199" TargetMode="External"/><Relationship Id="rId1" Type="http://schemas.openxmlformats.org/officeDocument/2006/relationships/slideLayout" Target="../slideLayouts/slideLayout3.xml"/><Relationship Id="rId6" Type="http://schemas.openxmlformats.org/officeDocument/2006/relationships/hyperlink" Target="http://www.abc-usa.org/LinkClick.aspx?fileticket=kbbPSNqXECk%3d&amp;tabid=199" TargetMode="External"/><Relationship Id="rId5" Type="http://schemas.openxmlformats.org/officeDocument/2006/relationships/hyperlink" Target="http://abc-usa.org/LinkClick.aspx?fileticket=wwIBynBUqD0%3D&amp;tabid=199" TargetMode="External"/><Relationship Id="rId4" Type="http://schemas.openxmlformats.org/officeDocument/2006/relationships/hyperlink" Target="http://www.abc-usa.org/LinkClick.aspx?fileticket=0JpsQst6Agw%3d&amp;tabid=199"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lutheransrestoringcreation.org/"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archive.elca.org/socialpolicyresolutions/resolution.asp?id=158&amp;ref=hts" TargetMode="External"/><Relationship Id="rId2" Type="http://schemas.openxmlformats.org/officeDocument/2006/relationships/hyperlink" Target="http://www.elca.org/What-We-Believe/Social-Issues/Social-Statements/Environment.aspx" TargetMode="External"/><Relationship Id="rId1" Type="http://schemas.openxmlformats.org/officeDocument/2006/relationships/slideLayout" Target="../slideLayouts/slideLayout2.xml"/><Relationship Id="rId5" Type="http://schemas.openxmlformats.org/officeDocument/2006/relationships/hyperlink" Target="http://archive.elca.org/socialpolicyresolutions/default.asp" TargetMode="External"/><Relationship Id="rId4" Type="http://schemas.openxmlformats.org/officeDocument/2006/relationships/hyperlink" Target="http://archive.elca.org/socialpolicyresolutions/resolution.asp?id=94&amp;ref=rrt"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www.presbyearthcare.org/"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pcusa.org/oga/publications/hope-for-a-global-future.pdf" TargetMode="External"/><Relationship Id="rId2" Type="http://schemas.openxmlformats.org/officeDocument/2006/relationships/hyperlink" Target="http://drummond.gatech.edu/creation/rcej3.doc" TargetMode="External"/><Relationship Id="rId1" Type="http://schemas.openxmlformats.org/officeDocument/2006/relationships/slideLayout" Target="../slideLayouts/slideLayout2.xml"/><Relationship Id="rId5" Type="http://schemas.openxmlformats.org/officeDocument/2006/relationships/hyperlink" Target="http://store.pcusa.org/Browse-Categories/Environmental-Concerns" TargetMode="External"/><Relationship Id="rId4" Type="http://schemas.openxmlformats.org/officeDocument/2006/relationships/hyperlink" Target="http://www.ncrlc.com/presbyterian_neutrality.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eenonline.org/educate/resolve/res-EC-08.htm" TargetMode="External"/><Relationship Id="rId2" Type="http://schemas.openxmlformats.org/officeDocument/2006/relationships/hyperlink" Target="http://acen.anglicancommunion.org/resources/docs/stewardship_of_creation.pdf" TargetMode="External"/><Relationship Id="rId1" Type="http://schemas.openxmlformats.org/officeDocument/2006/relationships/slideLayout" Target="../slideLayouts/slideLayout2.xml"/><Relationship Id="rId4" Type="http://schemas.openxmlformats.org/officeDocument/2006/relationships/hyperlink" Target="http://acen.anglicancommunion.org/_userfiles/File/copenhagen_ACEN.pdf"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www.quakerearthcare.org/index.html"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www.quaker.org.uk/quaker-response-crisis-climate-change" TargetMode="External"/><Relationship Id="rId2" Type="http://schemas.openxmlformats.org/officeDocument/2006/relationships/hyperlink" Target="http://www.fcnl.org/priorities/earth.ht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hyperlink" Target="http://www.arcworld.org/faiths.asp?pageID=77" TargetMode="External"/><Relationship Id="rId2" Type="http://schemas.openxmlformats.org/officeDocument/2006/relationships/hyperlink" Target="http://www.z2systems.com/np/viewDocument?orgId=greenfaith&amp;id=e201e61b2a15df73012a33c7f6290009" TargetMode="External"/><Relationship Id="rId1" Type="http://schemas.openxmlformats.org/officeDocument/2006/relationships/slideLayout" Target="../slideLayouts/slideLayout2.xml"/><Relationship Id="rId5" Type="http://schemas.openxmlformats.org/officeDocument/2006/relationships/hyperlink" Target="http://www.hinduismtoday.com/pdf_downloads/hindu-climate-change-declaration.pdf" TargetMode="External"/><Relationship Id="rId4" Type="http://schemas.openxmlformats.org/officeDocument/2006/relationships/hyperlink" Target="http://fore.research.yale.edu/religion/hinduism/index.html"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vimeo.com/24966455" TargetMode="External"/><Relationship Id="rId2" Type="http://schemas.openxmlformats.org/officeDocument/2006/relationships/hyperlink" Target="https://greenfaith.webex.com/greenfaith/lsr.php?AT=pb&amp;SP=EC&amp;rID=4024362&amp;rKey=159fdb0de84a9b88" TargetMode="External"/><Relationship Id="rId1" Type="http://schemas.openxmlformats.org/officeDocument/2006/relationships/slideLayout" Target="../slideLayouts/slideLayout2.xml"/><Relationship Id="rId6" Type="http://schemas.openxmlformats.org/officeDocument/2006/relationships/hyperlink" Target="http://fore.research.yale.edu/religion/islam/index.html" TargetMode="External"/><Relationship Id="rId5" Type="http://schemas.openxmlformats.org/officeDocument/2006/relationships/hyperlink" Target="http://www.arcworld.org/faiths.asp?pageID=132" TargetMode="External"/><Relationship Id="rId4" Type="http://schemas.openxmlformats.org/officeDocument/2006/relationships/hyperlink" Target="http://www.arcworld.org/faiths.asp?pageID=75"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http://www.dalailama.com/messages/environment/the-natural-world" TargetMode="External"/><Relationship Id="rId2" Type="http://schemas.openxmlformats.org/officeDocument/2006/relationships/hyperlink" Target="http://www.arcworld.org/faiths.asp?pageID=66" TargetMode="External"/><Relationship Id="rId1" Type="http://schemas.openxmlformats.org/officeDocument/2006/relationships/slideLayout" Target="../slideLayouts/slideLayout2.xml"/><Relationship Id="rId6" Type="http://schemas.openxmlformats.org/officeDocument/2006/relationships/hyperlink" Target="http://www.dalailama.com/messages/environment" TargetMode="External"/><Relationship Id="rId5" Type="http://schemas.openxmlformats.org/officeDocument/2006/relationships/hyperlink" Target="http://www.ecobuddhism.org/350_target/350_target/buddhist_declaration_on_climate_change___read_an/" TargetMode="External"/><Relationship Id="rId4" Type="http://schemas.openxmlformats.org/officeDocument/2006/relationships/hyperlink" Target="http://www.ncf.ca/ip/sigs/religion/buddhism/introduction/precepts/precept-1.html"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usccb.org/issues-and-action/human-life-and-dignity/environment/renewing-the-earth.cfm" TargetMode="External"/><Relationship Id="rId2" Type="http://schemas.openxmlformats.org/officeDocument/2006/relationships/hyperlink" Target="http://www.vatican.va/holy_father/benedict_xvi/messages/peace/documents/hf_ben-xvi_mes_20091208_xliii-world-day-peace_en.html" TargetMode="External"/><Relationship Id="rId1" Type="http://schemas.openxmlformats.org/officeDocument/2006/relationships/slideLayout" Target="../slideLayouts/slideLayout2.xml"/><Relationship Id="rId4" Type="http://schemas.openxmlformats.org/officeDocument/2006/relationships/hyperlink" Target="http://thewscc.org/index.php?option=com_content&amp;view=article&amp;id=38&amp;Itemid=67"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8" Type="http://schemas.openxmlformats.org/officeDocument/2006/relationships/hyperlink" Target="http://greenfaith.org/religious-teachings/jewish-statements-on-the-environment/judaism-and-sustainability-rabbi-lawrence-troster" TargetMode="External"/><Relationship Id="rId3" Type="http://schemas.openxmlformats.org/officeDocument/2006/relationships/hyperlink" Target="http://greenfaith.org/religious-teachings/jewish-statements-on-the-environment/reform-jewish-statements-on-the-environment" TargetMode="External"/><Relationship Id="rId7" Type="http://schemas.openxmlformats.org/officeDocument/2006/relationships/hyperlink" Target="http://greenfaith.org/religious-teachings/jewish-statements-on-the-environment/jewish-environmental-organizational-statements-on-the-environment" TargetMode="External"/><Relationship Id="rId2" Type="http://schemas.openxmlformats.org/officeDocument/2006/relationships/hyperlink" Target="http://greenfaith.org/religious-teachings/jewish-statements-on-the-environment/ten-jewish-teachings-on-judaism-and-the-environment" TargetMode="External"/><Relationship Id="rId1" Type="http://schemas.openxmlformats.org/officeDocument/2006/relationships/slideLayout" Target="../slideLayouts/slideLayout2.xml"/><Relationship Id="rId6" Type="http://schemas.openxmlformats.org/officeDocument/2006/relationships/hyperlink" Target="http://greenfaith.org/religious-teachings/jewish-statements-on-the-environment/reconstructionist-jewish-statements-on-the-environment-1" TargetMode="External"/><Relationship Id="rId5" Type="http://schemas.openxmlformats.org/officeDocument/2006/relationships/hyperlink" Target="http://greenfaith.org/religious-teachings/jewish-statements-on-the-environment/jewish-statements-on-the-environment" TargetMode="External"/><Relationship Id="rId10" Type="http://schemas.openxmlformats.org/officeDocument/2006/relationships/hyperlink" Target="http://greenfaith.org/religious-teachings/jewish-statements-on-the-environment/orthodox-jewish-statements-on-the-environment" TargetMode="External"/><Relationship Id="rId4" Type="http://schemas.openxmlformats.org/officeDocument/2006/relationships/hyperlink" Target="http://greenfaith.org/religious-teachings/jewish-statements-on-the-environment/conservative-jewish-statements-on-the-environment" TargetMode="External"/><Relationship Id="rId9" Type="http://schemas.openxmlformats.org/officeDocument/2006/relationships/hyperlink" Target="http://greenfaith.org/religious-teachings/jewish-statements-on-the-environment/judaism-and-sustainability-rabbi-lawrence-troster-1/vie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patriarchate.org/documents/revelation-and-the-environment-1995" TargetMode="External"/><Relationship Id="rId2" Type="http://schemas.openxmlformats.org/officeDocument/2006/relationships/hyperlink" Target="http://www.patriarchate.org/documents/demetrios" TargetMode="External"/><Relationship Id="rId1" Type="http://schemas.openxmlformats.org/officeDocument/2006/relationships/slideLayout" Target="../slideLayouts/slideLayout3.xml"/><Relationship Id="rId4" Type="http://schemas.openxmlformats.org/officeDocument/2006/relationships/hyperlink" Target="http://www.patriarchate.org/environment/declarations/fourth-symposium-joint-declaration"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www.patriarchate.org/environment"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creationcare.or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npr.org/documents/2006/feb/evangelical/calltoaction.pdf" TargetMode="External"/><Relationship Id="rId2" Type="http://schemas.openxmlformats.org/officeDocument/2006/relationships/hyperlink" Target="http://www.creationcare.org/blank.php?id=39" TargetMode="External"/><Relationship Id="rId1" Type="http://schemas.openxmlformats.org/officeDocument/2006/relationships/slideLayout" Target="../slideLayouts/slideLayout2.xml"/><Relationship Id="rId4" Type="http://schemas.openxmlformats.org/officeDocument/2006/relationships/hyperlink" Target="http://www.baptistcreationcare.org/node/1"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solidFill>
                  <a:schemeClr val="accent1">
                    <a:lumMod val="75000"/>
                  </a:schemeClr>
                </a:solidFill>
                <a:effectLst>
                  <a:outerShdw blurRad="50800" dist="50800" dir="5400000" algn="ctr" rotWithShape="0">
                    <a:srgbClr val="FFFF00"/>
                  </a:outerShdw>
                </a:effectLst>
                <a:latin typeface="Arial Black" pitchFamily="34" charset="0"/>
              </a:rPr>
              <a:t>RELIGIOUS FAITH AND THE ENVIRONMENT</a:t>
            </a:r>
            <a:endParaRPr lang="en-US" dirty="0">
              <a:solidFill>
                <a:schemeClr val="accent1">
                  <a:lumMod val="75000"/>
                </a:schemeClr>
              </a:solidFill>
              <a:effectLst>
                <a:outerShdw blurRad="50800" dist="50800" dir="5400000" algn="ctr" rotWithShape="0">
                  <a:srgbClr val="FFFF00"/>
                </a:outerShdw>
              </a:effectLst>
              <a:latin typeface="Arial Black" pitchFamily="34" charset="0"/>
            </a:endParaRPr>
          </a:p>
        </p:txBody>
      </p:sp>
      <p:sp>
        <p:nvSpPr>
          <p:cNvPr id="7" name="Text Placeholder 6"/>
          <p:cNvSpPr>
            <a:spLocks noGrp="1"/>
          </p:cNvSpPr>
          <p:nvPr>
            <p:ph type="body" idx="1"/>
          </p:nvPr>
        </p:nvSpPr>
        <p:spPr/>
        <p:txBody>
          <a:bodyPr/>
          <a:lstStyle/>
          <a:p>
            <a:r>
              <a:rPr lang="en-US" b="1" dirty="0" smtClean="0"/>
              <a:t>A </a:t>
            </a:r>
            <a:r>
              <a:rPr lang="en-US" b="1" dirty="0" smtClean="0"/>
              <a:t>PRESENTATION OF RELEVANT STATEMENTS</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hlinkClick r:id="rId2"/>
              </a:rPr>
              <a:t>United Methodist Church Social Principles - The Natural World </a:t>
            </a:r>
            <a:br>
              <a:rPr lang="en-US" dirty="0">
                <a:hlinkClick r:id="rId2"/>
              </a:rPr>
            </a:br>
            <a:endParaRPr lang="en-US" dirty="0"/>
          </a:p>
          <a:p>
            <a:r>
              <a:rPr lang="en-US" dirty="0">
                <a:hlinkClick r:id="rId3"/>
              </a:rPr>
              <a:t>Environmental </a:t>
            </a:r>
            <a:r>
              <a:rPr lang="en-US" dirty="0" err="1">
                <a:hlinkClick r:id="rId3"/>
              </a:rPr>
              <a:t>Stewardship,</a:t>
            </a:r>
            <a:r>
              <a:rPr lang="en-US" dirty="0" err="1"/>
              <a:t>Book</a:t>
            </a:r>
            <a:r>
              <a:rPr lang="en-US" dirty="0"/>
              <a:t> of Resolutions, 2008 </a:t>
            </a:r>
            <a:br>
              <a:rPr lang="en-US" dirty="0"/>
            </a:br>
            <a:endParaRPr lang="en-US" dirty="0"/>
          </a:p>
          <a:p>
            <a:r>
              <a:rPr lang="en-US" dirty="0">
                <a:hlinkClick r:id="rId4"/>
              </a:rPr>
              <a:t>Environmental Justice for a Sustainable Future, </a:t>
            </a:r>
            <a:r>
              <a:rPr lang="en-US" dirty="0"/>
              <a:t>Book of Resolutions, 2008 </a:t>
            </a:r>
            <a:br>
              <a:rPr lang="en-US" dirty="0"/>
            </a:br>
            <a:endParaRPr lang="en-US" dirty="0"/>
          </a:p>
          <a:p>
            <a:r>
              <a:rPr lang="en-US" dirty="0">
                <a:hlinkClick r:id="rId5"/>
              </a:rPr>
              <a:t>Energy Policy Statement, </a:t>
            </a:r>
            <a:r>
              <a:rPr lang="en-US" dirty="0"/>
              <a:t>Book of Resolutions, 2008</a:t>
            </a:r>
          </a:p>
          <a:p>
            <a:endParaRPr lang="en-US" dirty="0"/>
          </a:p>
          <a:p>
            <a:r>
              <a:rPr lang="en-US" dirty="0">
                <a:hlinkClick r:id="rId6"/>
              </a:rPr>
              <a:t>Protection of Water, </a:t>
            </a:r>
            <a:r>
              <a:rPr lang="en-US" dirty="0"/>
              <a:t>Book of Resolutions, 2008</a:t>
            </a:r>
          </a:p>
          <a:p>
            <a:endParaRPr lang="en-US" dirty="0"/>
          </a:p>
          <a:p>
            <a:r>
              <a:rPr lang="en-US" dirty="0">
                <a:hlinkClick r:id="rId7"/>
              </a:rPr>
              <a:t>Environmental </a:t>
            </a:r>
            <a:r>
              <a:rPr lang="en-US" dirty="0" err="1">
                <a:hlinkClick r:id="rId7"/>
              </a:rPr>
              <a:t>Racism,</a:t>
            </a:r>
            <a:r>
              <a:rPr lang="en-US" dirty="0" err="1"/>
              <a:t>Book</a:t>
            </a:r>
            <a:r>
              <a:rPr lang="en-US" dirty="0"/>
              <a:t> of Resolutions, 2008</a:t>
            </a:r>
          </a:p>
          <a:p>
            <a:endParaRPr lang="en-US" dirty="0"/>
          </a:p>
        </p:txBody>
      </p:sp>
    </p:spTree>
    <p:extLst>
      <p:ext uri="{BB962C8B-B14F-4D97-AF65-F5344CB8AC3E}">
        <p14:creationId xmlns:p14="http://schemas.microsoft.com/office/powerpoint/2010/main" val="10863056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Baptist Statements</a:t>
            </a:r>
          </a:p>
        </p:txBody>
      </p:sp>
      <p:sp>
        <p:nvSpPr>
          <p:cNvPr id="3" name="Text Placeholder 2"/>
          <p:cNvSpPr>
            <a:spLocks noGrp="1"/>
          </p:cNvSpPr>
          <p:nvPr>
            <p:ph type="body" idx="1"/>
          </p:nvPr>
        </p:nvSpPr>
        <p:spPr>
          <a:xfrm>
            <a:off x="381000" y="381000"/>
            <a:ext cx="7772400" cy="1500187"/>
          </a:xfrm>
        </p:spPr>
        <p:txBody>
          <a:bodyPr>
            <a:normAutofit fontScale="85000" lnSpcReduction="20000"/>
          </a:bodyPr>
          <a:lstStyle/>
          <a:p>
            <a:r>
              <a:rPr lang="en-US" dirty="0"/>
              <a:t>The Baptist community is remarkably diverse - and more and more Baptist leaders have issued statements on the environment</a:t>
            </a:r>
            <a:r>
              <a:rPr lang="en-US" dirty="0" smtClean="0"/>
              <a:t>.</a:t>
            </a:r>
          </a:p>
          <a:p>
            <a:endParaRPr lang="en-US" dirty="0" smtClean="0"/>
          </a:p>
          <a:p>
            <a:r>
              <a:rPr lang="en-US" dirty="0"/>
              <a:t>We have poisoned the earth which God has given us. It is no </a:t>
            </a:r>
            <a:r>
              <a:rPr lang="en-US" dirty="0" err="1"/>
              <a:t>no</a:t>
            </a:r>
            <a:r>
              <a:rPr lang="en-US" dirty="0"/>
              <a:t> longer the beautiful garden that Genesis portrays as the home of Adam and Eve.</a:t>
            </a:r>
          </a:p>
          <a:p>
            <a:r>
              <a:rPr lang="en-US" i="1" dirty="0" smtClean="0"/>
              <a:t>American </a:t>
            </a:r>
            <a:r>
              <a:rPr lang="en-US" i="1" dirty="0"/>
              <a:t>Baptist Policy Statement on </a:t>
            </a:r>
            <a:r>
              <a:rPr lang="en-US" i="1" dirty="0" smtClean="0"/>
              <a:t>Ecology</a:t>
            </a:r>
            <a:endParaRPr lang="en-US" dirty="0"/>
          </a:p>
        </p:txBody>
      </p:sp>
    </p:spTree>
    <p:extLst>
      <p:ext uri="{BB962C8B-B14F-4D97-AF65-F5344CB8AC3E}">
        <p14:creationId xmlns:p14="http://schemas.microsoft.com/office/powerpoint/2010/main" val="1941472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229600" cy="5334000"/>
          </a:xfrm>
        </p:spPr>
        <p:txBody>
          <a:bodyPr>
            <a:normAutofit fontScale="70000" lnSpcReduction="20000"/>
          </a:bodyPr>
          <a:lstStyle/>
          <a:p>
            <a:r>
              <a:rPr lang="en-US" b="1" dirty="0">
                <a:hlinkClick r:id="rId2"/>
              </a:rPr>
              <a:t>American Baptist Policy Statement on Ecology, 2007</a:t>
            </a:r>
            <a:endParaRPr lang="en-US" b="1" dirty="0"/>
          </a:p>
          <a:p>
            <a:endParaRPr lang="en-US" b="1" dirty="0"/>
          </a:p>
          <a:p>
            <a:r>
              <a:rPr lang="en-US" b="1" dirty="0">
                <a:hlinkClick r:id="rId3"/>
              </a:rPr>
              <a:t>American Baptist Statement on Energy, 2007</a:t>
            </a:r>
            <a:endParaRPr lang="en-US" b="1" dirty="0"/>
          </a:p>
          <a:p>
            <a:endParaRPr lang="en-US" b="1" dirty="0"/>
          </a:p>
          <a:p>
            <a:r>
              <a:rPr lang="en-US" b="1" dirty="0">
                <a:hlinkClick r:id="rId4"/>
              </a:rPr>
              <a:t>American Baptist Resolution on Global Warming, 2007</a:t>
            </a:r>
            <a:endParaRPr lang="en-US" b="1" dirty="0"/>
          </a:p>
          <a:p>
            <a:endParaRPr lang="en-US" b="1" dirty="0"/>
          </a:p>
          <a:p>
            <a:r>
              <a:rPr lang="en-US" b="1" dirty="0">
                <a:hlinkClick r:id="rId5"/>
              </a:rPr>
              <a:t>American Baptist Resolution on Individual Lifestyle for Ecological Responsibility, 1996</a:t>
            </a:r>
            <a:endParaRPr lang="en-US" b="1" dirty="0"/>
          </a:p>
          <a:p>
            <a:endParaRPr lang="en-US" b="1" dirty="0"/>
          </a:p>
          <a:p>
            <a:r>
              <a:rPr lang="en-US" b="1" dirty="0">
                <a:hlinkClick r:id="rId6"/>
              </a:rPr>
              <a:t>American Baptist Resolution on Hazardous, Toxic and Radioactive Waste, 1992</a:t>
            </a:r>
            <a:endParaRPr lang="en-US" b="1" dirty="0"/>
          </a:p>
          <a:p>
            <a:endParaRPr lang="en-US" b="1" dirty="0"/>
          </a:p>
          <a:p>
            <a:r>
              <a:rPr lang="en-US" b="1" dirty="0">
                <a:hlinkClick r:id="rId7"/>
              </a:rPr>
              <a:t>A Southern Baptist Declaration on the Environment and Climate Change, </a:t>
            </a:r>
            <a:r>
              <a:rPr lang="en-US" b="1" dirty="0" smtClean="0">
                <a:hlinkClick r:id="rId7"/>
              </a:rPr>
              <a:t>2008</a:t>
            </a:r>
            <a:endParaRPr lang="en-US" b="1" dirty="0" smtClean="0"/>
          </a:p>
          <a:p>
            <a:pPr marL="0" indent="0">
              <a:buNone/>
            </a:pPr>
            <a:endParaRPr lang="en-US" b="1" dirty="0"/>
          </a:p>
          <a:p>
            <a:r>
              <a:rPr lang="en-US" b="1" dirty="0">
                <a:hlinkClick r:id="rId8"/>
              </a:rPr>
              <a:t>Alliance of Baptists Statement on Climate Change, </a:t>
            </a:r>
            <a:r>
              <a:rPr lang="en-US" b="1" dirty="0" smtClean="0">
                <a:hlinkClick r:id="rId8"/>
              </a:rPr>
              <a:t>2009</a:t>
            </a:r>
            <a:endParaRPr lang="en-US" b="1" dirty="0"/>
          </a:p>
        </p:txBody>
      </p:sp>
    </p:spTree>
    <p:extLst>
      <p:ext uri="{BB962C8B-B14F-4D97-AF65-F5344CB8AC3E}">
        <p14:creationId xmlns:p14="http://schemas.microsoft.com/office/powerpoint/2010/main" val="3515887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Lutheran Statements</a:t>
            </a:r>
            <a:endParaRPr lang="en-US" dirty="0"/>
          </a:p>
        </p:txBody>
      </p:sp>
      <p:sp>
        <p:nvSpPr>
          <p:cNvPr id="3" name="Text Placeholder 2"/>
          <p:cNvSpPr>
            <a:spLocks noGrp="1"/>
          </p:cNvSpPr>
          <p:nvPr>
            <p:ph type="body" idx="1"/>
          </p:nvPr>
        </p:nvSpPr>
        <p:spPr>
          <a:xfrm>
            <a:off x="152400" y="228600"/>
            <a:ext cx="7924800" cy="1500187"/>
          </a:xfrm>
        </p:spPr>
        <p:txBody>
          <a:bodyPr/>
          <a:lstStyle/>
          <a:p>
            <a:r>
              <a:rPr lang="en-US" dirty="0"/>
              <a:t>Lutheran theologians Joseph Sittler and H. Paul </a:t>
            </a:r>
            <a:r>
              <a:rPr lang="en-US" dirty="0" err="1"/>
              <a:t>Santmire</a:t>
            </a:r>
            <a:r>
              <a:rPr lang="en-US" dirty="0"/>
              <a:t> have been influential leaders of the religious environmental </a:t>
            </a:r>
            <a:r>
              <a:rPr lang="en-US" dirty="0" smtClean="0"/>
              <a:t>movement</a:t>
            </a:r>
            <a:r>
              <a:rPr lang="en-US" dirty="0"/>
              <a:t>.  Today, </a:t>
            </a:r>
            <a:r>
              <a:rPr lang="en-US" dirty="0">
                <a:hlinkClick r:id="rId2"/>
              </a:rPr>
              <a:t>Lutherans Restoring Creation</a:t>
            </a:r>
            <a:r>
              <a:rPr lang="en-US" dirty="0"/>
              <a:t> is the main Lutheran (ELCA) environmental network.</a:t>
            </a:r>
          </a:p>
        </p:txBody>
      </p:sp>
    </p:spTree>
    <p:extLst>
      <p:ext uri="{BB962C8B-B14F-4D97-AF65-F5344CB8AC3E}">
        <p14:creationId xmlns:p14="http://schemas.microsoft.com/office/powerpoint/2010/main" val="40693368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81600"/>
          </a:xfrm>
        </p:spPr>
        <p:txBody>
          <a:bodyPr>
            <a:normAutofit lnSpcReduction="10000"/>
          </a:bodyPr>
          <a:lstStyle/>
          <a:p>
            <a:r>
              <a:rPr lang="en-US" dirty="0">
                <a:hlinkClick r:id="rId2"/>
              </a:rPr>
              <a:t>Environment - Caring for Creation: Vision, Hope, and Justice, 1993</a:t>
            </a:r>
            <a:r>
              <a:rPr lang="en-US" dirty="0"/>
              <a:t/>
            </a:r>
            <a:br>
              <a:rPr lang="en-US" dirty="0"/>
            </a:br>
            <a:endParaRPr lang="en-US" dirty="0"/>
          </a:p>
          <a:p>
            <a:r>
              <a:rPr lang="en-US" dirty="0">
                <a:hlinkClick r:id="rId3"/>
              </a:rPr>
              <a:t>Resolution on Caring for Creation, </a:t>
            </a:r>
            <a:r>
              <a:rPr lang="en-US" dirty="0" smtClean="0">
                <a:hlinkClick r:id="rId3"/>
              </a:rPr>
              <a:t>2005</a:t>
            </a:r>
            <a:endParaRPr lang="en-US" dirty="0" smtClean="0"/>
          </a:p>
          <a:p>
            <a:endParaRPr lang="en-US" dirty="0"/>
          </a:p>
          <a:p>
            <a:r>
              <a:rPr lang="en-US" dirty="0">
                <a:hlinkClick r:id="rId4"/>
              </a:rPr>
              <a:t>Resolution on Global Warming, </a:t>
            </a:r>
            <a:r>
              <a:rPr lang="en-US" dirty="0" smtClean="0">
                <a:hlinkClick r:id="rId4"/>
              </a:rPr>
              <a:t>2001</a:t>
            </a:r>
            <a:endParaRPr lang="en-US" dirty="0" smtClean="0"/>
          </a:p>
          <a:p>
            <a:endParaRPr lang="en-US" dirty="0"/>
          </a:p>
          <a:p>
            <a:r>
              <a:rPr lang="en-US" dirty="0"/>
              <a:t>For a full list of environmental resolutions adopted </a:t>
            </a:r>
            <a:r>
              <a:rPr lang="en-US" dirty="0" smtClean="0"/>
              <a:t>by the </a:t>
            </a:r>
            <a:r>
              <a:rPr lang="en-US" dirty="0"/>
              <a:t>Evangelical Lutheran Church in America, </a:t>
            </a:r>
            <a:r>
              <a:rPr lang="en-US" b="1" dirty="0">
                <a:hlinkClick r:id="rId5"/>
              </a:rPr>
              <a:t>click here</a:t>
            </a:r>
            <a:r>
              <a:rPr lang="en-US" b="1" dirty="0"/>
              <a:t>.</a:t>
            </a:r>
            <a:endParaRPr lang="en-US" dirty="0"/>
          </a:p>
          <a:p>
            <a:endParaRPr lang="en-US" dirty="0"/>
          </a:p>
          <a:p>
            <a:endParaRPr lang="en-US" dirty="0"/>
          </a:p>
        </p:txBody>
      </p:sp>
    </p:spTree>
    <p:extLst>
      <p:ext uri="{BB962C8B-B14F-4D97-AF65-F5344CB8AC3E}">
        <p14:creationId xmlns:p14="http://schemas.microsoft.com/office/powerpoint/2010/main" val="672099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Presbyterian Statements</a:t>
            </a:r>
          </a:p>
        </p:txBody>
      </p:sp>
      <p:sp>
        <p:nvSpPr>
          <p:cNvPr id="3" name="Text Placeholder 2"/>
          <p:cNvSpPr>
            <a:spLocks noGrp="1"/>
          </p:cNvSpPr>
          <p:nvPr>
            <p:ph type="body" idx="1"/>
          </p:nvPr>
        </p:nvSpPr>
        <p:spPr>
          <a:xfrm>
            <a:off x="152400" y="228600"/>
            <a:ext cx="7772400" cy="1500187"/>
          </a:xfrm>
        </p:spPr>
        <p:txBody>
          <a:bodyPr/>
          <a:lstStyle/>
          <a:p>
            <a:r>
              <a:rPr lang="en-US" dirty="0"/>
              <a:t>The Presbyterian Church (U.S.A.) has an active environmental network - </a:t>
            </a:r>
            <a:r>
              <a:rPr lang="en-US" dirty="0">
                <a:hlinkClick r:id="rId2"/>
              </a:rPr>
              <a:t>Presbyterians for Earth Care</a:t>
            </a:r>
            <a:r>
              <a:rPr lang="en-US" dirty="0"/>
              <a:t>.  Important Presbyterian environmental statements are </a:t>
            </a:r>
            <a:r>
              <a:rPr lang="en-US" dirty="0" smtClean="0"/>
              <a:t>on the next slide.</a:t>
            </a:r>
            <a:endParaRPr lang="en-US" dirty="0"/>
          </a:p>
          <a:p>
            <a:endParaRPr lang="en-US" dirty="0"/>
          </a:p>
        </p:txBody>
      </p:sp>
    </p:spTree>
    <p:extLst>
      <p:ext uri="{BB962C8B-B14F-4D97-AF65-F5344CB8AC3E}">
        <p14:creationId xmlns:p14="http://schemas.microsoft.com/office/powerpoint/2010/main" val="2267223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r>
              <a:rPr lang="en-US" sz="2800" dirty="0">
                <a:hlinkClick r:id="rId2"/>
              </a:rPr>
              <a:t>Restoring Creation for Ecology and Justice, </a:t>
            </a:r>
            <a:r>
              <a:rPr lang="en-US" sz="2800" dirty="0"/>
              <a:t>General Assembly (1990) Presbyterian Church (U.S.A.)</a:t>
            </a:r>
            <a:br>
              <a:rPr lang="en-US" sz="2800" dirty="0"/>
            </a:br>
            <a:endParaRPr lang="en-US" sz="2800" dirty="0"/>
          </a:p>
          <a:p>
            <a:r>
              <a:rPr lang="en-US" sz="2800" dirty="0">
                <a:hlinkClick r:id="rId3"/>
              </a:rPr>
              <a:t>Hope for a Global Future: Toward Just and Sustainable Human Development, </a:t>
            </a:r>
            <a:r>
              <a:rPr lang="en-US" sz="2800" dirty="0"/>
              <a:t>General Assembly (1996) Presbyterian Church (U.S.A.)</a:t>
            </a:r>
            <a:br>
              <a:rPr lang="en-US" sz="2800" dirty="0"/>
            </a:br>
            <a:endParaRPr lang="en-US" sz="2800" dirty="0"/>
          </a:p>
          <a:p>
            <a:r>
              <a:rPr lang="en-US" sz="2800" dirty="0">
                <a:hlinkClick r:id="rId4"/>
              </a:rPr>
              <a:t>Resolution for Presbyterians to Live Carbon Neutral Lives, </a:t>
            </a:r>
            <a:r>
              <a:rPr lang="en-US" sz="2800" dirty="0"/>
              <a:t>General Assembly (2006) Presbyterian Church (U.S.A</a:t>
            </a:r>
            <a:r>
              <a:rPr lang="en-US" sz="2800" dirty="0" smtClean="0"/>
              <a:t>.)</a:t>
            </a:r>
          </a:p>
          <a:p>
            <a:endParaRPr lang="en-US" sz="2800" dirty="0"/>
          </a:p>
          <a:p>
            <a:r>
              <a:rPr lang="en-US" sz="2800" dirty="0"/>
              <a:t>For more Presbyterian resources on the environment, visit the </a:t>
            </a:r>
            <a:r>
              <a:rPr lang="en-US" sz="2800" dirty="0">
                <a:hlinkClick r:id="rId5"/>
              </a:rPr>
              <a:t>Presbyterian on-line store</a:t>
            </a:r>
            <a:r>
              <a:rPr lang="en-US" sz="2800" dirty="0" smtClean="0"/>
              <a:t>.</a:t>
            </a:r>
            <a:endParaRPr lang="en-US" sz="2800" dirty="0"/>
          </a:p>
        </p:txBody>
      </p:sp>
    </p:spTree>
    <p:extLst>
      <p:ext uri="{BB962C8B-B14F-4D97-AF65-F5344CB8AC3E}">
        <p14:creationId xmlns:p14="http://schemas.microsoft.com/office/powerpoint/2010/main" val="42291082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Anglican/Episcopal Statements</a:t>
            </a:r>
          </a:p>
        </p:txBody>
      </p:sp>
      <p:sp>
        <p:nvSpPr>
          <p:cNvPr id="3" name="Text Placeholder 2"/>
          <p:cNvSpPr>
            <a:spLocks noGrp="1"/>
          </p:cNvSpPr>
          <p:nvPr>
            <p:ph type="body" idx="1"/>
          </p:nvPr>
        </p:nvSpPr>
        <p:spPr>
          <a:xfrm>
            <a:off x="228600" y="381000"/>
            <a:ext cx="7772400" cy="1500187"/>
          </a:xfrm>
        </p:spPr>
        <p:txBody>
          <a:bodyPr/>
          <a:lstStyle/>
          <a:p>
            <a:r>
              <a:rPr lang="en-US" dirty="0"/>
              <a:t>The Episcopal  Church is part of the worldwide Anglican Communion.  The Episcopal Church has adopted numerous environmental resolutions.  Several important statements and a resolution are </a:t>
            </a:r>
            <a:r>
              <a:rPr lang="en-US" dirty="0" smtClean="0"/>
              <a:t>on the next slide.</a:t>
            </a:r>
            <a:endParaRPr lang="en-US" dirty="0"/>
          </a:p>
        </p:txBody>
      </p:sp>
    </p:spTree>
    <p:extLst>
      <p:ext uri="{BB962C8B-B14F-4D97-AF65-F5344CB8AC3E}">
        <p14:creationId xmlns:p14="http://schemas.microsoft.com/office/powerpoint/2010/main" val="26393535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447800"/>
            <a:ext cx="8229600" cy="5257800"/>
          </a:xfrm>
        </p:spPr>
        <p:txBody>
          <a:bodyPr>
            <a:normAutofit fontScale="77500" lnSpcReduction="20000"/>
          </a:bodyPr>
          <a:lstStyle/>
          <a:p>
            <a:r>
              <a:rPr lang="en-US" dirty="0">
                <a:hlinkClick r:id="rId2"/>
              </a:rPr>
              <a:t>Stewardship of Creation - </a:t>
            </a:r>
            <a:r>
              <a:rPr lang="en-US" dirty="0"/>
              <a:t>A Declaration to the Anglican Communion, Anglican Communion Environmental Network, 2002</a:t>
            </a:r>
            <a:br>
              <a:rPr lang="en-US" dirty="0"/>
            </a:br>
            <a:endParaRPr lang="en-US" dirty="0"/>
          </a:p>
          <a:p>
            <a:r>
              <a:rPr lang="en-US" dirty="0">
                <a:hlinkClick r:id="rId3"/>
              </a:rPr>
              <a:t>Carbon Footprint Resolution, </a:t>
            </a:r>
            <a:r>
              <a:rPr lang="en-US" dirty="0"/>
              <a:t>The Executive Council of the Episcopal Church, 2008</a:t>
            </a:r>
            <a:br>
              <a:rPr lang="en-US" dirty="0"/>
            </a:br>
            <a:endParaRPr lang="en-US" dirty="0"/>
          </a:p>
          <a:p>
            <a:r>
              <a:rPr lang="en-US" dirty="0">
                <a:hlinkClick r:id="rId4"/>
              </a:rPr>
              <a:t>The Hope We Share: A Vision For Copenhagen, </a:t>
            </a:r>
            <a:r>
              <a:rPr lang="en-US" dirty="0"/>
              <a:t>Anglican Communion Environmental Network, </a:t>
            </a:r>
            <a:r>
              <a:rPr lang="en-US" dirty="0" smtClean="0"/>
              <a:t>2009</a:t>
            </a:r>
          </a:p>
          <a:p>
            <a:endParaRPr lang="en-US" dirty="0"/>
          </a:p>
          <a:p>
            <a:r>
              <a:rPr lang="en-US" dirty="0"/>
              <a:t>"(W)e support federal legislation that will achieve a 15-20 percent reduction in U.S. carbon emissions by 2020 and an 80 percent reduction in U.S. carbon emissions by 2050..."</a:t>
            </a:r>
          </a:p>
          <a:p>
            <a:pPr marL="0" indent="0">
              <a:buNone/>
            </a:pPr>
            <a:r>
              <a:rPr lang="en-US" dirty="0" smtClean="0"/>
              <a:t>The </a:t>
            </a:r>
            <a:r>
              <a:rPr lang="en-US" dirty="0"/>
              <a:t>Executive Council of the Episcopal Church, 2008</a:t>
            </a:r>
          </a:p>
        </p:txBody>
      </p:sp>
    </p:spTree>
    <p:extLst>
      <p:ext uri="{BB962C8B-B14F-4D97-AF65-F5344CB8AC3E}">
        <p14:creationId xmlns:p14="http://schemas.microsoft.com/office/powerpoint/2010/main" val="26493015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Quaker Statements</a:t>
            </a:r>
            <a:endParaRPr lang="en-US" dirty="0"/>
          </a:p>
        </p:txBody>
      </p:sp>
      <p:sp>
        <p:nvSpPr>
          <p:cNvPr id="3" name="Text Placeholder 2"/>
          <p:cNvSpPr>
            <a:spLocks noGrp="1"/>
          </p:cNvSpPr>
          <p:nvPr>
            <p:ph type="body" idx="1"/>
          </p:nvPr>
        </p:nvSpPr>
        <p:spPr>
          <a:xfrm>
            <a:off x="304800" y="381000"/>
            <a:ext cx="7772400" cy="1500187"/>
          </a:xfrm>
        </p:spPr>
        <p:txBody>
          <a:bodyPr/>
          <a:lstStyle/>
          <a:p>
            <a:r>
              <a:rPr lang="en-US" dirty="0"/>
              <a:t>With their historic commitment to simple living, Quakerism has produced important statements on the environment.  </a:t>
            </a:r>
            <a:r>
              <a:rPr lang="en-US" dirty="0">
                <a:hlinkClick r:id="rId2"/>
              </a:rPr>
              <a:t>Quaker </a:t>
            </a:r>
            <a:r>
              <a:rPr lang="en-US" dirty="0" err="1">
                <a:hlinkClick r:id="rId2"/>
              </a:rPr>
              <a:t>Earthcare</a:t>
            </a:r>
            <a:r>
              <a:rPr lang="en-US" dirty="0">
                <a:hlinkClick r:id="rId2"/>
              </a:rPr>
              <a:t> Witness</a:t>
            </a:r>
            <a:r>
              <a:rPr lang="en-US" dirty="0"/>
              <a:t> is the leading US-based Quaker environmental group.</a:t>
            </a:r>
          </a:p>
        </p:txBody>
      </p:sp>
    </p:spTree>
    <p:extLst>
      <p:ext uri="{BB962C8B-B14F-4D97-AF65-F5344CB8AC3E}">
        <p14:creationId xmlns:p14="http://schemas.microsoft.com/office/powerpoint/2010/main" val="1765574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Roman Catholic church</a:t>
            </a:r>
            <a:endParaRPr lang="en-US" dirty="0"/>
          </a:p>
        </p:txBody>
      </p:sp>
      <p:sp>
        <p:nvSpPr>
          <p:cNvPr id="3" name="Text Placeholder 2"/>
          <p:cNvSpPr>
            <a:spLocks noGrp="1"/>
          </p:cNvSpPr>
          <p:nvPr>
            <p:ph type="body" idx="1"/>
          </p:nvPr>
        </p:nvSpPr>
        <p:spPr>
          <a:xfrm>
            <a:off x="76200" y="304800"/>
            <a:ext cx="7772400" cy="1500187"/>
          </a:xfrm>
        </p:spPr>
        <p:txBody>
          <a:bodyPr/>
          <a:lstStyle/>
          <a:p>
            <a:r>
              <a:rPr lang="en-US" b="1" dirty="0"/>
              <a:t>Numerous Catholic leaders - including the past two popes - have issued statements supporting the protection of Creation.  Here are several of the most important statements.</a:t>
            </a:r>
          </a:p>
        </p:txBody>
      </p:sp>
    </p:spTree>
    <p:extLst>
      <p:ext uri="{BB962C8B-B14F-4D97-AF65-F5344CB8AC3E}">
        <p14:creationId xmlns:p14="http://schemas.microsoft.com/office/powerpoint/2010/main" val="18843127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05400"/>
          </a:xfrm>
        </p:spPr>
        <p:txBody>
          <a:bodyPr>
            <a:normAutofit fontScale="85000" lnSpcReduction="10000"/>
          </a:bodyPr>
          <a:lstStyle/>
          <a:p>
            <a:r>
              <a:rPr lang="en-US" dirty="0"/>
              <a:t>"People must choose activities, create institutions, and establish policies and laws that are beneficial to the earth and will help protect and regenerate its ecosystems</a:t>
            </a:r>
            <a:r>
              <a:rPr lang="en-US" dirty="0" smtClean="0"/>
              <a:t>.“ </a:t>
            </a:r>
            <a:r>
              <a:rPr lang="en-US" i="1" dirty="0" smtClean="0"/>
              <a:t>FCNL </a:t>
            </a:r>
            <a:r>
              <a:rPr lang="en-US" i="1" dirty="0"/>
              <a:t>Policy Statement, We Seek an Earth </a:t>
            </a:r>
            <a:r>
              <a:rPr lang="en-US" i="1" dirty="0" smtClean="0"/>
              <a:t>Restored</a:t>
            </a:r>
          </a:p>
          <a:p>
            <a:endParaRPr lang="en-US" dirty="0"/>
          </a:p>
          <a:p>
            <a:r>
              <a:rPr lang="en-US" dirty="0">
                <a:hlinkClick r:id="rId2"/>
              </a:rPr>
              <a:t>Friends Committee on National Legislation Policy Statement : Part IV, We Seek an Earth Restored, 2007</a:t>
            </a:r>
            <a:endParaRPr lang="en-US" dirty="0"/>
          </a:p>
          <a:p>
            <a:endParaRPr lang="en-US" dirty="0"/>
          </a:p>
          <a:p>
            <a:r>
              <a:rPr lang="en-US" dirty="0">
                <a:hlinkClick r:id="rId3"/>
              </a:rPr>
              <a:t>A Quaker Response to the Crisis of Climate Change, </a:t>
            </a:r>
            <a:r>
              <a:rPr lang="en-US" dirty="0"/>
              <a:t>Quakers in Britain, </a:t>
            </a:r>
            <a:r>
              <a:rPr lang="en-US" dirty="0" smtClean="0"/>
              <a:t>2009</a:t>
            </a:r>
            <a:endParaRPr lang="en-US" dirty="0"/>
          </a:p>
        </p:txBody>
      </p:sp>
    </p:spTree>
    <p:extLst>
      <p:ext uri="{BB962C8B-B14F-4D97-AF65-F5344CB8AC3E}">
        <p14:creationId xmlns:p14="http://schemas.microsoft.com/office/powerpoint/2010/main" val="2279740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Hindu Statements</a:t>
            </a:r>
            <a:endParaRPr lang="en-US" dirty="0"/>
          </a:p>
        </p:txBody>
      </p:sp>
      <p:sp>
        <p:nvSpPr>
          <p:cNvPr id="3" name="Text Placeholder 2"/>
          <p:cNvSpPr>
            <a:spLocks noGrp="1"/>
          </p:cNvSpPr>
          <p:nvPr>
            <p:ph type="body" idx="1"/>
          </p:nvPr>
        </p:nvSpPr>
        <p:spPr>
          <a:xfrm>
            <a:off x="228600" y="304800"/>
            <a:ext cx="7772400" cy="1500187"/>
          </a:xfrm>
        </p:spPr>
        <p:txBody>
          <a:bodyPr/>
          <a:lstStyle/>
          <a:p>
            <a:r>
              <a:rPr lang="en-US" dirty="0"/>
              <a:t>A growing number of Hindu leaders are speaking and writing to urge protection of the environment.  Here are links to several important statements. </a:t>
            </a:r>
          </a:p>
        </p:txBody>
      </p:sp>
    </p:spTree>
    <p:extLst>
      <p:ext uri="{BB962C8B-B14F-4D97-AF65-F5344CB8AC3E}">
        <p14:creationId xmlns:p14="http://schemas.microsoft.com/office/powerpoint/2010/main" val="8932527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r>
              <a:rPr lang="en-US" b="1" dirty="0">
                <a:hlinkClick r:id="rId2"/>
              </a:rPr>
              <a:t>Ten Key Hindu Teachings on the Environment</a:t>
            </a:r>
            <a:r>
              <a:rPr lang="en-US" dirty="0"/>
              <a:t>, by Dr. </a:t>
            </a:r>
            <a:r>
              <a:rPr lang="en-US" dirty="0" err="1"/>
              <a:t>Pankaj</a:t>
            </a:r>
            <a:r>
              <a:rPr lang="en-US" dirty="0"/>
              <a:t> Jain, </a:t>
            </a:r>
            <a:r>
              <a:rPr lang="en-US" dirty="0" err="1"/>
              <a:t>GreenFaith's</a:t>
            </a:r>
            <a:r>
              <a:rPr lang="en-US" dirty="0"/>
              <a:t> Hindu and Jain Scholar in </a:t>
            </a:r>
            <a:r>
              <a:rPr lang="en-US" dirty="0" smtClean="0"/>
              <a:t>Residence</a:t>
            </a:r>
          </a:p>
          <a:p>
            <a:endParaRPr lang="en-US" dirty="0"/>
          </a:p>
          <a:p>
            <a:r>
              <a:rPr lang="en-US" b="1" dirty="0">
                <a:hlinkClick r:id="rId3"/>
              </a:rPr>
              <a:t>Statements by various Hindu scholars</a:t>
            </a:r>
            <a:r>
              <a:rPr lang="en-US" dirty="0">
                <a:hlinkClick r:id="rId3"/>
              </a:rPr>
              <a:t>,</a:t>
            </a:r>
            <a:r>
              <a:rPr lang="en-US" dirty="0"/>
              <a:t> including editors of leading Hindu journals, heads of foundations and organizations, and spiritual </a:t>
            </a:r>
            <a:r>
              <a:rPr lang="en-US" dirty="0" smtClean="0"/>
              <a:t>leaders</a:t>
            </a:r>
          </a:p>
          <a:p>
            <a:endParaRPr lang="en-US" dirty="0"/>
          </a:p>
          <a:p>
            <a:r>
              <a:rPr lang="en-US" b="1" u="sng" dirty="0">
                <a:hlinkClick r:id="rId4"/>
              </a:rPr>
              <a:t>Hinduism, Jainism, and Ecology</a:t>
            </a:r>
            <a:r>
              <a:rPr lang="en-US" dirty="0"/>
              <a:t> by Dr. Christopher Key </a:t>
            </a:r>
            <a:r>
              <a:rPr lang="en-US" dirty="0" err="1"/>
              <a:t>Chapple</a:t>
            </a:r>
            <a:r>
              <a:rPr lang="en-US" dirty="0"/>
              <a:t>, Loyola Marymount University, published by The Forum on Religion and </a:t>
            </a:r>
            <a:r>
              <a:rPr lang="en-US" dirty="0" smtClean="0"/>
              <a:t>Ecology</a:t>
            </a:r>
          </a:p>
          <a:p>
            <a:endParaRPr lang="en-US" dirty="0"/>
          </a:p>
          <a:p>
            <a:r>
              <a:rPr lang="en-US" b="1" u="sng" dirty="0">
                <a:hlinkClick r:id="rId5"/>
              </a:rPr>
              <a:t>Hindu Declaration on Climate Change, </a:t>
            </a:r>
            <a:r>
              <a:rPr lang="en-US" b="1" u="sng" dirty="0" smtClean="0">
                <a:hlinkClick r:id="rId5"/>
              </a:rPr>
              <a:t>2009</a:t>
            </a:r>
            <a:endParaRPr lang="en-US" dirty="0"/>
          </a:p>
        </p:txBody>
      </p:sp>
    </p:spTree>
    <p:extLst>
      <p:ext uri="{BB962C8B-B14F-4D97-AF65-F5344CB8AC3E}">
        <p14:creationId xmlns:p14="http://schemas.microsoft.com/office/powerpoint/2010/main" val="21747310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"Let there be peace in the heavens, the Earth, the atmosphere, the water, the herbs, the vegetation, among the divine beings and in Brahman, the absolute reality. Let everything be at peace and in peace. Only then will we find peace."</a:t>
            </a:r>
          </a:p>
          <a:p>
            <a:r>
              <a:rPr lang="en-US" i="1" dirty="0" err="1"/>
              <a:t>Atharva</a:t>
            </a:r>
            <a:r>
              <a:rPr lang="en-US" i="1" dirty="0"/>
              <a:t> Veda</a:t>
            </a:r>
            <a:endParaRPr lang="en-US" dirty="0"/>
          </a:p>
          <a:p>
            <a:endParaRPr lang="en-US" dirty="0"/>
          </a:p>
        </p:txBody>
      </p:sp>
    </p:spTree>
    <p:extLst>
      <p:ext uri="{BB962C8B-B14F-4D97-AF65-F5344CB8AC3E}">
        <p14:creationId xmlns:p14="http://schemas.microsoft.com/office/powerpoint/2010/main" val="35097988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Islamic Statements </a:t>
            </a:r>
          </a:p>
        </p:txBody>
      </p:sp>
      <p:sp>
        <p:nvSpPr>
          <p:cNvPr id="3" name="Text Placeholder 2"/>
          <p:cNvSpPr>
            <a:spLocks noGrp="1"/>
          </p:cNvSpPr>
          <p:nvPr>
            <p:ph type="body" idx="1"/>
          </p:nvPr>
        </p:nvSpPr>
        <p:spPr>
          <a:xfrm>
            <a:off x="228600" y="304800"/>
            <a:ext cx="7772400" cy="1500187"/>
          </a:xfrm>
        </p:spPr>
        <p:txBody>
          <a:bodyPr/>
          <a:lstStyle/>
          <a:p>
            <a:r>
              <a:rPr lang="en-US" dirty="0"/>
              <a:t> A growing number of Islamic leaders are writing and speaking about the Islamic basis for protecting the environment.  A small number of important statements are below.</a:t>
            </a:r>
          </a:p>
          <a:p>
            <a:endParaRPr lang="en-US" dirty="0"/>
          </a:p>
        </p:txBody>
      </p:sp>
    </p:spTree>
    <p:extLst>
      <p:ext uri="{BB962C8B-B14F-4D97-AF65-F5344CB8AC3E}">
        <p14:creationId xmlns:p14="http://schemas.microsoft.com/office/powerpoint/2010/main" val="26269241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i="1" dirty="0">
                <a:hlinkClick r:id="rId2"/>
              </a:rPr>
              <a:t>Observing a Green Ramadan</a:t>
            </a:r>
            <a:r>
              <a:rPr lang="en-US" b="1" dirty="0">
                <a:hlinkClick r:id="rId2"/>
              </a:rPr>
              <a:t> Webinar </a:t>
            </a:r>
            <a:r>
              <a:rPr lang="en-US" b="1" dirty="0" smtClean="0">
                <a:hlinkClick r:id="rId2"/>
              </a:rPr>
              <a:t>Recording</a:t>
            </a:r>
            <a:r>
              <a:rPr lang="en-US" b="1" dirty="0" smtClean="0"/>
              <a:t> </a:t>
            </a:r>
            <a:r>
              <a:rPr lang="en-US" dirty="0" err="1" smtClean="0"/>
              <a:t>GreenFaith's</a:t>
            </a:r>
            <a:r>
              <a:rPr lang="en-US" dirty="0" smtClean="0"/>
              <a:t> </a:t>
            </a:r>
            <a:r>
              <a:rPr lang="en-US" i="1" dirty="0"/>
              <a:t>Observing a Green Ramadan</a:t>
            </a:r>
            <a:r>
              <a:rPr lang="en-US" dirty="0"/>
              <a:t> webinar, recorded July 18, 2011.</a:t>
            </a:r>
          </a:p>
          <a:p>
            <a:r>
              <a:rPr lang="en-US" dirty="0"/>
              <a:t> </a:t>
            </a:r>
            <a:r>
              <a:rPr lang="en-US" b="1" dirty="0">
                <a:hlinkClick r:id="rId3"/>
              </a:rPr>
              <a:t>Imam </a:t>
            </a:r>
            <a:r>
              <a:rPr lang="en-US" b="1" dirty="0" err="1">
                <a:hlinkClick r:id="rId3"/>
              </a:rPr>
              <a:t>Zaid</a:t>
            </a:r>
            <a:r>
              <a:rPr lang="en-US" b="1" dirty="0">
                <a:hlinkClick r:id="rId3"/>
              </a:rPr>
              <a:t> </a:t>
            </a:r>
            <a:r>
              <a:rPr lang="en-US" b="1" dirty="0" err="1">
                <a:hlinkClick r:id="rId3"/>
              </a:rPr>
              <a:t>Shakir's</a:t>
            </a:r>
            <a:r>
              <a:rPr lang="en-US" b="1" dirty="0">
                <a:hlinkClick r:id="rId3"/>
              </a:rPr>
              <a:t> Message for a Green </a:t>
            </a:r>
            <a:r>
              <a:rPr lang="en-US" b="1" dirty="0" smtClean="0">
                <a:hlinkClick r:id="rId3"/>
              </a:rPr>
              <a:t>Ramadan</a:t>
            </a:r>
            <a:r>
              <a:rPr lang="en-US" b="1" dirty="0" smtClean="0"/>
              <a:t> </a:t>
            </a:r>
            <a:r>
              <a:rPr lang="en-US" dirty="0" smtClean="0"/>
              <a:t>A</a:t>
            </a:r>
            <a:r>
              <a:rPr lang="en-US" dirty="0"/>
              <a:t> message from Imam </a:t>
            </a:r>
            <a:r>
              <a:rPr lang="en-US" dirty="0" err="1"/>
              <a:t>Zaid</a:t>
            </a:r>
            <a:r>
              <a:rPr lang="en-US" dirty="0"/>
              <a:t> </a:t>
            </a:r>
            <a:r>
              <a:rPr lang="en-US" dirty="0" err="1"/>
              <a:t>Shakir</a:t>
            </a:r>
            <a:r>
              <a:rPr lang="en-US" dirty="0"/>
              <a:t> on Observing a Green Ramadan, recorded July 18, 2011.</a:t>
            </a:r>
          </a:p>
          <a:p>
            <a:r>
              <a:rPr lang="en-US" b="1" u="sng" dirty="0">
                <a:hlinkClick r:id="rId4"/>
              </a:rPr>
              <a:t>Islamic Faith Statement on the Environment</a:t>
            </a:r>
            <a:r>
              <a:rPr lang="en-US" u="sng" dirty="0"/>
              <a:t> </a:t>
            </a:r>
            <a:r>
              <a:rPr lang="en-US" dirty="0" err="1"/>
              <a:t>Hyder</a:t>
            </a:r>
            <a:r>
              <a:rPr lang="en-US" dirty="0"/>
              <a:t> </a:t>
            </a:r>
            <a:r>
              <a:rPr lang="en-US" dirty="0" err="1"/>
              <a:t>Ihsan</a:t>
            </a:r>
            <a:r>
              <a:rPr lang="en-US" dirty="0"/>
              <a:t> </a:t>
            </a:r>
            <a:r>
              <a:rPr lang="en-US" dirty="0" err="1"/>
              <a:t>Mahasneh</a:t>
            </a:r>
            <a:r>
              <a:rPr lang="en-US" dirty="0"/>
              <a:t>, biologist and Islamic scholar, appointed by the Muslim World League, 2003.</a:t>
            </a:r>
          </a:p>
          <a:p>
            <a:r>
              <a:rPr lang="en-US" b="1" u="sng" dirty="0">
                <a:hlinkClick r:id="rId5"/>
              </a:rPr>
              <a:t>The Muslim Declaration on Nature</a:t>
            </a:r>
            <a:r>
              <a:rPr lang="en-US" u="sng" dirty="0"/>
              <a:t>, </a:t>
            </a:r>
            <a:r>
              <a:rPr lang="en-US" dirty="0"/>
              <a:t>His Excellency Dr. Abdullah Omar </a:t>
            </a:r>
            <a:r>
              <a:rPr lang="en-US" dirty="0" err="1"/>
              <a:t>Naseef</a:t>
            </a:r>
            <a:r>
              <a:rPr lang="en-US" dirty="0"/>
              <a:t>, Secretary General of the Muslim World League, Assisi, 1986.</a:t>
            </a:r>
          </a:p>
          <a:p>
            <a:r>
              <a:rPr lang="en-US" b="1" u="sng" dirty="0">
                <a:hlinkClick r:id="rId6"/>
              </a:rPr>
              <a:t>Islam and Ecology: A Bestowed Trust Inviting Balanced Stewardship</a:t>
            </a:r>
            <a:r>
              <a:rPr lang="en-US" b="1" u="sng" dirty="0"/>
              <a:t> </a:t>
            </a:r>
            <a:r>
              <a:rPr lang="en-US" dirty="0"/>
              <a:t>by Dr. Frederick M. Denny, University of Colorado, published by the Forum on Religion and Ecology.</a:t>
            </a:r>
          </a:p>
          <a:p>
            <a:endParaRPr lang="en-US" dirty="0"/>
          </a:p>
        </p:txBody>
      </p:sp>
    </p:spTree>
    <p:extLst>
      <p:ext uri="{BB962C8B-B14F-4D97-AF65-F5344CB8AC3E}">
        <p14:creationId xmlns:p14="http://schemas.microsoft.com/office/powerpoint/2010/main" val="4832675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"For the Muslim, humankind's role on earth is that of a </a:t>
            </a:r>
            <a:r>
              <a:rPr lang="en-US" dirty="0" err="1"/>
              <a:t>Khalifah</a:t>
            </a:r>
            <a:r>
              <a:rPr lang="en-US" dirty="0"/>
              <a:t> - vicegerent or trustee of Allah. We are Allah's stewards and agents on Earth. We are not masters of this Earth; it does not belong to us to do what we wish. It belongs to Allah and He has entrusted us with its safekeeping." </a:t>
            </a:r>
          </a:p>
          <a:p>
            <a:endParaRPr lang="en-US" dirty="0"/>
          </a:p>
          <a:p>
            <a:r>
              <a:rPr lang="en-US" i="1" dirty="0"/>
              <a:t>His Excellency Dr. Abdullah Omar </a:t>
            </a:r>
            <a:r>
              <a:rPr lang="en-US" i="1" dirty="0" err="1"/>
              <a:t>Naseef</a:t>
            </a:r>
            <a:endParaRPr lang="en-US" dirty="0"/>
          </a:p>
          <a:p>
            <a:endParaRPr lang="en-US" dirty="0"/>
          </a:p>
        </p:txBody>
      </p:sp>
    </p:spTree>
    <p:extLst>
      <p:ext uri="{BB962C8B-B14F-4D97-AF65-F5344CB8AC3E}">
        <p14:creationId xmlns:p14="http://schemas.microsoft.com/office/powerpoint/2010/main" val="27237844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Buddhist statements</a:t>
            </a:r>
            <a:endParaRPr lang="en-US" dirty="0"/>
          </a:p>
        </p:txBody>
      </p:sp>
      <p:sp>
        <p:nvSpPr>
          <p:cNvPr id="3" name="Text Placeholder 2"/>
          <p:cNvSpPr>
            <a:spLocks noGrp="1"/>
          </p:cNvSpPr>
          <p:nvPr>
            <p:ph type="body" idx="1"/>
          </p:nvPr>
        </p:nvSpPr>
        <p:spPr>
          <a:xfrm>
            <a:off x="228600" y="304800"/>
            <a:ext cx="7772400" cy="1500187"/>
          </a:xfrm>
        </p:spPr>
        <p:txBody>
          <a:bodyPr/>
          <a:lstStyle/>
          <a:p>
            <a:r>
              <a:rPr lang="en-US" dirty="0"/>
              <a:t>Many Buddhist leaders have written and spoken in support of environmental protection.  The following are links to a select number of important statements.</a:t>
            </a:r>
          </a:p>
          <a:p>
            <a:endParaRPr lang="en-US" dirty="0"/>
          </a:p>
        </p:txBody>
      </p:sp>
    </p:spTree>
    <p:extLst>
      <p:ext uri="{BB962C8B-B14F-4D97-AF65-F5344CB8AC3E}">
        <p14:creationId xmlns:p14="http://schemas.microsoft.com/office/powerpoint/2010/main" val="32754426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r>
              <a:rPr lang="en-US" b="1" u="sng" dirty="0">
                <a:hlinkClick r:id="rId2"/>
              </a:rPr>
              <a:t>Statements</a:t>
            </a:r>
            <a:r>
              <a:rPr lang="en-US" b="1" dirty="0"/>
              <a:t> </a:t>
            </a:r>
            <a:r>
              <a:rPr lang="en-US" dirty="0"/>
              <a:t>by various Buddhist scholars, including spiritual leaders and Patriarchs</a:t>
            </a:r>
          </a:p>
          <a:p>
            <a:endParaRPr lang="en-US" dirty="0"/>
          </a:p>
          <a:p>
            <a:r>
              <a:rPr lang="en-US" b="1" u="sng" dirty="0">
                <a:hlinkClick r:id="rId3"/>
              </a:rPr>
              <a:t>Excerpt from Ancient Wisdom, Modern World: Ethics for the New Millennium - </a:t>
            </a:r>
            <a:r>
              <a:rPr lang="en-US" dirty="0"/>
              <a:t>The Fourteenth Dalai Lama </a:t>
            </a:r>
            <a:br>
              <a:rPr lang="en-US" dirty="0"/>
            </a:br>
            <a:endParaRPr lang="en-US" dirty="0"/>
          </a:p>
          <a:p>
            <a:r>
              <a:rPr lang="en-US" b="1" u="sng" dirty="0">
                <a:hlinkClick r:id="rId4"/>
              </a:rPr>
              <a:t>Reverence for Life </a:t>
            </a:r>
            <a:r>
              <a:rPr lang="en-US" u="sng" dirty="0">
                <a:hlinkClick r:id="rId4"/>
              </a:rPr>
              <a:t>-</a:t>
            </a:r>
            <a:r>
              <a:rPr lang="en-US" dirty="0" err="1"/>
              <a:t>Thich</a:t>
            </a:r>
            <a:r>
              <a:rPr lang="en-US" dirty="0"/>
              <a:t> </a:t>
            </a:r>
            <a:r>
              <a:rPr lang="en-US" dirty="0" err="1"/>
              <a:t>Nhat</a:t>
            </a:r>
            <a:r>
              <a:rPr lang="en-US" dirty="0"/>
              <a:t> </a:t>
            </a:r>
            <a:r>
              <a:rPr lang="en-US" dirty="0" err="1"/>
              <a:t>Hanh</a:t>
            </a:r>
            <a:r>
              <a:rPr lang="en-US" dirty="0"/>
              <a:t>  </a:t>
            </a:r>
          </a:p>
          <a:p>
            <a:pPr marL="0" indent="0">
              <a:buNone/>
            </a:pPr>
            <a:r>
              <a:rPr lang="en-US" dirty="0"/>
              <a:t> </a:t>
            </a:r>
          </a:p>
          <a:p>
            <a:r>
              <a:rPr lang="en-US" b="1" u="sng" dirty="0">
                <a:hlinkClick r:id="rId5"/>
              </a:rPr>
              <a:t>A Buddhist Declaration on Climate Change, 2008</a:t>
            </a:r>
            <a:r>
              <a:rPr lang="en-US" dirty="0"/>
              <a:t>   </a:t>
            </a:r>
          </a:p>
          <a:p>
            <a:pPr marL="0" indent="0">
              <a:buNone/>
            </a:pPr>
            <a:endParaRPr lang="en-US" dirty="0"/>
          </a:p>
          <a:p>
            <a:r>
              <a:rPr lang="en-US" b="1" u="sng" dirty="0">
                <a:hlinkClick r:id="rId6"/>
              </a:rPr>
              <a:t>Collection</a:t>
            </a:r>
            <a:r>
              <a:rPr lang="en-US" b="1" dirty="0"/>
              <a:t> </a:t>
            </a:r>
            <a:r>
              <a:rPr lang="en-US" dirty="0"/>
              <a:t>of the Fourteenth Dalai Lama's statements on the environment</a:t>
            </a:r>
            <a:r>
              <a:rPr lang="en-US" dirty="0" smtClean="0"/>
              <a:t>.</a:t>
            </a:r>
            <a:endParaRPr lang="en-US" dirty="0"/>
          </a:p>
        </p:txBody>
      </p:sp>
    </p:spTree>
    <p:extLst>
      <p:ext uri="{BB962C8B-B14F-4D97-AF65-F5344CB8AC3E}">
        <p14:creationId xmlns:p14="http://schemas.microsoft.com/office/powerpoint/2010/main" val="26233489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"Aware of the suffering caused by the destruction of life, I undertake to cultivate compassion and learn ways to protect the lives of people, animals, plants, and minerals. I am determined not to kill, not to let others kill, and not to condone any act of killing in the world, in my thinking, and in my way of life."</a:t>
            </a:r>
          </a:p>
          <a:p>
            <a:r>
              <a:rPr lang="en-US" i="1" dirty="0"/>
              <a:t>Reverence for </a:t>
            </a:r>
            <a:r>
              <a:rPr lang="en-US" i="1" dirty="0" smtClean="0"/>
              <a:t>Life</a:t>
            </a:r>
            <a:endParaRPr lang="en-US" dirty="0"/>
          </a:p>
        </p:txBody>
      </p:sp>
    </p:spTree>
    <p:extLst>
      <p:ext uri="{BB962C8B-B14F-4D97-AF65-F5344CB8AC3E}">
        <p14:creationId xmlns:p14="http://schemas.microsoft.com/office/powerpoint/2010/main" val="2611082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7" name="Content Placeholder 6"/>
          <p:cNvSpPr>
            <a:spLocks noGrp="1"/>
          </p:cNvSpPr>
          <p:nvPr>
            <p:ph idx="1"/>
          </p:nvPr>
        </p:nvSpPr>
        <p:spPr/>
        <p:txBody>
          <a:bodyPr>
            <a:normAutofit fontScale="62500" lnSpcReduction="20000"/>
          </a:bodyPr>
          <a:lstStyle/>
          <a:p>
            <a:r>
              <a:rPr lang="en-US" dirty="0">
                <a:hlinkClick r:id="rId2"/>
              </a:rPr>
              <a:t> If You Want to Cultivate Peace, Protect Creation</a:t>
            </a:r>
            <a:r>
              <a:rPr lang="en-US" dirty="0"/>
              <a:t> - Pope Benedict XVI, World Day of Peace, </a:t>
            </a:r>
            <a:r>
              <a:rPr lang="en-US" dirty="0" smtClean="0"/>
              <a:t>2010</a:t>
            </a:r>
          </a:p>
          <a:p>
            <a:endParaRPr lang="en-US" dirty="0"/>
          </a:p>
          <a:p>
            <a:r>
              <a:rPr lang="en-US" dirty="0"/>
              <a:t> </a:t>
            </a:r>
            <a:r>
              <a:rPr lang="en-US" dirty="0">
                <a:hlinkClick r:id="rId2"/>
              </a:rPr>
              <a:t>Peace with God the Creator</a:t>
            </a:r>
            <a:r>
              <a:rPr lang="en-US" dirty="0" smtClean="0">
                <a:hlinkClick r:id="rId2"/>
              </a:rPr>
              <a:t>, Peace </a:t>
            </a:r>
            <a:r>
              <a:rPr lang="en-US" dirty="0">
                <a:hlinkClick r:id="rId2"/>
              </a:rPr>
              <a:t>with All of Creation </a:t>
            </a:r>
            <a:r>
              <a:rPr lang="en-US" dirty="0"/>
              <a:t>-Pope John Paul II, World Day of Peace, </a:t>
            </a:r>
            <a:r>
              <a:rPr lang="en-US" dirty="0" smtClean="0"/>
              <a:t>1990</a:t>
            </a:r>
            <a:endParaRPr lang="en-US" dirty="0"/>
          </a:p>
          <a:p>
            <a:endParaRPr lang="en-US" dirty="0"/>
          </a:p>
          <a:p>
            <a:r>
              <a:rPr lang="en-US" dirty="0"/>
              <a:t>    </a:t>
            </a:r>
            <a:r>
              <a:rPr lang="en-US" dirty="0">
                <a:hlinkClick r:id="rId3"/>
              </a:rPr>
              <a:t>Renewing the Earth - An Invitation to Reflection and Action on Environment in Light of Catholic Social Teaching</a:t>
            </a:r>
            <a:r>
              <a:rPr lang="en-US" dirty="0"/>
              <a:t> - A Pastoral statement of the United States Catholic Conference, 1991.</a:t>
            </a:r>
          </a:p>
          <a:p>
            <a:pPr marL="0" indent="0">
              <a:buNone/>
            </a:pPr>
            <a:endParaRPr lang="en-US" dirty="0"/>
          </a:p>
          <a:p>
            <a:r>
              <a:rPr lang="en-US" dirty="0"/>
              <a:t>    </a:t>
            </a:r>
            <a:r>
              <a:rPr lang="en-US" dirty="0">
                <a:hlinkClick r:id="rId4"/>
              </a:rPr>
              <a:t>The Columbia River Watershed: </a:t>
            </a:r>
            <a:r>
              <a:rPr lang="en-US" dirty="0"/>
              <a:t>Caring for Creation and the Common Good.  An International Pastoral Letter by the Catholic Bishops of the Region</a:t>
            </a:r>
          </a:p>
          <a:p>
            <a:r>
              <a:rPr lang="en-US" dirty="0"/>
              <a:t> </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Jewish statements</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073887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1447800"/>
            <a:ext cx="8610600" cy="5410200"/>
          </a:xfrm>
        </p:spPr>
        <p:txBody>
          <a:bodyPr>
            <a:normAutofit fontScale="77500" lnSpcReduction="20000"/>
          </a:bodyPr>
          <a:lstStyle/>
          <a:p>
            <a:r>
              <a:rPr lang="en-US" dirty="0">
                <a:hlinkClick r:id="rId2"/>
              </a:rPr>
              <a:t>Ten Jewish Teachings on Judaism and the Environment</a:t>
            </a:r>
            <a:r>
              <a:rPr lang="en-US" dirty="0"/>
              <a:t> Basic Jewish teachings on the environment </a:t>
            </a:r>
            <a:endParaRPr lang="en-US" dirty="0" smtClean="0"/>
          </a:p>
          <a:p>
            <a:r>
              <a:rPr lang="en-US" dirty="0" smtClean="0">
                <a:hlinkClick r:id="rId3"/>
              </a:rPr>
              <a:t>Reform </a:t>
            </a:r>
            <a:r>
              <a:rPr lang="en-US" dirty="0">
                <a:hlinkClick r:id="rId3"/>
              </a:rPr>
              <a:t>Jewish Statements on the Environment</a:t>
            </a:r>
            <a:r>
              <a:rPr lang="en-US" dirty="0"/>
              <a:t>   </a:t>
            </a:r>
            <a:endParaRPr lang="en-US" dirty="0" smtClean="0"/>
          </a:p>
          <a:p>
            <a:r>
              <a:rPr lang="en-US" dirty="0" smtClean="0">
                <a:hlinkClick r:id="rId4"/>
              </a:rPr>
              <a:t>Conservative </a:t>
            </a:r>
            <a:r>
              <a:rPr lang="en-US" dirty="0">
                <a:hlinkClick r:id="rId4"/>
              </a:rPr>
              <a:t>Jewish Statements on the Environment</a:t>
            </a:r>
            <a:r>
              <a:rPr lang="en-US" dirty="0"/>
              <a:t> Conservative Jewish Statements on the Environment </a:t>
            </a:r>
            <a:endParaRPr lang="en-US" dirty="0" smtClean="0"/>
          </a:p>
          <a:p>
            <a:r>
              <a:rPr lang="en-US" dirty="0" smtClean="0">
                <a:hlinkClick r:id="rId5"/>
              </a:rPr>
              <a:t>Jewish </a:t>
            </a:r>
            <a:r>
              <a:rPr lang="en-US" dirty="0">
                <a:hlinkClick r:id="rId5"/>
              </a:rPr>
              <a:t>Statements on the Environment</a:t>
            </a:r>
            <a:r>
              <a:rPr lang="en-US" dirty="0"/>
              <a:t> Jewish Statements on the Environment home </a:t>
            </a:r>
            <a:endParaRPr lang="en-US" dirty="0" smtClean="0"/>
          </a:p>
          <a:p>
            <a:r>
              <a:rPr lang="en-US" dirty="0" smtClean="0">
                <a:hlinkClick r:id="rId6"/>
              </a:rPr>
              <a:t>Reconstructionist </a:t>
            </a:r>
            <a:r>
              <a:rPr lang="en-US" dirty="0">
                <a:hlinkClick r:id="rId6"/>
              </a:rPr>
              <a:t>Jewish Statements on the Environment</a:t>
            </a:r>
            <a:r>
              <a:rPr lang="en-US" dirty="0"/>
              <a:t> Reconstructionist Jewish Statements on the Environment </a:t>
            </a:r>
            <a:endParaRPr lang="en-US" dirty="0" smtClean="0"/>
          </a:p>
          <a:p>
            <a:r>
              <a:rPr lang="en-US" dirty="0" smtClean="0">
                <a:hlinkClick r:id="rId7"/>
              </a:rPr>
              <a:t>Jewish </a:t>
            </a:r>
            <a:r>
              <a:rPr lang="en-US" dirty="0">
                <a:hlinkClick r:id="rId7"/>
              </a:rPr>
              <a:t>Environmental Organizational Statements on the Environment</a:t>
            </a:r>
            <a:r>
              <a:rPr lang="en-US" dirty="0"/>
              <a:t>   </a:t>
            </a:r>
            <a:endParaRPr lang="en-US" dirty="0" smtClean="0"/>
          </a:p>
          <a:p>
            <a:r>
              <a:rPr lang="en-US" dirty="0" smtClean="0">
                <a:hlinkClick r:id="rId8"/>
              </a:rPr>
              <a:t>Judaism </a:t>
            </a:r>
            <a:r>
              <a:rPr lang="en-US" dirty="0">
                <a:hlinkClick r:id="rId8"/>
              </a:rPr>
              <a:t>and Sustainability, </a:t>
            </a:r>
            <a:r>
              <a:rPr lang="en-US" dirty="0" smtClean="0">
                <a:hlinkClick r:id="rId8"/>
              </a:rPr>
              <a:t>Rabbi </a:t>
            </a:r>
            <a:r>
              <a:rPr lang="en-US" dirty="0">
                <a:hlinkClick r:id="rId8"/>
              </a:rPr>
              <a:t>Lawrence </a:t>
            </a:r>
            <a:r>
              <a:rPr lang="en-US" dirty="0" err="1">
                <a:hlinkClick r:id="rId8"/>
              </a:rPr>
              <a:t>Troster</a:t>
            </a:r>
            <a:r>
              <a:rPr lang="en-US" dirty="0"/>
              <a:t>   </a:t>
            </a:r>
            <a:endParaRPr lang="en-US" dirty="0" smtClean="0"/>
          </a:p>
          <a:p>
            <a:r>
              <a:rPr lang="en-US" dirty="0" smtClean="0">
                <a:hlinkClick r:id="rId9"/>
              </a:rPr>
              <a:t>Judaism </a:t>
            </a:r>
            <a:r>
              <a:rPr lang="en-US" dirty="0">
                <a:hlinkClick r:id="rId9"/>
              </a:rPr>
              <a:t>and Sustainability Rabbi Lawrence </a:t>
            </a:r>
            <a:r>
              <a:rPr lang="en-US" dirty="0" err="1">
                <a:hlinkClick r:id="rId9"/>
              </a:rPr>
              <a:t>Troster</a:t>
            </a:r>
            <a:r>
              <a:rPr lang="en-US" dirty="0"/>
              <a:t>   </a:t>
            </a:r>
            <a:endParaRPr lang="en-US" dirty="0" smtClean="0"/>
          </a:p>
          <a:p>
            <a:r>
              <a:rPr lang="en-US" dirty="0" smtClean="0">
                <a:hlinkClick r:id="rId10"/>
              </a:rPr>
              <a:t>Orthodox </a:t>
            </a:r>
            <a:r>
              <a:rPr lang="en-US" dirty="0">
                <a:hlinkClick r:id="rId10"/>
              </a:rPr>
              <a:t>Jewish Statements on the Environment</a:t>
            </a:r>
            <a:endParaRPr lang="en-US" dirty="0"/>
          </a:p>
        </p:txBody>
      </p:sp>
    </p:spTree>
    <p:extLst>
      <p:ext uri="{BB962C8B-B14F-4D97-AF65-F5344CB8AC3E}">
        <p14:creationId xmlns:p14="http://schemas.microsoft.com/office/powerpoint/2010/main" val="1886700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Orthodox Christian Statements </a:t>
            </a:r>
          </a:p>
        </p:txBody>
      </p:sp>
      <p:sp>
        <p:nvSpPr>
          <p:cNvPr id="3" name="Text Placeholder 2"/>
          <p:cNvSpPr>
            <a:spLocks noGrp="1"/>
          </p:cNvSpPr>
          <p:nvPr>
            <p:ph type="body" idx="1"/>
          </p:nvPr>
        </p:nvSpPr>
        <p:spPr>
          <a:xfrm>
            <a:off x="152400" y="381000"/>
            <a:ext cx="7772400" cy="1500187"/>
          </a:xfrm>
        </p:spPr>
        <p:txBody>
          <a:bodyPr/>
          <a:lstStyle/>
          <a:p>
            <a:r>
              <a:rPr lang="en-US" b="1" dirty="0"/>
              <a:t>Orthodox Christianity - following the widely recognized leadership of Ecumenical Patriarch Bartholomew - has issued a number of important statements on the environment.</a:t>
            </a:r>
          </a:p>
        </p:txBody>
      </p:sp>
    </p:spTree>
    <p:extLst>
      <p:ext uri="{BB962C8B-B14F-4D97-AF65-F5344CB8AC3E}">
        <p14:creationId xmlns:p14="http://schemas.microsoft.com/office/powerpoint/2010/main" val="1197174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838200"/>
            <a:ext cx="6705600" cy="5867400"/>
          </a:xfrm>
        </p:spPr>
        <p:txBody>
          <a:bodyPr>
            <a:normAutofit fontScale="85000" lnSpcReduction="10000"/>
          </a:bodyPr>
          <a:lstStyle/>
          <a:p>
            <a:r>
              <a:rPr lang="en-US" b="1" dirty="0" smtClean="0">
                <a:hlinkClick r:id="rId2"/>
              </a:rPr>
              <a:t>Message </a:t>
            </a:r>
            <a:r>
              <a:rPr lang="en-US" b="1" dirty="0">
                <a:hlinkClick r:id="rId2"/>
              </a:rPr>
              <a:t>for the Day of the Protection of the Environment, 1989 - Ecumenical Patriarch </a:t>
            </a:r>
            <a:r>
              <a:rPr lang="en-US" b="1" dirty="0" err="1">
                <a:hlinkClick r:id="rId2"/>
              </a:rPr>
              <a:t>Demetrios</a:t>
            </a:r>
            <a:r>
              <a:rPr lang="en-US" b="1" dirty="0">
                <a:hlinkClick r:id="rId2"/>
              </a:rPr>
              <a:t> I</a:t>
            </a:r>
            <a:endParaRPr lang="en-US" b="1" dirty="0"/>
          </a:p>
          <a:p>
            <a:endParaRPr lang="en-US" b="1" dirty="0"/>
          </a:p>
          <a:p>
            <a:r>
              <a:rPr lang="en-US" b="1" dirty="0" smtClean="0">
                <a:hlinkClick r:id="rId3"/>
              </a:rPr>
              <a:t>Address </a:t>
            </a:r>
            <a:r>
              <a:rPr lang="en-US" b="1" dirty="0">
                <a:hlinkClick r:id="rId3"/>
              </a:rPr>
              <a:t>during the official opening of the first international symposium - Revelation and the Environment, 1995 - Ecumenical Patriarch Bartholomew</a:t>
            </a:r>
            <a:endParaRPr lang="en-US" b="1" dirty="0"/>
          </a:p>
          <a:p>
            <a:endParaRPr lang="en-US" b="1" dirty="0"/>
          </a:p>
          <a:p>
            <a:r>
              <a:rPr lang="en-US" b="1" dirty="0" smtClean="0">
                <a:hlinkClick r:id="rId4"/>
              </a:rPr>
              <a:t>Common </a:t>
            </a:r>
            <a:r>
              <a:rPr lang="en-US" b="1" dirty="0">
                <a:hlinkClick r:id="rId4"/>
              </a:rPr>
              <a:t>Declaration of Pope John Paul II and Ecumenical Patriarch Bartholomew at the Fourth Ecological Symposium on the Adriatic Sea, 2002</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447800"/>
            <a:ext cx="6934200" cy="4297362"/>
          </a:xfrm>
        </p:spPr>
        <p:txBody>
          <a:bodyPr>
            <a:normAutofit fontScale="90000"/>
          </a:bodyPr>
          <a:lstStyle/>
          <a:p>
            <a:r>
              <a:rPr lang="en-US" dirty="0"/>
              <a:t>For links to over 200 statements by Ecumenical Patriarch Bartholomew I on the environment, and for more information about Bartholomew's ecological commitment, </a:t>
            </a:r>
            <a:r>
              <a:rPr lang="en-US" dirty="0">
                <a:hlinkClick r:id="rId2"/>
              </a:rPr>
              <a:t>click here</a:t>
            </a:r>
            <a:r>
              <a:rPr lang="en-US" dirty="0"/>
              <a:t>.</a:t>
            </a:r>
          </a:p>
        </p:txBody>
      </p:sp>
    </p:spTree>
    <p:extLst>
      <p:ext uri="{BB962C8B-B14F-4D97-AF65-F5344CB8AC3E}">
        <p14:creationId xmlns:p14="http://schemas.microsoft.com/office/powerpoint/2010/main" val="39965789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Evangelical Statements</a:t>
            </a:r>
          </a:p>
        </p:txBody>
      </p:sp>
      <p:sp>
        <p:nvSpPr>
          <p:cNvPr id="3" name="Text Placeholder 2"/>
          <p:cNvSpPr>
            <a:spLocks noGrp="1"/>
          </p:cNvSpPr>
          <p:nvPr>
            <p:ph type="body" idx="1"/>
          </p:nvPr>
        </p:nvSpPr>
        <p:spPr>
          <a:xfrm>
            <a:off x="228600" y="304800"/>
            <a:ext cx="7772400" cy="1500187"/>
          </a:xfrm>
        </p:spPr>
        <p:txBody>
          <a:bodyPr/>
          <a:lstStyle/>
          <a:p>
            <a:r>
              <a:rPr lang="en-US" dirty="0"/>
              <a:t>Increasing numbers of Evangelical leaders, following the lead of the </a:t>
            </a:r>
            <a:r>
              <a:rPr lang="en-US" dirty="0">
                <a:hlinkClick r:id="rId2"/>
              </a:rPr>
              <a:t>Evangelical Environmental Network</a:t>
            </a:r>
            <a:r>
              <a:rPr lang="en-US" dirty="0"/>
              <a:t>, have made statements in support of Creation care.</a:t>
            </a:r>
          </a:p>
        </p:txBody>
      </p:sp>
    </p:spTree>
    <p:extLst>
      <p:ext uri="{BB962C8B-B14F-4D97-AF65-F5344CB8AC3E}">
        <p14:creationId xmlns:p14="http://schemas.microsoft.com/office/powerpoint/2010/main" val="9798404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On the Care of Creation - An Evangelical Declaration on the Care of Creation, </a:t>
            </a:r>
            <a:r>
              <a:rPr lang="en-US" dirty="0" smtClean="0">
                <a:hlinkClick r:id="rId2"/>
              </a:rPr>
              <a:t>1994</a:t>
            </a:r>
            <a:endParaRPr lang="en-US" dirty="0" smtClean="0"/>
          </a:p>
          <a:p>
            <a:endParaRPr lang="en-US" dirty="0"/>
          </a:p>
          <a:p>
            <a:r>
              <a:rPr lang="en-US" dirty="0">
                <a:hlinkClick r:id="rId3"/>
              </a:rPr>
              <a:t>The Evangelical Climate Initiative, </a:t>
            </a:r>
            <a:r>
              <a:rPr lang="en-US" dirty="0" smtClean="0">
                <a:hlinkClick r:id="rId3"/>
              </a:rPr>
              <a:t>2006</a:t>
            </a:r>
            <a:endParaRPr lang="en-US" dirty="0" smtClean="0"/>
          </a:p>
          <a:p>
            <a:endParaRPr lang="en-US" dirty="0"/>
          </a:p>
          <a:p>
            <a:r>
              <a:rPr lang="en-US" dirty="0">
                <a:hlinkClick r:id="rId4"/>
              </a:rPr>
              <a:t>A Southern Baptist Declaration on the Environment and Climate Change, 2008</a:t>
            </a:r>
            <a:endParaRPr lang="en-US" dirty="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United Methodist Statements</a:t>
            </a:r>
          </a:p>
        </p:txBody>
      </p:sp>
      <p:sp>
        <p:nvSpPr>
          <p:cNvPr id="3" name="Text Placeholder 2"/>
          <p:cNvSpPr>
            <a:spLocks noGrp="1"/>
          </p:cNvSpPr>
          <p:nvPr>
            <p:ph type="body" idx="1"/>
          </p:nvPr>
        </p:nvSpPr>
        <p:spPr>
          <a:xfrm>
            <a:off x="381000" y="457200"/>
            <a:ext cx="7772400" cy="1500187"/>
          </a:xfrm>
        </p:spPr>
        <p:txBody>
          <a:bodyPr/>
          <a:lstStyle/>
          <a:p>
            <a:r>
              <a:rPr lang="en-US" dirty="0"/>
              <a:t>All creation is the Lord’s, and we are responsible for the ways in which we use and abuse it.</a:t>
            </a:r>
          </a:p>
          <a:p>
            <a:r>
              <a:rPr lang="en-US" dirty="0" smtClean="0"/>
              <a:t>United </a:t>
            </a:r>
            <a:r>
              <a:rPr lang="en-US" dirty="0"/>
              <a:t>Methodist Social Principles</a:t>
            </a:r>
          </a:p>
          <a:p>
            <a:endParaRPr lang="en-US" dirty="0"/>
          </a:p>
        </p:txBody>
      </p:sp>
    </p:spTree>
    <p:extLst>
      <p:ext uri="{BB962C8B-B14F-4D97-AF65-F5344CB8AC3E}">
        <p14:creationId xmlns:p14="http://schemas.microsoft.com/office/powerpoint/2010/main" val="4109525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AF_GreenEarth">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814367C-AFB0-424C-87E5-110AD510D9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94</TotalTime>
  <Words>1045</Words>
  <Application>Microsoft Office PowerPoint</Application>
  <PresentationFormat>On-screen Show (4:3)</PresentationFormat>
  <Paragraphs>129</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AF_GreenEarth</vt:lpstr>
      <vt:lpstr>RELIGIOUS FAITH AND THE ENVIRONMENT</vt:lpstr>
      <vt:lpstr>Roman Catholic church</vt:lpstr>
      <vt:lpstr>PowerPoint Presentation</vt:lpstr>
      <vt:lpstr>Orthodox Christian Statements </vt:lpstr>
      <vt:lpstr>PowerPoint Presentation</vt:lpstr>
      <vt:lpstr>For links to over 200 statements by Ecumenical Patriarch Bartholomew I on the environment, and for more information about Bartholomew's ecological commitment, click here.</vt:lpstr>
      <vt:lpstr>Evangelical Statements</vt:lpstr>
      <vt:lpstr>PowerPoint Presentation</vt:lpstr>
      <vt:lpstr>United Methodist Statements</vt:lpstr>
      <vt:lpstr>PowerPoint Presentation</vt:lpstr>
      <vt:lpstr>Baptist Statements</vt:lpstr>
      <vt:lpstr>PowerPoint Presentation</vt:lpstr>
      <vt:lpstr>Lutheran Statements</vt:lpstr>
      <vt:lpstr>PowerPoint Presentation</vt:lpstr>
      <vt:lpstr>Presbyterian Statements</vt:lpstr>
      <vt:lpstr>PowerPoint Presentation</vt:lpstr>
      <vt:lpstr>Anglican/Episcopal Statements</vt:lpstr>
      <vt:lpstr>PowerPoint Presentation</vt:lpstr>
      <vt:lpstr>Quaker Statements</vt:lpstr>
      <vt:lpstr>PowerPoint Presentation</vt:lpstr>
      <vt:lpstr>Hindu Statements</vt:lpstr>
      <vt:lpstr>PowerPoint Presentation</vt:lpstr>
      <vt:lpstr>PowerPoint Presentation</vt:lpstr>
      <vt:lpstr>Islamic Statements </vt:lpstr>
      <vt:lpstr>PowerPoint Presentation</vt:lpstr>
      <vt:lpstr>PowerPoint Presentation</vt:lpstr>
      <vt:lpstr>Buddhist statements</vt:lpstr>
      <vt:lpstr>PowerPoint Presentation</vt:lpstr>
      <vt:lpstr>PowerPoint Presentation</vt:lpstr>
      <vt:lpstr>Jewish statements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EARTH</dc:title>
  <dc:creator>Joseph A. Naumann</dc:creator>
  <cp:lastModifiedBy>Joseph A. Naumann</cp:lastModifiedBy>
  <cp:revision>10</cp:revision>
  <dcterms:created xsi:type="dcterms:W3CDTF">2012-02-14T16:42:35Z</dcterms:created>
  <dcterms:modified xsi:type="dcterms:W3CDTF">2012-02-14T18:17:05Z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TC103367939990</vt:lpwstr>
  </property>
</Properties>
</file>