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79" r:id="rId4"/>
    <p:sldId id="260" r:id="rId5"/>
    <p:sldId id="261" r:id="rId6"/>
    <p:sldId id="262" r:id="rId7"/>
    <p:sldId id="264" r:id="rId8"/>
    <p:sldId id="263" r:id="rId9"/>
    <p:sldId id="28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1" r:id="rId25"/>
    <p:sldId id="282" r:id="rId26"/>
    <p:sldId id="283" r:id="rId27"/>
    <p:sldId id="278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9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08" y="-3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86318" y="2190750"/>
            <a:ext cx="6171364" cy="609600"/>
          </a:xfrm>
        </p:spPr>
        <p:txBody>
          <a:bodyPr>
            <a:noAutofit/>
          </a:bodyPr>
          <a:lstStyle>
            <a:lvl1pPr>
              <a:defRPr sz="40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63500" dist="50800" dir="13500000">
                    <a:prstClr val="black">
                      <a:alpha val="35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6319" y="2819400"/>
            <a:ext cx="6171362" cy="590550"/>
          </a:xfrm>
        </p:spPr>
        <p:txBody>
          <a:bodyPr>
            <a:noAutofit/>
          </a:bodyPr>
          <a:lstStyle>
            <a:lvl1pPr marL="0" indent="0" algn="ctr">
              <a:buNone/>
              <a:defRPr lang="en-PH" sz="2000" b="0" i="1" kern="12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63500" dist="50800" dir="13500000">
                    <a:prstClr val="black">
                      <a:alpha val="35000"/>
                    </a:prst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P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73610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01509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23950"/>
            <a:ext cx="2057400" cy="3581400"/>
          </a:xfrm>
        </p:spPr>
        <p:txBody>
          <a:bodyPr vert="eaVert"/>
          <a:lstStyle>
            <a:lvl1pPr>
              <a:defRPr lang="en-PH" sz="36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P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23950"/>
            <a:ext cx="6019800" cy="3581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56635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94515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799" y="3305176"/>
            <a:ext cx="6665913" cy="1171574"/>
          </a:xfrm>
        </p:spPr>
        <p:txBody>
          <a:bodyPr anchor="t"/>
          <a:lstStyle>
            <a:lvl1pPr algn="r" defTabSz="914400" rtl="0" eaLnBrk="1" latinLnBrk="0" hangingPunct="1">
              <a:spcBef>
                <a:spcPct val="0"/>
              </a:spcBef>
              <a:buNone/>
              <a:defRPr lang="en-PH" sz="3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799" y="2180035"/>
            <a:ext cx="6665913" cy="1125140"/>
          </a:xfrm>
        </p:spPr>
        <p:txBody>
          <a:bodyPr anchor="b"/>
          <a:lstStyle>
            <a:lvl1pPr marL="0" indent="0" algn="r">
              <a:buNone/>
              <a:defRPr sz="2000" i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70778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47750"/>
            <a:ext cx="4038600" cy="3657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47750"/>
            <a:ext cx="4038600" cy="3657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69670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5438"/>
            <a:ext cx="8229600" cy="5151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3950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57350"/>
            <a:ext cx="4040188" cy="304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23950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57350"/>
            <a:ext cx="4041775" cy="304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85631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99540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0190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71550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71550"/>
            <a:ext cx="5111750" cy="36230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885950"/>
            <a:ext cx="3008313" cy="27086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1334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744" y="3670697"/>
            <a:ext cx="6894512" cy="425054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24744" y="1200150"/>
            <a:ext cx="6894512" cy="243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744" y="4095750"/>
            <a:ext cx="6894512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32918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95350"/>
            <a:ext cx="82296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5775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8EBAC125-6E94-4F62-B574-8081DDB48ACC}" type="datetimeFigureOut">
              <a:rPr lang="en-PH" smtClean="0"/>
              <a:pPr/>
              <a:t>9/29/2016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5775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5775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485AF905-87A3-47F5-A7DA-2607F4C9EBCC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5184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en-PH" sz="3200" b="1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6350" stA="15000" endPos="45500" dist="12700" dir="5400000" sy="-100000" algn="bl" rotWithShape="0"/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12"/>
            <a:ext cx="9144000" cy="51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 rot="20351759">
            <a:off x="343360" y="1566288"/>
            <a:ext cx="6171364" cy="1350021"/>
          </a:xfrm>
        </p:spPr>
        <p:txBody>
          <a:bodyPr/>
          <a:lstStyle/>
          <a:p>
            <a:r>
              <a:rPr lang="en-PH" dirty="0" smtClean="0">
                <a:solidFill>
                  <a:srgbClr val="FF000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Free" panose="02000504000000020004" pitchFamily="2" charset="0"/>
              </a:rPr>
              <a:t>Subculture Change Example</a:t>
            </a:r>
            <a:endParaRPr lang="en-PH" dirty="0">
              <a:solidFill>
                <a:srgbClr val="FF0000">
                  <a:alpha val="9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i Generis Free" panose="02000504000000020004" pitchFamily="2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19400" y="3867150"/>
            <a:ext cx="6171362" cy="590550"/>
          </a:xfrm>
        </p:spPr>
        <p:txBody>
          <a:bodyPr/>
          <a:lstStyle/>
          <a:p>
            <a:r>
              <a:rPr lang="en-PH" sz="2800" b="1" dirty="0" smtClean="0">
                <a:solidFill>
                  <a:schemeClr val="accent4">
                    <a:lumMod val="75000"/>
                    <a:alpha val="95000"/>
                  </a:schemeClr>
                </a:solidFill>
              </a:rPr>
              <a:t>The Royal Subculture</a:t>
            </a:r>
            <a:endParaRPr lang="en-PH" sz="2800" b="1" dirty="0">
              <a:solidFill>
                <a:schemeClr val="accent4">
                  <a:lumMod val="75000"/>
                  <a:alpha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young royals in Canada and back home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768" y="1047750"/>
            <a:ext cx="2579464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536" y="1047750"/>
            <a:ext cx="261792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4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 President Obama got on George’s level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861" y="742950"/>
            <a:ext cx="629880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3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0550"/>
          </a:xfrm>
        </p:spPr>
        <p:txBody>
          <a:bodyPr/>
          <a:lstStyle/>
          <a:p>
            <a:r>
              <a:rPr lang="en-US" sz="2400" dirty="0" smtClean="0"/>
              <a:t>The young royals are being great models of good parenting.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Good communication according to child psychologists:</a:t>
            </a:r>
          </a:p>
          <a:p>
            <a:pPr lvl="1"/>
            <a:r>
              <a:rPr lang="en-US" sz="2400" b="1" dirty="0" smtClean="0"/>
              <a:t>Get down to the child’s level</a:t>
            </a:r>
          </a:p>
          <a:p>
            <a:pPr lvl="1"/>
            <a:r>
              <a:rPr lang="en-US" sz="2400" b="1" dirty="0" smtClean="0"/>
              <a:t>Make eye contact with the child</a:t>
            </a:r>
          </a:p>
          <a:p>
            <a:pPr lvl="1"/>
            <a:r>
              <a:rPr lang="en-US" sz="2400" b="1" dirty="0" smtClean="0"/>
              <a:t>Carefully listen to what the child has to share or inquire about</a:t>
            </a:r>
          </a:p>
          <a:p>
            <a:pPr lvl="1"/>
            <a:r>
              <a:rPr lang="en-US" sz="2400" b="1" dirty="0" smtClean="0"/>
              <a:t>Have some physical contact, such as holding a hand while intently listening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0254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64"/>
            <a:ext cx="7021976" cy="512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4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660" y="0"/>
            <a:ext cx="773411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14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9766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21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6945254" cy="513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5588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07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553" y="0"/>
            <a:ext cx="684944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55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16" y="18072"/>
            <a:ext cx="7030453" cy="512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44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PH" dirty="0" smtClean="0"/>
              <a:t>Headline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5350"/>
            <a:ext cx="5029200" cy="3962400"/>
          </a:xfrm>
        </p:spPr>
        <p:txBody>
          <a:bodyPr>
            <a:normAutofit/>
          </a:bodyPr>
          <a:lstStyle/>
          <a:p>
            <a:r>
              <a:rPr lang="en-US" sz="2800" b="1" dirty="0"/>
              <a:t>Queen Elizabeth Is Likely None to Happy About Kate's Crouching</a:t>
            </a:r>
          </a:p>
          <a:p>
            <a:pPr lvl="1"/>
            <a:r>
              <a:rPr lang="en-US" sz="2400" b="1" dirty="0"/>
              <a:t>She already scolded William for it once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42948"/>
            <a:ext cx="3463317" cy="415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65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 loop="1">
            <p:snd r:embed="rId2" name="Track08.wav"/>
          </p:stSnd>
        </p:sndAc>
      </p:transition>
    </mc:Choice>
    <mc:Fallback xmlns="">
      <p:transition spd="slow">
        <p:sndAc>
          <p:stSnd loop="1">
            <p:snd r:embed="rId4" name="Track08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Young Royals in Love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8305"/>
            <a:ext cx="4583723" cy="339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6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2969"/>
            <a:ext cx="57150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3420859" cy="513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65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1962150"/>
            <a:ext cx="53022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1" y="0"/>
            <a:ext cx="5156993" cy="325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9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Kids being kids . . .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42950"/>
            <a:ext cx="4800600" cy="333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077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82222"/>
            <a:ext cx="7315200" cy="414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402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73"/>
            <a:ext cx="9217660" cy="512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844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216" y="0"/>
            <a:ext cx="5172784" cy="513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6"/>
          <a:stretch/>
        </p:blipFill>
        <p:spPr bwMode="auto">
          <a:xfrm>
            <a:off x="0" y="-17096"/>
            <a:ext cx="453292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73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2950"/>
          </a:xfrm>
        </p:spPr>
        <p:txBody>
          <a:bodyPr/>
          <a:lstStyle/>
          <a:p>
            <a:r>
              <a:rPr lang="en-US" dirty="0" smtClean="0"/>
              <a:t>How </a:t>
            </a:r>
            <a:r>
              <a:rPr lang="en-US" smtClean="0"/>
              <a:t>much influence </a:t>
            </a:r>
            <a:r>
              <a:rPr lang="en-US" dirty="0" smtClean="0"/>
              <a:t>will they have on changing the royal subculture?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other young royals in the UK and elsewhere?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7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89"/>
          <a:stretch/>
        </p:blipFill>
        <p:spPr bwMode="auto">
          <a:xfrm>
            <a:off x="0" y="-476250"/>
            <a:ext cx="91440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026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Elizabeth’s Background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19150"/>
            <a:ext cx="40386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Governesses or “nannies” performed the routine child care.</a:t>
            </a:r>
          </a:p>
          <a:p>
            <a:r>
              <a:rPr lang="en-US" dirty="0" smtClean="0"/>
              <a:t>Became queen as a young married woman – assuming great responsibilities</a:t>
            </a:r>
          </a:p>
          <a:p>
            <a:r>
              <a:rPr lang="en-US" dirty="0" smtClean="0"/>
              <a:t>Was queen when she had children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95800" y="819150"/>
            <a:ext cx="44196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Followed the age-old pattern of leaving child rearing to governess, etc.</a:t>
            </a:r>
          </a:p>
          <a:p>
            <a:r>
              <a:rPr lang="en-US" dirty="0" smtClean="0"/>
              <a:t>Main focus was on the responsibilities of being queen and always projecting a “royal” image.</a:t>
            </a:r>
          </a:p>
          <a:p>
            <a:r>
              <a:rPr lang="en-US" dirty="0" smtClean="0"/>
              <a:t>Contact with ordinary folks largely ceremonial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37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Williams’s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742950"/>
            <a:ext cx="4343400" cy="4191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Rather formal, distant father</a:t>
            </a:r>
          </a:p>
          <a:p>
            <a:r>
              <a:rPr lang="en-US" dirty="0" smtClean="0"/>
              <a:t>Mother was not of the upper nobility – had a relatively normal childhood and was a more “hands-on” mother</a:t>
            </a:r>
          </a:p>
          <a:p>
            <a:r>
              <a:rPr lang="en-US" dirty="0" smtClean="0"/>
              <a:t>Diana meaningfully interacted with ordinary people – a different example</a:t>
            </a:r>
          </a:p>
          <a:p>
            <a:r>
              <a:rPr lang="en-US" dirty="0"/>
              <a:t>A child of </a:t>
            </a:r>
            <a:r>
              <a:rPr lang="en-US" dirty="0" smtClean="0"/>
              <a:t>divorce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42950"/>
            <a:ext cx="4267200" cy="4191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After the divorce, Diana exposed her boys to the real world and treated them more like ordinary children</a:t>
            </a:r>
          </a:p>
          <a:p>
            <a:r>
              <a:rPr lang="en-US" dirty="0" smtClean="0"/>
              <a:t>Diana set the example of a caring “royal” who was comfortable with real people and with Mother Theresa of Calcutta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84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adult William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742950"/>
            <a:ext cx="43434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Has had a real job – helicopter piolet for emergency services</a:t>
            </a:r>
          </a:p>
          <a:p>
            <a:r>
              <a:rPr lang="en-US" dirty="0" smtClean="0"/>
              <a:t>Has supported charities like his mother did</a:t>
            </a:r>
          </a:p>
          <a:p>
            <a:r>
              <a:rPr lang="en-US" dirty="0" smtClean="0"/>
              <a:t>Dated Kate (a commoner) for a long time</a:t>
            </a:r>
          </a:p>
          <a:p>
            <a:r>
              <a:rPr lang="en-US" dirty="0" smtClean="0"/>
              <a:t>Not ashamed to show his love of Kate publicly – smiles and hand-holding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42950"/>
            <a:ext cx="41910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More concerned with his children’s needs and concerns more than “keeping up appearances”</a:t>
            </a:r>
          </a:p>
          <a:p>
            <a:r>
              <a:rPr lang="en-US" dirty="0" smtClean="0"/>
              <a:t>Hasn’t had responsibilities of being King when his children are young and developing</a:t>
            </a:r>
          </a:p>
          <a:p>
            <a:r>
              <a:rPr lang="en-US" dirty="0" smtClean="0"/>
              <a:t>Understands how to effectively communicate with children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01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819150"/>
            <a:ext cx="3962400" cy="4038600"/>
          </a:xfrm>
        </p:spPr>
        <p:txBody>
          <a:bodyPr/>
          <a:lstStyle/>
          <a:p>
            <a:r>
              <a:rPr lang="en-US" dirty="0" smtClean="0"/>
              <a:t>Elizabeth scolding William to stand up and look royal! Public appearance expectations trump concern for the needs of her great grandchild.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19150"/>
            <a:ext cx="4634154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01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Kate’s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19150"/>
            <a:ext cx="4267200" cy="4038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Parents not royals who provided a comfortable middle-class home</a:t>
            </a:r>
          </a:p>
          <a:p>
            <a:r>
              <a:rPr lang="en-US" dirty="0" smtClean="0"/>
              <a:t>Grew up being comfortable being among the ordinary British subjects.</a:t>
            </a:r>
          </a:p>
          <a:p>
            <a:r>
              <a:rPr lang="en-US" dirty="0" smtClean="0"/>
              <a:t>Well educated with a great sense of style</a:t>
            </a:r>
          </a:p>
          <a:p>
            <a:r>
              <a:rPr lang="en-US" dirty="0" smtClean="0"/>
              <a:t>Will be an elegant and gracious queen when William becomes king.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19150"/>
            <a:ext cx="41910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Determined to raise her children with minimal use of “nannies.”</a:t>
            </a:r>
          </a:p>
          <a:p>
            <a:r>
              <a:rPr lang="en-US" dirty="0" smtClean="0"/>
              <a:t>Determined to maintain close relations with her biological family, even missing royal holiday events to be with her family.</a:t>
            </a:r>
          </a:p>
          <a:p>
            <a:r>
              <a:rPr lang="en-US" dirty="0" smtClean="0"/>
              <a:t>Does participate in royal duties with William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18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Regal and Gracious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42950"/>
            <a:ext cx="2106971" cy="41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903" y="742950"/>
            <a:ext cx="271304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42950"/>
            <a:ext cx="28194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630674"/>
      </p:ext>
    </p:extLst>
  </p:cSld>
  <p:clrMapOvr>
    <a:masterClrMapping/>
  </p:clrMapOvr>
</p:sld>
</file>

<file path=ppt/theme/theme1.xml><?xml version="1.0" encoding="utf-8"?>
<a:theme xmlns:a="http://schemas.openxmlformats.org/drawingml/2006/main" name="16x9_Executive_Leather_Red_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16x9_Executive_Leather_Red_PPT</Template>
  <TotalTime>125</TotalTime>
  <Words>466</Words>
  <Application>Microsoft Office PowerPoint</Application>
  <PresentationFormat>On-screen Show (16:9)</PresentationFormat>
  <Paragraphs>49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16x9_Executive_Leather_Red_PPT</vt:lpstr>
      <vt:lpstr>Subculture Change Example</vt:lpstr>
      <vt:lpstr>Headline</vt:lpstr>
      <vt:lpstr>PowerPoint Presentation</vt:lpstr>
      <vt:lpstr>Elizabeth’s Background</vt:lpstr>
      <vt:lpstr>Williams’s Background</vt:lpstr>
      <vt:lpstr>More on adult William</vt:lpstr>
      <vt:lpstr>PowerPoint Presentation</vt:lpstr>
      <vt:lpstr>Kate’s Background</vt:lpstr>
      <vt:lpstr>Regal and Gracious </vt:lpstr>
      <vt:lpstr>The young royals in Canada and back home</vt:lpstr>
      <vt:lpstr>Even President Obama got on George’s level</vt:lpstr>
      <vt:lpstr>The young royals are being great models of good parenting.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Young Royals in Love</vt:lpstr>
      <vt:lpstr>PowerPoint Presentation</vt:lpstr>
      <vt:lpstr>PowerPoint Presentation</vt:lpstr>
      <vt:lpstr>Kids being kids . . . </vt:lpstr>
      <vt:lpstr>PowerPoint Presentation</vt:lpstr>
      <vt:lpstr>PowerPoint Presentation</vt:lpstr>
      <vt:lpstr>PowerPoint Presentation</vt:lpstr>
      <vt:lpstr>How much influence will they have on changing the royal subculture?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Subculture Change Example</dc:title>
  <dc:creator>Naumann, Joseph A.</dc:creator>
  <cp:lastModifiedBy>Naumann, Joseph A.</cp:lastModifiedBy>
  <cp:revision>12</cp:revision>
  <dcterms:created xsi:type="dcterms:W3CDTF">2016-09-29T17:29:22Z</dcterms:created>
  <dcterms:modified xsi:type="dcterms:W3CDTF">2016-09-30T00:41:07Z</dcterms:modified>
</cp:coreProperties>
</file>