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32"/>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3" r:id="rId24"/>
    <p:sldId id="277" r:id="rId25"/>
    <p:sldId id="278" r:id="rId26"/>
    <p:sldId id="279" r:id="rId27"/>
    <p:sldId id="280" r:id="rId28"/>
    <p:sldId id="281" r:id="rId29"/>
    <p:sldId id="28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45525" autoAdjust="0"/>
  </p:normalViewPr>
  <p:slideViewPr>
    <p:cSldViewPr>
      <p:cViewPr varScale="1">
        <p:scale>
          <a:sx n="81" d="100"/>
          <a:sy n="81" d="100"/>
        </p:scale>
        <p:origin x="2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i="0" dirty="0" smtClean="0"/>
              <a:t>Half-circle picture with accent</a:t>
            </a:r>
            <a:r>
              <a:rPr lang="en-US" sz="1400" b="1" i="0" baseline="0" dirty="0" smtClean="0"/>
              <a:t> arcs</a:t>
            </a:r>
            <a:endParaRPr lang="en-US" sz="1400" b="1" i="0" dirty="0" smtClean="0"/>
          </a:p>
          <a:p>
            <a:r>
              <a:rPr lang="en-US" sz="1400" dirty="0" smtClean="0"/>
              <a:t>(Basic)</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Basic Shapes</a:t>
            </a:r>
            <a:r>
              <a:rPr lang="en-US" sz="1200" baseline="0" dirty="0" smtClean="0"/>
              <a:t>, click </a:t>
            </a:r>
            <a:r>
              <a:rPr lang="en-US" sz="1200" b="1" baseline="0" dirty="0" smtClean="0"/>
              <a:t>Arc </a:t>
            </a:r>
            <a:r>
              <a:rPr lang="en-US" sz="1200" b="0" baseline="0" dirty="0" smtClean="0"/>
              <a:t>(third row, 12</a:t>
            </a:r>
            <a:r>
              <a:rPr lang="en-US" sz="1200" b="0" baseline="30000" dirty="0" smtClean="0"/>
              <a:t>th</a:t>
            </a:r>
            <a:r>
              <a:rPr lang="en-US" sz="1200" b="0" baseline="0" dirty="0" smtClean="0"/>
              <a:t> option from the left)</a:t>
            </a:r>
            <a:r>
              <a:rPr lang="en-US" sz="1200" baseline="0" dirty="0" smtClean="0"/>
              <a:t>. On the slide, drag to draw an arc.</a:t>
            </a:r>
          </a:p>
          <a:p>
            <a:pPr marL="228600" indent="-228600">
              <a:buFont typeface="+mj-lt"/>
              <a:buAutoNum type="arabicPeriod"/>
            </a:pPr>
            <a:r>
              <a:rPr lang="en-US" sz="1200" baseline="0" dirty="0" smtClean="0"/>
              <a:t>Select the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7.5”</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7.5”</a:t>
            </a:r>
            <a:r>
              <a:rPr lang="en-US" sz="1200" baseline="0" dirty="0" smtClean="0"/>
              <a:t>.</a:t>
            </a:r>
          </a:p>
          <a:p>
            <a:pPr marL="228600" indent="-228600">
              <a:buFont typeface="+mj-lt"/>
              <a:buAutoNum type="arabicPeriod"/>
            </a:pPr>
            <a:r>
              <a:rPr lang="en-US" sz="1200" baseline="0" dirty="0" smtClean="0"/>
              <a:t>Drag the right yellow diamond adjustment handle to the bottom of the slide to create a half-circle. </a:t>
            </a:r>
          </a:p>
          <a:p>
            <a:pPr marL="228600" indent="-228600">
              <a:buFont typeface="+mj-lt"/>
              <a:buAutoNum type="arabicPeriod"/>
            </a:pPr>
            <a:r>
              <a:rPr lang="en-US" sz="1200" baseline="0" dirty="0" smtClean="0"/>
              <a:t>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 Styles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select </a:t>
            </a:r>
            <a:r>
              <a:rPr lang="en-US" sz="1200" b="1" baseline="0" dirty="0" smtClean="0"/>
              <a:t>Picture</a:t>
            </a:r>
            <a:r>
              <a:rPr lang="en-US" sz="1200" baseline="0" dirty="0" smtClean="0"/>
              <a:t> </a:t>
            </a:r>
            <a:r>
              <a:rPr lang="en-US" sz="1200" b="1" baseline="0" dirty="0" smtClean="0"/>
              <a:t>or texture fill</a:t>
            </a:r>
            <a:r>
              <a:rPr lang="en-US" sz="1200" baseline="0" dirty="0" smtClean="0"/>
              <a:t>, and then under </a:t>
            </a:r>
            <a:r>
              <a:rPr lang="en-US" sz="1200" b="1" baseline="0" dirty="0" smtClean="0"/>
              <a:t>Insert from</a:t>
            </a:r>
            <a:r>
              <a:rPr lang="en-US" sz="1200" baseline="0" dirty="0" smtClean="0"/>
              <a:t>, click </a:t>
            </a:r>
            <a:r>
              <a:rPr lang="en-US" sz="1200" b="1" baseline="0" dirty="0" smtClean="0"/>
              <a:t>File</a:t>
            </a:r>
            <a:r>
              <a:rPr lang="en-US" sz="1200" baseline="0" dirty="0" smtClean="0"/>
              <a:t>. </a:t>
            </a:r>
          </a:p>
          <a:p>
            <a:pPr marL="228600" indent="-228600">
              <a:buFont typeface="+mj-lt"/>
              <a:buAutoNum type="arabicPeriod"/>
            </a:pPr>
            <a:r>
              <a:rPr lang="en-US" sz="1200" baseline="0" dirty="0" smtClean="0"/>
              <a:t>In the </a:t>
            </a:r>
            <a:r>
              <a:rPr lang="en-US" sz="1200" b="1" baseline="0" dirty="0" smtClean="0"/>
              <a:t>Insert Picture</a:t>
            </a:r>
            <a:r>
              <a:rPr lang="en-US" sz="1200" baseline="0" dirty="0" smtClean="0"/>
              <a:t> dialog box, select a picture, and then click </a:t>
            </a:r>
            <a:r>
              <a:rPr lang="en-US" sz="1200" b="1" baseline="0" dirty="0" smtClean="0"/>
              <a:t>Insert</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in the </a:t>
            </a:r>
            <a:r>
              <a:rPr lang="en-US" sz="1200" b="1" baseline="0" dirty="0" smtClean="0"/>
              <a:t>Fill</a:t>
            </a:r>
            <a:r>
              <a:rPr lang="en-US" sz="1200" baseline="0" dirty="0" smtClean="0"/>
              <a:t> pane, under </a:t>
            </a:r>
            <a:r>
              <a:rPr lang="en-US" sz="1200" b="1" baseline="0" dirty="0" smtClean="0"/>
              <a:t>Insert from</a:t>
            </a:r>
            <a:r>
              <a:rPr lang="en-US" sz="1200" baseline="0" dirty="0" smtClean="0"/>
              <a:t>, select </a:t>
            </a:r>
            <a:r>
              <a:rPr lang="en-US" sz="1200" b="1" baseline="0" dirty="0" smtClean="0"/>
              <a:t>Tile picture as texture</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and then select </a:t>
            </a:r>
            <a:r>
              <a:rPr lang="en-US" sz="1200" b="1" baseline="0" dirty="0" smtClean="0"/>
              <a:t>No line </a:t>
            </a:r>
            <a:r>
              <a:rPr lang="en-US" sz="1200" baseline="0" dirty="0" smtClean="0"/>
              <a:t>in the </a:t>
            </a:r>
            <a:r>
              <a:rPr lang="en-US" sz="1200" b="1" baseline="0" dirty="0" smtClean="0"/>
              <a:t>Line Color </a:t>
            </a:r>
            <a:r>
              <a:rPr lang="en-US" sz="1200" baseline="0" dirty="0" smtClean="0"/>
              <a:t>pane.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Shadow</a:t>
            </a:r>
            <a:r>
              <a:rPr lang="en-US" sz="1200" baseline="0" dirty="0" smtClean="0"/>
              <a:t> 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Inner</a:t>
            </a:r>
            <a:r>
              <a:rPr lang="en-US" sz="1200" baseline="0" dirty="0" smtClean="0"/>
              <a:t> click </a:t>
            </a:r>
            <a:r>
              <a:rPr lang="en-US" sz="1200" b="1" dirty="0" smtClean="0"/>
              <a:t>Inside Diagonal Top Right </a:t>
            </a:r>
            <a:r>
              <a:rPr lang="en-US" sz="1200" dirty="0" smtClean="0"/>
              <a:t>(first row, third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70%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20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20 pt</a:t>
            </a:r>
            <a:r>
              <a:rPr lang="en-US" sz="1200" baseline="0" dirty="0" smtClean="0"/>
              <a:t>. </a:t>
            </a:r>
          </a:p>
          <a:p>
            <a:pPr marL="228600" indent="-228600">
              <a:buFont typeface="+mj-lt"/>
              <a:buAutoNum type="arabicPeriod"/>
            </a:pPr>
            <a:r>
              <a:rPr lang="en-US" sz="1200" baseline="0" dirty="0" smtClean="0"/>
              <a:t>Drag the half-circle to the left </a:t>
            </a:r>
            <a:r>
              <a:rPr lang="en-US" sz="1200" b="0" baseline="0" dirty="0" smtClean="0"/>
              <a:t>until the two middle yellow adjustment diamonds are lined up with the left edge of the slide</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 </a:t>
            </a:r>
          </a:p>
          <a:p>
            <a:pPr marL="228600" indent="-228600">
              <a:buFont typeface="+mj-lt"/>
              <a:buAutoNum type="arabicPeriod"/>
            </a:pPr>
            <a:r>
              <a:rPr lang="en-US" sz="1200" baseline="0" dirty="0" smtClean="0"/>
              <a:t>Select the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6.79”</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10.03”</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Picture </a:t>
            </a:r>
            <a:r>
              <a:rPr lang="en-US" sz="1200" baseline="0" dirty="0" smtClean="0"/>
              <a:t>dialog box, click </a:t>
            </a:r>
            <a:r>
              <a:rPr lang="en-US" sz="1200" b="1" baseline="0" dirty="0" smtClean="0"/>
              <a:t>Fill </a:t>
            </a:r>
            <a:r>
              <a:rPr lang="en-US" sz="1200" baseline="0" dirty="0" smtClean="0"/>
              <a:t>in the left pane, and then in the </a:t>
            </a:r>
            <a:r>
              <a:rPr lang="en-US" sz="1200" b="1" baseline="0" dirty="0" smtClean="0"/>
              <a:t>Fill</a:t>
            </a:r>
            <a:r>
              <a:rPr lang="en-US" sz="1200" baseline="0" dirty="0" smtClean="0"/>
              <a:t> pane, select </a:t>
            </a:r>
            <a:r>
              <a:rPr lang="en-US" sz="1200" b="1" baseline="0" dirty="0" smtClean="0"/>
              <a:t>No fill</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In the </a:t>
            </a:r>
            <a:r>
              <a:rPr lang="en-US" sz="1200" b="1" baseline="0" dirty="0" smtClean="0"/>
              <a:t>Line Color </a:t>
            </a:r>
            <a:r>
              <a:rPr lang="en-US" sz="1200" baseline="0" dirty="0" smtClean="0"/>
              <a:t>pane, select </a:t>
            </a:r>
            <a:r>
              <a:rPr lang="en-US" sz="1200" b="1" baseline="0" dirty="0" smtClean="0"/>
              <a:t>Solid line </a:t>
            </a:r>
            <a:r>
              <a:rPr lang="en-US" sz="1200" baseline="0" dirty="0" smtClean="0"/>
              <a:t>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aseline="0" dirty="0" smtClean="0"/>
              <a:t>(first row, first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50%</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0" baseline="0" dirty="0" smtClean="0"/>
              <a:t> in the left pane. In the </a:t>
            </a:r>
            <a:r>
              <a:rPr lang="en-US" sz="1200" b="1" baseline="0" dirty="0" smtClean="0"/>
              <a:t>Line Style </a:t>
            </a:r>
            <a:r>
              <a:rPr lang="en-US" sz="1200" b="0" baseline="0" dirty="0" smtClean="0"/>
              <a:t>pane, in the </a:t>
            </a:r>
            <a:r>
              <a:rPr lang="en-US" sz="1200" b="1" baseline="0" dirty="0" smtClean="0"/>
              <a:t>Width</a:t>
            </a:r>
            <a:r>
              <a:rPr lang="en-US" sz="1200" b="0" baseline="0" dirty="0" smtClean="0"/>
              <a:t> box, enter </a:t>
            </a:r>
            <a:r>
              <a:rPr lang="en-US" sz="1200" b="1" baseline="0" dirty="0" smtClean="0"/>
              <a:t>1.5 pt</a:t>
            </a:r>
            <a:r>
              <a:rPr lang="en-US" sz="1200" b="0" baseline="0" dirty="0" smtClean="0"/>
              <a:t>.</a:t>
            </a:r>
          </a:p>
          <a:p>
            <a:pPr marL="228600" indent="-228600">
              <a:buFont typeface="+mj-lt"/>
              <a:buAutoNum type="arabicPeriod"/>
            </a:pPr>
            <a:r>
              <a:rPr lang="en-US" sz="1200" b="0" baseline="0" dirty="0" smtClean="0"/>
              <a:t>Drag the second arc left on the slide until the two middle yellow adjustment diamonds are lined up with the left edge of the slide. On</a:t>
            </a:r>
            <a:r>
              <a:rPr lang="en-US" sz="1200" baseline="0" dirty="0" smtClean="0"/>
              <a:t>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second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third arc. Under </a:t>
            </a:r>
            <a:r>
              <a:rPr lang="en-US" sz="1200" b="1" baseline="0" dirty="0" smtClean="0"/>
              <a:t>Drawing Tools</a:t>
            </a:r>
            <a:r>
              <a:rPr lang="en-US" sz="1200" baseline="0" dirty="0" smtClean="0"/>
              <a:t>, on the </a:t>
            </a:r>
            <a:r>
              <a:rPr lang="en-US" sz="1200" b="1" baseline="0" dirty="0" smtClean="0"/>
              <a:t>Format </a:t>
            </a:r>
            <a:r>
              <a:rPr lang="en-US" sz="1200" baseline="0" dirty="0" smtClean="0"/>
              <a:t>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6.86”</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9.98”</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select </a:t>
            </a:r>
            <a:r>
              <a:rPr lang="en-US" sz="1200" b="1" baseline="0" dirty="0" smtClean="0"/>
              <a:t>Gradient line </a:t>
            </a:r>
            <a:r>
              <a:rPr lang="en-US" sz="1200" baseline="0" dirty="0" smtClean="0"/>
              <a:t>in the </a:t>
            </a:r>
            <a:r>
              <a:rPr lang="en-US" sz="1200" b="1" baseline="0" dirty="0" smtClean="0"/>
              <a:t>Line Color </a:t>
            </a:r>
            <a:r>
              <a:rPr lang="en-US" sz="1200" baseline="0" dirty="0" smtClean="0"/>
              <a:t>pane, and then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until two stops appear in </a:t>
            </a:r>
            <a:r>
              <a:rPr lang="en-US" sz="1200" kern="1200" smtClean="0">
                <a:solidFill>
                  <a:schemeClr val="tx1"/>
                </a:solidFill>
                <a:latin typeface="+mn-lt"/>
                <a:ea typeface="+mn-ea"/>
                <a:cs typeface="+mn-cs"/>
              </a:rPr>
              <a:t>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Blue, Accent</a:t>
            </a:r>
            <a:r>
              <a:rPr lang="en-US" sz="1200" b="1" baseline="0" dirty="0" smtClean="0"/>
              <a:t> 1, Lighter 40%</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(fourth row, fifth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77%</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208</a:t>
            </a:r>
            <a:r>
              <a:rPr lang="en-US" sz="1200" dirty="0" smtClean="0"/>
              <a:t>, Green: </a:t>
            </a:r>
            <a:r>
              <a:rPr lang="en-US" sz="1200" b="1" dirty="0" smtClean="0"/>
              <a:t>215</a:t>
            </a:r>
            <a:r>
              <a:rPr lang="en-US" sz="1200" dirty="0" smtClean="0"/>
              <a:t>, Blue: </a:t>
            </a:r>
            <a:r>
              <a:rPr lang="en-US" sz="1200" b="1" dirty="0" smtClean="0"/>
              <a:t>222</a:t>
            </a:r>
            <a:r>
              <a:rPr lang="en-US" sz="1200" dirty="0" smtClean="0"/>
              <a: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dialog box, in the </a:t>
            </a:r>
            <a:r>
              <a:rPr lang="en-US" sz="1200" b="1" kern="1200" dirty="0" smtClean="0">
                <a:solidFill>
                  <a:schemeClr val="tx1"/>
                </a:solidFill>
                <a:latin typeface="+mn-lt"/>
                <a:ea typeface="+mn-ea"/>
                <a:cs typeface="+mn-cs"/>
              </a:rPr>
              <a:t>Line Style </a:t>
            </a:r>
            <a:r>
              <a:rPr lang="en-US" sz="1200" b="0" kern="1200" dirty="0" smtClean="0">
                <a:solidFill>
                  <a:schemeClr val="tx1"/>
                </a:solidFill>
                <a:latin typeface="+mn-lt"/>
                <a:ea typeface="+mn-ea"/>
                <a:cs typeface="+mn-cs"/>
              </a:rPr>
              <a:t>pane,</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a:t>
            </a:r>
            <a:endParaRPr lang="en-US" sz="1200" baseline="0" dirty="0" smtClean="0"/>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aseline="0" dirty="0" smtClean="0"/>
              <a:t> in the left pane. In the </a:t>
            </a:r>
            <a:r>
              <a:rPr lang="en-US" sz="1200" b="1" baseline="0" dirty="0" smtClean="0"/>
              <a:t>Line Style </a:t>
            </a:r>
            <a:r>
              <a:rPr lang="en-US" sz="1200" baseline="0" dirty="0" smtClean="0"/>
              <a:t>pane, in the </a:t>
            </a:r>
            <a:r>
              <a:rPr lang="en-US" sz="1200" b="1" baseline="0" dirty="0" smtClean="0"/>
              <a:t>Width</a:t>
            </a:r>
            <a:r>
              <a:rPr lang="en-US" sz="1200" baseline="0" dirty="0" smtClean="0"/>
              <a:t> box, enter </a:t>
            </a:r>
            <a:r>
              <a:rPr lang="en-US" sz="1200" b="1" baseline="0" dirty="0" smtClean="0"/>
              <a:t>4.25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 </a:t>
            </a:r>
            <a:r>
              <a:rPr lang="en-US" sz="1200" baseline="0" dirty="0" smtClean="0"/>
              <a:t>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Left</a:t>
            </a:r>
            <a:r>
              <a:rPr lang="en-US" sz="1200" baseline="0" dirty="0" smtClean="0"/>
              <a:t>. </a:t>
            </a:r>
          </a:p>
          <a:p>
            <a:pPr marL="228600" indent="-228600">
              <a:buFont typeface="+mj-lt"/>
              <a:buAutoNum type="arabicPeriod"/>
            </a:pPr>
            <a:r>
              <a:rPr lang="en-US" sz="1200" b="0" baseline="0" dirty="0" smtClean="0"/>
              <a:t>Drag the third arc left on the slide until the two middle yellow adjustment diamonds are lined up with the left edge of the slide. </a:t>
            </a:r>
            <a:r>
              <a:rPr lang="en-US" sz="1200" baseline="0" dirty="0" smtClean="0"/>
              <a:t>Drag the third arc vertically as needed to position it slightly above the second arc on the slide.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b="0" kern="1200" dirty="0" smtClean="0">
                <a:solidFill>
                  <a:schemeClr val="tx1"/>
                </a:solidFill>
                <a:latin typeface="+mn-lt"/>
                <a:ea typeface="+mn-ea"/>
                <a:cs typeface="+mn-cs"/>
              </a:rPr>
              <a:t> (second row, second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270⁰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four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fourth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50531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4/27/2015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nvPr>
        </p:nvSpPr>
        <p:spPr/>
        <p:txBody>
          <a:bodyPr/>
          <a:lstStyle/>
          <a:p>
            <a:r>
              <a:rPr lang="en-US" b="1" dirty="0">
                <a:solidFill>
                  <a:srgbClr val="FF0000"/>
                </a:solidFill>
                <a:effectLst>
                  <a:outerShdw blurRad="38100" dist="38100" dir="2700000" algn="tl">
                    <a:srgbClr val="000000">
                      <a:alpha val="43137"/>
                    </a:srgbClr>
                  </a:outerShdw>
                </a:effectLst>
              </a:rPr>
              <a:t>Gestures That Can Cause Offense Around the World</a:t>
            </a:r>
          </a:p>
        </p:txBody>
      </p:sp>
      <p:sp>
        <p:nvSpPr>
          <p:cNvPr id="5" name="Subtitle 4"/>
          <p:cNvSpPr>
            <a:spLocks noGrp="1"/>
          </p:cNvSpPr>
          <p:nvPr>
            <p:ph type="subTitle" idx="1"/>
          </p:nvPr>
        </p:nvSpPr>
        <p:spPr/>
        <p:txBody>
          <a:bodyPr/>
          <a:lstStyle/>
          <a:p>
            <a:r>
              <a:rPr lang="en-US" b="1" dirty="0"/>
              <a:t>Sophie </a:t>
            </a:r>
            <a:r>
              <a:rPr lang="en-US" b="1" dirty="0" smtClean="0"/>
              <a:t>Forbes</a:t>
            </a:r>
          </a:p>
          <a:p>
            <a:r>
              <a:rPr lang="en-US" b="1" dirty="0" smtClean="0"/>
              <a:t>March </a:t>
            </a:r>
            <a:r>
              <a:rPr lang="en-US" b="1" dirty="0"/>
              <a:t>24, 2015</a:t>
            </a:r>
          </a:p>
        </p:txBody>
      </p:sp>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a:t>6. Five fathers. Arab and Caribbean countries see the action of pointing your right index finger and the grouped finger tips of your left hand as a way of saying, “you have five fathers.” Or, in harsher terms, “your mother is promiscuous.” So if you want to get deported in the Middle East, this is your go-to.</a:t>
            </a:r>
          </a:p>
        </p:txBody>
      </p:sp>
      <p:pic>
        <p:nvPicPr>
          <p:cNvPr id="4" name="Picture 3"/>
          <p:cNvPicPr>
            <a:picLocks noChangeAspect="1"/>
          </p:cNvPicPr>
          <p:nvPr/>
        </p:nvPicPr>
        <p:blipFill>
          <a:blip r:embed="rId2"/>
          <a:stretch>
            <a:fillRect/>
          </a:stretch>
        </p:blipFill>
        <p:spPr>
          <a:xfrm>
            <a:off x="1524000" y="3916957"/>
            <a:ext cx="4419600" cy="2941043"/>
          </a:xfrm>
          <a:prstGeom prst="rect">
            <a:avLst/>
          </a:prstGeom>
        </p:spPr>
      </p:pic>
    </p:spTree>
    <p:extLst>
      <p:ext uri="{BB962C8B-B14F-4D97-AF65-F5344CB8AC3E}">
        <p14:creationId xmlns:p14="http://schemas.microsoft.com/office/powerpoint/2010/main" val="131189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86000"/>
            <a:ext cx="7772400" cy="3482975"/>
          </a:xfrm>
        </p:spPr>
        <p:txBody>
          <a:bodyPr>
            <a:normAutofit fontScale="90000"/>
          </a:bodyPr>
          <a:lstStyle/>
          <a:p>
            <a:r>
              <a:rPr lang="en-US" dirty="0"/>
              <a:t>There are also several gestures that we use on a daily basis in the U.S., almost as a reflex, that mean something completely different elsewhere.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494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733800"/>
          </a:xfrm>
        </p:spPr>
        <p:txBody>
          <a:bodyPr/>
          <a:lstStyle/>
          <a:p>
            <a:r>
              <a:rPr lang="en-US" dirty="0"/>
              <a:t>7.  Head shake. Most people assume that nodding your head is the universal sign for “yes” and shaking your head is the sign for “no.” But in Greece and Bulgaria, these actions are reversed. This can lead to some serious confusion if you are being hit on or trying to order food off a menu. </a:t>
            </a:r>
          </a:p>
        </p:txBody>
      </p:sp>
      <p:pic>
        <p:nvPicPr>
          <p:cNvPr id="4" name="Picture 3"/>
          <p:cNvPicPr>
            <a:picLocks noChangeAspect="1"/>
          </p:cNvPicPr>
          <p:nvPr/>
        </p:nvPicPr>
        <p:blipFill>
          <a:blip r:embed="rId2"/>
          <a:stretch>
            <a:fillRect/>
          </a:stretch>
        </p:blipFill>
        <p:spPr>
          <a:xfrm>
            <a:off x="2190750" y="3686175"/>
            <a:ext cx="4762500" cy="3171825"/>
          </a:xfrm>
          <a:prstGeom prst="rect">
            <a:avLst/>
          </a:prstGeom>
        </p:spPr>
      </p:pic>
    </p:spTree>
    <p:extLst>
      <p:ext uri="{BB962C8B-B14F-4D97-AF65-F5344CB8AC3E}">
        <p14:creationId xmlns:p14="http://schemas.microsoft.com/office/powerpoint/2010/main" val="289024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1"/>
            <a:ext cx="8229600" cy="3124200"/>
          </a:xfrm>
        </p:spPr>
        <p:txBody>
          <a:bodyPr/>
          <a:lstStyle/>
          <a:p>
            <a:r>
              <a:rPr lang="en-US" dirty="0"/>
              <a:t>8. Crossing your fingers. In Vietnam, crossing your fingers, as we would in the U.S. to wish for luck, depicts a woman’s genitalia and is considered extremely insulting if aimed at another person. It is the hand-sign alternative of calling someone the c-word. </a:t>
            </a:r>
          </a:p>
        </p:txBody>
      </p:sp>
      <p:pic>
        <p:nvPicPr>
          <p:cNvPr id="4" name="Picture 3"/>
          <p:cNvPicPr>
            <a:picLocks noChangeAspect="1"/>
          </p:cNvPicPr>
          <p:nvPr/>
        </p:nvPicPr>
        <p:blipFill>
          <a:blip r:embed="rId2"/>
          <a:stretch>
            <a:fillRect/>
          </a:stretch>
        </p:blipFill>
        <p:spPr>
          <a:xfrm>
            <a:off x="3352800" y="3334277"/>
            <a:ext cx="2286000" cy="3523724"/>
          </a:xfrm>
          <a:prstGeom prst="rect">
            <a:avLst/>
          </a:prstGeom>
        </p:spPr>
      </p:pic>
    </p:spTree>
    <p:extLst>
      <p:ext uri="{BB962C8B-B14F-4D97-AF65-F5344CB8AC3E}">
        <p14:creationId xmlns:p14="http://schemas.microsoft.com/office/powerpoint/2010/main" val="386278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a:lstStyle/>
          <a:p>
            <a:r>
              <a:rPr lang="en-US" dirty="0"/>
              <a:t>9. Horns. The placement of your fingers to show horns, usually known as the symbol for “rock on,” has a different meaning in Spain, Greece, and Italy — where it is called the “</a:t>
            </a:r>
            <a:r>
              <a:rPr lang="en-US" dirty="0" err="1"/>
              <a:t>corna</a:t>
            </a:r>
            <a:r>
              <a:rPr lang="en-US" dirty="0"/>
              <a:t>” and is considered a suggestive gesture made to a man to imply that his wife is cheating on him. It dates back more than 2,500 years and signifies a bull’s horns.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21186"/>
          <a:stretch/>
        </p:blipFill>
        <p:spPr>
          <a:xfrm>
            <a:off x="1905000" y="4343400"/>
            <a:ext cx="4762500" cy="2499852"/>
          </a:xfrm>
          <a:prstGeom prst="rect">
            <a:avLst/>
          </a:prstGeom>
        </p:spPr>
      </p:pic>
    </p:spTree>
    <p:extLst>
      <p:ext uri="{BB962C8B-B14F-4D97-AF65-F5344CB8AC3E}">
        <p14:creationId xmlns:p14="http://schemas.microsoft.com/office/powerpoint/2010/main" val="385873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3581400"/>
          </a:xfrm>
        </p:spPr>
        <p:txBody>
          <a:bodyPr/>
          <a:lstStyle/>
          <a:p>
            <a:r>
              <a:rPr lang="en-US" dirty="0"/>
              <a:t>10. Thumbs up. The thumbs-up sign does not mean “that’s great” in Australia as it does here. There, it means “up yours” or the painful-sounding “sit on it.” Basically, you are telling a person that you hope he gets something inserted up his bottom.</a:t>
            </a:r>
          </a:p>
          <a:p>
            <a:endParaRPr lang="en-US" dirty="0"/>
          </a:p>
        </p:txBody>
      </p:sp>
      <p:pic>
        <p:nvPicPr>
          <p:cNvPr id="4" name="Picture 3"/>
          <p:cNvPicPr>
            <a:picLocks noChangeAspect="1"/>
          </p:cNvPicPr>
          <p:nvPr/>
        </p:nvPicPr>
        <p:blipFill>
          <a:blip r:embed="rId2"/>
          <a:stretch>
            <a:fillRect/>
          </a:stretch>
        </p:blipFill>
        <p:spPr>
          <a:xfrm>
            <a:off x="3695700" y="3244486"/>
            <a:ext cx="5448300" cy="3605493"/>
          </a:xfrm>
          <a:prstGeom prst="rect">
            <a:avLst/>
          </a:prstGeom>
        </p:spPr>
      </p:pic>
    </p:spTree>
    <p:extLst>
      <p:ext uri="{BB962C8B-B14F-4D97-AF65-F5344CB8AC3E}">
        <p14:creationId xmlns:p14="http://schemas.microsoft.com/office/powerpoint/2010/main" val="221209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63000" cy="3505200"/>
          </a:xfrm>
        </p:spPr>
        <p:txBody>
          <a:bodyPr/>
          <a:lstStyle/>
          <a:p>
            <a:r>
              <a:rPr lang="en-US" dirty="0"/>
              <a:t>11. Come on over. In the Philippines, using your hand to make a “come here” gesture is one of the most offensive things you can do. In fact, this gesture is deemed so bad that you can actually get arrested for using it. We promise you that the last place you want to end up on your vacation is inside a Philippine prison.</a:t>
            </a:r>
          </a:p>
        </p:txBody>
      </p:sp>
      <p:pic>
        <p:nvPicPr>
          <p:cNvPr id="4" name="Picture 3"/>
          <p:cNvPicPr>
            <a:picLocks noChangeAspect="1"/>
          </p:cNvPicPr>
          <p:nvPr/>
        </p:nvPicPr>
        <p:blipFill>
          <a:blip r:embed="rId2"/>
          <a:stretch>
            <a:fillRect/>
          </a:stretch>
        </p:blipFill>
        <p:spPr>
          <a:xfrm>
            <a:off x="2590800" y="2486527"/>
            <a:ext cx="5105400" cy="5105400"/>
          </a:xfrm>
          <a:prstGeom prst="rect">
            <a:avLst/>
          </a:prstGeom>
        </p:spPr>
      </p:pic>
    </p:spTree>
    <p:extLst>
      <p:ext uri="{BB962C8B-B14F-4D97-AF65-F5344CB8AC3E}">
        <p14:creationId xmlns:p14="http://schemas.microsoft.com/office/powerpoint/2010/main" val="396782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r>
              <a:rPr lang="en-US" dirty="0"/>
              <a:t>12. Crossed arms. Crossing your arms in front of you is considered a huge sign of arrogance in Finland. Standing with this posture in a bar is likely to get you into a fight.</a:t>
            </a:r>
          </a:p>
        </p:txBody>
      </p:sp>
      <p:pic>
        <p:nvPicPr>
          <p:cNvPr id="4" name="Picture 3"/>
          <p:cNvPicPr>
            <a:picLocks noChangeAspect="1"/>
          </p:cNvPicPr>
          <p:nvPr/>
        </p:nvPicPr>
        <p:blipFill>
          <a:blip r:embed="rId2"/>
          <a:stretch>
            <a:fillRect/>
          </a:stretch>
        </p:blipFill>
        <p:spPr>
          <a:xfrm>
            <a:off x="780537" y="2057400"/>
            <a:ext cx="7296663" cy="4828674"/>
          </a:xfrm>
          <a:prstGeom prst="rect">
            <a:avLst/>
          </a:prstGeom>
        </p:spPr>
      </p:pic>
    </p:spTree>
    <p:extLst>
      <p:ext uri="{BB962C8B-B14F-4D97-AF65-F5344CB8AC3E}">
        <p14:creationId xmlns:p14="http://schemas.microsoft.com/office/powerpoint/2010/main" val="132772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13. Fist shakes. In Austria, shaking two fists in front of you is a way of wishing someone good luck</a:t>
            </a:r>
            <a:r>
              <a:rPr lang="en-US" dirty="0" smtClean="0"/>
              <a:t>.</a:t>
            </a:r>
          </a:p>
          <a:p>
            <a:endParaRPr lang="en-US" dirty="0"/>
          </a:p>
          <a:p>
            <a:r>
              <a:rPr lang="en-US" dirty="0" smtClean="0"/>
              <a:t>No visual available</a:t>
            </a:r>
            <a:endParaRPr lang="en-US" dirty="0"/>
          </a:p>
        </p:txBody>
      </p:sp>
    </p:spTree>
    <p:extLst>
      <p:ext uri="{BB962C8B-B14F-4D97-AF65-F5344CB8AC3E}">
        <p14:creationId xmlns:p14="http://schemas.microsoft.com/office/powerpoint/2010/main" val="393898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71999"/>
          </a:xfrm>
        </p:spPr>
        <p:txBody>
          <a:bodyPr/>
          <a:lstStyle/>
          <a:p>
            <a:r>
              <a:rPr lang="en-US" dirty="0"/>
              <a:t>15. Hand shakes. In Russia, shaking hands, or doing pretty much anything else, </a:t>
            </a:r>
            <a:r>
              <a:rPr lang="en-US" b="1" dirty="0">
                <a:solidFill>
                  <a:srgbClr val="FF0000"/>
                </a:solidFill>
              </a:rPr>
              <a:t>over a threshold</a:t>
            </a:r>
            <a:r>
              <a:rPr lang="en-US" dirty="0"/>
              <a:t> is considered extremely unlucky</a:t>
            </a:r>
            <a:r>
              <a:rPr lang="en-US" dirty="0" smtClean="0"/>
              <a:t>.</a:t>
            </a:r>
            <a:endParaRPr lang="en-US" dirty="0"/>
          </a:p>
          <a:p>
            <a:endParaRPr lang="en-US" dirty="0" smtClean="0"/>
          </a:p>
          <a:p>
            <a:r>
              <a:rPr lang="en-US" dirty="0" smtClean="0"/>
              <a:t>No visual available </a:t>
            </a:r>
            <a:endParaRPr lang="en-US" dirty="0"/>
          </a:p>
        </p:txBody>
      </p:sp>
    </p:spTree>
    <p:extLst>
      <p:ext uri="{BB962C8B-B14F-4D97-AF65-F5344CB8AC3E}">
        <p14:creationId xmlns:p14="http://schemas.microsoft.com/office/powerpoint/2010/main" val="48982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15400" cy="5562600"/>
          </a:xfrm>
        </p:spPr>
        <p:txBody>
          <a:bodyPr/>
          <a:lstStyle/>
          <a:p>
            <a:r>
              <a:rPr lang="en-US" dirty="0"/>
              <a:t>One of the main problems travelers face is communicating with the locals. Even if you never leave home without your trusty phrase book, communication is as much about nonverbal cues as it is about talking</a:t>
            </a:r>
            <a:r>
              <a:rPr lang="en-US" dirty="0" smtClean="0"/>
              <a:t>.</a:t>
            </a:r>
          </a:p>
          <a:p>
            <a:r>
              <a:rPr lang="en-US" dirty="0"/>
              <a:t>In fact, people rely more heavily on hand gestures and body language when in situations where they are unable to verbally interact with someone.</a:t>
            </a:r>
          </a:p>
        </p:txBody>
      </p:sp>
    </p:spTree>
    <p:extLst>
      <p:ext uri="{BB962C8B-B14F-4D97-AF65-F5344CB8AC3E}">
        <p14:creationId xmlns:p14="http://schemas.microsoft.com/office/powerpoint/2010/main" val="321399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8229600" cy="2971800"/>
          </a:xfrm>
        </p:spPr>
        <p:txBody>
          <a:bodyPr>
            <a:normAutofit lnSpcReduction="10000"/>
          </a:bodyPr>
          <a:lstStyle/>
          <a:p>
            <a:r>
              <a:rPr lang="en-US" dirty="0"/>
              <a:t>16. Three-fingered salute. In Thailand, the raised arm with three fingers extended (like the gesture used in The Hunger Games) was outlawed after it became a symbol of opposition to the country’s military coup in 2012. How very original.</a:t>
            </a:r>
          </a:p>
        </p:txBody>
      </p:sp>
      <p:pic>
        <p:nvPicPr>
          <p:cNvPr id="6" name="Picture 5"/>
          <p:cNvPicPr>
            <a:picLocks noChangeAspect="1"/>
          </p:cNvPicPr>
          <p:nvPr/>
        </p:nvPicPr>
        <p:blipFill>
          <a:blip r:embed="rId2"/>
          <a:stretch>
            <a:fillRect/>
          </a:stretch>
        </p:blipFill>
        <p:spPr>
          <a:xfrm>
            <a:off x="2057399" y="3048000"/>
            <a:ext cx="5730191" cy="3781926"/>
          </a:xfrm>
          <a:prstGeom prst="rect">
            <a:avLst/>
          </a:prstGeom>
        </p:spPr>
      </p:pic>
    </p:spTree>
    <p:extLst>
      <p:ext uri="{BB962C8B-B14F-4D97-AF65-F5344CB8AC3E}">
        <p14:creationId xmlns:p14="http://schemas.microsoft.com/office/powerpoint/2010/main" val="296808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229600" cy="3657600"/>
          </a:xfrm>
        </p:spPr>
        <p:txBody>
          <a:bodyPr/>
          <a:lstStyle/>
          <a:p>
            <a:r>
              <a:rPr lang="en-US" dirty="0"/>
              <a:t>17. Feet gestures. In India, one of the worst things you can do socially is to show a person the soles of your feet or use your feet to point to or touch things. Feet are seen as unclean and the lowest point of the body. Resist the urge to give yourself a pedicure in public, or you might be faced with some angry locals.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57600" y="3757651"/>
            <a:ext cx="2438400" cy="3100349"/>
          </a:xfrm>
          <a:prstGeom prst="rect">
            <a:avLst/>
          </a:prstGeom>
        </p:spPr>
      </p:pic>
    </p:spTree>
    <p:extLst>
      <p:ext uri="{BB962C8B-B14F-4D97-AF65-F5344CB8AC3E}">
        <p14:creationId xmlns:p14="http://schemas.microsoft.com/office/powerpoint/2010/main" val="341570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721895"/>
          </a:xfrm>
        </p:spPr>
        <p:txBody>
          <a:bodyPr>
            <a:normAutofit fontScale="90000"/>
          </a:bodyPr>
          <a:lstStyle/>
          <a:p>
            <a:r>
              <a:rPr lang="en-US" dirty="0" smtClean="0"/>
              <a:t>Additional information</a:t>
            </a:r>
            <a:endParaRPr lang="en-US" dirty="0"/>
          </a:p>
        </p:txBody>
      </p:sp>
      <p:sp>
        <p:nvSpPr>
          <p:cNvPr id="3" name="Content Placeholder 2"/>
          <p:cNvSpPr>
            <a:spLocks noGrp="1"/>
          </p:cNvSpPr>
          <p:nvPr>
            <p:ph idx="1"/>
          </p:nvPr>
        </p:nvSpPr>
        <p:spPr>
          <a:xfrm>
            <a:off x="457200" y="762000"/>
            <a:ext cx="8229600" cy="6019800"/>
          </a:xfrm>
        </p:spPr>
        <p:txBody>
          <a:bodyPr>
            <a:normAutofit fontScale="92500" lnSpcReduction="10000"/>
          </a:bodyPr>
          <a:lstStyle/>
          <a:p>
            <a:r>
              <a:rPr lang="en-US" dirty="0"/>
              <a:t>Showing the sole of your </a:t>
            </a:r>
            <a:r>
              <a:rPr lang="en-US" dirty="0" smtClean="0"/>
              <a:t>shoe: It’s </a:t>
            </a:r>
            <a:r>
              <a:rPr lang="en-US" dirty="0"/>
              <a:t>something that men in the U.S. often do without a second thought: sit down and then cross a foot over the opposite knee, exposing the sole of their shoe. But in much of the Middle East, this is extremely offensive: In Arab cultures, the soles of your shoes are considered dirty and shouldn’t be displayed to anyone. Former U.S. Congressman Bill Richardson learned that lesson the hard way: On a delicate diplomatic mission to Iraq in 1995, Richardson crossed his leg in that fashion while talking to Saddam Hussein. The Iraqi leader was so offended, Richardson says, that he walked out of the room. </a:t>
            </a:r>
          </a:p>
        </p:txBody>
      </p:sp>
    </p:spTree>
    <p:extLst>
      <p:ext uri="{BB962C8B-B14F-4D97-AF65-F5344CB8AC3E}">
        <p14:creationId xmlns:p14="http://schemas.microsoft.com/office/powerpoint/2010/main" val="169759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095"/>
            <a:ext cx="8458200" cy="3621505"/>
          </a:xfrm>
        </p:spPr>
        <p:txBody>
          <a:bodyPr/>
          <a:lstStyle/>
          <a:p>
            <a:r>
              <a:rPr lang="en-US" dirty="0"/>
              <a:t>Using the left </a:t>
            </a:r>
            <a:r>
              <a:rPr lang="en-US" dirty="0" smtClean="0"/>
              <a:t>hand: In </a:t>
            </a:r>
            <a:r>
              <a:rPr lang="en-US" dirty="0"/>
              <a:t>certain countries (mostly in the Middle East, India, and parts of Africa), the left hand is considered very dirty because, historically, that was the hand used for certain sanitary activities. So using it to initiate a handshake, touch food, touch someone else, or present a gift is considered pretty disgusting.</a:t>
            </a:r>
          </a:p>
          <a:p>
            <a:endParaRPr lang="en-US" dirty="0"/>
          </a:p>
        </p:txBody>
      </p:sp>
      <p:pic>
        <p:nvPicPr>
          <p:cNvPr id="5" name="Picture 4"/>
          <p:cNvPicPr>
            <a:picLocks noChangeAspect="1"/>
          </p:cNvPicPr>
          <p:nvPr/>
        </p:nvPicPr>
        <p:blipFill>
          <a:blip r:embed="rId2"/>
          <a:stretch>
            <a:fillRect/>
          </a:stretch>
        </p:blipFill>
        <p:spPr>
          <a:xfrm>
            <a:off x="2895600" y="3657601"/>
            <a:ext cx="4809344" cy="3200400"/>
          </a:xfrm>
          <a:prstGeom prst="rect">
            <a:avLst/>
          </a:prstGeom>
        </p:spPr>
      </p:pic>
    </p:spTree>
    <p:extLst>
      <p:ext uri="{BB962C8B-B14F-4D97-AF65-F5344CB8AC3E}">
        <p14:creationId xmlns:p14="http://schemas.microsoft.com/office/powerpoint/2010/main" val="41148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4830763"/>
          </a:xfrm>
        </p:spPr>
        <p:txBody>
          <a:bodyPr>
            <a:normAutofit lnSpcReduction="10000"/>
          </a:bodyPr>
          <a:lstStyle/>
          <a:p>
            <a:r>
              <a:rPr lang="en-US" dirty="0"/>
              <a:t>Sitting in the back seat of a </a:t>
            </a:r>
            <a:r>
              <a:rPr lang="en-US" dirty="0" smtClean="0"/>
              <a:t>taxi: We </a:t>
            </a:r>
            <a:r>
              <a:rPr lang="en-US" dirty="0"/>
              <a:t>all know the procedure: You hail a cab, wait until it stops, open the rear door, and climb into the back seat. Well, in Australia and New Zealand you’re doing OK — except for that last part. In those countries if you’re the sole passenger, some cabbies consider it extremely snobby for you to hop into the back seat as if they're your chauffeur (which, if you think about it, they kind of are, at least for a while). </a:t>
            </a:r>
          </a:p>
        </p:txBody>
      </p:sp>
      <p:pic>
        <p:nvPicPr>
          <p:cNvPr id="4" name="Picture 3"/>
          <p:cNvPicPr>
            <a:picLocks noChangeAspect="1"/>
          </p:cNvPicPr>
          <p:nvPr/>
        </p:nvPicPr>
        <p:blipFill>
          <a:blip r:embed="rId2"/>
          <a:stretch>
            <a:fillRect/>
          </a:stretch>
        </p:blipFill>
        <p:spPr>
          <a:xfrm>
            <a:off x="3886200" y="4620832"/>
            <a:ext cx="3352800" cy="2237167"/>
          </a:xfrm>
          <a:prstGeom prst="rect">
            <a:avLst/>
          </a:prstGeom>
        </p:spPr>
      </p:pic>
    </p:spTree>
    <p:extLst>
      <p:ext uri="{BB962C8B-B14F-4D97-AF65-F5344CB8AC3E}">
        <p14:creationId xmlns:p14="http://schemas.microsoft.com/office/powerpoint/2010/main" val="307390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105400" cy="5486399"/>
          </a:xfrm>
        </p:spPr>
        <p:txBody>
          <a:bodyPr/>
          <a:lstStyle/>
          <a:p>
            <a:r>
              <a:rPr lang="en-US" dirty="0" smtClean="0"/>
              <a:t>Tipping: Many </a:t>
            </a:r>
            <a:r>
              <a:rPr lang="en-US" dirty="0"/>
              <a:t>American travelers know that tipping isn’t expected in Europe. But not many know that in Japan, it could be taken as an insult. Before you go to any country, it’s a good practice to look up their tipping custom.</a:t>
            </a:r>
          </a:p>
        </p:txBody>
      </p:sp>
      <p:pic>
        <p:nvPicPr>
          <p:cNvPr id="4" name="Picture 3"/>
          <p:cNvPicPr>
            <a:picLocks noChangeAspect="1"/>
          </p:cNvPicPr>
          <p:nvPr/>
        </p:nvPicPr>
        <p:blipFill rotWithShape="1">
          <a:blip r:embed="rId2"/>
          <a:srcRect l="26831" t="8277" r="14566" b="20975"/>
          <a:stretch/>
        </p:blipFill>
        <p:spPr>
          <a:xfrm>
            <a:off x="5867400" y="685800"/>
            <a:ext cx="3276600" cy="5943600"/>
          </a:xfrm>
          <a:prstGeom prst="rect">
            <a:avLst/>
          </a:prstGeom>
        </p:spPr>
      </p:pic>
    </p:spTree>
    <p:extLst>
      <p:ext uri="{BB962C8B-B14F-4D97-AF65-F5344CB8AC3E}">
        <p14:creationId xmlns:p14="http://schemas.microsoft.com/office/powerpoint/2010/main" val="176190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74" y="1371600"/>
            <a:ext cx="3934326" cy="5257800"/>
          </a:xfrm>
        </p:spPr>
        <p:txBody>
          <a:bodyPr/>
          <a:lstStyle/>
          <a:p>
            <a:r>
              <a:rPr lang="en-US" dirty="0"/>
              <a:t>Putting your hand in your </a:t>
            </a:r>
            <a:r>
              <a:rPr lang="en-US" dirty="0" smtClean="0"/>
              <a:t>pocket: Considered </a:t>
            </a:r>
            <a:r>
              <a:rPr lang="en-US" dirty="0"/>
              <a:t>disrespectful in Turkey</a:t>
            </a:r>
          </a:p>
        </p:txBody>
      </p:sp>
      <p:pic>
        <p:nvPicPr>
          <p:cNvPr id="4" name="Picture 3"/>
          <p:cNvPicPr>
            <a:picLocks noChangeAspect="1"/>
          </p:cNvPicPr>
          <p:nvPr/>
        </p:nvPicPr>
        <p:blipFill>
          <a:blip r:embed="rId2"/>
          <a:stretch>
            <a:fillRect/>
          </a:stretch>
        </p:blipFill>
        <p:spPr>
          <a:xfrm>
            <a:off x="3586556" y="0"/>
            <a:ext cx="5573486" cy="6858000"/>
          </a:xfrm>
          <a:prstGeom prst="rect">
            <a:avLst/>
          </a:prstGeom>
        </p:spPr>
      </p:pic>
    </p:spTree>
    <p:extLst>
      <p:ext uri="{BB962C8B-B14F-4D97-AF65-F5344CB8AC3E}">
        <p14:creationId xmlns:p14="http://schemas.microsoft.com/office/powerpoint/2010/main" val="681060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43"/>
            <a:ext cx="8763000" cy="4174958"/>
          </a:xfrm>
        </p:spPr>
        <p:txBody>
          <a:bodyPr>
            <a:normAutofit lnSpcReduction="10000"/>
          </a:bodyPr>
          <a:lstStyle/>
          <a:p>
            <a:r>
              <a:rPr lang="en-US" dirty="0"/>
              <a:t>"The Number </a:t>
            </a:r>
            <a:r>
              <a:rPr lang="en-US" dirty="0" smtClean="0"/>
              <a:t>Two“ or “</a:t>
            </a:r>
            <a:r>
              <a:rPr lang="en-US" smtClean="0"/>
              <a:t>peace sign”- </a:t>
            </a:r>
            <a:r>
              <a:rPr lang="en-US" dirty="0" smtClean="0"/>
              <a:t>This </a:t>
            </a:r>
            <a:r>
              <a:rPr lang="en-US" dirty="0"/>
              <a:t>doesn't mean "two" as it does in the U.S. In the U.K., Ireland, Australia, or New Zealand, holding up two fingers in a reverse peace sign (i.e., palm facing you) is an obscene gesture, the equivalent of what holding up half that gesture (i.e., just your middle finger) means here. Same gesture, just twice the number of fingers (is it because of the exchange rate?).</a:t>
            </a:r>
          </a:p>
        </p:txBody>
      </p:sp>
      <p:pic>
        <p:nvPicPr>
          <p:cNvPr id="4" name="Picture 3"/>
          <p:cNvPicPr>
            <a:picLocks noChangeAspect="1"/>
          </p:cNvPicPr>
          <p:nvPr/>
        </p:nvPicPr>
        <p:blipFill>
          <a:blip r:embed="rId2"/>
          <a:stretch>
            <a:fillRect/>
          </a:stretch>
        </p:blipFill>
        <p:spPr>
          <a:xfrm>
            <a:off x="2667000" y="3952874"/>
            <a:ext cx="4357687" cy="2905125"/>
          </a:xfrm>
          <a:prstGeom prst="rect">
            <a:avLst/>
          </a:prstGeom>
        </p:spPr>
      </p:pic>
    </p:spTree>
    <p:extLst>
      <p:ext uri="{BB962C8B-B14F-4D97-AF65-F5344CB8AC3E}">
        <p14:creationId xmlns:p14="http://schemas.microsoft.com/office/powerpoint/2010/main" val="374329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4525963"/>
          </a:xfrm>
        </p:spPr>
        <p:txBody>
          <a:bodyPr>
            <a:normAutofit/>
          </a:bodyPr>
          <a:lstStyle/>
          <a:p>
            <a:r>
              <a:rPr lang="en-US" dirty="0"/>
              <a:t>Touching Someone’s </a:t>
            </a:r>
            <a:r>
              <a:rPr lang="en-US" dirty="0" smtClean="0"/>
              <a:t>Head: Here</a:t>
            </a:r>
            <a:r>
              <a:rPr lang="en-US" dirty="0"/>
              <a:t>, it’s almost instinctive: You see a cute kid and pat him or her on the head. But that’s a big no-no in countries with high Buddhist populations, such as Sri Lanka, Thailand, and China. Buddhists consider the head sacred; it’s where they believe the spirit lives. So hands off (and it’s probably not a good idea to walk around touching strangers, no matter where you are).</a:t>
            </a:r>
          </a:p>
        </p:txBody>
      </p:sp>
      <p:pic>
        <p:nvPicPr>
          <p:cNvPr id="4" name="Picture 3"/>
          <p:cNvPicPr>
            <a:picLocks noChangeAspect="1"/>
          </p:cNvPicPr>
          <p:nvPr/>
        </p:nvPicPr>
        <p:blipFill>
          <a:blip r:embed="rId2"/>
          <a:stretch>
            <a:fillRect/>
          </a:stretch>
        </p:blipFill>
        <p:spPr>
          <a:xfrm>
            <a:off x="2438400" y="4127501"/>
            <a:ext cx="3276600" cy="2730500"/>
          </a:xfrm>
          <a:prstGeom prst="rect">
            <a:avLst/>
          </a:prstGeom>
        </p:spPr>
      </p:pic>
    </p:spTree>
    <p:extLst>
      <p:ext uri="{BB962C8B-B14F-4D97-AF65-F5344CB8AC3E}">
        <p14:creationId xmlns:p14="http://schemas.microsoft.com/office/powerpoint/2010/main" val="426972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021"/>
            <a:ext cx="8229600" cy="4525963"/>
          </a:xfrm>
        </p:spPr>
        <p:txBody>
          <a:bodyPr/>
          <a:lstStyle/>
          <a:p>
            <a:endParaRPr lang="en-US" dirty="0"/>
          </a:p>
          <a:p>
            <a:r>
              <a:rPr lang="en-US" dirty="0" smtClean="0"/>
              <a:t>Point</a:t>
            </a:r>
            <a:r>
              <a:rPr lang="en-US" dirty="0"/>
              <a:t>:  </a:t>
            </a:r>
            <a:r>
              <a:rPr lang="en-US" dirty="0" smtClean="0"/>
              <a:t>It </a:t>
            </a:r>
            <a:r>
              <a:rPr lang="en-US" dirty="0"/>
              <a:t>has different meaning in other countries, most of which doesn't invite a pleasant response. Wait, isn't it rude to point back in the U.S. also?</a:t>
            </a:r>
          </a:p>
        </p:txBody>
      </p:sp>
      <p:pic>
        <p:nvPicPr>
          <p:cNvPr id="4" name="Picture 3"/>
          <p:cNvPicPr>
            <a:picLocks noChangeAspect="1"/>
          </p:cNvPicPr>
          <p:nvPr/>
        </p:nvPicPr>
        <p:blipFill>
          <a:blip r:embed="rId2"/>
          <a:stretch>
            <a:fillRect/>
          </a:stretch>
        </p:blipFill>
        <p:spPr>
          <a:xfrm>
            <a:off x="1219200" y="2887579"/>
            <a:ext cx="6897511" cy="3962400"/>
          </a:xfrm>
          <a:prstGeom prst="rect">
            <a:avLst/>
          </a:prstGeom>
        </p:spPr>
      </p:pic>
    </p:spTree>
    <p:extLst>
      <p:ext uri="{BB962C8B-B14F-4D97-AF65-F5344CB8AC3E}">
        <p14:creationId xmlns:p14="http://schemas.microsoft.com/office/powerpoint/2010/main" val="344857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534400" cy="4038600"/>
          </a:xfrm>
        </p:spPr>
        <p:txBody>
          <a:bodyPr/>
          <a:lstStyle/>
          <a:p>
            <a:r>
              <a:rPr lang="en-US" dirty="0"/>
              <a:t>Take the OK sign — the simple hand signal where you put your thumb and first finger together to create a circular shape. In the U.S. we use it to convey agreement and compliance. Yet it is seen as offensive in Greece, Spain, and Brazil. In those countries it means that you are calling someone an </a:t>
            </a:r>
            <a:r>
              <a:rPr lang="en-US" dirty="0" smtClean="0"/>
              <a:t>asshole</a:t>
            </a:r>
            <a:r>
              <a:rPr lang="en-US" dirty="0"/>
              <a:t>. In Turkey, that sign is also an insult toward gay people.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5100" y="4191000"/>
            <a:ext cx="4038600" cy="2976138"/>
          </a:xfrm>
          <a:prstGeom prst="rect">
            <a:avLst/>
          </a:prstGeom>
        </p:spPr>
      </p:pic>
    </p:spTree>
    <p:extLst>
      <p:ext uri="{BB962C8B-B14F-4D97-AF65-F5344CB8AC3E}">
        <p14:creationId xmlns:p14="http://schemas.microsoft.com/office/powerpoint/2010/main" val="66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 aside from keeping your hands firmly in your pockets while you are traveling, what can you do to ensure that you don’t insult the locals or end up in a bar brawl? The last time I checked, there was no section in any of my phrasebooks for hand gestures.</a:t>
            </a:r>
          </a:p>
        </p:txBody>
      </p:sp>
    </p:spTree>
    <p:extLst>
      <p:ext uri="{BB962C8B-B14F-4D97-AF65-F5344CB8AC3E}">
        <p14:creationId xmlns:p14="http://schemas.microsoft.com/office/powerpoint/2010/main" val="36271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276600"/>
          </a:xfrm>
        </p:spPr>
        <p:txBody>
          <a:bodyPr/>
          <a:lstStyle/>
          <a:p>
            <a:r>
              <a:rPr lang="en-US" dirty="0"/>
              <a:t>1. The chin flick. Brushing the back of your hand underneath your chin in a flicking motion means “get lost” in Belgium, northern Italy, and Tunisia. In France, this gesture is known as la </a:t>
            </a:r>
            <a:r>
              <a:rPr lang="en-US" dirty="0" err="1"/>
              <a:t>barbe</a:t>
            </a:r>
            <a:r>
              <a:rPr lang="en-US" dirty="0"/>
              <a:t> (”the beard”) and is the hand-sign equivalent of macho grandstanding. </a:t>
            </a:r>
          </a:p>
        </p:txBody>
      </p:sp>
      <p:pic>
        <p:nvPicPr>
          <p:cNvPr id="7" name="Picture 6"/>
          <p:cNvPicPr>
            <a:picLocks noChangeAspect="1"/>
          </p:cNvPicPr>
          <p:nvPr/>
        </p:nvPicPr>
        <p:blipFill>
          <a:blip r:embed="rId2"/>
          <a:stretch>
            <a:fillRect/>
          </a:stretch>
        </p:blipFill>
        <p:spPr>
          <a:xfrm>
            <a:off x="1828800" y="3356284"/>
            <a:ext cx="4648200" cy="3481663"/>
          </a:xfrm>
          <a:prstGeom prst="rect">
            <a:avLst/>
          </a:prstGeom>
        </p:spPr>
      </p:pic>
    </p:spTree>
    <p:extLst>
      <p:ext uri="{BB962C8B-B14F-4D97-AF65-F5344CB8AC3E}">
        <p14:creationId xmlns:p14="http://schemas.microsoft.com/office/powerpoint/2010/main" val="61180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819400"/>
          </a:xfrm>
        </p:spPr>
        <p:txBody>
          <a:bodyPr/>
          <a:lstStyle/>
          <a:p>
            <a:r>
              <a:rPr lang="en-US" dirty="0"/>
              <a:t>2. The fig. A clenched fist with your thumb between your first and second fingers means “screw you” (to put it mildly) in Turkey, Russia, and Indonesia. And in some countries it symbolizes lady parts. You know what I mean.</a:t>
            </a:r>
          </a:p>
        </p:txBody>
      </p:sp>
      <p:pic>
        <p:nvPicPr>
          <p:cNvPr id="4" name="Picture 3"/>
          <p:cNvPicPr>
            <a:picLocks noChangeAspect="1"/>
          </p:cNvPicPr>
          <p:nvPr/>
        </p:nvPicPr>
        <p:blipFill>
          <a:blip r:embed="rId2"/>
          <a:stretch>
            <a:fillRect/>
          </a:stretch>
        </p:blipFill>
        <p:spPr>
          <a:xfrm>
            <a:off x="0" y="2814007"/>
            <a:ext cx="6172200" cy="4036619"/>
          </a:xfrm>
          <a:prstGeom prst="rect">
            <a:avLst/>
          </a:prstGeom>
        </p:spPr>
      </p:pic>
    </p:spTree>
    <p:extLst>
      <p:ext uri="{BB962C8B-B14F-4D97-AF65-F5344CB8AC3E}">
        <p14:creationId xmlns:p14="http://schemas.microsoft.com/office/powerpoint/2010/main" val="160611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3657600"/>
          </a:xfrm>
        </p:spPr>
        <p:txBody>
          <a:bodyPr/>
          <a:lstStyle/>
          <a:p>
            <a:r>
              <a:rPr lang="en-US" dirty="0"/>
              <a:t>3. Forearm jerk. This is the action of punching your fist into your elbow joint while raising the other fist up in front of you. It will not get you a positive reaction in most parts of southern Europe or Brazil, and it’s used commonly by soccer fans wanting to send an offensive message to the fans of the opposing team.</a:t>
            </a:r>
          </a:p>
        </p:txBody>
      </p:sp>
      <p:pic>
        <p:nvPicPr>
          <p:cNvPr id="4" name="Picture 3"/>
          <p:cNvPicPr>
            <a:picLocks noChangeAspect="1"/>
          </p:cNvPicPr>
          <p:nvPr/>
        </p:nvPicPr>
        <p:blipFill>
          <a:blip r:embed="rId2"/>
          <a:stretch>
            <a:fillRect/>
          </a:stretch>
        </p:blipFill>
        <p:spPr>
          <a:xfrm>
            <a:off x="1676400" y="3716011"/>
            <a:ext cx="4572000" cy="3137978"/>
          </a:xfrm>
          <a:prstGeom prst="rect">
            <a:avLst/>
          </a:prstGeom>
        </p:spPr>
      </p:pic>
    </p:spTree>
    <p:extLst>
      <p:ext uri="{BB962C8B-B14F-4D97-AF65-F5344CB8AC3E}">
        <p14:creationId xmlns:p14="http://schemas.microsoft.com/office/powerpoint/2010/main" val="2242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152401"/>
            <a:ext cx="8915400" cy="4572000"/>
          </a:xfrm>
        </p:spPr>
        <p:txBody>
          <a:bodyPr>
            <a:normAutofit/>
          </a:bodyPr>
          <a:lstStyle/>
          <a:p>
            <a:r>
              <a:rPr lang="en-US" dirty="0"/>
              <a:t>4. The </a:t>
            </a:r>
            <a:r>
              <a:rPr lang="en-US" dirty="0" err="1"/>
              <a:t>moutza</a:t>
            </a:r>
            <a:r>
              <a:rPr lang="en-US" dirty="0"/>
              <a:t>. In Greece, Mexico, the Middle East, and Africa, the action of raising your open hand, palm out, with spread fingers in front of someone is a serious sign of displeasure. Possibly one of the oldest hand gestures still in use, it dates all the way back to ancient Byzantium, when criminals were chained to donkeys and paraded through the streets, where locals would rub their own feces onto the prisoner.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5352" t="25120" r="13278" b="-25120"/>
          <a:stretch/>
        </p:blipFill>
        <p:spPr>
          <a:xfrm>
            <a:off x="4302930" y="4114800"/>
            <a:ext cx="3088470" cy="3752850"/>
          </a:xfrm>
          <a:prstGeom prst="rect">
            <a:avLst/>
          </a:prstGeom>
        </p:spPr>
      </p:pic>
    </p:spTree>
    <p:extLst>
      <p:ext uri="{BB962C8B-B14F-4D97-AF65-F5344CB8AC3E}">
        <p14:creationId xmlns:p14="http://schemas.microsoft.com/office/powerpoint/2010/main" val="60605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200400"/>
          </a:xfrm>
        </p:spPr>
        <p:txBody>
          <a:bodyPr/>
          <a:lstStyle/>
          <a:p>
            <a:r>
              <a:rPr lang="en-US" dirty="0"/>
              <a:t>5. The cutis. Flicking your thumb from the back of your upper front teeth toward someone is seriously nasty in India and Pakistan and simply means “f*** you.” Very nice. This sign will likely get you ejected from any place of business and not welcomed back.</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371850"/>
            <a:ext cx="4495801" cy="3486150"/>
          </a:xfrm>
          <a:prstGeom prst="rect">
            <a:avLst/>
          </a:prstGeom>
        </p:spPr>
      </p:pic>
      <p:pic>
        <p:nvPicPr>
          <p:cNvPr id="5" name="Picture 4"/>
          <p:cNvPicPr>
            <a:picLocks noChangeAspect="1"/>
          </p:cNvPicPr>
          <p:nvPr/>
        </p:nvPicPr>
        <p:blipFill>
          <a:blip r:embed="rId3"/>
          <a:stretch>
            <a:fillRect/>
          </a:stretch>
        </p:blipFill>
        <p:spPr>
          <a:xfrm>
            <a:off x="685800" y="3354644"/>
            <a:ext cx="3114675" cy="3404412"/>
          </a:xfrm>
          <a:prstGeom prst="rect">
            <a:avLst/>
          </a:prstGeom>
        </p:spPr>
      </p:pic>
    </p:spTree>
    <p:extLst>
      <p:ext uri="{BB962C8B-B14F-4D97-AF65-F5344CB8AC3E}">
        <p14:creationId xmlns:p14="http://schemas.microsoft.com/office/powerpoint/2010/main" val="2663674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3163</Words>
  <Application>Microsoft Office PowerPoint</Application>
  <PresentationFormat>On-screen Show (4:3)</PresentationFormat>
  <Paragraphs>116</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Gestures That Can Cause Offense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also several gestures that we use on a daily basis in the U.S., almost as a reflex, that mean something completely different elsewhere.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2015-03-25T11:30:29Z</dcterms:created>
  <dcterms:modified xsi:type="dcterms:W3CDTF">2015-04-27T20:26:29Z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