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0"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 id="289" r:id="rId3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1" autoAdjust="0"/>
    <p:restoredTop sz="94652" autoAdjust="0"/>
  </p:normalViewPr>
  <p:slideViewPr>
    <p:cSldViewPr>
      <p:cViewPr>
        <p:scale>
          <a:sx n="56" d="100"/>
          <a:sy n="56" d="100"/>
        </p:scale>
        <p:origin x="-1542"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65E3A3BF-E060-43A4-9BFB-572F36AE848C}" type="slidenum">
              <a:rPr lang="es-ES"/>
              <a:pPr/>
              <a:t>‹#›</a:t>
            </a:fld>
            <a:endParaRPr lang="es-ES"/>
          </a:p>
        </p:txBody>
      </p:sp>
    </p:spTree>
    <p:extLst>
      <p:ext uri="{BB962C8B-B14F-4D97-AF65-F5344CB8AC3E}">
        <p14:creationId xmlns:p14="http://schemas.microsoft.com/office/powerpoint/2010/main" xmlns="" val="3261278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AAF3CACF-2224-46A7-A2F4-B5FF89233082}" type="slidenum">
              <a:rPr lang="es-ES"/>
              <a:pPr/>
              <a:t>‹#›</a:t>
            </a:fld>
            <a:endParaRPr lang="es-ES"/>
          </a:p>
        </p:txBody>
      </p:sp>
    </p:spTree>
    <p:extLst>
      <p:ext uri="{BB962C8B-B14F-4D97-AF65-F5344CB8AC3E}">
        <p14:creationId xmlns:p14="http://schemas.microsoft.com/office/powerpoint/2010/main" xmlns="" val="336054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84B72A23-CD94-4D82-B5D3-C219CCADF650}" type="slidenum">
              <a:rPr lang="es-ES"/>
              <a:pPr/>
              <a:t>‹#›</a:t>
            </a:fld>
            <a:endParaRPr lang="es-ES"/>
          </a:p>
        </p:txBody>
      </p:sp>
    </p:spTree>
    <p:extLst>
      <p:ext uri="{BB962C8B-B14F-4D97-AF65-F5344CB8AC3E}">
        <p14:creationId xmlns:p14="http://schemas.microsoft.com/office/powerpoint/2010/main" xmlns="" val="5614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7F9EBCC0-713D-4C84-8D1A-C20FDA75CF3B}" type="slidenum">
              <a:rPr lang="es-ES"/>
              <a:pPr/>
              <a:t>‹#›</a:t>
            </a:fld>
            <a:endParaRPr lang="es-ES"/>
          </a:p>
        </p:txBody>
      </p:sp>
    </p:spTree>
    <p:extLst>
      <p:ext uri="{BB962C8B-B14F-4D97-AF65-F5344CB8AC3E}">
        <p14:creationId xmlns:p14="http://schemas.microsoft.com/office/powerpoint/2010/main" xmlns="" val="163910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3377EB2F-9105-4694-9003-B3DD3669CFCE}" type="slidenum">
              <a:rPr lang="es-ES"/>
              <a:pPr/>
              <a:t>‹#›</a:t>
            </a:fld>
            <a:endParaRPr lang="es-ES"/>
          </a:p>
        </p:txBody>
      </p:sp>
    </p:spTree>
    <p:extLst>
      <p:ext uri="{BB962C8B-B14F-4D97-AF65-F5344CB8AC3E}">
        <p14:creationId xmlns:p14="http://schemas.microsoft.com/office/powerpoint/2010/main" xmlns="" val="425838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7B7EE089-EF5E-4B2D-9006-DA24AA09F991}" type="slidenum">
              <a:rPr lang="es-ES"/>
              <a:pPr/>
              <a:t>‹#›</a:t>
            </a:fld>
            <a:endParaRPr lang="es-ES"/>
          </a:p>
        </p:txBody>
      </p:sp>
    </p:spTree>
    <p:extLst>
      <p:ext uri="{BB962C8B-B14F-4D97-AF65-F5344CB8AC3E}">
        <p14:creationId xmlns:p14="http://schemas.microsoft.com/office/powerpoint/2010/main" xmlns="" val="76817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04F745B7-3891-4CED-8E43-F1A20DBD2575}" type="slidenum">
              <a:rPr lang="es-ES"/>
              <a:pPr/>
              <a:t>‹#›</a:t>
            </a:fld>
            <a:endParaRPr lang="es-ES"/>
          </a:p>
        </p:txBody>
      </p:sp>
    </p:spTree>
    <p:extLst>
      <p:ext uri="{BB962C8B-B14F-4D97-AF65-F5344CB8AC3E}">
        <p14:creationId xmlns:p14="http://schemas.microsoft.com/office/powerpoint/2010/main" xmlns="" val="55083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5B9143C0-E981-4570-8A8D-3419E5E5C5B1}" type="slidenum">
              <a:rPr lang="es-ES"/>
              <a:pPr/>
              <a:t>‹#›</a:t>
            </a:fld>
            <a:endParaRPr lang="es-ES"/>
          </a:p>
        </p:txBody>
      </p:sp>
    </p:spTree>
    <p:extLst>
      <p:ext uri="{BB962C8B-B14F-4D97-AF65-F5344CB8AC3E}">
        <p14:creationId xmlns:p14="http://schemas.microsoft.com/office/powerpoint/2010/main" xmlns="" val="12147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984DEEBB-72F7-4806-813F-20896DF001C5}" type="slidenum">
              <a:rPr lang="es-ES"/>
              <a:pPr/>
              <a:t>‹#›</a:t>
            </a:fld>
            <a:endParaRPr lang="es-ES"/>
          </a:p>
        </p:txBody>
      </p:sp>
    </p:spTree>
    <p:extLst>
      <p:ext uri="{BB962C8B-B14F-4D97-AF65-F5344CB8AC3E}">
        <p14:creationId xmlns:p14="http://schemas.microsoft.com/office/powerpoint/2010/main" xmlns="" val="368662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77B7288A-5675-4A1F-AAB5-77DB0B910AEA}" type="slidenum">
              <a:rPr lang="es-ES"/>
              <a:pPr/>
              <a:t>‹#›</a:t>
            </a:fld>
            <a:endParaRPr lang="es-ES"/>
          </a:p>
        </p:txBody>
      </p:sp>
    </p:spTree>
    <p:extLst>
      <p:ext uri="{BB962C8B-B14F-4D97-AF65-F5344CB8AC3E}">
        <p14:creationId xmlns:p14="http://schemas.microsoft.com/office/powerpoint/2010/main" xmlns="" val="28398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2DA126D8-9F95-474B-A5B4-64C94CE896F0}" type="slidenum">
              <a:rPr lang="es-ES"/>
              <a:pPr/>
              <a:t>‹#›</a:t>
            </a:fld>
            <a:endParaRPr lang="es-ES"/>
          </a:p>
        </p:txBody>
      </p:sp>
    </p:spTree>
    <p:extLst>
      <p:ext uri="{BB962C8B-B14F-4D97-AF65-F5344CB8AC3E}">
        <p14:creationId xmlns:p14="http://schemas.microsoft.com/office/powerpoint/2010/main" xmlns="" val="165865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7AF43C0-3B14-45AA-9899-A8DD6428E272}"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3.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70" name="Rectangle 22"/>
          <p:cNvSpPr>
            <a:spLocks noGrp="1" noChangeArrowheads="1"/>
          </p:cNvSpPr>
          <p:nvPr>
            <p:ph type="ctrTitle"/>
          </p:nvPr>
        </p:nvSpPr>
        <p:spPr>
          <a:xfrm>
            <a:off x="755650" y="836613"/>
            <a:ext cx="7772400" cy="1470025"/>
          </a:xfrm>
        </p:spPr>
        <p:txBody>
          <a:bodyPr/>
          <a:lstStyle/>
          <a:p>
            <a:r>
              <a:rPr lang="es-UY" b="1" dirty="0" err="1" smtClean="0">
                <a:solidFill>
                  <a:schemeClr val="bg1"/>
                </a:solidFill>
                <a:effectLst>
                  <a:outerShdw blurRad="38100" dist="38100" dir="2700000" algn="tl">
                    <a:srgbClr val="000000">
                      <a:alpha val="43137"/>
                    </a:srgbClr>
                  </a:outerShdw>
                </a:effectLst>
              </a:rPr>
              <a:t>Diversity</a:t>
            </a:r>
            <a:r>
              <a:rPr lang="es-UY" b="1" dirty="0" smtClean="0">
                <a:solidFill>
                  <a:schemeClr val="bg1"/>
                </a:solidFill>
                <a:effectLst>
                  <a:outerShdw blurRad="38100" dist="38100" dir="2700000" algn="tl">
                    <a:srgbClr val="000000">
                      <a:alpha val="43137"/>
                    </a:srgbClr>
                  </a:outerShdw>
                </a:effectLst>
              </a:rPr>
              <a:t> </a:t>
            </a:r>
            <a:r>
              <a:rPr lang="es-UY" b="1" dirty="0" err="1" smtClean="0">
                <a:solidFill>
                  <a:schemeClr val="bg1"/>
                </a:solidFill>
                <a:effectLst>
                  <a:outerShdw blurRad="38100" dist="38100" dir="2700000" algn="tl">
                    <a:srgbClr val="000000">
                      <a:alpha val="43137"/>
                    </a:srgbClr>
                  </a:outerShdw>
                </a:effectLst>
              </a:rPr>
              <a:t>Among</a:t>
            </a:r>
            <a:r>
              <a:rPr lang="es-UY" b="1" dirty="0" smtClean="0">
                <a:solidFill>
                  <a:schemeClr val="bg1"/>
                </a:solidFill>
                <a:effectLst>
                  <a:outerShdw blurRad="38100" dist="38100" dir="2700000" algn="tl">
                    <a:srgbClr val="000000">
                      <a:alpha val="43137"/>
                    </a:srgbClr>
                  </a:outerShdw>
                </a:effectLst>
              </a:rPr>
              <a:t> </a:t>
            </a:r>
            <a:r>
              <a:rPr lang="es-UY" b="1" dirty="0" err="1" smtClean="0">
                <a:solidFill>
                  <a:schemeClr val="bg1"/>
                </a:solidFill>
                <a:effectLst>
                  <a:outerShdw blurRad="38100" dist="38100" dir="2700000" algn="tl">
                    <a:srgbClr val="000000">
                      <a:alpha val="43137"/>
                    </a:srgbClr>
                  </a:outerShdw>
                </a:effectLst>
              </a:rPr>
              <a:t>Humans</a:t>
            </a:r>
            <a:endParaRPr lang="es-ES"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p:sndAc>
          <p:stSnd>
            <p:snd r:embed="rId4" name="drumroll.wav"/>
          </p:stSnd>
        </p:sndAc>
      </p:transition>
    </mc:Choice>
    <mc:Fallback>
      <p:transition spd="slow">
        <p:sndAc>
          <p:stSnd>
            <p:snd r:embed="rId2" name="drumroll.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114800"/>
            <a:ext cx="8229600" cy="2011363"/>
          </a:xfrm>
        </p:spPr>
        <p:txBody>
          <a:bodyPr/>
          <a:lstStyle/>
          <a:p>
            <a:r>
              <a:rPr lang="en-US" dirty="0" smtClean="0">
                <a:solidFill>
                  <a:schemeClr val="bg1"/>
                </a:solidFill>
              </a:rPr>
              <a:t>Polynesians</a:t>
            </a:r>
            <a:endParaRPr lang="en-US" dirty="0">
              <a:solidFill>
                <a:schemeClr val="bg1"/>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2400"/>
            <a:ext cx="4572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2999" y="152400"/>
            <a:ext cx="4181707"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87932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5152804"/>
            <a:ext cx="8229600" cy="973359"/>
          </a:xfrm>
        </p:spPr>
        <p:txBody>
          <a:bodyPr/>
          <a:lstStyle/>
          <a:p>
            <a:r>
              <a:rPr lang="en-US" dirty="0" smtClean="0">
                <a:solidFill>
                  <a:schemeClr val="bg1"/>
                </a:solidFill>
              </a:rPr>
              <a:t>Melanesians</a:t>
            </a:r>
            <a:endParaRPr lang="en-US" dirty="0">
              <a:solidFill>
                <a:schemeClr val="bg1"/>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52399"/>
            <a:ext cx="6781800" cy="5000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51047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bg1"/>
                </a:solidFill>
                <a:effectLst>
                  <a:outerShdw blurRad="38100" dist="38100" dir="2700000" algn="tl">
                    <a:srgbClr val="000000">
                      <a:alpha val="43137"/>
                    </a:srgbClr>
                  </a:outerShdw>
                </a:effectLst>
              </a:rPr>
              <a:t>Cultural Differences</a:t>
            </a:r>
            <a:endParaRPr lang="en-US"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143000"/>
            <a:ext cx="9144000" cy="4830763"/>
          </a:xfrm>
        </p:spPr>
        <p:txBody>
          <a:bodyPr/>
          <a:lstStyle/>
          <a:p>
            <a:r>
              <a:rPr lang="en-US" b="1" dirty="0" smtClean="0">
                <a:solidFill>
                  <a:schemeClr val="bg1"/>
                </a:solidFill>
                <a:effectLst>
                  <a:outerShdw blurRad="38100" dist="38100" dir="2700000" algn="tl">
                    <a:srgbClr val="000000">
                      <a:alpha val="43137"/>
                    </a:srgbClr>
                  </a:outerShdw>
                </a:effectLst>
              </a:rPr>
              <a:t>Cultural differences are learned because culture is a learned phenomenon – it isn’t hard-wired in the genetic code. It </a:t>
            </a:r>
            <a:r>
              <a:rPr lang="en-US" b="1" dirty="0" smtClean="0">
                <a:solidFill>
                  <a:schemeClr val="bg1"/>
                </a:solidFill>
                <a:effectLst>
                  <a:outerShdw blurRad="38100" dist="38100" dir="2700000" algn="tl">
                    <a:srgbClr val="000000">
                      <a:alpha val="43137"/>
                    </a:srgbClr>
                  </a:outerShdw>
                </a:effectLst>
              </a:rPr>
              <a:t>is most likely that these differences were partly the result of living in different climates and landforms and from differences in what materials were available from the environment for nutrition, clothing, housing, etc. Different religions also affect what some people eat and how they may dress.</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376327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0"/>
            <a:ext cx="554190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64473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2630" y="-1"/>
            <a:ext cx="522677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51777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33867"/>
            <a:ext cx="5715000" cy="4812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304800" y="4845938"/>
            <a:ext cx="6400800" cy="1859661"/>
          </a:xfrm>
        </p:spPr>
        <p:txBody>
          <a:bodyPr/>
          <a:lstStyle/>
          <a:p>
            <a:r>
              <a:rPr lang="en-US" sz="4000" dirty="0" smtClean="0">
                <a:solidFill>
                  <a:schemeClr val="bg1"/>
                </a:solidFill>
              </a:rPr>
              <a:t>In Mexico, tortillas are used to bring many foods to one’s mouth</a:t>
            </a:r>
            <a:endParaRPr lang="en-US" sz="4000" dirty="0">
              <a:solidFill>
                <a:schemeClr val="bg1"/>
              </a:solidFill>
            </a:endParaRPr>
          </a:p>
        </p:txBody>
      </p:sp>
    </p:spTree>
    <p:extLst>
      <p:ext uri="{BB962C8B-B14F-4D97-AF65-F5344CB8AC3E}">
        <p14:creationId xmlns:p14="http://schemas.microsoft.com/office/powerpoint/2010/main" xmlns="" val="3942009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0"/>
            <a:ext cx="5801702" cy="6841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18989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6933"/>
            <a:ext cx="501919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6977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071563"/>
            <a:ext cx="9144000" cy="4111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7655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57264"/>
            <a:ext cx="9143999" cy="37163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1099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0"/>
            <a:ext cx="8229600" cy="1143000"/>
          </a:xfrm>
        </p:spPr>
        <p:txBody>
          <a:bodyPr/>
          <a:lstStyle/>
          <a:p>
            <a:r>
              <a:rPr lang="en-US" b="1" dirty="0" smtClean="0">
                <a:solidFill>
                  <a:schemeClr val="bg1"/>
                </a:solidFill>
                <a:effectLst>
                  <a:outerShdw blurRad="38100" dist="38100" dir="2700000" algn="tl">
                    <a:srgbClr val="000000">
                      <a:alpha val="43137"/>
                    </a:srgbClr>
                  </a:outerShdw>
                </a:effectLst>
              </a:rPr>
              <a:t>Genetic Diversity</a:t>
            </a:r>
            <a:endParaRPr lang="en-US" b="1" dirty="0">
              <a:solidFill>
                <a:schemeClr val="bg1"/>
              </a:solidFill>
              <a:effectLst>
                <a:outerShdw blurRad="38100" dist="38100" dir="2700000" algn="tl">
                  <a:srgbClr val="000000">
                    <a:alpha val="43137"/>
                  </a:srgbClr>
                </a:outerShdw>
              </a:effectLst>
            </a:endParaRPr>
          </a:p>
        </p:txBody>
      </p:sp>
      <p:sp>
        <p:nvSpPr>
          <p:cNvPr id="55299" name="Rectangle 3"/>
          <p:cNvSpPr>
            <a:spLocks noGrp="1" noChangeArrowheads="1"/>
          </p:cNvSpPr>
          <p:nvPr>
            <p:ph type="body" idx="1"/>
          </p:nvPr>
        </p:nvSpPr>
        <p:spPr>
          <a:xfrm>
            <a:off x="457200" y="1295400"/>
            <a:ext cx="8229600" cy="4830763"/>
          </a:xfrm>
        </p:spPr>
        <p:txBody>
          <a:bodyPr/>
          <a:lstStyle/>
          <a:p>
            <a:r>
              <a:rPr lang="en-US" b="1" dirty="0" smtClean="0">
                <a:solidFill>
                  <a:schemeClr val="bg1"/>
                </a:solidFill>
                <a:effectLst>
                  <a:outerShdw blurRad="38100" dist="38100" dir="2700000" algn="tl">
                    <a:srgbClr val="000000">
                      <a:alpha val="43137"/>
                    </a:srgbClr>
                  </a:outerShdw>
                </a:effectLst>
              </a:rPr>
              <a:t>Humans have traditionally been classified into three racial categories; however, the </a:t>
            </a:r>
            <a:r>
              <a:rPr lang="en-US" b="1" dirty="0" err="1" smtClean="0">
                <a:solidFill>
                  <a:schemeClr val="bg1"/>
                </a:solidFill>
                <a:effectLst>
                  <a:outerShdw blurRad="38100" dist="38100" dir="2700000" algn="tl">
                    <a:srgbClr val="000000">
                      <a:alpha val="43137"/>
                    </a:srgbClr>
                  </a:outerShdw>
                </a:effectLst>
              </a:rPr>
              <a:t>ciassification</a:t>
            </a:r>
            <a:r>
              <a:rPr lang="en-US" b="1" dirty="0" smtClean="0">
                <a:solidFill>
                  <a:schemeClr val="bg1"/>
                </a:solidFill>
                <a:effectLst>
                  <a:outerShdw blurRad="38100" dist="38100" dir="2700000" algn="tl">
                    <a:srgbClr val="000000">
                      <a:alpha val="43137"/>
                    </a:srgbClr>
                  </a:outerShdw>
                </a:effectLst>
              </a:rPr>
              <a:t> system is too simplistic. There are a number of human groups who do not fit well in any of the three </a:t>
            </a:r>
            <a:r>
              <a:rPr lang="en-US" b="1" dirty="0" smtClean="0">
                <a:solidFill>
                  <a:schemeClr val="bg1"/>
                </a:solidFill>
                <a:effectLst>
                  <a:outerShdw blurRad="38100" dist="38100" dir="2700000" algn="tl">
                    <a:srgbClr val="000000">
                      <a:alpha val="43137"/>
                    </a:srgbClr>
                  </a:outerShdw>
                </a:effectLst>
              </a:rPr>
              <a:t>groupings, and cultural differences are more important than physical differences among humans.</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000">
        <p:sndAc>
          <p:stSnd loop="1">
            <p:snd r:embed="rId3" name="Arabian_Dreams_X.wav"/>
          </p:stSnd>
        </p:sndAc>
      </p:transition>
    </mc:Choice>
    <mc:Fallback>
      <p:transition spd="slow">
        <p:sndAc>
          <p:stSnd loop="1">
            <p:snd r:embed="rId2" name="Arabian_Dreams_X.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28714"/>
            <a:ext cx="9144000" cy="3644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3281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6764"/>
            <a:ext cx="9144000" cy="4523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2187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47725"/>
            <a:ext cx="9143999" cy="4405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9292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509588"/>
            <a:ext cx="9144000" cy="5036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91682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71563"/>
            <a:ext cx="9144000" cy="38228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37082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95425"/>
            <a:ext cx="9144000" cy="2974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36186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00139"/>
            <a:ext cx="9144000" cy="36147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32803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Differences in dress</a:t>
            </a:r>
            <a:endParaRPr lang="en-US" b="1" dirty="0">
              <a:solidFill>
                <a:schemeClr val="bg1"/>
              </a:solidFill>
              <a:effectLst>
                <a:outerShdw blurRad="38100" dist="38100" dir="2700000" algn="tl">
                  <a:srgbClr val="000000">
                    <a:alpha val="43137"/>
                  </a:srgbClr>
                </a:outerShdw>
              </a:effectLst>
            </a:endParaRP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999" y="1422400"/>
            <a:ext cx="1737047" cy="535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1403614"/>
            <a:ext cx="2429772" cy="535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30702" y="1403614"/>
            <a:ext cx="1741152" cy="535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99052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6573731"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699132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0"/>
            <a:ext cx="4421731"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71660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b="1" dirty="0" smtClean="0">
                <a:solidFill>
                  <a:schemeClr val="bg1"/>
                </a:solidFill>
                <a:effectLst>
                  <a:outerShdw blurRad="38100" dist="38100" dir="2700000" algn="tl">
                    <a:srgbClr val="000000">
                      <a:alpha val="43137"/>
                    </a:srgbClr>
                  </a:outerShdw>
                </a:effectLst>
              </a:rPr>
              <a:t>Our common humanity far outweighs the “racial” differences</a:t>
            </a:r>
            <a:endParaRPr lang="en-US"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438400"/>
            <a:ext cx="8229600" cy="4144963"/>
          </a:xfrm>
        </p:spPr>
        <p:txBody>
          <a:bodyPr/>
          <a:lstStyle/>
          <a:p>
            <a:r>
              <a:rPr lang="en-US" b="1" dirty="0" smtClean="0">
                <a:solidFill>
                  <a:schemeClr val="bg1"/>
                </a:solidFill>
              </a:rPr>
              <a:t>Only a tiny part of the human genetic code accounts for the physical differences. The truth is that humans of all categories are far more alike than they are different – unfortunately, many have chosen to focus on that tiny part and ignore the massive similarities.</a:t>
            </a:r>
            <a:endParaRPr lang="en-US"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Differences in Housing</a:t>
            </a:r>
            <a:endParaRPr lang="en-US" b="1" dirty="0">
              <a:solidFill>
                <a:schemeClr val="bg1"/>
              </a:solidFill>
              <a:effectLst>
                <a:outerShdw blurRad="38100" dist="38100" dir="2700000" algn="tl">
                  <a:srgbClr val="000000">
                    <a:alpha val="43137"/>
                  </a:srgbClr>
                </a:outerShdw>
              </a:effectLst>
            </a:endParaRP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7450" y="1371600"/>
            <a:ext cx="5391150" cy="275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67" y="4114710"/>
            <a:ext cx="5706533" cy="2743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80783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048" y="0"/>
            <a:ext cx="5486952" cy="3471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3657048" cy="3498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1" y="3471136"/>
            <a:ext cx="5029200" cy="338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39038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933"/>
            <a:ext cx="4848225" cy="6874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0025" y="1066800"/>
            <a:ext cx="4421750" cy="3420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9106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81150"/>
            <a:ext cx="5562600" cy="527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1"/>
            <a:ext cx="5181600" cy="3613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070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324600"/>
          </a:xfrm>
        </p:spPr>
        <p:txBody>
          <a:bodyPr/>
          <a:lstStyle/>
          <a:p>
            <a:r>
              <a:rPr lang="en-US" b="1" dirty="0" smtClean="0">
                <a:solidFill>
                  <a:schemeClr val="bg1"/>
                </a:solidFill>
                <a:effectLst>
                  <a:outerShdw blurRad="38100" dist="38100" dir="2700000" algn="tl">
                    <a:srgbClr val="000000">
                      <a:alpha val="43137"/>
                    </a:srgbClr>
                  </a:outerShdw>
                </a:effectLst>
              </a:rPr>
              <a:t>All the diversity makes for a very interesting world in which to live</a:t>
            </a:r>
            <a:r>
              <a:rPr lang="en-US" b="1" dirty="0" smtClean="0">
                <a:solidFill>
                  <a:schemeClr val="bg1"/>
                </a:solidFill>
                <a:effectLst>
                  <a:outerShdw blurRad="38100" dist="38100" dir="2700000" algn="tl">
                    <a:srgbClr val="000000">
                      <a:alpha val="43137"/>
                    </a:srgbClr>
                  </a:outerShdw>
                </a:effectLst>
              </a:rPr>
              <a:t>. If humans </a:t>
            </a:r>
            <a:r>
              <a:rPr lang="en-US" b="1" smtClean="0">
                <a:solidFill>
                  <a:schemeClr val="bg1"/>
                </a:solidFill>
                <a:effectLst>
                  <a:outerShdw blurRad="38100" dist="38100" dir="2700000" algn="tl">
                    <a:srgbClr val="000000">
                      <a:alpha val="43137"/>
                    </a:srgbClr>
                  </a:outerShdw>
                </a:effectLst>
              </a:rPr>
              <a:t>can be open </a:t>
            </a:r>
            <a:r>
              <a:rPr lang="en-US" b="1" dirty="0" smtClean="0">
                <a:solidFill>
                  <a:schemeClr val="bg1"/>
                </a:solidFill>
                <a:effectLst>
                  <a:outerShdw blurRad="38100" dist="38100" dir="2700000" algn="tl">
                    <a:srgbClr val="000000">
                      <a:alpha val="43137"/>
                    </a:srgbClr>
                  </a:outerShdw>
                </a:effectLst>
              </a:rPr>
              <a:t>to learning and change, cultural differences need not make them feel threatened. Imagine a world where diversity is accepted and celebrated – WOW!!!!!!</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16001903"/>
      </p:ext>
    </p:extLst>
  </p:cSld>
  <p:clrMapOvr>
    <a:masterClrMapping/>
  </p:clrMapOvr>
  <mc:AlternateContent xmlns:mc="http://schemas.openxmlformats.org/markup-compatibility/2006">
    <mc:Choice xmlns:p14="http://schemas.microsoft.com/office/powerpoint/2010/main" xmlns="" Requires="p14">
      <p:transition spd="slow" p14:dur="2000">
        <p:sndAc>
          <p:stSnd>
            <p:snd r:embed="rId3" name="applause.wav"/>
          </p:stSnd>
        </p:sndAc>
      </p:transition>
    </mc:Choice>
    <mc:Fallback>
      <p:transition spd="slow">
        <p:sndAc>
          <p:stSnd>
            <p:snd r:embed="rId2" name="applause.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29" y="762000"/>
            <a:ext cx="9144000" cy="34468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343400"/>
            <a:ext cx="8229600" cy="1782763"/>
          </a:xfrm>
        </p:spPr>
        <p:txBody>
          <a:bodyPr/>
          <a:lstStyle/>
          <a:p>
            <a:r>
              <a:rPr lang="en-US" dirty="0" smtClean="0">
                <a:solidFill>
                  <a:schemeClr val="bg1"/>
                </a:solidFill>
              </a:rPr>
              <a:t>Problem: Some Indians (from India) have skin as dark as many Africans.</a:t>
            </a:r>
            <a:endParaRPr lang="en-US" dirty="0">
              <a:solidFill>
                <a:schemeClr val="bg1"/>
              </a:solidFill>
            </a:endParaRPr>
          </a:p>
        </p:txBody>
      </p:sp>
    </p:spTree>
    <p:extLst>
      <p:ext uri="{BB962C8B-B14F-4D97-AF65-F5344CB8AC3E}">
        <p14:creationId xmlns:p14="http://schemas.microsoft.com/office/powerpoint/2010/main" xmlns="" val="3072477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42988"/>
            <a:ext cx="9144000" cy="3534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24400"/>
            <a:ext cx="8229600" cy="1752600"/>
          </a:xfrm>
        </p:spPr>
        <p:txBody>
          <a:bodyPr/>
          <a:lstStyle/>
          <a:p>
            <a:r>
              <a:rPr lang="en-US" dirty="0" smtClean="0">
                <a:solidFill>
                  <a:schemeClr val="bg1"/>
                </a:solidFill>
              </a:rPr>
              <a:t>Some people do not like to use the term “Mongoloid” because of its                            association with Downs Syndrome. </a:t>
            </a:r>
            <a:endParaRPr lang="en-US" dirty="0">
              <a:solidFill>
                <a:schemeClr val="bg1"/>
              </a:solidFill>
            </a:endParaRPr>
          </a:p>
        </p:txBody>
      </p:sp>
    </p:spTree>
    <p:extLst>
      <p:ext uri="{BB962C8B-B14F-4D97-AF65-F5344CB8AC3E}">
        <p14:creationId xmlns:p14="http://schemas.microsoft.com/office/powerpoint/2010/main" xmlns="" val="3160870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42989"/>
            <a:ext cx="9128941" cy="3529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24400"/>
            <a:ext cx="8229600" cy="1752600"/>
          </a:xfrm>
        </p:spPr>
        <p:txBody>
          <a:bodyPr/>
          <a:lstStyle/>
          <a:p>
            <a:r>
              <a:rPr lang="en-US" dirty="0" smtClean="0">
                <a:solidFill>
                  <a:schemeClr val="bg1"/>
                </a:solidFill>
              </a:rPr>
              <a:t>The San (Bushmen) have lighter, more yellow complexions.</a:t>
            </a:r>
            <a:endParaRPr lang="en-US" dirty="0">
              <a:solidFill>
                <a:schemeClr val="bg1"/>
              </a:solidFill>
            </a:endParaRPr>
          </a:p>
        </p:txBody>
      </p:sp>
    </p:spTree>
    <p:extLst>
      <p:ext uri="{BB962C8B-B14F-4D97-AF65-F5344CB8AC3E}">
        <p14:creationId xmlns:p14="http://schemas.microsoft.com/office/powerpoint/2010/main" xmlns="" val="1450640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chemeClr val="bg1"/>
                </a:solidFill>
                <a:effectLst>
                  <a:outerShdw blurRad="38100" dist="38100" dir="2700000" algn="tl">
                    <a:srgbClr val="000000">
                      <a:alpha val="43137"/>
                    </a:srgbClr>
                  </a:outerShdw>
                </a:effectLst>
              </a:rPr>
              <a:t>People who don’t fit well into the three traditional categories</a:t>
            </a:r>
            <a:endParaRPr lang="en-US" b="1"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257800"/>
            <a:ext cx="8229600" cy="868363"/>
          </a:xfrm>
        </p:spPr>
        <p:txBody>
          <a:bodyPr/>
          <a:lstStyle/>
          <a:p>
            <a:r>
              <a:rPr lang="en-US" dirty="0" smtClean="0">
                <a:solidFill>
                  <a:schemeClr val="bg1"/>
                </a:solidFill>
              </a:rPr>
              <a:t>Members of the San people</a:t>
            </a:r>
            <a:endParaRPr lang="en-US" dirty="0">
              <a:solidFill>
                <a:schemeClr val="bg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672545"/>
            <a:ext cx="2857500" cy="347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784" r="25799"/>
          <a:stretch/>
        </p:blipFill>
        <p:spPr bwMode="auto">
          <a:xfrm>
            <a:off x="3657600" y="1672545"/>
            <a:ext cx="4422576" cy="347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0666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953000"/>
            <a:ext cx="8229600" cy="1173163"/>
          </a:xfrm>
        </p:spPr>
        <p:txBody>
          <a:bodyPr/>
          <a:lstStyle/>
          <a:p>
            <a:r>
              <a:rPr lang="en-US" dirty="0" smtClean="0">
                <a:solidFill>
                  <a:schemeClr val="bg1"/>
                </a:solidFill>
              </a:rPr>
              <a:t>Dravidians in India</a:t>
            </a:r>
            <a:endParaRPr lang="en-US" dirty="0">
              <a:solidFill>
                <a:schemeClr val="bg1"/>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9657" y="859790"/>
            <a:ext cx="4762500" cy="318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40000"/>
                    </a14:imgEffect>
                  </a14:imgLayer>
                </a14:imgProps>
              </a:ext>
              <a:ext uri="{28A0092B-C50C-407E-A947-70E740481C1C}">
                <a14:useLocalDpi xmlns:a14="http://schemas.microsoft.com/office/drawing/2010/main" xmlns="" val="0"/>
              </a:ext>
            </a:extLst>
          </a:blip>
          <a:srcRect/>
          <a:stretch>
            <a:fillRect/>
          </a:stretch>
        </p:blipFill>
        <p:spPr bwMode="auto">
          <a:xfrm>
            <a:off x="5181600" y="284842"/>
            <a:ext cx="3733800" cy="4823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0914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724400"/>
            <a:ext cx="8229600" cy="1401763"/>
          </a:xfrm>
        </p:spPr>
        <p:txBody>
          <a:bodyPr/>
          <a:lstStyle/>
          <a:p>
            <a:r>
              <a:rPr lang="en-US" dirty="0" smtClean="0">
                <a:solidFill>
                  <a:schemeClr val="bg1"/>
                </a:solidFill>
              </a:rPr>
              <a:t>Australian Aborigines </a:t>
            </a:r>
            <a:endParaRPr lang="en-US" dirty="0">
              <a:solidFill>
                <a:schemeClr val="bg1"/>
              </a:solidFill>
            </a:endParaRPr>
          </a:p>
        </p:txBody>
      </p:sp>
      <p:pic>
        <p:nvPicPr>
          <p:cNvPr id="6146"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152400" y="228600"/>
            <a:ext cx="4133850" cy="428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23619" y="304800"/>
            <a:ext cx="4677834"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67671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world map">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world map</Template>
  <TotalTime>99</TotalTime>
  <Words>321</Words>
  <Application>Microsoft Office PowerPoint</Application>
  <PresentationFormat>On-screen Show (4:3)</PresentationFormat>
  <Paragraphs>20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world map</vt:lpstr>
      <vt:lpstr>Diversity Among Humans</vt:lpstr>
      <vt:lpstr>Genetic Diversity</vt:lpstr>
      <vt:lpstr>Our common humanity far outweighs the “racial” differences</vt:lpstr>
      <vt:lpstr>Slide 4</vt:lpstr>
      <vt:lpstr>Slide 5</vt:lpstr>
      <vt:lpstr>Slide 6</vt:lpstr>
      <vt:lpstr>People who don’t fit well into the three traditional categories</vt:lpstr>
      <vt:lpstr>Slide 8</vt:lpstr>
      <vt:lpstr>Slide 9</vt:lpstr>
      <vt:lpstr>Slide 10</vt:lpstr>
      <vt:lpstr>Slide 11</vt:lpstr>
      <vt:lpstr>Cultural Differences</vt:lpstr>
      <vt:lpstr>Slide 13</vt:lpstr>
      <vt:lpstr>Slide 14</vt:lpstr>
      <vt:lpstr>In Mexico, tortillas are used to bring many foods to one’s mouth</vt:lpstr>
      <vt:lpstr>Slide 16</vt:lpstr>
      <vt:lpstr>Slide 17</vt:lpstr>
      <vt:lpstr>Slide 18</vt:lpstr>
      <vt:lpstr>Slide 19</vt:lpstr>
      <vt:lpstr>Slide 20</vt:lpstr>
      <vt:lpstr>Slide 21</vt:lpstr>
      <vt:lpstr>Slide 22</vt:lpstr>
      <vt:lpstr>Slide 23</vt:lpstr>
      <vt:lpstr>Slide 24</vt:lpstr>
      <vt:lpstr>Slide 25</vt:lpstr>
      <vt:lpstr>Slide 26</vt:lpstr>
      <vt:lpstr>Differences in dress</vt:lpstr>
      <vt:lpstr>Slide 28</vt:lpstr>
      <vt:lpstr>Slide 29</vt:lpstr>
      <vt:lpstr>Differences in Housing</vt:lpstr>
      <vt:lpstr>Slide 31</vt:lpstr>
      <vt:lpstr>Slide 32</vt:lpstr>
      <vt:lpstr>Slide 33</vt:lpstr>
      <vt:lpstr>All the diversity makes for a very interesting world in which to live. If humans can be open to learning and change, cultural differences need not make them feel threatened. Imagine a world where diversity is accepted and celebrated – WOW!!!!!!</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Among Humans</dc:title>
  <dc:creator>Joe</dc:creator>
  <cp:lastModifiedBy>naumannj</cp:lastModifiedBy>
  <cp:revision>4</cp:revision>
  <dcterms:created xsi:type="dcterms:W3CDTF">2011-04-21T20:09:24Z</dcterms:created>
  <dcterms:modified xsi:type="dcterms:W3CDTF">2011-05-30T17:52:50Z</dcterms:modified>
</cp:coreProperties>
</file>