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1"/>
  </p:sldMasterIdLst>
  <p:notesMasterIdLst>
    <p:notesMasterId r:id="rId33"/>
  </p:notesMasterIdLst>
  <p:handoutMasterIdLst>
    <p:handoutMasterId r:id="rId34"/>
  </p:handoutMasterIdLst>
  <p:sldIdLst>
    <p:sldId id="256" r:id="rId2"/>
    <p:sldId id="798" r:id="rId3"/>
    <p:sldId id="773" r:id="rId4"/>
    <p:sldId id="774" r:id="rId5"/>
    <p:sldId id="802" r:id="rId6"/>
    <p:sldId id="775" r:id="rId7"/>
    <p:sldId id="776" r:id="rId8"/>
    <p:sldId id="778" r:id="rId9"/>
    <p:sldId id="779" r:id="rId10"/>
    <p:sldId id="781" r:id="rId11"/>
    <p:sldId id="782" r:id="rId12"/>
    <p:sldId id="803" r:id="rId13"/>
    <p:sldId id="783" r:id="rId14"/>
    <p:sldId id="784" r:id="rId15"/>
    <p:sldId id="785" r:id="rId16"/>
    <p:sldId id="767" r:id="rId17"/>
    <p:sldId id="768" r:id="rId18"/>
    <p:sldId id="770" r:id="rId19"/>
    <p:sldId id="799" r:id="rId20"/>
    <p:sldId id="790" r:id="rId21"/>
    <p:sldId id="787" r:id="rId22"/>
    <p:sldId id="789" r:id="rId23"/>
    <p:sldId id="800" r:id="rId24"/>
    <p:sldId id="795" r:id="rId25"/>
    <p:sldId id="791" r:id="rId26"/>
    <p:sldId id="792" r:id="rId27"/>
    <p:sldId id="793" r:id="rId28"/>
    <p:sldId id="797" r:id="rId29"/>
    <p:sldId id="796" r:id="rId30"/>
    <p:sldId id="804" r:id="rId31"/>
    <p:sldId id="805" r:id="rId32"/>
  </p:sldIdLst>
  <p:sldSz cx="9906000" cy="6858000" type="A4"/>
  <p:notesSz cx="6797675" cy="9926638"/>
  <p:custShowLst>
    <p:custShow name="демонстрация 1" id="0">
      <p:sldLst>
        <p:sld r:id="rId2"/>
      </p:sldLst>
    </p:custShow>
  </p:custShowLst>
  <p:defaultTextStyle>
    <a:defPPr>
      <a:defRPr lang="en-US"/>
    </a:defPPr>
    <a:lvl1pPr algn="ctr" rtl="0" eaLnBrk="0" fontAlgn="base" hangingPunct="0">
      <a:spcBef>
        <a:spcPct val="0"/>
      </a:spcBef>
      <a:spcAft>
        <a:spcPct val="0"/>
      </a:spcAft>
      <a:defRPr kumimoji="1" sz="2000" kern="1200">
        <a:solidFill>
          <a:schemeClr val="tx1"/>
        </a:solidFill>
        <a:latin typeface="Arial" charset="0"/>
        <a:ea typeface="+mn-ea"/>
        <a:cs typeface="+mn-cs"/>
      </a:defRPr>
    </a:lvl1pPr>
    <a:lvl2pPr marL="457200" algn="ctr" rtl="0" eaLnBrk="0" fontAlgn="base" hangingPunct="0">
      <a:spcBef>
        <a:spcPct val="0"/>
      </a:spcBef>
      <a:spcAft>
        <a:spcPct val="0"/>
      </a:spcAft>
      <a:defRPr kumimoji="1" sz="2000" kern="1200">
        <a:solidFill>
          <a:schemeClr val="tx1"/>
        </a:solidFill>
        <a:latin typeface="Arial" charset="0"/>
        <a:ea typeface="+mn-ea"/>
        <a:cs typeface="+mn-cs"/>
      </a:defRPr>
    </a:lvl2pPr>
    <a:lvl3pPr marL="914400" algn="ctr" rtl="0" eaLnBrk="0" fontAlgn="base" hangingPunct="0">
      <a:spcBef>
        <a:spcPct val="0"/>
      </a:spcBef>
      <a:spcAft>
        <a:spcPct val="0"/>
      </a:spcAft>
      <a:defRPr kumimoji="1" sz="2000" kern="1200">
        <a:solidFill>
          <a:schemeClr val="tx1"/>
        </a:solidFill>
        <a:latin typeface="Arial" charset="0"/>
        <a:ea typeface="+mn-ea"/>
        <a:cs typeface="+mn-cs"/>
      </a:defRPr>
    </a:lvl3pPr>
    <a:lvl4pPr marL="1371600" algn="ctr" rtl="0" eaLnBrk="0" fontAlgn="base" hangingPunct="0">
      <a:spcBef>
        <a:spcPct val="0"/>
      </a:spcBef>
      <a:spcAft>
        <a:spcPct val="0"/>
      </a:spcAft>
      <a:defRPr kumimoji="1" sz="2000" kern="1200">
        <a:solidFill>
          <a:schemeClr val="tx1"/>
        </a:solidFill>
        <a:latin typeface="Arial" charset="0"/>
        <a:ea typeface="+mn-ea"/>
        <a:cs typeface="+mn-cs"/>
      </a:defRPr>
    </a:lvl4pPr>
    <a:lvl5pPr marL="1828800" algn="ctr" rtl="0" eaLnBrk="0" fontAlgn="base" hangingPunct="0">
      <a:spcBef>
        <a:spcPct val="0"/>
      </a:spcBef>
      <a:spcAft>
        <a:spcPct val="0"/>
      </a:spcAft>
      <a:defRPr kumimoji="1" sz="2000" kern="1200">
        <a:solidFill>
          <a:schemeClr val="tx1"/>
        </a:solidFill>
        <a:latin typeface="Arial" charset="0"/>
        <a:ea typeface="+mn-ea"/>
        <a:cs typeface="+mn-cs"/>
      </a:defRPr>
    </a:lvl5pPr>
    <a:lvl6pPr marL="2286000" algn="l" defTabSz="914400" rtl="0" eaLnBrk="1" latinLnBrk="0" hangingPunct="1">
      <a:defRPr kumimoji="1" sz="2000" kern="1200">
        <a:solidFill>
          <a:schemeClr val="tx1"/>
        </a:solidFill>
        <a:latin typeface="Arial" charset="0"/>
        <a:ea typeface="+mn-ea"/>
        <a:cs typeface="+mn-cs"/>
      </a:defRPr>
    </a:lvl6pPr>
    <a:lvl7pPr marL="2743200" algn="l" defTabSz="914400" rtl="0" eaLnBrk="1" latinLnBrk="0" hangingPunct="1">
      <a:defRPr kumimoji="1" sz="2000" kern="1200">
        <a:solidFill>
          <a:schemeClr val="tx1"/>
        </a:solidFill>
        <a:latin typeface="Arial" charset="0"/>
        <a:ea typeface="+mn-ea"/>
        <a:cs typeface="+mn-cs"/>
      </a:defRPr>
    </a:lvl7pPr>
    <a:lvl8pPr marL="3200400" algn="l" defTabSz="914400" rtl="0" eaLnBrk="1" latinLnBrk="0" hangingPunct="1">
      <a:defRPr kumimoji="1" sz="2000" kern="1200">
        <a:solidFill>
          <a:schemeClr val="tx1"/>
        </a:solidFill>
        <a:latin typeface="Arial" charset="0"/>
        <a:ea typeface="+mn-ea"/>
        <a:cs typeface="+mn-cs"/>
      </a:defRPr>
    </a:lvl8pPr>
    <a:lvl9pPr marL="3657600" algn="l" defTabSz="914400" rtl="0" eaLnBrk="1" latinLnBrk="0" hangingPunct="1">
      <a:defRPr kumimoji="1"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a" initia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BCB45"/>
    <a:srgbClr val="FF00FF"/>
    <a:srgbClr val="66FF33"/>
    <a:srgbClr val="FF0000"/>
    <a:srgbClr val="FFFF00"/>
    <a:srgbClr val="FFCC99"/>
    <a:srgbClr val="FF6213"/>
    <a:srgbClr val="FF85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7833" autoAdjust="0"/>
    <p:restoredTop sz="94088" autoAdjust="0"/>
  </p:normalViewPr>
  <p:slideViewPr>
    <p:cSldViewPr>
      <p:cViewPr varScale="1">
        <p:scale>
          <a:sx n="60" d="100"/>
          <a:sy n="60" d="100"/>
        </p:scale>
        <p:origin x="-1338" y="-84"/>
      </p:cViewPr>
      <p:guideLst>
        <p:guide orient="horz" pos="3838"/>
        <p:guide pos="5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32" y="-90"/>
      </p:cViewPr>
      <p:guideLst>
        <p:guide orient="horz" pos="3127"/>
        <p:guide pos="214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kumimoji="0" sz="1600">
                <a:latin typeface="Times New Roman" charset="0"/>
              </a:defRPr>
            </a:lvl1pPr>
          </a:lstStyle>
          <a:p>
            <a:r>
              <a:rPr lang="en-US"/>
              <a:t>ANTROPOGENIC FACTOR</a:t>
            </a:r>
            <a:br>
              <a:rPr lang="en-US"/>
            </a:br>
            <a:r>
              <a:rPr lang="en-US"/>
              <a:t>IN GLOBAL WARMING:</a:t>
            </a:r>
            <a:br>
              <a:rPr lang="en-US"/>
            </a:br>
            <a:r>
              <a:rPr lang="en-US"/>
              <a:t>SOME QUESTIONS</a:t>
            </a:r>
            <a:endParaRPr lang="ru-RU"/>
          </a:p>
        </p:txBody>
      </p:sp>
      <p:sp>
        <p:nvSpPr>
          <p:cNvPr id="15363" name="Rectangle 3"/>
          <p:cNvSpPr>
            <a:spLocks noGrp="1" noChangeArrowheads="1"/>
          </p:cNvSpPr>
          <p:nvPr>
            <p:ph type="dt" sz="quarter" idx="1"/>
          </p:nvPr>
        </p:nvSpPr>
        <p:spPr bwMode="auto">
          <a:xfrm>
            <a:off x="3851275" y="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endParaRPr lang="ru-RU"/>
          </a:p>
        </p:txBody>
      </p:sp>
      <p:sp>
        <p:nvSpPr>
          <p:cNvPr id="15364" name="Rectangle 4"/>
          <p:cNvSpPr>
            <a:spLocks noGrp="1" noChangeArrowheads="1"/>
          </p:cNvSpPr>
          <p:nvPr>
            <p:ph type="ftr" sz="quarter" idx="2"/>
          </p:nvPr>
        </p:nvSpPr>
        <p:spPr bwMode="auto">
          <a:xfrm>
            <a:off x="0" y="942975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kumimoji="0" sz="1200">
                <a:latin typeface="Times New Roman" charset="0"/>
              </a:defRPr>
            </a:lvl1pPr>
          </a:lstStyle>
          <a:p>
            <a:endParaRPr lang="ru-RU"/>
          </a:p>
        </p:txBody>
      </p:sp>
      <p:sp>
        <p:nvSpPr>
          <p:cNvPr id="15365" name="Rectangle 5"/>
          <p:cNvSpPr>
            <a:spLocks noGrp="1" noChangeArrowheads="1"/>
          </p:cNvSpPr>
          <p:nvPr>
            <p:ph type="sldNum" sz="quarter" idx="3"/>
          </p:nvPr>
        </p:nvSpPr>
        <p:spPr bwMode="auto">
          <a:xfrm>
            <a:off x="3851275" y="942975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fld id="{074C9D6F-D013-4EF4-8E20-103B06C053E1}"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kumimoji="0" sz="1200">
                <a:latin typeface="Times New Roman" charset="0"/>
              </a:defRPr>
            </a:lvl1pPr>
          </a:lstStyle>
          <a:p>
            <a:endParaRPr lang="ru-RU"/>
          </a:p>
        </p:txBody>
      </p:sp>
      <p:sp>
        <p:nvSpPr>
          <p:cNvPr id="23555" name="Rectangle 3"/>
          <p:cNvSpPr>
            <a:spLocks noGrp="1" noChangeArrowheads="1"/>
          </p:cNvSpPr>
          <p:nvPr>
            <p:ph type="dt" idx="1"/>
          </p:nvPr>
        </p:nvSpPr>
        <p:spPr bwMode="auto">
          <a:xfrm>
            <a:off x="3851275" y="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endParaRPr lang="ru-RU"/>
          </a:p>
        </p:txBody>
      </p:sp>
      <p:sp>
        <p:nvSpPr>
          <p:cNvPr id="23556" name="Rectangle 4"/>
          <p:cNvSpPr>
            <a:spLocks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06463" y="4714875"/>
            <a:ext cx="4984750" cy="44672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0"/>
            <a:r>
              <a:rPr lang="ru-RU" smtClean="0"/>
              <a:t>Второй уровень</a:t>
            </a:r>
          </a:p>
          <a:p>
            <a:pPr lvl="0"/>
            <a:r>
              <a:rPr lang="ru-RU" smtClean="0"/>
              <a:t>Третий уровень</a:t>
            </a:r>
          </a:p>
          <a:p>
            <a:pPr lvl="0"/>
            <a:r>
              <a:rPr lang="ru-RU" smtClean="0"/>
              <a:t>Четвертый уровень</a:t>
            </a:r>
          </a:p>
          <a:p>
            <a:pPr lvl="0"/>
            <a:r>
              <a:rPr lang="ru-RU" smtClean="0"/>
              <a:t>Пятый уровень</a:t>
            </a:r>
          </a:p>
        </p:txBody>
      </p:sp>
      <p:sp>
        <p:nvSpPr>
          <p:cNvPr id="23558" name="Rectangle 6"/>
          <p:cNvSpPr>
            <a:spLocks noGrp="1" noChangeArrowheads="1"/>
          </p:cNvSpPr>
          <p:nvPr>
            <p:ph type="ftr" sz="quarter" idx="4"/>
          </p:nvPr>
        </p:nvSpPr>
        <p:spPr bwMode="auto">
          <a:xfrm>
            <a:off x="0" y="942975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kumimoji="0" sz="1200">
                <a:latin typeface="Times New Roman" charset="0"/>
              </a:defRPr>
            </a:lvl1pPr>
          </a:lstStyle>
          <a:p>
            <a:endParaRPr lang="ru-RU"/>
          </a:p>
        </p:txBody>
      </p:sp>
      <p:sp>
        <p:nvSpPr>
          <p:cNvPr id="23559" name="Rectangle 7"/>
          <p:cNvSpPr>
            <a:spLocks noGrp="1" noChangeArrowheads="1"/>
          </p:cNvSpPr>
          <p:nvPr>
            <p:ph type="sldNum" sz="quarter" idx="5"/>
          </p:nvPr>
        </p:nvSpPr>
        <p:spPr bwMode="auto">
          <a:xfrm>
            <a:off x="3851275" y="9429750"/>
            <a:ext cx="2946400" cy="496888"/>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fld id="{6F39844B-23E4-4EDB-A2AD-5449572A9DD4}"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1DF01EE-4A2C-4925-A289-02EBB12BA254}" type="slidenum">
              <a:rPr lang="ru-RU"/>
              <a:pPr/>
              <a:t>1</a:t>
            </a:fld>
            <a:endParaRPr lang="ru-RU"/>
          </a:p>
        </p:txBody>
      </p:sp>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6098" name="Rectangle 34"/>
          <p:cNvSpPr>
            <a:spLocks noGrp="1" noChangeArrowheads="1"/>
          </p:cNvSpPr>
          <p:nvPr>
            <p:ph type="ctrTitle" sz="quarter"/>
          </p:nvPr>
        </p:nvSpPr>
        <p:spPr>
          <a:xfrm>
            <a:off x="1238250" y="2286000"/>
            <a:ext cx="8420100" cy="1143000"/>
          </a:xfrm>
        </p:spPr>
        <p:txBody>
          <a:bodyPr/>
          <a:lstStyle>
            <a:lvl1pPr algn="ctr">
              <a:defRPr>
                <a:solidFill>
                  <a:srgbClr val="00FFFF"/>
                </a:solidFill>
              </a:defRPr>
            </a:lvl1pPr>
          </a:lstStyle>
          <a:p>
            <a:r>
              <a:rPr lang="en-US"/>
              <a:t>Click to edit Master title style</a:t>
            </a:r>
          </a:p>
        </p:txBody>
      </p:sp>
      <p:sp>
        <p:nvSpPr>
          <p:cNvPr id="216099" name="Rectangle 35"/>
          <p:cNvSpPr>
            <a:spLocks noGrp="1" noChangeArrowheads="1"/>
          </p:cNvSpPr>
          <p:nvPr>
            <p:ph type="subTitle" sz="quarter" idx="1"/>
          </p:nvPr>
        </p:nvSpPr>
        <p:spPr>
          <a:xfrm>
            <a:off x="1981200" y="3886200"/>
            <a:ext cx="69342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216100"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216101" name="Rectangle 37"/>
          <p:cNvSpPr>
            <a:spLocks noGrp="1" noChangeArrowheads="1"/>
          </p:cNvSpPr>
          <p:nvPr>
            <p:ph type="ftr" sz="quarter" idx="3"/>
          </p:nvPr>
        </p:nvSpPr>
        <p:spPr>
          <a:xfrm>
            <a:off x="3879850" y="6248400"/>
            <a:ext cx="3136900" cy="457200"/>
          </a:xfrm>
        </p:spPr>
        <p:txBody>
          <a:bodyPr/>
          <a:lstStyle>
            <a:lvl1pPr algn="ctr">
              <a:defRPr kumimoji="1">
                <a:solidFill>
                  <a:srgbClr val="FFFFFF"/>
                </a:solidFill>
                <a:latin typeface="+mn-lt"/>
              </a:defRPr>
            </a:lvl1pPr>
          </a:lstStyle>
          <a:p>
            <a:r>
              <a:rPr lang="en-US"/>
              <a:t>©ИЭА</a:t>
            </a:r>
          </a:p>
        </p:txBody>
      </p:sp>
      <p:sp>
        <p:nvSpPr>
          <p:cNvPr id="216102" name="Rectangle 38"/>
          <p:cNvSpPr>
            <a:spLocks noGrp="1" noChangeArrowheads="1"/>
          </p:cNvSpPr>
          <p:nvPr>
            <p:ph type="sldNum" sz="quarter" idx="4"/>
          </p:nvPr>
        </p:nvSpPr>
        <p:spPr>
          <a:xfrm>
            <a:off x="7594600" y="6248400"/>
            <a:ext cx="2063750" cy="457200"/>
          </a:xfrm>
        </p:spPr>
        <p:txBody>
          <a:bodyPr/>
          <a:lstStyle>
            <a:lvl1pPr>
              <a:defRPr>
                <a:solidFill>
                  <a:srgbClr val="FFFFFF"/>
                </a:solidFill>
              </a:defRPr>
            </a:lvl1pPr>
          </a:lstStyle>
          <a:p>
            <a:fld id="{558944EF-3367-4816-BCAF-67531139FB1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ru-RU"/>
              <a:t>©ИЭА</a:t>
            </a:r>
            <a:endParaRPr lang="en-US"/>
          </a:p>
        </p:txBody>
      </p:sp>
      <p:sp>
        <p:nvSpPr>
          <p:cNvPr id="6" name="Slide Number Placeholder 5"/>
          <p:cNvSpPr>
            <a:spLocks noGrp="1"/>
          </p:cNvSpPr>
          <p:nvPr>
            <p:ph type="sldNum" sz="quarter" idx="12"/>
          </p:nvPr>
        </p:nvSpPr>
        <p:spPr/>
        <p:txBody>
          <a:bodyPr/>
          <a:lstStyle>
            <a:lvl1pPr>
              <a:defRPr/>
            </a:lvl1pPr>
          </a:lstStyle>
          <a:p>
            <a:fld id="{7ADCBE8C-D992-4EBF-B502-BB4449ADD2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0475" y="228600"/>
            <a:ext cx="2105025"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28600"/>
            <a:ext cx="6162675"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ru-RU"/>
              <a:t>©ИЭА</a:t>
            </a:r>
            <a:endParaRPr lang="en-US"/>
          </a:p>
        </p:txBody>
      </p:sp>
      <p:sp>
        <p:nvSpPr>
          <p:cNvPr id="6" name="Slide Number Placeholder 5"/>
          <p:cNvSpPr>
            <a:spLocks noGrp="1"/>
          </p:cNvSpPr>
          <p:nvPr>
            <p:ph type="sldNum" sz="quarter" idx="12"/>
          </p:nvPr>
        </p:nvSpPr>
        <p:spPr/>
        <p:txBody>
          <a:bodyPr/>
          <a:lstStyle>
            <a:lvl1pPr>
              <a:defRPr/>
            </a:lvl1pPr>
          </a:lstStyle>
          <a:p>
            <a:fld id="{65C54837-6101-4731-9666-1DE81358CB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ru-RU"/>
              <a:t>©ИЭА</a:t>
            </a:r>
            <a:endParaRPr lang="en-US"/>
          </a:p>
        </p:txBody>
      </p:sp>
      <p:sp>
        <p:nvSpPr>
          <p:cNvPr id="6" name="Slide Number Placeholder 5"/>
          <p:cNvSpPr>
            <a:spLocks noGrp="1"/>
          </p:cNvSpPr>
          <p:nvPr>
            <p:ph type="sldNum" sz="quarter" idx="12"/>
          </p:nvPr>
        </p:nvSpPr>
        <p:spPr/>
        <p:txBody>
          <a:bodyPr/>
          <a:lstStyle>
            <a:lvl1pPr>
              <a:defRPr/>
            </a:lvl1pPr>
          </a:lstStyle>
          <a:p>
            <a:fld id="{75C6281A-2E4F-4AB8-BDBF-E063045989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ru-RU"/>
              <a:t>©ИЭА</a:t>
            </a:r>
            <a:endParaRPr lang="en-US"/>
          </a:p>
        </p:txBody>
      </p:sp>
      <p:sp>
        <p:nvSpPr>
          <p:cNvPr id="6" name="Slide Number Placeholder 5"/>
          <p:cNvSpPr>
            <a:spLocks noGrp="1"/>
          </p:cNvSpPr>
          <p:nvPr>
            <p:ph type="sldNum" sz="quarter" idx="12"/>
          </p:nvPr>
        </p:nvSpPr>
        <p:spPr/>
        <p:txBody>
          <a:bodyPr/>
          <a:lstStyle>
            <a:lvl1pPr>
              <a:defRPr/>
            </a:lvl1pPr>
          </a:lstStyle>
          <a:p>
            <a:fld id="{1858EDA3-D4D0-4FC3-BECA-E2B0E25ECB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286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81650" y="2286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ru-RU"/>
              <a:t>©ИЭА</a:t>
            </a:r>
            <a:endParaRPr lang="en-US"/>
          </a:p>
        </p:txBody>
      </p:sp>
      <p:sp>
        <p:nvSpPr>
          <p:cNvPr id="7" name="Slide Number Placeholder 6"/>
          <p:cNvSpPr>
            <a:spLocks noGrp="1"/>
          </p:cNvSpPr>
          <p:nvPr>
            <p:ph type="sldNum" sz="quarter" idx="12"/>
          </p:nvPr>
        </p:nvSpPr>
        <p:spPr/>
        <p:txBody>
          <a:bodyPr/>
          <a:lstStyle>
            <a:lvl1pPr>
              <a:defRPr/>
            </a:lvl1pPr>
          </a:lstStyle>
          <a:p>
            <a:fld id="{0DA0FBF8-E2E5-4071-93FA-67AC0CB942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ru-RU"/>
              <a:t>©ИЭА</a:t>
            </a:r>
            <a:endParaRPr lang="en-US"/>
          </a:p>
        </p:txBody>
      </p:sp>
      <p:sp>
        <p:nvSpPr>
          <p:cNvPr id="9" name="Slide Number Placeholder 8"/>
          <p:cNvSpPr>
            <a:spLocks noGrp="1"/>
          </p:cNvSpPr>
          <p:nvPr>
            <p:ph type="sldNum" sz="quarter" idx="12"/>
          </p:nvPr>
        </p:nvSpPr>
        <p:spPr/>
        <p:txBody>
          <a:bodyPr/>
          <a:lstStyle>
            <a:lvl1pPr>
              <a:defRPr/>
            </a:lvl1pPr>
          </a:lstStyle>
          <a:p>
            <a:fld id="{44FE9DE2-1998-4371-B6E8-9E13A8687A7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ru-RU"/>
              <a:t>©ИЭА</a:t>
            </a:r>
            <a:endParaRPr lang="en-US"/>
          </a:p>
        </p:txBody>
      </p:sp>
      <p:sp>
        <p:nvSpPr>
          <p:cNvPr id="5" name="Slide Number Placeholder 4"/>
          <p:cNvSpPr>
            <a:spLocks noGrp="1"/>
          </p:cNvSpPr>
          <p:nvPr>
            <p:ph type="sldNum" sz="quarter" idx="12"/>
          </p:nvPr>
        </p:nvSpPr>
        <p:spPr/>
        <p:txBody>
          <a:bodyPr/>
          <a:lstStyle>
            <a:lvl1pPr>
              <a:defRPr/>
            </a:lvl1pPr>
          </a:lstStyle>
          <a:p>
            <a:fld id="{4C31DB7F-77BC-4F02-8E41-BC97888FF0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ru-RU"/>
              <a:t>©ИЭА</a:t>
            </a:r>
            <a:endParaRPr lang="en-US"/>
          </a:p>
        </p:txBody>
      </p:sp>
      <p:sp>
        <p:nvSpPr>
          <p:cNvPr id="4" name="Slide Number Placeholder 3"/>
          <p:cNvSpPr>
            <a:spLocks noGrp="1"/>
          </p:cNvSpPr>
          <p:nvPr>
            <p:ph type="sldNum" sz="quarter" idx="12"/>
          </p:nvPr>
        </p:nvSpPr>
        <p:spPr/>
        <p:txBody>
          <a:bodyPr/>
          <a:lstStyle>
            <a:lvl1pPr>
              <a:defRPr/>
            </a:lvl1pPr>
          </a:lstStyle>
          <a:p>
            <a:fld id="{B5AD4FE4-A33F-4426-ADF2-9F54CCC898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ru-RU"/>
              <a:t>©ИЭА</a:t>
            </a:r>
            <a:endParaRPr lang="en-US"/>
          </a:p>
        </p:txBody>
      </p:sp>
      <p:sp>
        <p:nvSpPr>
          <p:cNvPr id="7" name="Slide Number Placeholder 6"/>
          <p:cNvSpPr>
            <a:spLocks noGrp="1"/>
          </p:cNvSpPr>
          <p:nvPr>
            <p:ph type="sldNum" sz="quarter" idx="12"/>
          </p:nvPr>
        </p:nvSpPr>
        <p:spPr/>
        <p:txBody>
          <a:bodyPr/>
          <a:lstStyle>
            <a:lvl1pPr>
              <a:defRPr/>
            </a:lvl1pPr>
          </a:lstStyle>
          <a:p>
            <a:fld id="{2BFBD5A1-3A49-4F2E-B371-FCF0ED07A6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ru-RU"/>
              <a:t>©ИЭА</a:t>
            </a:r>
            <a:endParaRPr lang="en-US"/>
          </a:p>
        </p:txBody>
      </p:sp>
      <p:sp>
        <p:nvSpPr>
          <p:cNvPr id="7" name="Slide Number Placeholder 6"/>
          <p:cNvSpPr>
            <a:spLocks noGrp="1"/>
          </p:cNvSpPr>
          <p:nvPr>
            <p:ph type="sldNum" sz="quarter" idx="12"/>
          </p:nvPr>
        </p:nvSpPr>
        <p:spPr/>
        <p:txBody>
          <a:bodyPr/>
          <a:lstStyle>
            <a:lvl1pPr>
              <a:defRPr/>
            </a:lvl1pPr>
          </a:lstStyle>
          <a:p>
            <a:fld id="{3C1D3932-1BC4-4A9F-8A78-05A70298DA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15074" name="Rectangle 34"/>
          <p:cNvSpPr>
            <a:spLocks noGrp="1" noChangeArrowheads="1"/>
          </p:cNvSpPr>
          <p:nvPr>
            <p:ph type="title"/>
          </p:nvPr>
        </p:nvSpPr>
        <p:spPr bwMode="auto">
          <a:xfrm>
            <a:off x="1295400" y="4419600"/>
            <a:ext cx="84201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15075" name="Rectangle 35"/>
          <p:cNvSpPr>
            <a:spLocks noGrp="1" noChangeArrowheads="1"/>
          </p:cNvSpPr>
          <p:nvPr>
            <p:ph type="dt" sz="half" idx="2"/>
          </p:nvPr>
        </p:nvSpPr>
        <p:spPr bwMode="auto">
          <a:xfrm>
            <a:off x="1238250" y="6248400"/>
            <a:ext cx="206375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latin typeface="+mn-lt"/>
              </a:defRPr>
            </a:lvl1pPr>
          </a:lstStyle>
          <a:p>
            <a:endParaRPr lang="en-US"/>
          </a:p>
        </p:txBody>
      </p:sp>
      <p:sp>
        <p:nvSpPr>
          <p:cNvPr id="215076" name="Rectangle 36"/>
          <p:cNvSpPr>
            <a:spLocks noGrp="1" noChangeArrowheads="1"/>
          </p:cNvSpPr>
          <p:nvPr>
            <p:ph type="ftr" sz="quarter" idx="3"/>
          </p:nvPr>
        </p:nvSpPr>
        <p:spPr bwMode="auto">
          <a:xfrm>
            <a:off x="6767513" y="6400800"/>
            <a:ext cx="31369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kumimoji="0" sz="1400">
                <a:latin typeface="Lucida Sans Unicode" pitchFamily="34" charset="0"/>
              </a:defRPr>
            </a:lvl1pPr>
          </a:lstStyle>
          <a:p>
            <a:r>
              <a:rPr lang="ru-RU"/>
              <a:t>©ИЭА</a:t>
            </a:r>
            <a:endParaRPr lang="en-US"/>
          </a:p>
        </p:txBody>
      </p:sp>
      <p:sp>
        <p:nvSpPr>
          <p:cNvPr id="215077" name="Rectangle 37"/>
          <p:cNvSpPr>
            <a:spLocks noGrp="1" noChangeArrowheads="1"/>
          </p:cNvSpPr>
          <p:nvPr>
            <p:ph type="sldNum" sz="quarter" idx="4"/>
          </p:nvPr>
        </p:nvSpPr>
        <p:spPr bwMode="auto">
          <a:xfrm>
            <a:off x="4191000" y="6248400"/>
            <a:ext cx="206375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7835367A-9795-494A-B0FA-73C09DE74CA0}" type="slidenum">
              <a:rPr lang="en-US"/>
              <a:pPr/>
              <a:t>‹#›</a:t>
            </a:fld>
            <a:endParaRPr lang="en-US"/>
          </a:p>
        </p:txBody>
      </p:sp>
      <p:sp>
        <p:nvSpPr>
          <p:cNvPr id="215078" name="Rectangle 38"/>
          <p:cNvSpPr>
            <a:spLocks noGrp="1" noChangeArrowheads="1"/>
          </p:cNvSpPr>
          <p:nvPr>
            <p:ph type="body" idx="1"/>
          </p:nvPr>
        </p:nvSpPr>
        <p:spPr bwMode="auto">
          <a:xfrm>
            <a:off x="1295400" y="2286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15111" name="Group 71"/>
          <p:cNvGrpSpPr>
            <a:grpSpLocks/>
          </p:cNvGrpSpPr>
          <p:nvPr/>
        </p:nvGrpSpPr>
        <p:grpSpPr bwMode="auto">
          <a:xfrm>
            <a:off x="0" y="0"/>
            <a:ext cx="1176338" cy="6854825"/>
            <a:chOff x="0" y="0"/>
            <a:chExt cx="684" cy="4318"/>
          </a:xfrm>
        </p:grpSpPr>
        <p:sp>
          <p:nvSpPr>
            <p:cNvPr id="215112" name="Rectangle 72"/>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grpSp>
          <p:nvGrpSpPr>
            <p:cNvPr id="215113" name="Group 73"/>
            <p:cNvGrpSpPr>
              <a:grpSpLocks/>
            </p:cNvGrpSpPr>
            <p:nvPr/>
          </p:nvGrpSpPr>
          <p:grpSpPr bwMode="auto">
            <a:xfrm>
              <a:off x="48" y="102"/>
              <a:ext cx="96" cy="4128"/>
              <a:chOff x="48" y="102"/>
              <a:chExt cx="96" cy="4128"/>
            </a:xfrm>
          </p:grpSpPr>
          <p:sp>
            <p:nvSpPr>
              <p:cNvPr id="215114" name="Rectangle 74"/>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15" name="Rectangle 75"/>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16" name="Rectangle 76"/>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17" name="Rectangle 77"/>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18" name="Rectangle 78"/>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19" name="Rectangle 79"/>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0" name="Rectangle 80"/>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1" name="Rectangle 81"/>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2" name="Rectangle 82"/>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3" name="Rectangle 83"/>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4" name="Rectangle 84"/>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5" name="Rectangle 85"/>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6" name="Rectangle 86"/>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7" name="Rectangle 87"/>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8" name="Rectangle 88"/>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29" name="Rectangle 89"/>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0" name="Rectangle 90"/>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1" name="Rectangle 91"/>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2" name="Rectangle 92"/>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3" name="Rectangle 93"/>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4" name="Rectangle 94"/>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5" name="Rectangle 95"/>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6" name="Rectangle 96"/>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7" name="Rectangle 97"/>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8" name="Rectangle 98"/>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39" name="Rectangle 99"/>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40" name="Rectangle 100"/>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41" name="Rectangle 101"/>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15142" name="Rectangle 102"/>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endParaRPr lang="en-US"/>
              </a:p>
            </p:txBody>
          </p:sp>
        </p:grpSp>
      </p:grpSp>
      <p:sp>
        <p:nvSpPr>
          <p:cNvPr id="215143" name="AutoShape 103">
            <a:hlinkClick r:id="" action="ppaction://hlinkshowjump?jump=previousslide" highlightClick="1"/>
          </p:cNvPr>
          <p:cNvSpPr>
            <a:spLocks noChangeArrowheads="1"/>
          </p:cNvSpPr>
          <p:nvPr/>
        </p:nvSpPr>
        <p:spPr bwMode="auto">
          <a:xfrm>
            <a:off x="304800" y="5791200"/>
            <a:ext cx="381000" cy="381000"/>
          </a:xfrm>
          <a:prstGeom prst="actionButtonBackPrevious">
            <a:avLst/>
          </a:prstGeom>
          <a:solidFill>
            <a:schemeClr val="bg1"/>
          </a:solidFill>
          <a:ln w="12700" cap="sq">
            <a:solidFill>
              <a:schemeClr val="bg1"/>
            </a:solidFill>
            <a:miter lim="800000"/>
            <a:headEnd type="none" w="sm" len="sm"/>
            <a:tailEnd type="none" w="sm" len="sm"/>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defRPr>
      </a:lvl2pPr>
      <a:lvl3pPr algn="l" rtl="0" fontAlgn="base">
        <a:spcBef>
          <a:spcPct val="0"/>
        </a:spcBef>
        <a:spcAft>
          <a:spcPct val="0"/>
        </a:spcAft>
        <a:defRPr sz="4400">
          <a:solidFill>
            <a:schemeClr val="tx2"/>
          </a:solidFill>
          <a:latin typeface="Times New Roman" charset="0"/>
        </a:defRPr>
      </a:lvl3pPr>
      <a:lvl4pPr algn="l" rtl="0" fontAlgn="base">
        <a:spcBef>
          <a:spcPct val="0"/>
        </a:spcBef>
        <a:spcAft>
          <a:spcPct val="0"/>
        </a:spcAft>
        <a:defRPr sz="4400">
          <a:solidFill>
            <a:schemeClr val="tx2"/>
          </a:solidFill>
          <a:latin typeface="Times New Roman" charset="0"/>
        </a:defRPr>
      </a:lvl4pPr>
      <a:lvl5pPr algn="l" rtl="0" fontAlgn="base">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ph type="ctrTitle"/>
          </p:nvPr>
        </p:nvSpPr>
        <p:spPr>
          <a:xfrm>
            <a:off x="482600" y="1447800"/>
            <a:ext cx="9186863" cy="1143000"/>
          </a:xfrm>
          <a:noFill/>
          <a:ln/>
        </p:spPr>
        <p:txBody>
          <a:bodyPr/>
          <a:lstStyle/>
          <a:p>
            <a:r>
              <a:rPr lang="en-US" sz="4000"/>
              <a:t>THE KYOTO PROTOCOL AND RUSSIA:</a:t>
            </a:r>
            <a:br>
              <a:rPr lang="en-US" sz="4000"/>
            </a:br>
            <a:r>
              <a:rPr lang="en-US" sz="4000"/>
              <a:t>WHAT IS TO BE DONE?</a:t>
            </a:r>
            <a:endParaRPr lang="ru-RU" sz="4000"/>
          </a:p>
        </p:txBody>
      </p:sp>
      <p:sp>
        <p:nvSpPr>
          <p:cNvPr id="4107" name="Rectangle 11"/>
          <p:cNvSpPr>
            <a:spLocks noChangeArrowheads="1"/>
          </p:cNvSpPr>
          <p:nvPr/>
        </p:nvSpPr>
        <p:spPr bwMode="auto">
          <a:xfrm>
            <a:off x="1928813" y="3716338"/>
            <a:ext cx="7086600" cy="2743200"/>
          </a:xfrm>
          <a:prstGeom prst="rect">
            <a:avLst/>
          </a:prstGeom>
          <a:noFill/>
          <a:ln w="9525">
            <a:noFill/>
            <a:miter lim="800000"/>
            <a:headEnd/>
            <a:tailEnd/>
          </a:ln>
          <a:effectLst/>
        </p:spPr>
        <p:txBody>
          <a:bodyPr lIns="92075" tIns="46038" rIns="92075" bIns="46038"/>
          <a:lstStyle/>
          <a:p>
            <a:pPr eaLnBrk="1" hangingPunct="1">
              <a:spcBef>
                <a:spcPct val="20000"/>
              </a:spcBef>
              <a:buClr>
                <a:schemeClr val="tx2"/>
              </a:buClr>
              <a:buSzPct val="75000"/>
              <a:buFont typeface="Wingdings" pitchFamily="2" charset="2"/>
              <a:buNone/>
            </a:pPr>
            <a:endParaRPr kumimoji="0" lang="ru-RU" b="1">
              <a:solidFill>
                <a:srgbClr val="FFFFFF"/>
              </a:solidFill>
              <a:effectLst>
                <a:outerShdw blurRad="38100" dist="38100" dir="2700000" algn="tl">
                  <a:srgbClr val="000000"/>
                </a:outerShdw>
              </a:effectLst>
            </a:endParaRPr>
          </a:p>
          <a:p>
            <a:pPr eaLnBrk="1" hangingPunct="1">
              <a:spcBef>
                <a:spcPct val="20000"/>
              </a:spcBef>
              <a:buClr>
                <a:schemeClr val="tx2"/>
              </a:buClr>
              <a:buSzPct val="75000"/>
              <a:buFont typeface="Wingdings" pitchFamily="2" charset="2"/>
              <a:buNone/>
            </a:pPr>
            <a:r>
              <a:rPr kumimoji="0" lang="en-US" b="1">
                <a:solidFill>
                  <a:srgbClr val="FFFFFF"/>
                </a:solidFill>
                <a:effectLst>
                  <a:outerShdw blurRad="38100" dist="38100" dir="2700000" algn="tl">
                    <a:srgbClr val="000000"/>
                  </a:outerShdw>
                </a:effectLst>
              </a:rPr>
              <a:t>A.</a:t>
            </a:r>
            <a:r>
              <a:rPr kumimoji="0" lang="ru-RU" b="1">
                <a:solidFill>
                  <a:srgbClr val="FFFFFF"/>
                </a:solidFill>
                <a:effectLst>
                  <a:outerShdw blurRad="38100" dist="38100" dir="2700000" algn="tl">
                    <a:srgbClr val="000000"/>
                  </a:outerShdw>
                </a:effectLst>
              </a:rPr>
              <a:t> </a:t>
            </a:r>
            <a:r>
              <a:rPr kumimoji="0" lang="en-US" b="1">
                <a:solidFill>
                  <a:srgbClr val="FFFFFF"/>
                </a:solidFill>
                <a:effectLst>
                  <a:outerShdw blurRad="38100" dist="38100" dir="2700000" algn="tl">
                    <a:srgbClr val="000000"/>
                  </a:outerShdw>
                </a:effectLst>
              </a:rPr>
              <a:t>Illarionov</a:t>
            </a:r>
            <a:endParaRPr kumimoji="0" lang="ru-RU" b="1">
              <a:solidFill>
                <a:srgbClr val="FFFFFF"/>
              </a:solidFill>
              <a:effectLst>
                <a:outerShdw blurRad="38100" dist="38100" dir="2700000" algn="tl">
                  <a:srgbClr val="000000"/>
                </a:outerShdw>
              </a:effectLst>
            </a:endParaRPr>
          </a:p>
          <a:p>
            <a:pPr eaLnBrk="1" hangingPunct="1">
              <a:spcBef>
                <a:spcPct val="20000"/>
              </a:spcBef>
              <a:buClr>
                <a:schemeClr val="tx2"/>
              </a:buClr>
              <a:buSzPct val="75000"/>
              <a:buFont typeface="Wingdings" pitchFamily="2" charset="2"/>
              <a:buNone/>
            </a:pPr>
            <a:r>
              <a:rPr kumimoji="0" lang="en-US" b="1">
                <a:solidFill>
                  <a:srgbClr val="FFFFFF"/>
                </a:solidFill>
                <a:effectLst>
                  <a:outerShdw blurRad="38100" dist="38100" dir="2700000" algn="tl">
                    <a:srgbClr val="000000"/>
                  </a:outerShdw>
                </a:effectLst>
              </a:rPr>
              <a:t>Adviser to the President of Russia</a:t>
            </a:r>
          </a:p>
          <a:p>
            <a:pPr eaLnBrk="1" hangingPunct="1">
              <a:spcBef>
                <a:spcPct val="20000"/>
              </a:spcBef>
              <a:buClr>
                <a:schemeClr val="tx2"/>
              </a:buClr>
              <a:buSzPct val="75000"/>
              <a:buFont typeface="Wingdings" pitchFamily="2" charset="2"/>
              <a:buNone/>
            </a:pPr>
            <a:endParaRPr kumimoji="0" lang="ru-RU" b="1">
              <a:solidFill>
                <a:srgbClr val="FFFFFF"/>
              </a:solidFill>
              <a:effectLst>
                <a:outerShdw blurRad="38100" dist="38100" dir="2700000" algn="tl">
                  <a:srgbClr val="000000"/>
                </a:outerShdw>
              </a:effectLst>
            </a:endParaRPr>
          </a:p>
          <a:p>
            <a:pPr eaLnBrk="1" hangingPunct="1">
              <a:spcBef>
                <a:spcPct val="20000"/>
              </a:spcBef>
              <a:buClr>
                <a:schemeClr val="tx2"/>
              </a:buClr>
              <a:buSzPct val="75000"/>
              <a:buFont typeface="Wingdings" pitchFamily="2" charset="2"/>
              <a:buNone/>
            </a:pPr>
            <a:r>
              <a:rPr kumimoji="0" lang="en-US" sz="1600" b="1">
                <a:solidFill>
                  <a:srgbClr val="FFFFFF"/>
                </a:solidFill>
                <a:effectLst>
                  <a:outerShdw blurRad="38100" dist="38100" dir="2700000" algn="tl">
                    <a:srgbClr val="000000"/>
                  </a:outerShdw>
                </a:effectLst>
              </a:rPr>
              <a:t>National Press Club, Washington, DC</a:t>
            </a:r>
            <a:endParaRPr kumimoji="0" lang="ru-RU" sz="1600" b="1">
              <a:solidFill>
                <a:srgbClr val="FFFFFF"/>
              </a:solidFill>
              <a:effectLst>
                <a:outerShdw blurRad="38100" dist="38100" dir="2700000" algn="tl">
                  <a:srgbClr val="000000"/>
                </a:outerShdw>
              </a:effectLst>
            </a:endParaRPr>
          </a:p>
          <a:p>
            <a:pPr eaLnBrk="1" hangingPunct="1">
              <a:spcBef>
                <a:spcPct val="20000"/>
              </a:spcBef>
              <a:buClr>
                <a:schemeClr val="tx2"/>
              </a:buClr>
              <a:buSzPct val="75000"/>
              <a:buFont typeface="Wingdings" pitchFamily="2" charset="2"/>
              <a:buNone/>
            </a:pPr>
            <a:r>
              <a:rPr kumimoji="0" lang="en-US" sz="1600" b="1">
                <a:solidFill>
                  <a:srgbClr val="FFFFFF"/>
                </a:solidFill>
                <a:effectLst>
                  <a:outerShdw blurRad="38100" dist="38100" dir="2700000" algn="tl">
                    <a:srgbClr val="000000"/>
                  </a:outerShdw>
                </a:effectLst>
              </a:rPr>
              <a:t>January 30,</a:t>
            </a:r>
            <a:r>
              <a:rPr kumimoji="0" lang="ru-RU" sz="1600" b="1">
                <a:solidFill>
                  <a:srgbClr val="FFFFFF"/>
                </a:solidFill>
                <a:effectLst>
                  <a:outerShdw blurRad="38100" dist="38100" dir="2700000" algn="tl">
                    <a:srgbClr val="000000"/>
                  </a:outerShdw>
                </a:effectLst>
              </a:rPr>
              <a:t> 200</a:t>
            </a:r>
            <a:r>
              <a:rPr kumimoji="0" lang="en-US" sz="1600" b="1">
                <a:solidFill>
                  <a:srgbClr val="FFFFFF"/>
                </a:solidFill>
                <a:effectLst>
                  <a:outerShdw blurRad="38100" dist="38100" dir="2700000" algn="tl">
                    <a:srgbClr val="000000"/>
                  </a:outerShdw>
                </a:effectLst>
              </a:rPr>
              <a:t>4</a:t>
            </a:r>
            <a:endParaRPr kumimoji="0" lang="ru-RU" sz="1600" b="1">
              <a:solidFill>
                <a:srgbClr val="FFFFFF"/>
              </a:solidFill>
              <a:effectLst>
                <a:outerShdw blurRad="38100" dist="38100" dir="2700000" algn="tl">
                  <a:srgbClr val="000000"/>
                </a:outerShdw>
              </a:effectLst>
            </a:endParaRPr>
          </a:p>
          <a:p>
            <a:pPr eaLnBrk="1" hangingPunct="1">
              <a:spcBef>
                <a:spcPct val="20000"/>
              </a:spcBef>
              <a:buClr>
                <a:schemeClr val="tx2"/>
              </a:buClr>
              <a:buSzPct val="75000"/>
              <a:buFont typeface="Wingdings" pitchFamily="2" charset="2"/>
              <a:buNone/>
            </a:pPr>
            <a:r>
              <a:rPr kumimoji="0" lang="ru-RU" sz="1600" b="1">
                <a:solidFill>
                  <a:srgbClr val="FFFFFF"/>
                </a:solidFill>
                <a:effectLst>
                  <a:outerShdw blurRad="38100" dist="38100" dir="2700000" algn="tl">
                    <a:srgbClr val="000000"/>
                  </a:outerShdw>
                </a:effectLst>
              </a:rPr>
              <a:t>© </a:t>
            </a:r>
            <a:r>
              <a:rPr kumimoji="0" lang="en-US" sz="1600" b="1">
                <a:solidFill>
                  <a:srgbClr val="FFFFFF"/>
                </a:solidFill>
                <a:effectLst>
                  <a:outerShdw blurRad="38100" dist="38100" dir="2700000" algn="tl">
                    <a:srgbClr val="000000"/>
                  </a:outerShdw>
                </a:effectLst>
              </a:rPr>
              <a:t>Institute</a:t>
            </a:r>
            <a:r>
              <a:rPr kumimoji="0" lang="ru-RU" sz="1600" b="1">
                <a:solidFill>
                  <a:srgbClr val="FFFFFF"/>
                </a:solidFill>
                <a:effectLst>
                  <a:outerShdw blurRad="38100" dist="38100" dir="2700000" algn="tl">
                    <a:srgbClr val="000000"/>
                  </a:outerShdw>
                </a:effectLst>
              </a:rPr>
              <a:t> </a:t>
            </a:r>
            <a:r>
              <a:rPr kumimoji="0" lang="en-US" sz="1600" b="1">
                <a:solidFill>
                  <a:srgbClr val="FFFFFF"/>
                </a:solidFill>
                <a:effectLst>
                  <a:outerShdw blurRad="38100" dist="38100" dir="2700000" algn="tl">
                    <a:srgbClr val="000000"/>
                  </a:outerShdw>
                </a:effectLst>
              </a:rPr>
              <a:t>of Economic Analysis</a:t>
            </a:r>
            <a:endParaRPr kumimoji="0" lang="ru-RU" sz="1800" b="1">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80290" name="Rectangle 2"/>
          <p:cNvSpPr>
            <a:spLocks noGrp="1" noChangeArrowheads="1"/>
          </p:cNvSpPr>
          <p:nvPr>
            <p:ph type="title"/>
          </p:nvPr>
        </p:nvSpPr>
        <p:spPr>
          <a:xfrm>
            <a:off x="1320800" y="188913"/>
            <a:ext cx="8420100" cy="114300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puts brakes on economic growth</a:t>
            </a:r>
            <a:endParaRPr lang="ru-RU" sz="2400">
              <a:solidFill>
                <a:srgbClr val="FFFF00"/>
              </a:solidFill>
              <a:effectLst>
                <a:outerShdw blurRad="38100" dist="38100" dir="2700000" algn="tl">
                  <a:srgbClr val="000000"/>
                </a:outerShdw>
              </a:effectLst>
              <a:latin typeface="Arial" charset="0"/>
            </a:endParaRPr>
          </a:p>
        </p:txBody>
      </p:sp>
      <p:graphicFrame>
        <p:nvGraphicFramePr>
          <p:cNvPr id="780291" name="Object 3"/>
          <p:cNvGraphicFramePr>
            <a:graphicFrameLocks noChangeAspect="1"/>
          </p:cNvGraphicFramePr>
          <p:nvPr>
            <p:ph idx="1"/>
          </p:nvPr>
        </p:nvGraphicFramePr>
        <p:xfrm>
          <a:off x="1573213" y="1438275"/>
          <a:ext cx="7656512" cy="4114800"/>
        </p:xfrm>
        <a:graphic>
          <a:graphicData uri="http://schemas.openxmlformats.org/presentationml/2006/ole">
            <p:oleObj spid="_x0000_s780291" name="Chart" r:id="rId3" imgW="8420100" imgH="41148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ru-RU"/>
              <a:t>©ИЭА</a:t>
            </a:r>
            <a:endParaRPr lang="en-US"/>
          </a:p>
        </p:txBody>
      </p:sp>
      <p:sp>
        <p:nvSpPr>
          <p:cNvPr id="781314" name="Rectangle 2"/>
          <p:cNvSpPr>
            <a:spLocks noGrp="1" noChangeArrowheads="1"/>
          </p:cNvSpPr>
          <p:nvPr>
            <p:ph type="title"/>
          </p:nvPr>
        </p:nvSpPr>
        <p:spPr>
          <a:xfrm>
            <a:off x="1173163" y="188913"/>
            <a:ext cx="8732837" cy="1116012"/>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incompatible with economic growth.</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CO</a:t>
            </a:r>
            <a:r>
              <a:rPr lang="en-US" sz="2000" baseline="-25000">
                <a:solidFill>
                  <a:srgbClr val="FFFF00"/>
                </a:solidFill>
                <a:effectLst>
                  <a:outerShdw blurRad="38100" dist="38100" dir="2700000" algn="tl">
                    <a:srgbClr val="000000"/>
                  </a:outerShdw>
                </a:effectLst>
                <a:latin typeface="Arial" charset="0"/>
              </a:rPr>
              <a:t>2 </a:t>
            </a:r>
            <a:r>
              <a:rPr lang="en-US" sz="2000">
                <a:solidFill>
                  <a:srgbClr val="FFFF00"/>
                </a:solidFill>
                <a:effectLst>
                  <a:outerShdw blurRad="38100" dist="38100" dir="2700000" algn="tl">
                    <a:srgbClr val="000000"/>
                  </a:outerShdw>
                </a:effectLst>
                <a:latin typeface="Arial" charset="0"/>
              </a:rPr>
              <a:t>emissions are associated with economic growth</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mid-income countries (47 countries),1960-2000</a:t>
            </a:r>
            <a:endParaRPr lang="ru-RU" sz="2000">
              <a:solidFill>
                <a:srgbClr val="FFFF00"/>
              </a:solidFill>
              <a:effectLst>
                <a:outerShdw blurRad="38100" dist="38100" dir="2700000" algn="tl">
                  <a:srgbClr val="000000"/>
                </a:outerShdw>
              </a:effectLst>
              <a:latin typeface="Arial" charset="0"/>
            </a:endParaRPr>
          </a:p>
        </p:txBody>
      </p:sp>
      <p:graphicFrame>
        <p:nvGraphicFramePr>
          <p:cNvPr id="781315" name="Object 3"/>
          <p:cNvGraphicFramePr>
            <a:graphicFrameLocks noChangeAspect="1"/>
          </p:cNvGraphicFramePr>
          <p:nvPr>
            <p:ph idx="1"/>
          </p:nvPr>
        </p:nvGraphicFramePr>
        <p:xfrm>
          <a:off x="1316038" y="1304925"/>
          <a:ext cx="8169275" cy="5111750"/>
        </p:xfrm>
        <a:graphic>
          <a:graphicData uri="http://schemas.openxmlformats.org/presentationml/2006/ole">
            <p:oleObj spid="_x0000_s781315" name="Chart" r:id="rId3" imgW="8115300" imgH="4629150" progId="MSGraph.Chart.8">
              <p:embed followColorScheme="full"/>
            </p:oleObj>
          </a:graphicData>
        </a:graphic>
      </p:graphicFrame>
      <p:sp>
        <p:nvSpPr>
          <p:cNvPr id="781316" name="Line 4"/>
          <p:cNvSpPr>
            <a:spLocks noChangeShapeType="1"/>
          </p:cNvSpPr>
          <p:nvPr/>
        </p:nvSpPr>
        <p:spPr bwMode="auto">
          <a:xfrm flipV="1">
            <a:off x="5689600" y="2095500"/>
            <a:ext cx="3022600" cy="0"/>
          </a:xfrm>
          <a:prstGeom prst="line">
            <a:avLst/>
          </a:prstGeom>
          <a:noFill/>
          <a:ln w="25400" cap="sq">
            <a:solidFill>
              <a:srgbClr val="00FF00"/>
            </a:solidFill>
            <a:round/>
            <a:headEnd type="none" w="sm" len="sm"/>
            <a:tailEnd type="none" w="sm" len="sm"/>
          </a:ln>
          <a:effectLst/>
        </p:spPr>
        <p:txBody>
          <a:bodyPr wrap="none"/>
          <a:lstStyle/>
          <a:p>
            <a:endParaRPr lang="en-US"/>
          </a:p>
        </p:txBody>
      </p:sp>
      <p:sp>
        <p:nvSpPr>
          <p:cNvPr id="781317" name="Line 5"/>
          <p:cNvSpPr>
            <a:spLocks noChangeShapeType="1"/>
          </p:cNvSpPr>
          <p:nvPr/>
        </p:nvSpPr>
        <p:spPr bwMode="auto">
          <a:xfrm>
            <a:off x="8707438" y="2097088"/>
            <a:ext cx="0" cy="3130550"/>
          </a:xfrm>
          <a:prstGeom prst="line">
            <a:avLst/>
          </a:prstGeom>
          <a:noFill/>
          <a:ln w="44450">
            <a:solidFill>
              <a:srgbClr val="00FF00"/>
            </a:solidFill>
            <a:prstDash val="dash"/>
            <a:round/>
            <a:headEnd type="none" w="sm" len="sm"/>
            <a:tailEnd type="none" w="sm" len="sm"/>
          </a:ln>
          <a:effectLst/>
        </p:spPr>
        <p:txBody>
          <a:bodyPr wrap="none"/>
          <a:lstStyle/>
          <a:p>
            <a:endParaRPr lang="en-US"/>
          </a:p>
        </p:txBody>
      </p:sp>
      <p:sp>
        <p:nvSpPr>
          <p:cNvPr id="781318" name="Line 6"/>
          <p:cNvSpPr>
            <a:spLocks noChangeShapeType="1"/>
          </p:cNvSpPr>
          <p:nvPr/>
        </p:nvSpPr>
        <p:spPr bwMode="auto">
          <a:xfrm flipH="1" flipV="1">
            <a:off x="2181225" y="3340100"/>
            <a:ext cx="3481388" cy="11113"/>
          </a:xfrm>
          <a:prstGeom prst="line">
            <a:avLst/>
          </a:prstGeom>
          <a:noFill/>
          <a:ln w="25400" cap="sq">
            <a:solidFill>
              <a:srgbClr val="FFFF00"/>
            </a:solidFill>
            <a:round/>
            <a:headEnd type="none" w="sm" len="sm"/>
            <a:tailEnd type="none" w="sm" len="sm"/>
          </a:ln>
          <a:effectLst/>
        </p:spPr>
        <p:txBody>
          <a:bodyPr wrap="none"/>
          <a:lstStyle/>
          <a:p>
            <a:endParaRPr lang="en-US"/>
          </a:p>
        </p:txBody>
      </p:sp>
      <p:sp>
        <p:nvSpPr>
          <p:cNvPr id="781319" name="Line 7"/>
          <p:cNvSpPr>
            <a:spLocks noChangeShapeType="1"/>
          </p:cNvSpPr>
          <p:nvPr/>
        </p:nvSpPr>
        <p:spPr bwMode="auto">
          <a:xfrm>
            <a:off x="5657850" y="3357563"/>
            <a:ext cx="15875" cy="1979612"/>
          </a:xfrm>
          <a:prstGeom prst="line">
            <a:avLst/>
          </a:prstGeom>
          <a:noFill/>
          <a:ln w="44450">
            <a:solidFill>
              <a:srgbClr val="FFFF00"/>
            </a:solidFill>
            <a:prstDash val="dash"/>
            <a:round/>
            <a:headEnd type="none" w="sm" len="sm"/>
            <a:tailEnd type="none" w="sm" len="sm"/>
          </a:ln>
          <a:effectLst/>
        </p:spPr>
        <p:txBody>
          <a:bodyPr wrap="none"/>
          <a:lstStyle/>
          <a:p>
            <a:endParaRPr lang="en-US"/>
          </a:p>
        </p:txBody>
      </p:sp>
      <p:sp>
        <p:nvSpPr>
          <p:cNvPr id="781320" name="Line 8"/>
          <p:cNvSpPr>
            <a:spLocks noChangeShapeType="1"/>
          </p:cNvSpPr>
          <p:nvPr/>
        </p:nvSpPr>
        <p:spPr bwMode="auto">
          <a:xfrm>
            <a:off x="4818063" y="3752850"/>
            <a:ext cx="0" cy="1619250"/>
          </a:xfrm>
          <a:prstGeom prst="line">
            <a:avLst/>
          </a:prstGeom>
          <a:noFill/>
          <a:ln w="44450">
            <a:solidFill>
              <a:srgbClr val="FF6600"/>
            </a:solidFill>
            <a:prstDash val="dash"/>
            <a:round/>
            <a:headEnd type="none" w="sm" len="sm"/>
            <a:tailEnd type="none" w="sm" len="sm"/>
          </a:ln>
          <a:effectLst/>
        </p:spPr>
        <p:txBody>
          <a:bodyPr wrap="none"/>
          <a:lstStyle/>
          <a:p>
            <a:endParaRPr lang="en-US"/>
          </a:p>
        </p:txBody>
      </p:sp>
      <p:sp>
        <p:nvSpPr>
          <p:cNvPr id="781321" name="Line 9"/>
          <p:cNvSpPr>
            <a:spLocks noChangeShapeType="1"/>
          </p:cNvSpPr>
          <p:nvPr/>
        </p:nvSpPr>
        <p:spPr bwMode="auto">
          <a:xfrm flipH="1">
            <a:off x="2181225" y="3716338"/>
            <a:ext cx="2627313" cy="0"/>
          </a:xfrm>
          <a:prstGeom prst="line">
            <a:avLst/>
          </a:prstGeom>
          <a:noFill/>
          <a:ln w="25400" cap="sq">
            <a:solidFill>
              <a:srgbClr val="FF6600"/>
            </a:solidFill>
            <a:round/>
            <a:headEnd type="none" w="sm" len="sm"/>
            <a:tailEnd type="none" w="sm" len="sm"/>
          </a:ln>
          <a:effectLst/>
        </p:spPr>
        <p:txBody>
          <a:bodyPr wrap="none"/>
          <a:lstStyle/>
          <a:p>
            <a:endParaRPr lang="en-US"/>
          </a:p>
        </p:txBody>
      </p:sp>
      <p:sp>
        <p:nvSpPr>
          <p:cNvPr id="781322" name="Text Box 10"/>
          <p:cNvSpPr txBox="1">
            <a:spLocks noChangeArrowheads="1"/>
          </p:cNvSpPr>
          <p:nvPr/>
        </p:nvSpPr>
        <p:spPr bwMode="auto">
          <a:xfrm>
            <a:off x="5673725" y="1700213"/>
            <a:ext cx="2627313"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solidFill>
                  <a:srgbClr val="66FF33"/>
                </a:solidFill>
              </a:rPr>
              <a:t>Doubling GDP</a:t>
            </a:r>
            <a:endParaRPr lang="ru-RU" b="1">
              <a:solidFill>
                <a:srgbClr val="66FF33"/>
              </a:solidFill>
            </a:endParaRPr>
          </a:p>
        </p:txBody>
      </p:sp>
      <p:sp>
        <p:nvSpPr>
          <p:cNvPr id="781323" name="Text Box 11"/>
          <p:cNvSpPr txBox="1">
            <a:spLocks noChangeArrowheads="1"/>
          </p:cNvSpPr>
          <p:nvPr/>
        </p:nvSpPr>
        <p:spPr bwMode="auto">
          <a:xfrm>
            <a:off x="2300288" y="2924175"/>
            <a:ext cx="1655762"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solidFill>
                  <a:srgbClr val="FFFF00"/>
                </a:solidFill>
              </a:rPr>
              <a:t>Kyoto</a:t>
            </a:r>
            <a:r>
              <a:rPr lang="en-US"/>
              <a:t> </a:t>
            </a:r>
            <a:r>
              <a:rPr lang="en-US" b="1">
                <a:solidFill>
                  <a:srgbClr val="FFFF00"/>
                </a:solidFill>
              </a:rPr>
              <a:t>2012</a:t>
            </a:r>
            <a:endParaRPr lang="ru-RU" b="1">
              <a:solidFill>
                <a:srgbClr val="FFFF00"/>
              </a:solidFill>
            </a:endParaRPr>
          </a:p>
        </p:txBody>
      </p:sp>
      <p:sp>
        <p:nvSpPr>
          <p:cNvPr id="781324" name="Text Box 12"/>
          <p:cNvSpPr txBox="1">
            <a:spLocks noChangeArrowheads="1"/>
          </p:cNvSpPr>
          <p:nvPr/>
        </p:nvSpPr>
        <p:spPr bwMode="auto">
          <a:xfrm>
            <a:off x="2289175" y="3679825"/>
            <a:ext cx="1655763"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solidFill>
                  <a:srgbClr val="FF6213"/>
                </a:solidFill>
              </a:rPr>
              <a:t>Kyoto</a:t>
            </a:r>
            <a:r>
              <a:rPr lang="en-US" sz="1600" b="1">
                <a:solidFill>
                  <a:srgbClr val="FF6213"/>
                </a:solidFill>
              </a:rPr>
              <a:t> </a:t>
            </a:r>
            <a:r>
              <a:rPr lang="en-US" b="1">
                <a:solidFill>
                  <a:srgbClr val="FF6213"/>
                </a:solidFill>
              </a:rPr>
              <a:t>2050</a:t>
            </a:r>
            <a:endParaRPr lang="ru-RU" b="1">
              <a:solidFill>
                <a:srgbClr val="FF6213"/>
              </a:solidFill>
            </a:endParaRPr>
          </a:p>
        </p:txBody>
      </p:sp>
      <p:sp>
        <p:nvSpPr>
          <p:cNvPr id="781325" name="Text Box 13"/>
          <p:cNvSpPr txBox="1">
            <a:spLocks noChangeArrowheads="1"/>
          </p:cNvSpPr>
          <p:nvPr/>
        </p:nvSpPr>
        <p:spPr bwMode="auto">
          <a:xfrm>
            <a:off x="4737100" y="5037138"/>
            <a:ext cx="6477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a:solidFill>
                  <a:srgbClr val="FF6213"/>
                </a:solidFill>
              </a:rPr>
              <a:t>-3.5</a:t>
            </a:r>
            <a:endParaRPr lang="ru-RU" sz="1600" b="1">
              <a:solidFill>
                <a:srgbClr val="FF621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16"/>
                                        </p:tgtEl>
                                        <p:attrNameLst>
                                          <p:attrName>style.visibility</p:attrName>
                                        </p:attrNameLst>
                                      </p:cBhvr>
                                      <p:to>
                                        <p:strVal val="visible"/>
                                      </p:to>
                                    </p:set>
                                    <p:animEffect transition="in" filter="wipe(left)">
                                      <p:cBhvr>
                                        <p:cTn id="7" dur="500"/>
                                        <p:tgtEl>
                                          <p:spTgt spid="7813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1322"/>
                                        </p:tgtEl>
                                        <p:attrNameLst>
                                          <p:attrName>style.visibility</p:attrName>
                                        </p:attrNameLst>
                                      </p:cBhvr>
                                      <p:to>
                                        <p:strVal val="visible"/>
                                      </p:to>
                                    </p:set>
                                    <p:animEffect transition="in" filter="wipe(down)">
                                      <p:cBhvr>
                                        <p:cTn id="10" dur="500"/>
                                        <p:tgtEl>
                                          <p:spTgt spid="7813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81317"/>
                                        </p:tgtEl>
                                        <p:attrNameLst>
                                          <p:attrName>style.visibility</p:attrName>
                                        </p:attrNameLst>
                                      </p:cBhvr>
                                      <p:to>
                                        <p:strVal val="visible"/>
                                      </p:to>
                                    </p:set>
                                    <p:animEffect transition="in" filter="wipe(up)">
                                      <p:cBhvr>
                                        <p:cTn id="14" dur="500"/>
                                        <p:tgtEl>
                                          <p:spTgt spid="7813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81319"/>
                                        </p:tgtEl>
                                        <p:attrNameLst>
                                          <p:attrName>style.visibility</p:attrName>
                                        </p:attrNameLst>
                                      </p:cBhvr>
                                      <p:to>
                                        <p:strVal val="visible"/>
                                      </p:to>
                                    </p:set>
                                    <p:animEffect transition="in" filter="wipe(up)">
                                      <p:cBhvr>
                                        <p:cTn id="19" dur="500"/>
                                        <p:tgtEl>
                                          <p:spTgt spid="7813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81323"/>
                                        </p:tgtEl>
                                        <p:attrNameLst>
                                          <p:attrName>style.visibility</p:attrName>
                                        </p:attrNameLst>
                                      </p:cBhvr>
                                      <p:to>
                                        <p:strVal val="visible"/>
                                      </p:to>
                                    </p:set>
                                    <p:animEffect transition="in" filter="wipe(down)">
                                      <p:cBhvr>
                                        <p:cTn id="22" dur="500"/>
                                        <p:tgtEl>
                                          <p:spTgt spid="781323"/>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781318"/>
                                        </p:tgtEl>
                                        <p:attrNameLst>
                                          <p:attrName>style.visibility</p:attrName>
                                        </p:attrNameLst>
                                      </p:cBhvr>
                                      <p:to>
                                        <p:strVal val="visible"/>
                                      </p:to>
                                    </p:set>
                                    <p:animEffect transition="in" filter="wipe(right)">
                                      <p:cBhvr>
                                        <p:cTn id="26" dur="500"/>
                                        <p:tgtEl>
                                          <p:spTgt spid="7813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81320"/>
                                        </p:tgtEl>
                                        <p:attrNameLst>
                                          <p:attrName>style.visibility</p:attrName>
                                        </p:attrNameLst>
                                      </p:cBhvr>
                                      <p:to>
                                        <p:strVal val="visible"/>
                                      </p:to>
                                    </p:set>
                                    <p:animEffect transition="in" filter="wipe(down)">
                                      <p:cBhvr>
                                        <p:cTn id="31" dur="500"/>
                                        <p:tgtEl>
                                          <p:spTgt spid="781320"/>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781321"/>
                                        </p:tgtEl>
                                        <p:attrNameLst>
                                          <p:attrName>style.visibility</p:attrName>
                                        </p:attrNameLst>
                                      </p:cBhvr>
                                      <p:to>
                                        <p:strVal val="visible"/>
                                      </p:to>
                                    </p:set>
                                    <p:animEffect transition="in" filter="wipe(right)">
                                      <p:cBhvr>
                                        <p:cTn id="35" dur="500"/>
                                        <p:tgtEl>
                                          <p:spTgt spid="7813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81324"/>
                                        </p:tgtEl>
                                        <p:attrNameLst>
                                          <p:attrName>style.visibility</p:attrName>
                                        </p:attrNameLst>
                                      </p:cBhvr>
                                      <p:to>
                                        <p:strVal val="visible"/>
                                      </p:to>
                                    </p:set>
                                    <p:animEffect transition="in" filter="wipe(down)">
                                      <p:cBhvr>
                                        <p:cTn id="38" dur="500"/>
                                        <p:tgtEl>
                                          <p:spTgt spid="78132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81325"/>
                                        </p:tgtEl>
                                        <p:attrNameLst>
                                          <p:attrName>style.visibility</p:attrName>
                                        </p:attrNameLst>
                                      </p:cBhvr>
                                      <p:to>
                                        <p:strVal val="visible"/>
                                      </p:to>
                                    </p:set>
                                    <p:animEffect transition="in" filter="wipe(down)">
                                      <p:cBhvr>
                                        <p:cTn id="41" dur="500"/>
                                        <p:tgtEl>
                                          <p:spTgt spid="781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nimBg="1"/>
      <p:bldP spid="781317" grpId="0" animBg="1"/>
      <p:bldP spid="781318" grpId="0" animBg="1"/>
      <p:bldP spid="781319" grpId="0" animBg="1"/>
      <p:bldP spid="781320" grpId="0" animBg="1"/>
      <p:bldP spid="781321" grpId="0" animBg="1"/>
      <p:bldP spid="781322" grpId="0"/>
      <p:bldP spid="781323" grpId="0"/>
      <p:bldP spid="781324" grpId="0"/>
      <p:bldP spid="78132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804866" name="Rectangle 2"/>
          <p:cNvSpPr>
            <a:spLocks noGrp="1" noChangeArrowheads="1"/>
          </p:cNvSpPr>
          <p:nvPr>
            <p:ph type="title"/>
          </p:nvPr>
        </p:nvSpPr>
        <p:spPr>
          <a:xfrm>
            <a:off x="1423988" y="115888"/>
            <a:ext cx="8353425" cy="118745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incompatible with poverty reduction.</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CO</a:t>
            </a:r>
            <a:r>
              <a:rPr lang="en-US" sz="2000" baseline="-25000">
                <a:solidFill>
                  <a:srgbClr val="FFFF00"/>
                </a:solidFill>
                <a:effectLst>
                  <a:outerShdw blurRad="38100" dist="38100" dir="2700000" algn="tl">
                    <a:srgbClr val="000000"/>
                  </a:outerShdw>
                </a:effectLst>
                <a:latin typeface="Arial" charset="0"/>
              </a:rPr>
              <a:t>2 </a:t>
            </a:r>
            <a:r>
              <a:rPr lang="en-US" sz="2000">
                <a:solidFill>
                  <a:srgbClr val="FFFF00"/>
                </a:solidFill>
                <a:effectLst>
                  <a:outerShdw blurRad="38100" dist="38100" dir="2700000" algn="tl">
                    <a:srgbClr val="000000"/>
                  </a:outerShdw>
                </a:effectLst>
                <a:latin typeface="Arial" charset="0"/>
              </a:rPr>
              <a:t>emissions are associated with economic growth</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low-income countries (52 countries),1960-2000</a:t>
            </a:r>
            <a:endParaRPr lang="ru-RU" sz="2400">
              <a:solidFill>
                <a:srgbClr val="FFFF00"/>
              </a:solidFill>
              <a:effectLst>
                <a:outerShdw blurRad="38100" dist="38100" dir="2700000" algn="tl">
                  <a:srgbClr val="000000"/>
                </a:outerShdw>
              </a:effectLst>
              <a:latin typeface="Arial" charset="0"/>
            </a:endParaRPr>
          </a:p>
        </p:txBody>
      </p:sp>
      <p:graphicFrame>
        <p:nvGraphicFramePr>
          <p:cNvPr id="804867" name="Object 3"/>
          <p:cNvGraphicFramePr>
            <a:graphicFrameLocks noChangeAspect="1"/>
          </p:cNvGraphicFramePr>
          <p:nvPr>
            <p:ph idx="1"/>
          </p:nvPr>
        </p:nvGraphicFramePr>
        <p:xfrm>
          <a:off x="1028700" y="1304925"/>
          <a:ext cx="8561388" cy="5097463"/>
        </p:xfrm>
        <a:graphic>
          <a:graphicData uri="http://schemas.openxmlformats.org/presentationml/2006/ole">
            <p:oleObj spid="_x0000_s804867" name="Chart" r:id="rId3" imgW="8239125" imgH="4905375"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82338" name="Rectangle 2"/>
          <p:cNvSpPr>
            <a:spLocks noGrp="1" noChangeArrowheads="1"/>
          </p:cNvSpPr>
          <p:nvPr>
            <p:ph type="title"/>
          </p:nvPr>
        </p:nvSpPr>
        <p:spPr>
          <a:xfrm>
            <a:off x="1173163" y="260350"/>
            <a:ext cx="8567737" cy="1008063"/>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incompatible with wealth accumulation.</a:t>
            </a:r>
            <a:r>
              <a:rPr lang="ru-RU" sz="2400">
                <a:solidFill>
                  <a:srgbClr val="FFFF00"/>
                </a:solidFill>
                <a:effectLst>
                  <a:outerShdw blurRad="38100" dist="38100" dir="2700000" algn="tl">
                    <a:srgbClr val="000000"/>
                  </a:outerShdw>
                </a:effectLst>
                <a:latin typeface="Arial" charset="0"/>
              </a:rPr>
              <a:t> </a:t>
            </a:r>
            <a:r>
              <a:rPr lang="en-US" sz="2400">
                <a:solidFill>
                  <a:srgbClr val="FFFF00"/>
                </a:solidFill>
                <a:effectLst>
                  <a:outerShdw blurRad="38100" dist="38100" dir="2700000" algn="tl">
                    <a:srgbClr val="000000"/>
                  </a:outerShdw>
                </a:effectLst>
                <a:latin typeface="Arial" charset="0"/>
              </a:rPr>
              <a:t/>
            </a:r>
            <a:br>
              <a:rPr lang="en-US" sz="2400">
                <a:solidFill>
                  <a:srgbClr val="FFFF00"/>
                </a:solidFill>
                <a:effectLst>
                  <a:outerShdw blurRad="38100" dist="38100" dir="2700000" algn="tl">
                    <a:srgbClr val="000000"/>
                  </a:outerShdw>
                </a:effectLst>
                <a:latin typeface="Arial" charset="0"/>
              </a:rPr>
            </a:br>
            <a:r>
              <a:rPr lang="ru-RU" sz="2000">
                <a:solidFill>
                  <a:srgbClr val="FFFF00"/>
                </a:solidFill>
                <a:effectLst>
                  <a:outerShdw blurRad="38100" dist="38100" dir="2700000" algn="tl">
                    <a:srgbClr val="000000"/>
                  </a:outerShdw>
                </a:effectLst>
                <a:latin typeface="Arial" charset="0"/>
              </a:rPr>
              <a:t>СО</a:t>
            </a:r>
            <a:r>
              <a:rPr lang="ru-RU" sz="2000" baseline="-25000">
                <a:solidFill>
                  <a:srgbClr val="FFFF00"/>
                </a:solidFill>
                <a:effectLst>
                  <a:outerShdw blurRad="38100" dist="38100" dir="2700000" algn="tl">
                    <a:srgbClr val="000000"/>
                  </a:outerShdw>
                </a:effectLst>
                <a:latin typeface="Arial" charset="0"/>
              </a:rPr>
              <a:t>2</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emission are associated with economic growth</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developed economies, too (3</a:t>
            </a:r>
            <a:r>
              <a:rPr lang="ru-RU" sz="2000">
                <a:solidFill>
                  <a:srgbClr val="FFFF00"/>
                </a:solidFill>
                <a:effectLst>
                  <a:outerShdw blurRad="38100" dist="38100" dir="2700000" algn="tl">
                    <a:srgbClr val="000000"/>
                  </a:outerShdw>
                </a:effectLst>
                <a:latin typeface="Arial" charset="0"/>
              </a:rPr>
              <a:t>8 </a:t>
            </a:r>
            <a:r>
              <a:rPr lang="en-US" sz="2000">
                <a:solidFill>
                  <a:srgbClr val="FFFF00"/>
                </a:solidFill>
                <a:effectLst>
                  <a:outerShdw blurRad="38100" dist="38100" dir="2700000" algn="tl">
                    <a:srgbClr val="000000"/>
                  </a:outerShdw>
                </a:effectLst>
                <a:latin typeface="Arial" charset="0"/>
              </a:rPr>
              <a:t>countries), 19</a:t>
            </a:r>
            <a:r>
              <a:rPr lang="ru-RU" sz="2000">
                <a:solidFill>
                  <a:srgbClr val="FFFF00"/>
                </a:solidFill>
                <a:effectLst>
                  <a:outerShdw blurRad="38100" dist="38100" dir="2700000" algn="tl">
                    <a:srgbClr val="000000"/>
                  </a:outerShdw>
                </a:effectLst>
                <a:latin typeface="Arial" charset="0"/>
              </a:rPr>
              <a:t>91-2000</a:t>
            </a:r>
            <a:r>
              <a:rPr lang="en-US" sz="2000">
                <a:solidFill>
                  <a:srgbClr val="FFFF00"/>
                </a:solidFill>
                <a:effectLst>
                  <a:outerShdw blurRad="38100" dist="38100" dir="2700000" algn="tl">
                    <a:srgbClr val="000000"/>
                  </a:outerShdw>
                </a:effectLst>
                <a:latin typeface="Arial" charset="0"/>
              </a:rPr>
              <a:t> </a:t>
            </a:r>
            <a:endParaRPr lang="ru-RU" sz="2000">
              <a:solidFill>
                <a:srgbClr val="FFFF00"/>
              </a:solidFill>
              <a:effectLst>
                <a:outerShdw blurRad="38100" dist="38100" dir="2700000" algn="tl">
                  <a:srgbClr val="000000"/>
                </a:outerShdw>
              </a:effectLst>
              <a:latin typeface="Arial" charset="0"/>
            </a:endParaRPr>
          </a:p>
        </p:txBody>
      </p:sp>
      <p:graphicFrame>
        <p:nvGraphicFramePr>
          <p:cNvPr id="782339" name="Object 3"/>
          <p:cNvGraphicFramePr>
            <a:graphicFrameLocks noChangeAspect="1"/>
          </p:cNvGraphicFramePr>
          <p:nvPr>
            <p:ph idx="1"/>
          </p:nvPr>
        </p:nvGraphicFramePr>
        <p:xfrm>
          <a:off x="1028700" y="1304925"/>
          <a:ext cx="8589963" cy="5162550"/>
        </p:xfrm>
        <a:graphic>
          <a:graphicData uri="http://schemas.openxmlformats.org/presentationml/2006/ole">
            <p:oleObj spid="_x0000_s782339" name="Chart" r:id="rId3" imgW="8258175" imgH="4962525"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83362" name="Text Box 2"/>
          <p:cNvSpPr txBox="1">
            <a:spLocks noChangeArrowheads="1"/>
          </p:cNvSpPr>
          <p:nvPr/>
        </p:nvSpPr>
        <p:spPr bwMode="auto">
          <a:xfrm>
            <a:off x="1533525" y="6405563"/>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Climate Change 2001 Synthesis Report, IPCC, p.119.</a:t>
            </a:r>
            <a:endParaRPr lang="ru-RU" sz="1600" i="1"/>
          </a:p>
        </p:txBody>
      </p:sp>
      <p:sp>
        <p:nvSpPr>
          <p:cNvPr id="783363" name="Rectangle 3"/>
          <p:cNvSpPr>
            <a:spLocks noGrp="1" noChangeArrowheads="1"/>
          </p:cNvSpPr>
          <p:nvPr>
            <p:ph type="title"/>
          </p:nvPr>
        </p:nvSpPr>
        <p:spPr>
          <a:xfrm>
            <a:off x="1281113" y="152400"/>
            <a:ext cx="8624887" cy="1044575"/>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unbearably expensive.</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cost of compliance can be as high as 1750 US$ tln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between 1990 and 2100, or 15% of their annual GDP in affected countries</a:t>
            </a:r>
            <a:endParaRPr lang="ru-RU" sz="2000">
              <a:solidFill>
                <a:srgbClr val="FFFF00"/>
              </a:solidFill>
              <a:effectLst>
                <a:outerShdw blurRad="38100" dist="38100" dir="2700000" algn="tl">
                  <a:srgbClr val="000000"/>
                </a:outerShdw>
              </a:effectLst>
              <a:latin typeface="Arial" charset="0"/>
            </a:endParaRPr>
          </a:p>
        </p:txBody>
      </p:sp>
      <p:pic>
        <p:nvPicPr>
          <p:cNvPr id="783364" name="Picture 4" descr="2"/>
          <p:cNvPicPr>
            <a:picLocks noChangeAspect="1" noChangeArrowheads="1"/>
          </p:cNvPicPr>
          <p:nvPr>
            <p:ph idx="1"/>
          </p:nvPr>
        </p:nvPicPr>
        <p:blipFill>
          <a:blip r:embed="rId2" cstate="print"/>
          <a:srcRect/>
          <a:stretch>
            <a:fillRect/>
          </a:stretch>
        </p:blipFill>
        <p:spPr>
          <a:xfrm>
            <a:off x="1820863" y="1306513"/>
            <a:ext cx="7272337" cy="496570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84386" name="Rectangle 2"/>
          <p:cNvSpPr>
            <a:spLocks noGrp="1" noChangeArrowheads="1"/>
          </p:cNvSpPr>
          <p:nvPr>
            <p:ph type="title"/>
          </p:nvPr>
        </p:nvSpPr>
        <p:spPr>
          <a:xfrm>
            <a:off x="1208088" y="0"/>
            <a:ext cx="8301037" cy="1484313"/>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oriented on technological illusions.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It’s impossible to switch away from hydrocarbons</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to another energy base in a short period of time</a:t>
            </a:r>
            <a:r>
              <a:rPr lang="en-US" sz="2400">
                <a:solidFill>
                  <a:srgbClr val="FFFF00"/>
                </a:solidFill>
                <a:effectLst>
                  <a:outerShdw blurRad="38100" dist="38100" dir="2700000" algn="tl">
                    <a:srgbClr val="000000"/>
                  </a:outerShdw>
                </a:effectLst>
                <a:latin typeface="Arial" charset="0"/>
              </a:rPr>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World energy consumption by source of origin</a:t>
            </a:r>
            <a:r>
              <a:rPr lang="en-US" sz="2800">
                <a:solidFill>
                  <a:srgbClr val="FFFF00"/>
                </a:solidFill>
                <a:effectLst>
                  <a:outerShdw blurRad="38100" dist="38100" dir="2700000" algn="tl">
                    <a:srgbClr val="000000"/>
                  </a:outerShdw>
                </a:effectLst>
                <a:latin typeface="Arial" charset="0"/>
              </a:rPr>
              <a:t> </a:t>
            </a:r>
            <a:endParaRPr lang="ru-RU" sz="2800">
              <a:solidFill>
                <a:srgbClr val="FFFF00"/>
              </a:solidFill>
              <a:effectLst>
                <a:outerShdw blurRad="38100" dist="38100" dir="2700000" algn="tl">
                  <a:srgbClr val="000000"/>
                </a:outerShdw>
              </a:effectLst>
              <a:latin typeface="Arial" charset="0"/>
            </a:endParaRPr>
          </a:p>
        </p:txBody>
      </p:sp>
      <p:graphicFrame>
        <p:nvGraphicFramePr>
          <p:cNvPr id="784387" name="Object 3"/>
          <p:cNvGraphicFramePr>
            <a:graphicFrameLocks noChangeAspect="1"/>
          </p:cNvGraphicFramePr>
          <p:nvPr>
            <p:ph idx="1"/>
          </p:nvPr>
        </p:nvGraphicFramePr>
        <p:xfrm>
          <a:off x="1222375" y="1730375"/>
          <a:ext cx="8535988" cy="4311650"/>
        </p:xfrm>
        <a:graphic>
          <a:graphicData uri="http://schemas.openxmlformats.org/presentationml/2006/ole">
            <p:oleObj spid="_x0000_s784387" name="Chart" r:id="rId3" imgW="7410450" imgH="3743325"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ru-RU"/>
              <a:t>©ИЭА</a:t>
            </a:r>
            <a:endParaRPr lang="en-US"/>
          </a:p>
        </p:txBody>
      </p:sp>
      <p:sp>
        <p:nvSpPr>
          <p:cNvPr id="765954" name="Rectangle 2"/>
          <p:cNvSpPr>
            <a:spLocks noGrp="1" noChangeArrowheads="1"/>
          </p:cNvSpPr>
          <p:nvPr>
            <p:ph type="title"/>
          </p:nvPr>
        </p:nvSpPr>
        <p:spPr>
          <a:xfrm>
            <a:off x="1136650" y="125413"/>
            <a:ext cx="8420100" cy="1143000"/>
          </a:xfrm>
        </p:spPr>
        <p:txBody>
          <a:bodyPr/>
          <a:lstStyle/>
          <a:p>
            <a:pPr algn="ctr"/>
            <a:r>
              <a:rPr lang="en-US" sz="2400">
                <a:solidFill>
                  <a:srgbClr val="FFFF00"/>
                </a:solidFill>
                <a:effectLst>
                  <a:outerShdw blurRad="38100" dist="38100" dir="2700000" algn="tl">
                    <a:srgbClr val="000000"/>
                  </a:outerShdw>
                </a:effectLst>
                <a:latin typeface="Arial" charset="0"/>
              </a:rPr>
              <a:t>The Kyoto protocol is based on flawed science.</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variation of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concentration can not be explained</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by variation in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of anthropogenic character</a:t>
            </a:r>
            <a:br>
              <a:rPr lang="en-US" sz="2000">
                <a:solidFill>
                  <a:srgbClr val="FFFF00"/>
                </a:solidFill>
                <a:effectLst>
                  <a:outerShdw blurRad="38100" dist="38100" dir="2700000" algn="tl">
                    <a:srgbClr val="000000"/>
                  </a:outerShdw>
                </a:effectLst>
                <a:latin typeface="Arial" charset="0"/>
              </a:rPr>
            </a:br>
            <a:endParaRPr lang="ru-RU" sz="2000">
              <a:solidFill>
                <a:srgbClr val="FFFF00"/>
              </a:solidFill>
              <a:effectLst>
                <a:outerShdw blurRad="38100" dist="38100" dir="2700000" algn="tl">
                  <a:srgbClr val="000000"/>
                </a:outerShdw>
              </a:effectLst>
              <a:latin typeface="Arial" charset="0"/>
            </a:endParaRPr>
          </a:p>
        </p:txBody>
      </p:sp>
      <p:graphicFrame>
        <p:nvGraphicFramePr>
          <p:cNvPr id="765956" name="Object 4"/>
          <p:cNvGraphicFramePr>
            <a:graphicFrameLocks noChangeAspect="1"/>
          </p:cNvGraphicFramePr>
          <p:nvPr>
            <p:ph sz="half" idx="1"/>
          </p:nvPr>
        </p:nvGraphicFramePr>
        <p:xfrm>
          <a:off x="1316038" y="873125"/>
          <a:ext cx="8208962" cy="5167313"/>
        </p:xfrm>
        <a:graphic>
          <a:graphicData uri="http://schemas.openxmlformats.org/presentationml/2006/ole">
            <p:oleObj spid="_x0000_s765956" name="Chart" r:id="rId3" imgW="7867650" imgH="4953000" progId="MSGraph.Chart.8">
              <p:embed followColorScheme="full"/>
            </p:oleObj>
          </a:graphicData>
        </a:graphic>
      </p:graphicFrame>
      <p:sp>
        <p:nvSpPr>
          <p:cNvPr id="765957" name="Text Box 5"/>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Carbon Dioxide Information Analysis Center, 2003</a:t>
            </a:r>
            <a:r>
              <a:rPr lang="ru-RU" sz="1600" i="1"/>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ru-RU"/>
              <a:t>©ИЭА</a:t>
            </a:r>
            <a:endParaRPr lang="en-US"/>
          </a:p>
        </p:txBody>
      </p:sp>
      <p:sp>
        <p:nvSpPr>
          <p:cNvPr id="766978" name="Rectangle 2"/>
          <p:cNvSpPr>
            <a:spLocks noGrp="1" noChangeArrowheads="1"/>
          </p:cNvSpPr>
          <p:nvPr>
            <p:ph type="title"/>
          </p:nvPr>
        </p:nvSpPr>
        <p:spPr>
          <a:xfrm>
            <a:off x="1136650" y="115888"/>
            <a:ext cx="8420100" cy="1143000"/>
          </a:xfrm>
        </p:spPr>
        <p:txBody>
          <a:bodyPr/>
          <a:lstStyle/>
          <a:p>
            <a:pPr algn="ctr"/>
            <a:r>
              <a:rPr lang="en-US" sz="2400">
                <a:solidFill>
                  <a:srgbClr val="FFFF00"/>
                </a:solidFill>
                <a:effectLst>
                  <a:outerShdw blurRad="38100" dist="38100" dir="2700000" algn="tl">
                    <a:srgbClr val="000000"/>
                  </a:outerShdw>
                </a:effectLst>
                <a:latin typeface="Arial" charset="0"/>
              </a:rPr>
              <a:t>The Kyoto protocol is based on flawed science.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variation in temperature can not be explained</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by the variation in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concentration</a:t>
            </a:r>
            <a:endParaRPr lang="ru-RU" sz="2000">
              <a:solidFill>
                <a:srgbClr val="FFFF00"/>
              </a:solidFill>
              <a:effectLst>
                <a:outerShdw blurRad="38100" dist="38100" dir="2700000" algn="tl">
                  <a:srgbClr val="000000"/>
                </a:outerShdw>
              </a:effectLst>
              <a:latin typeface="Arial" charset="0"/>
            </a:endParaRPr>
          </a:p>
        </p:txBody>
      </p:sp>
      <p:graphicFrame>
        <p:nvGraphicFramePr>
          <p:cNvPr id="766979" name="Object 3"/>
          <p:cNvGraphicFramePr>
            <a:graphicFrameLocks noChangeAspect="1"/>
          </p:cNvGraphicFramePr>
          <p:nvPr>
            <p:ph sz="half" idx="1"/>
          </p:nvPr>
        </p:nvGraphicFramePr>
        <p:xfrm>
          <a:off x="1316038" y="1092200"/>
          <a:ext cx="8148637" cy="4954588"/>
        </p:xfrm>
        <a:graphic>
          <a:graphicData uri="http://schemas.openxmlformats.org/presentationml/2006/ole">
            <p:oleObj spid="_x0000_s766979" name="Chart" r:id="rId3" imgW="7800975" imgH="4743450" progId="MSGraph.Chart.8">
              <p:embed followColorScheme="full"/>
            </p:oleObj>
          </a:graphicData>
        </a:graphic>
      </p:graphicFrame>
      <p:sp>
        <p:nvSpPr>
          <p:cNvPr id="766980"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Carbon Dioxide Information Analysis Center, 2003</a:t>
            </a:r>
            <a:r>
              <a:rPr lang="ru-RU" sz="1600" i="1"/>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ru-RU"/>
              <a:t>©ИЭА</a:t>
            </a:r>
            <a:endParaRPr lang="en-US"/>
          </a:p>
        </p:txBody>
      </p:sp>
      <p:sp>
        <p:nvSpPr>
          <p:cNvPr id="769026" name="Rectangle 2"/>
          <p:cNvSpPr>
            <a:spLocks noGrp="1" noChangeArrowheads="1"/>
          </p:cNvSpPr>
          <p:nvPr>
            <p:ph type="title"/>
          </p:nvPr>
        </p:nvSpPr>
        <p:spPr>
          <a:xfrm>
            <a:off x="1136650" y="125413"/>
            <a:ext cx="8420100" cy="1143000"/>
          </a:xfrm>
        </p:spPr>
        <p:txBody>
          <a:bodyPr/>
          <a:lstStyle/>
          <a:p>
            <a:pPr algn="ctr"/>
            <a:r>
              <a:rPr lang="en-US" sz="2400">
                <a:solidFill>
                  <a:srgbClr val="FFFF00"/>
                </a:solidFill>
                <a:effectLst>
                  <a:outerShdw blurRad="38100" dist="38100" dir="2700000" algn="tl">
                    <a:srgbClr val="000000"/>
                  </a:outerShdw>
                </a:effectLst>
                <a:latin typeface="Arial" charset="0"/>
              </a:rPr>
              <a:t>The Kyoto protocol is based on flawed science.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variation in temperature can not be explained</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by variation in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of anthropogenic character</a:t>
            </a:r>
            <a:br>
              <a:rPr lang="en-US" sz="2000">
                <a:solidFill>
                  <a:srgbClr val="FFFF00"/>
                </a:solidFill>
                <a:effectLst>
                  <a:outerShdw blurRad="38100" dist="38100" dir="2700000" algn="tl">
                    <a:srgbClr val="000000"/>
                  </a:outerShdw>
                </a:effectLst>
                <a:latin typeface="Arial" charset="0"/>
              </a:rPr>
            </a:br>
            <a:endParaRPr lang="ru-RU" sz="2000">
              <a:solidFill>
                <a:srgbClr val="FFFF00"/>
              </a:solidFill>
              <a:effectLst>
                <a:outerShdw blurRad="38100" dist="38100" dir="2700000" algn="tl">
                  <a:srgbClr val="000000"/>
                </a:outerShdw>
              </a:effectLst>
              <a:latin typeface="Arial" charset="0"/>
            </a:endParaRPr>
          </a:p>
        </p:txBody>
      </p:sp>
      <p:sp>
        <p:nvSpPr>
          <p:cNvPr id="769028"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Carbon Dioxide Information Analysis Center, 2003</a:t>
            </a:r>
            <a:r>
              <a:rPr lang="ru-RU" sz="1600" i="1"/>
              <a:t>.</a:t>
            </a:r>
          </a:p>
        </p:txBody>
      </p:sp>
      <p:graphicFrame>
        <p:nvGraphicFramePr>
          <p:cNvPr id="769030" name="Object 6"/>
          <p:cNvGraphicFramePr>
            <a:graphicFrameLocks noChangeAspect="1"/>
          </p:cNvGraphicFramePr>
          <p:nvPr>
            <p:ph sz="half" idx="1"/>
          </p:nvPr>
        </p:nvGraphicFramePr>
        <p:xfrm>
          <a:off x="1423988" y="925513"/>
          <a:ext cx="8245475" cy="5189537"/>
        </p:xfrm>
        <a:graphic>
          <a:graphicData uri="http://schemas.openxmlformats.org/presentationml/2006/ole">
            <p:oleObj spid="_x0000_s769030" name="Chart" r:id="rId3" imgW="7867650" imgH="49530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99746" name="Rectangle 2"/>
          <p:cNvSpPr>
            <a:spLocks noGrp="1" noChangeArrowheads="1"/>
          </p:cNvSpPr>
          <p:nvPr>
            <p:ph type="title"/>
          </p:nvPr>
        </p:nvSpPr>
        <p:spPr>
          <a:xfrm>
            <a:off x="884238" y="225425"/>
            <a:ext cx="9021762" cy="129540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based on flawed science.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variation in temperature is positively correlated with variation in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concentration only from 1976-2003. This is the ONLY such sub-period</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out of 6 sub-periods between 1860 and 2003</a:t>
            </a:r>
            <a:endParaRPr lang="ru-RU" sz="2400">
              <a:solidFill>
                <a:srgbClr val="FFFF00"/>
              </a:solidFill>
              <a:effectLst>
                <a:outerShdw blurRad="38100" dist="38100" dir="2700000" algn="tl">
                  <a:srgbClr val="000000"/>
                </a:outerShdw>
              </a:effectLst>
              <a:latin typeface="Arial" charset="0"/>
            </a:endParaRPr>
          </a:p>
        </p:txBody>
      </p:sp>
      <p:graphicFrame>
        <p:nvGraphicFramePr>
          <p:cNvPr id="799747" name="Object 3"/>
          <p:cNvGraphicFramePr>
            <a:graphicFrameLocks noChangeAspect="1"/>
          </p:cNvGraphicFramePr>
          <p:nvPr>
            <p:ph idx="1"/>
          </p:nvPr>
        </p:nvGraphicFramePr>
        <p:xfrm>
          <a:off x="914400" y="1595438"/>
          <a:ext cx="8863013" cy="4522787"/>
        </p:xfrm>
        <a:graphic>
          <a:graphicData uri="http://schemas.openxmlformats.org/presentationml/2006/ole">
            <p:oleObj spid="_x0000_s799747" name="Chart" r:id="rId3" imgW="8286750" imgH="4229100"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ru-RU"/>
              <a:t>©ИЭА</a:t>
            </a:r>
            <a:endParaRPr lang="en-US"/>
          </a:p>
        </p:txBody>
      </p:sp>
      <p:sp>
        <p:nvSpPr>
          <p:cNvPr id="798722" name="Rectangle 2"/>
          <p:cNvSpPr>
            <a:spLocks noGrp="1" noChangeArrowheads="1"/>
          </p:cNvSpPr>
          <p:nvPr>
            <p:ph type="title"/>
          </p:nvPr>
        </p:nvSpPr>
        <p:spPr>
          <a:xfrm>
            <a:off x="1320800" y="152400"/>
            <a:ext cx="8420100" cy="114300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discriminatory against Russia</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Russia’s total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are lower than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those of other countries not adopting emission limits</a:t>
            </a:r>
            <a:endParaRPr lang="ru-RU" sz="2000">
              <a:solidFill>
                <a:srgbClr val="FFFF00"/>
              </a:solidFill>
              <a:effectLst>
                <a:outerShdw blurRad="38100" dist="38100" dir="2700000" algn="tl">
                  <a:srgbClr val="000000"/>
                </a:outerShdw>
              </a:effectLst>
              <a:latin typeface="Arial" charset="0"/>
            </a:endParaRPr>
          </a:p>
        </p:txBody>
      </p:sp>
      <p:graphicFrame>
        <p:nvGraphicFramePr>
          <p:cNvPr id="798723" name="Object 3"/>
          <p:cNvGraphicFramePr>
            <a:graphicFrameLocks noChangeAspect="1"/>
          </p:cNvGraphicFramePr>
          <p:nvPr>
            <p:ph idx="1"/>
          </p:nvPr>
        </p:nvGraphicFramePr>
        <p:xfrm>
          <a:off x="1568450" y="1160463"/>
          <a:ext cx="7705725" cy="4645025"/>
        </p:xfrm>
        <a:graphic>
          <a:graphicData uri="http://schemas.openxmlformats.org/presentationml/2006/ole">
            <p:oleObj spid="_x0000_s798723" name="Chart" r:id="rId3" imgW="8420100" imgH="4114800" progId="MSGraph.Chart.8">
              <p:embed followColorScheme="full"/>
            </p:oleObj>
          </a:graphicData>
        </a:graphic>
      </p:graphicFrame>
      <p:sp>
        <p:nvSpPr>
          <p:cNvPr id="798724" name="Text Box 4"/>
          <p:cNvSpPr txBox="1">
            <a:spLocks noChangeArrowheads="1"/>
          </p:cNvSpPr>
          <p:nvPr/>
        </p:nvSpPr>
        <p:spPr bwMode="auto">
          <a:xfrm>
            <a:off x="2433638" y="2276475"/>
            <a:ext cx="1331912"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6213"/>
                </a:solidFill>
              </a:rPr>
              <a:t>With limited emissions</a:t>
            </a:r>
            <a:endParaRPr lang="ru-RU">
              <a:solidFill>
                <a:srgbClr val="FF6213"/>
              </a:solidFill>
            </a:endParaRPr>
          </a:p>
        </p:txBody>
      </p:sp>
      <p:sp>
        <p:nvSpPr>
          <p:cNvPr id="798725" name="Text Box 5"/>
          <p:cNvSpPr txBox="1">
            <a:spLocks noChangeArrowheads="1"/>
          </p:cNvSpPr>
          <p:nvPr/>
        </p:nvSpPr>
        <p:spPr bwMode="auto">
          <a:xfrm>
            <a:off x="7040563" y="2276475"/>
            <a:ext cx="1333500"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66FF33"/>
                </a:solidFill>
              </a:rPr>
              <a:t>With unlimited emissions</a:t>
            </a:r>
            <a:endParaRPr lang="ru-RU">
              <a:solidFill>
                <a:srgbClr val="66FF33"/>
              </a:solidFill>
            </a:endParaRPr>
          </a:p>
        </p:txBody>
      </p:sp>
      <p:sp>
        <p:nvSpPr>
          <p:cNvPr id="798726" name="Line 6"/>
          <p:cNvSpPr>
            <a:spLocks noChangeShapeType="1"/>
          </p:cNvSpPr>
          <p:nvPr/>
        </p:nvSpPr>
        <p:spPr bwMode="auto">
          <a:xfrm>
            <a:off x="4521200" y="2198688"/>
            <a:ext cx="0" cy="2879725"/>
          </a:xfrm>
          <a:prstGeom prst="line">
            <a:avLst/>
          </a:prstGeom>
          <a:noFill/>
          <a:ln w="12700" cap="sq">
            <a:solidFill>
              <a:schemeClr val="tx1"/>
            </a:solidFill>
            <a:round/>
            <a:headEnd type="none" w="sm" len="sm"/>
            <a:tailEnd type="none" w="sm" len="sm"/>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89506" name="Rectangle 2"/>
          <p:cNvSpPr>
            <a:spLocks noGrp="1" noChangeArrowheads="1"/>
          </p:cNvSpPr>
          <p:nvPr>
            <p:ph type="title"/>
          </p:nvPr>
        </p:nvSpPr>
        <p:spPr>
          <a:xfrm>
            <a:off x="1136650" y="115888"/>
            <a:ext cx="8769350" cy="1476375"/>
          </a:xfrm>
          <a:noFill/>
          <a:ln/>
        </p:spPr>
        <p:txBody>
          <a:bodyPr/>
          <a:lstStyle/>
          <a:p>
            <a:pPr algn="ctr"/>
            <a:r>
              <a:rPr lang="en-US" sz="2400">
                <a:solidFill>
                  <a:srgbClr val="FFFF00"/>
                </a:solidFill>
                <a:effectLst>
                  <a:outerShdw blurRad="38100" dist="38100" dir="2700000" algn="tl">
                    <a:srgbClr val="000000"/>
                  </a:outerShdw>
                </a:effectLst>
                <a:latin typeface="Arial" charset="0"/>
              </a:rPr>
              <a:t>The very concept of “Global Warming”</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critically depends on the time horizon chosen.</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It appears reasonable for short-term periods.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Absolute</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temperature (</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England, 1659-2002</a:t>
            </a:r>
            <a:endParaRPr lang="ru-RU" sz="2000">
              <a:solidFill>
                <a:srgbClr val="FFFF00"/>
              </a:solidFill>
              <a:effectLst>
                <a:outerShdw blurRad="38100" dist="38100" dir="2700000" algn="tl">
                  <a:srgbClr val="000000"/>
                </a:outerShdw>
              </a:effectLst>
              <a:latin typeface="Arial" charset="0"/>
            </a:endParaRPr>
          </a:p>
        </p:txBody>
      </p:sp>
      <p:pic>
        <p:nvPicPr>
          <p:cNvPr id="789507" name="Picture 3" descr="Рисунок30"/>
          <p:cNvPicPr>
            <a:picLocks noChangeAspect="1" noChangeArrowheads="1"/>
          </p:cNvPicPr>
          <p:nvPr>
            <p:ph idx="1"/>
          </p:nvPr>
        </p:nvPicPr>
        <p:blipFill>
          <a:blip r:embed="rId2" cstate="print"/>
          <a:srcRect/>
          <a:stretch>
            <a:fillRect/>
          </a:stretch>
        </p:blipFill>
        <p:spPr>
          <a:xfrm>
            <a:off x="2181225" y="1655763"/>
            <a:ext cx="6624638" cy="4676775"/>
          </a:xfrm>
          <a:noFill/>
          <a:ln/>
        </p:spPr>
      </p:pic>
      <p:sp>
        <p:nvSpPr>
          <p:cNvPr id="789508"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r>
              <a:rPr lang="en-US" sz="1600" i="1"/>
              <a:t>Source: www.met-office.gov.uk</a:t>
            </a:r>
            <a:r>
              <a:rPr lang="ru-RU" sz="1600" i="1"/>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86434" name="Rectangle 2"/>
          <p:cNvSpPr>
            <a:spLocks noGrp="1" noChangeArrowheads="1"/>
          </p:cNvSpPr>
          <p:nvPr>
            <p:ph type="title"/>
          </p:nvPr>
        </p:nvSpPr>
        <p:spPr>
          <a:xfrm>
            <a:off x="1244600" y="115888"/>
            <a:ext cx="8569325" cy="1404937"/>
          </a:xfrm>
          <a:noFill/>
          <a:ln/>
        </p:spPr>
        <p:txBody>
          <a:bodyPr/>
          <a:lstStyle/>
          <a:p>
            <a:pPr algn="ctr"/>
            <a:r>
              <a:rPr lang="en-US" sz="2400">
                <a:solidFill>
                  <a:srgbClr val="FFFF00"/>
                </a:solidFill>
                <a:effectLst>
                  <a:outerShdw blurRad="38100" dist="38100" dir="2700000" algn="tl">
                    <a:srgbClr val="000000"/>
                  </a:outerShdw>
                </a:effectLst>
                <a:latin typeface="Arial" charset="0"/>
              </a:rPr>
              <a:t>The very concept of “Global Warming”</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critically depends on the time horizon chosen.</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It appears unproven for longer-term periods.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Absolute</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temperature (</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NE Canada (Baffin Island), 752-1992</a:t>
            </a:r>
            <a:endParaRPr lang="ru-RU" sz="2000">
              <a:solidFill>
                <a:srgbClr val="FFFF00"/>
              </a:solidFill>
              <a:effectLst>
                <a:outerShdw blurRad="38100" dist="38100" dir="2700000" algn="tl">
                  <a:srgbClr val="000000"/>
                </a:outerShdw>
              </a:effectLst>
              <a:latin typeface="Arial" charset="0"/>
            </a:endParaRPr>
          </a:p>
        </p:txBody>
      </p:sp>
      <p:pic>
        <p:nvPicPr>
          <p:cNvPr id="786435" name="Picture 3" descr="Рисунок16"/>
          <p:cNvPicPr>
            <a:picLocks noChangeAspect="1" noChangeArrowheads="1"/>
          </p:cNvPicPr>
          <p:nvPr>
            <p:ph idx="1"/>
          </p:nvPr>
        </p:nvPicPr>
        <p:blipFill>
          <a:blip r:embed="rId2" cstate="print"/>
          <a:srcRect/>
          <a:stretch>
            <a:fillRect/>
          </a:stretch>
        </p:blipFill>
        <p:spPr>
          <a:xfrm>
            <a:off x="2000250" y="1592263"/>
            <a:ext cx="6948488" cy="4797425"/>
          </a:xfrm>
          <a:noFill/>
          <a:ln/>
        </p:spPr>
      </p:pic>
      <p:sp>
        <p:nvSpPr>
          <p:cNvPr id="786436"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88482" name="Rectangle 2"/>
          <p:cNvSpPr>
            <a:spLocks noGrp="1" noChangeArrowheads="1"/>
          </p:cNvSpPr>
          <p:nvPr>
            <p:ph type="title"/>
          </p:nvPr>
        </p:nvSpPr>
        <p:spPr>
          <a:xfrm>
            <a:off x="1065213" y="0"/>
            <a:ext cx="8712200" cy="1412875"/>
          </a:xfrm>
          <a:noFill/>
          <a:ln/>
        </p:spPr>
        <p:txBody>
          <a:bodyPr/>
          <a:lstStyle/>
          <a:p>
            <a:pPr algn="ctr"/>
            <a:r>
              <a:rPr lang="en-US" sz="2400">
                <a:solidFill>
                  <a:srgbClr val="FFFF00"/>
                </a:solidFill>
                <a:effectLst>
                  <a:outerShdw blurRad="38100" dist="38100" dir="2700000" algn="tl">
                    <a:srgbClr val="000000"/>
                  </a:outerShdw>
                </a:effectLst>
                <a:latin typeface="Arial" charset="0"/>
              </a:rPr>
              <a:t>The very concept of “Global Warming”</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critically depends on the time horizon chosen.</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 It appears unproven for longer-term periods.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Absolute temperature</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Tasmania,1571 BC - 1991 AD</a:t>
            </a:r>
            <a:endParaRPr lang="ru-RU" sz="2000">
              <a:solidFill>
                <a:srgbClr val="FFFF00"/>
              </a:solidFill>
              <a:effectLst>
                <a:outerShdw blurRad="38100" dist="38100" dir="2700000" algn="tl">
                  <a:srgbClr val="000000"/>
                </a:outerShdw>
              </a:effectLst>
              <a:latin typeface="Arial" charset="0"/>
            </a:endParaRPr>
          </a:p>
        </p:txBody>
      </p:sp>
      <p:pic>
        <p:nvPicPr>
          <p:cNvPr id="788483" name="Picture 3" descr="Рисунок8"/>
          <p:cNvPicPr>
            <a:picLocks noChangeAspect="1" noChangeArrowheads="1"/>
          </p:cNvPicPr>
          <p:nvPr>
            <p:ph idx="1"/>
          </p:nvPr>
        </p:nvPicPr>
        <p:blipFill>
          <a:blip r:embed="rId2" cstate="print"/>
          <a:srcRect/>
          <a:stretch>
            <a:fillRect/>
          </a:stretch>
        </p:blipFill>
        <p:spPr>
          <a:xfrm>
            <a:off x="1676400" y="1358900"/>
            <a:ext cx="7597775" cy="4984750"/>
          </a:xfrm>
          <a:noFill/>
          <a:ln/>
        </p:spPr>
      </p:pic>
      <p:sp>
        <p:nvSpPr>
          <p:cNvPr id="788484"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ru-RU"/>
              <a:t>©ИЭА</a:t>
            </a:r>
            <a:endParaRPr lang="en-US"/>
          </a:p>
        </p:txBody>
      </p:sp>
      <p:sp>
        <p:nvSpPr>
          <p:cNvPr id="800770" name="Text Box 2"/>
          <p:cNvSpPr txBox="1">
            <a:spLocks noChangeArrowheads="1"/>
          </p:cNvSpPr>
          <p:nvPr/>
        </p:nvSpPr>
        <p:spPr bwMode="auto">
          <a:xfrm>
            <a:off x="1244600" y="6332538"/>
            <a:ext cx="8029575" cy="51752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i="1"/>
              <a:t>Source: Grootes, P.M., Stuiver, M., White, J.W.C., Johnsen, S.J., Jouzel J., Comparison of oxygen isotope records from the GISP and GRIP Greenland ice cores. Nature 366, 1993, pp.552-554.</a:t>
            </a:r>
            <a:endParaRPr lang="ru-RU" sz="1400" i="1"/>
          </a:p>
        </p:txBody>
      </p:sp>
      <p:sp>
        <p:nvSpPr>
          <p:cNvPr id="800771" name="Rectangle 3"/>
          <p:cNvSpPr>
            <a:spLocks noGrp="1" noChangeArrowheads="1"/>
          </p:cNvSpPr>
          <p:nvPr>
            <p:ph type="title"/>
          </p:nvPr>
        </p:nvSpPr>
        <p:spPr>
          <a:xfrm>
            <a:off x="776288" y="80963"/>
            <a:ext cx="9129712" cy="1728787"/>
          </a:xfrm>
          <a:noFill/>
          <a:ln/>
        </p:spPr>
        <p:txBody>
          <a:bodyPr lIns="21600" rIns="21600"/>
          <a:lstStyle/>
          <a:p>
            <a:pPr algn="ctr"/>
            <a:r>
              <a:rPr lang="en-US" sz="2400">
                <a:solidFill>
                  <a:srgbClr val="FFFF00"/>
                </a:solidFill>
                <a:effectLst>
                  <a:outerShdw blurRad="38100" dist="38100" dir="2700000" algn="tl">
                    <a:srgbClr val="000000"/>
                  </a:outerShdw>
                </a:effectLst>
                <a:latin typeface="Arial" charset="0"/>
              </a:rPr>
              <a:t>The very concept of “Global Warming” critically depends on the time horizon chosen. It appears unproven for longer-term periods.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current “Global Warming” is not unique and is not strongest </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history of civilization.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Variation in temperature in the last 5000 years</a:t>
            </a:r>
            <a:endParaRPr lang="ru-RU" sz="2000">
              <a:solidFill>
                <a:srgbClr val="FFFF00"/>
              </a:solidFill>
              <a:effectLst>
                <a:outerShdw blurRad="38100" dist="38100" dir="2700000" algn="tl">
                  <a:srgbClr val="000000"/>
                </a:outerShdw>
              </a:effectLst>
              <a:latin typeface="Arial" charset="0"/>
            </a:endParaRPr>
          </a:p>
        </p:txBody>
      </p:sp>
      <p:sp>
        <p:nvSpPr>
          <p:cNvPr id="800772" name="Text Box 4"/>
          <p:cNvSpPr txBox="1">
            <a:spLocks noChangeArrowheads="1"/>
          </p:cNvSpPr>
          <p:nvPr/>
        </p:nvSpPr>
        <p:spPr bwMode="auto">
          <a:xfrm>
            <a:off x="1065213" y="6015038"/>
            <a:ext cx="860425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t>Distribution of Oxygen</a:t>
            </a:r>
            <a:r>
              <a:rPr lang="ru-RU" sz="1600"/>
              <a:t> </a:t>
            </a:r>
            <a:r>
              <a:rPr lang="el-GR" sz="1600">
                <a:cs typeface="Arial" charset="0"/>
              </a:rPr>
              <a:t>δ</a:t>
            </a:r>
            <a:r>
              <a:rPr lang="ru-RU" sz="1600" baseline="30000"/>
              <a:t>18</a:t>
            </a:r>
            <a:r>
              <a:rPr lang="ru-RU" sz="1600"/>
              <a:t>О </a:t>
            </a:r>
            <a:r>
              <a:rPr lang="en-US" sz="1600"/>
              <a:t>in the upper part of the kern from drill</a:t>
            </a:r>
            <a:r>
              <a:rPr lang="ru-RU" sz="1600"/>
              <a:t> </a:t>
            </a:r>
            <a:r>
              <a:rPr lang="en-US" sz="1600"/>
              <a:t>GIS</a:t>
            </a:r>
            <a:r>
              <a:rPr lang="ru-RU" sz="1600"/>
              <a:t>Р2</a:t>
            </a:r>
            <a:r>
              <a:rPr lang="en-US" sz="1600"/>
              <a:t> </a:t>
            </a:r>
            <a:r>
              <a:rPr lang="ru-RU" sz="1600"/>
              <a:t>(</a:t>
            </a:r>
            <a:r>
              <a:rPr lang="en-US" sz="1600"/>
              <a:t>last</a:t>
            </a:r>
            <a:r>
              <a:rPr lang="ru-RU" sz="1600"/>
              <a:t> 5000 </a:t>
            </a:r>
            <a:r>
              <a:rPr lang="en-US" sz="1600"/>
              <a:t>years</a:t>
            </a:r>
            <a:r>
              <a:rPr lang="ru-RU" sz="1600"/>
              <a:t>)</a:t>
            </a:r>
            <a:r>
              <a:rPr lang="ru-RU" sz="1800"/>
              <a:t> </a:t>
            </a:r>
          </a:p>
        </p:txBody>
      </p:sp>
      <p:pic>
        <p:nvPicPr>
          <p:cNvPr id="800773" name="Picture 5" descr="3 copy"/>
          <p:cNvPicPr>
            <a:picLocks noChangeAspect="1" noChangeArrowheads="1"/>
          </p:cNvPicPr>
          <p:nvPr>
            <p:ph idx="1"/>
          </p:nvPr>
        </p:nvPicPr>
        <p:blipFill>
          <a:blip r:embed="rId2" cstate="print"/>
          <a:srcRect/>
          <a:stretch>
            <a:fillRect/>
          </a:stretch>
        </p:blipFill>
        <p:spPr>
          <a:xfrm>
            <a:off x="1281113" y="1806575"/>
            <a:ext cx="8243887" cy="4264025"/>
          </a:xfrm>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ru-RU"/>
              <a:t>©ИЭА</a:t>
            </a:r>
            <a:endParaRPr lang="en-US"/>
          </a:p>
        </p:txBody>
      </p:sp>
      <p:sp>
        <p:nvSpPr>
          <p:cNvPr id="794626" name="Text Box 2"/>
          <p:cNvSpPr txBox="1">
            <a:spLocks noChangeArrowheads="1"/>
          </p:cNvSpPr>
          <p:nvPr/>
        </p:nvSpPr>
        <p:spPr bwMode="auto">
          <a:xfrm>
            <a:off x="1749425" y="6129338"/>
            <a:ext cx="7524750" cy="581025"/>
          </a:xfrm>
          <a:prstGeom prst="rect">
            <a:avLst/>
          </a:prstGeom>
          <a:noFill/>
          <a:ln w="12700" cap="sq">
            <a:noFill/>
            <a:miter lim="800000"/>
            <a:headEnd type="none" w="sm" len="sm"/>
            <a:tailEnd type="none" w="sm" len="sm"/>
          </a:ln>
          <a:effectLst/>
        </p:spPr>
        <p:txBody>
          <a:bodyPr lIns="18000" rIns="18000">
            <a:spAutoFit/>
          </a:bodyPr>
          <a:lstStyle/>
          <a:p>
            <a:pPr algn="l">
              <a:spcBef>
                <a:spcPct val="50000"/>
              </a:spcBef>
            </a:pPr>
            <a:r>
              <a:rPr lang="en-US" sz="1600" i="1"/>
              <a:t>Source: J.R. Petit et al.</a:t>
            </a:r>
            <a:r>
              <a:rPr lang="ru-RU" sz="1600" i="1"/>
              <a:t> (19 </a:t>
            </a:r>
            <a:r>
              <a:rPr lang="en-US" sz="1600" i="1"/>
              <a:t>authors). Climate and atmospheric history of the past</a:t>
            </a:r>
            <a:r>
              <a:rPr lang="ru-RU" sz="1600" i="1"/>
              <a:t> 420,000</a:t>
            </a:r>
            <a:r>
              <a:rPr lang="en-US" sz="1600" i="1"/>
              <a:t> years from the Vostok ice core, Antarctica. -Nature,</a:t>
            </a:r>
            <a:r>
              <a:rPr lang="ru-RU" sz="1600" i="1"/>
              <a:t> 399 (1999), 429-436</a:t>
            </a:r>
            <a:r>
              <a:rPr lang="en-US" sz="1600" i="1"/>
              <a:t>.</a:t>
            </a:r>
            <a:endParaRPr lang="ru-RU" sz="1600"/>
          </a:p>
        </p:txBody>
      </p:sp>
      <p:sp>
        <p:nvSpPr>
          <p:cNvPr id="794627" name="Rectangle 3"/>
          <p:cNvSpPr>
            <a:spLocks noGrp="1" noChangeArrowheads="1"/>
          </p:cNvSpPr>
          <p:nvPr>
            <p:ph type="title"/>
          </p:nvPr>
        </p:nvSpPr>
        <p:spPr>
          <a:xfrm>
            <a:off x="1244600" y="115888"/>
            <a:ext cx="8842375" cy="1620837"/>
          </a:xfrm>
          <a:noFill/>
          <a:ln/>
        </p:spPr>
        <p:txBody>
          <a:bodyPr lIns="21600" rIns="21600"/>
          <a:lstStyle/>
          <a:p>
            <a:pPr algn="ctr"/>
            <a:r>
              <a:rPr lang="en-US" sz="2400">
                <a:solidFill>
                  <a:srgbClr val="FFFF00"/>
                </a:solidFill>
                <a:effectLst>
                  <a:outerShdw blurRad="38100" dist="38100" dir="2700000" algn="tl">
                    <a:srgbClr val="000000"/>
                  </a:outerShdw>
                </a:effectLst>
                <a:latin typeface="Arial" charset="0"/>
              </a:rPr>
              <a:t>The very concept of “Global Warming” critically depends on the time horizon chosen. It appears unproven for long-term periods.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current “Global Warming” is not unique and is not strongest </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history of Earth. </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long-term (M.Milankovitch) climatic cycles for the last 420 000 years.</a:t>
            </a:r>
            <a:endParaRPr lang="ru-RU" sz="2000">
              <a:solidFill>
                <a:srgbClr val="FFFF00"/>
              </a:solidFill>
              <a:effectLst>
                <a:outerShdw blurRad="38100" dist="38100" dir="2700000" algn="tl">
                  <a:srgbClr val="000000"/>
                </a:outerShdw>
              </a:effectLst>
              <a:latin typeface="Arial" charset="0"/>
            </a:endParaRPr>
          </a:p>
        </p:txBody>
      </p:sp>
      <p:sp>
        <p:nvSpPr>
          <p:cNvPr id="794628" name="Rectangle 4"/>
          <p:cNvSpPr>
            <a:spLocks noChangeArrowheads="1"/>
          </p:cNvSpPr>
          <p:nvPr/>
        </p:nvSpPr>
        <p:spPr bwMode="auto">
          <a:xfrm>
            <a:off x="0" y="2185988"/>
            <a:ext cx="9906000" cy="0"/>
          </a:xfrm>
          <a:prstGeom prst="rect">
            <a:avLst/>
          </a:prstGeom>
          <a:noFill/>
          <a:ln w="12700" cap="sq">
            <a:noFill/>
            <a:miter lim="800000"/>
            <a:headEnd type="none" w="sm" len="sm"/>
            <a:tailEnd type="none" w="sm" len="sm"/>
          </a:ln>
          <a:effectLst/>
        </p:spPr>
        <p:txBody>
          <a:bodyPr wrap="none">
            <a:spAutoFit/>
          </a:bodyPr>
          <a:lstStyle/>
          <a:p>
            <a:endParaRPr lang="en-US"/>
          </a:p>
        </p:txBody>
      </p:sp>
      <p:graphicFrame>
        <p:nvGraphicFramePr>
          <p:cNvPr id="794629" name="Group 5"/>
          <p:cNvGraphicFramePr>
            <a:graphicFrameLocks noGrp="1"/>
          </p:cNvGraphicFramePr>
          <p:nvPr/>
        </p:nvGraphicFramePr>
        <p:xfrm>
          <a:off x="4860925" y="2185988"/>
          <a:ext cx="208280" cy="1847850"/>
        </p:xfrm>
        <a:graphic>
          <a:graphicData uri="http://schemas.openxmlformats.org/drawingml/2006/table">
            <a:tbl>
              <a:tblPr/>
              <a:tblGrid>
                <a:gridCol w="208280"/>
              </a:tblGrid>
              <a:tr h="18478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imes New Roman"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794635" name="Rectangle 11"/>
          <p:cNvSpPr>
            <a:spLocks noChangeArrowheads="1"/>
          </p:cNvSpPr>
          <p:nvPr/>
        </p:nvSpPr>
        <p:spPr bwMode="auto">
          <a:xfrm>
            <a:off x="0" y="4033838"/>
            <a:ext cx="298450" cy="639762"/>
          </a:xfrm>
          <a:prstGeom prst="rect">
            <a:avLst/>
          </a:prstGeom>
          <a:noFill/>
          <a:ln w="12700" cap="sq">
            <a:noFill/>
            <a:miter lim="800000"/>
            <a:headEnd type="none" w="sm" len="sm"/>
            <a:tailEnd type="none" w="sm" len="sm"/>
          </a:ln>
          <a:effectLst/>
        </p:spPr>
        <p:txBody>
          <a:bodyPr wrap="none" anchor="ctr">
            <a:spAutoFit/>
          </a:bodyPr>
          <a:lstStyle/>
          <a:p>
            <a:pPr algn="l"/>
            <a:r>
              <a:rPr lang="en-US" sz="2400">
                <a:latin typeface="Times New Roman" charset="0"/>
              </a:rPr>
              <a:t/>
            </a:r>
            <a:br>
              <a:rPr lang="en-US" sz="2400">
                <a:latin typeface="Times New Roman" charset="0"/>
              </a:rPr>
            </a:br>
            <a:r>
              <a:rPr lang="ru-RU" sz="1200">
                <a:solidFill>
                  <a:srgbClr val="000000"/>
                </a:solidFill>
                <a:latin typeface="Times New Roman" charset="0"/>
                <a:cs typeface="Times New Roman" charset="0"/>
              </a:rPr>
              <a:t>о</a:t>
            </a:r>
            <a:r>
              <a:rPr lang="en-US" sz="1200">
                <a:latin typeface="Times New Roman" charset="0"/>
              </a:rPr>
              <a:t> </a:t>
            </a:r>
            <a:endParaRPr lang="en-US" sz="2400">
              <a:latin typeface="Times New Roman" charset="0"/>
            </a:endParaRPr>
          </a:p>
        </p:txBody>
      </p:sp>
      <p:sp>
        <p:nvSpPr>
          <p:cNvPr id="794636" name="Text Box 12"/>
          <p:cNvSpPr txBox="1">
            <a:spLocks noChangeArrowheads="1"/>
          </p:cNvSpPr>
          <p:nvPr/>
        </p:nvSpPr>
        <p:spPr bwMode="auto">
          <a:xfrm rot="16200000">
            <a:off x="-519112" y="2960687"/>
            <a:ext cx="37084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Temperature anomalies</a:t>
            </a:r>
            <a:r>
              <a:rPr lang="ru-RU"/>
              <a:t> (С</a:t>
            </a:r>
            <a:r>
              <a:rPr lang="ru-RU" baseline="30000"/>
              <a:t>о</a:t>
            </a:r>
            <a:r>
              <a:rPr lang="ru-RU"/>
              <a:t>)</a:t>
            </a:r>
          </a:p>
        </p:txBody>
      </p:sp>
      <p:pic>
        <p:nvPicPr>
          <p:cNvPr id="794637" name="Picture 13" descr="1"/>
          <p:cNvPicPr>
            <a:picLocks noChangeAspect="1" noChangeArrowheads="1"/>
          </p:cNvPicPr>
          <p:nvPr>
            <p:ph idx="1"/>
          </p:nvPr>
        </p:nvPicPr>
        <p:blipFill>
          <a:blip r:embed="rId2" cstate="print"/>
          <a:srcRect/>
          <a:stretch>
            <a:fillRect/>
          </a:stretch>
        </p:blipFill>
        <p:spPr>
          <a:xfrm>
            <a:off x="1820863" y="1989138"/>
            <a:ext cx="7127875" cy="4143375"/>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90530" name="Rectangle 2"/>
          <p:cNvSpPr>
            <a:spLocks noGrp="1" noChangeArrowheads="1"/>
          </p:cNvSpPr>
          <p:nvPr>
            <p:ph type="title"/>
          </p:nvPr>
        </p:nvSpPr>
        <p:spPr>
          <a:xfrm>
            <a:off x="1892300" y="188913"/>
            <a:ext cx="7056438" cy="971550"/>
          </a:xfrm>
          <a:noFill/>
          <a:ln/>
        </p:spPr>
        <p:txBody>
          <a:bodyPr/>
          <a:lstStyle/>
          <a:p>
            <a:pPr algn="ctr"/>
            <a:r>
              <a:rPr lang="en-US" sz="2400">
                <a:solidFill>
                  <a:srgbClr val="FFFF00"/>
                </a:solidFill>
                <a:effectLst>
                  <a:outerShdw blurRad="38100" dist="38100" dir="2700000" algn="tl">
                    <a:srgbClr val="000000"/>
                  </a:outerShdw>
                </a:effectLst>
                <a:latin typeface="Arial" charset="0"/>
              </a:rPr>
              <a:t>The asserted increase in the frequency</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of extraordinary climatic events appears unproven.</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Variance in temperature (</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England, 1659-2002</a:t>
            </a:r>
            <a:endParaRPr lang="ru-RU" sz="2000">
              <a:solidFill>
                <a:srgbClr val="FFFF00"/>
              </a:solidFill>
              <a:effectLst>
                <a:outerShdw blurRad="38100" dist="38100" dir="2700000" algn="tl">
                  <a:srgbClr val="000000"/>
                </a:outerShdw>
              </a:effectLst>
              <a:latin typeface="Arial" charset="0"/>
            </a:endParaRPr>
          </a:p>
        </p:txBody>
      </p:sp>
      <p:pic>
        <p:nvPicPr>
          <p:cNvPr id="790531" name="Picture 3" descr="Рисунок31"/>
          <p:cNvPicPr>
            <a:picLocks noChangeAspect="1" noChangeArrowheads="1"/>
          </p:cNvPicPr>
          <p:nvPr/>
        </p:nvPicPr>
        <p:blipFill>
          <a:blip r:embed="rId2" cstate="print"/>
          <a:srcRect/>
          <a:stretch>
            <a:fillRect/>
          </a:stretch>
        </p:blipFill>
        <p:spPr bwMode="auto">
          <a:xfrm>
            <a:off x="1784350" y="1385888"/>
            <a:ext cx="7092950" cy="5008562"/>
          </a:xfrm>
          <a:prstGeom prst="rect">
            <a:avLst/>
          </a:prstGeom>
          <a:noFill/>
          <a:ln w="9525">
            <a:noFill/>
            <a:miter lim="800000"/>
            <a:headEnd/>
            <a:tailEnd/>
          </a:ln>
        </p:spPr>
      </p:pic>
      <p:sp>
        <p:nvSpPr>
          <p:cNvPr id="790532"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r>
              <a:rPr lang="en-US" sz="1600" i="1"/>
              <a:t>Source: www.met-office.gov.uk</a:t>
            </a:r>
            <a:r>
              <a:rPr lang="ru-RU" sz="1600" i="1"/>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91554" name="Rectangle 2"/>
          <p:cNvSpPr>
            <a:spLocks noGrp="1" noChangeArrowheads="1"/>
          </p:cNvSpPr>
          <p:nvPr>
            <p:ph type="title"/>
          </p:nvPr>
        </p:nvSpPr>
        <p:spPr>
          <a:xfrm>
            <a:off x="1244600" y="115888"/>
            <a:ext cx="8389938" cy="1260475"/>
          </a:xfrm>
          <a:noFill/>
          <a:ln/>
        </p:spPr>
        <p:txBody>
          <a:bodyPr/>
          <a:lstStyle/>
          <a:p>
            <a:pPr algn="ctr"/>
            <a:r>
              <a:rPr lang="en-US" sz="2400">
                <a:solidFill>
                  <a:srgbClr val="FFFF00"/>
                </a:solidFill>
                <a:effectLst>
                  <a:outerShdw blurRad="38100" dist="38100" dir="2700000" algn="tl">
                    <a:srgbClr val="000000"/>
                  </a:outerShdw>
                </a:effectLst>
                <a:latin typeface="Arial" charset="0"/>
              </a:rPr>
              <a:t>The asserted increase in the frequency </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of extraordinary climatic events appears unproven.</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Variance in temperature</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(30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NE Canada (Baffin Island), 752-1992</a:t>
            </a:r>
            <a:endParaRPr lang="ru-RU" sz="2000">
              <a:solidFill>
                <a:srgbClr val="FFFF00"/>
              </a:solidFill>
              <a:effectLst>
                <a:outerShdw blurRad="38100" dist="38100" dir="2700000" algn="tl">
                  <a:srgbClr val="000000"/>
                </a:outerShdw>
              </a:effectLst>
              <a:latin typeface="Arial" charset="0"/>
            </a:endParaRPr>
          </a:p>
        </p:txBody>
      </p:sp>
      <p:pic>
        <p:nvPicPr>
          <p:cNvPr id="791555" name="Picture 3" descr="Рисунок17"/>
          <p:cNvPicPr>
            <a:picLocks noChangeAspect="1" noChangeArrowheads="1"/>
          </p:cNvPicPr>
          <p:nvPr>
            <p:ph idx="1"/>
          </p:nvPr>
        </p:nvPicPr>
        <p:blipFill>
          <a:blip r:embed="rId2" cstate="print"/>
          <a:srcRect/>
          <a:stretch>
            <a:fillRect/>
          </a:stretch>
        </p:blipFill>
        <p:spPr>
          <a:xfrm>
            <a:off x="2108200" y="1452563"/>
            <a:ext cx="6948488" cy="4906962"/>
          </a:xfrm>
          <a:noFill/>
          <a:ln/>
        </p:spPr>
      </p:pic>
      <p:sp>
        <p:nvSpPr>
          <p:cNvPr id="791556" name="Text Box 4"/>
          <p:cNvSpPr txBox="1">
            <a:spLocks noChangeArrowheads="1"/>
          </p:cNvSpPr>
          <p:nvPr/>
        </p:nvSpPr>
        <p:spPr bwMode="auto">
          <a:xfrm>
            <a:off x="2073275" y="6345238"/>
            <a:ext cx="6875463"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92578" name="Rectangle 2"/>
          <p:cNvSpPr>
            <a:spLocks noGrp="1" noChangeArrowheads="1"/>
          </p:cNvSpPr>
          <p:nvPr>
            <p:ph type="title"/>
          </p:nvPr>
        </p:nvSpPr>
        <p:spPr>
          <a:xfrm>
            <a:off x="1244600" y="115888"/>
            <a:ext cx="8461375" cy="1152525"/>
          </a:xfrm>
          <a:noFill/>
          <a:ln/>
        </p:spPr>
        <p:txBody>
          <a:bodyPr/>
          <a:lstStyle/>
          <a:p>
            <a:pPr algn="ctr"/>
            <a:r>
              <a:rPr lang="en-US" sz="2400">
                <a:solidFill>
                  <a:srgbClr val="FFFF00"/>
                </a:solidFill>
                <a:effectLst>
                  <a:outerShdw blurRad="38100" dist="38100" dir="2700000" algn="tl">
                    <a:srgbClr val="000000"/>
                  </a:outerShdw>
                </a:effectLst>
                <a:latin typeface="Arial" charset="0"/>
              </a:rPr>
              <a:t>The asserted increase in the frequency</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of extraordinary climatic events appears unproven. </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Variance in temperature (</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Tasmania, 1751 BC – 1991 AD</a:t>
            </a:r>
            <a:endParaRPr lang="ru-RU" sz="2000">
              <a:solidFill>
                <a:srgbClr val="FFFF00"/>
              </a:solidFill>
              <a:effectLst>
                <a:outerShdw blurRad="38100" dist="38100" dir="2700000" algn="tl">
                  <a:srgbClr val="000000"/>
                </a:outerShdw>
              </a:effectLst>
              <a:latin typeface="Arial" charset="0"/>
            </a:endParaRPr>
          </a:p>
        </p:txBody>
      </p:sp>
      <p:pic>
        <p:nvPicPr>
          <p:cNvPr id="792579" name="Picture 3" descr="Рисунок9"/>
          <p:cNvPicPr>
            <a:picLocks noChangeAspect="1" noChangeArrowheads="1"/>
          </p:cNvPicPr>
          <p:nvPr>
            <p:ph idx="1"/>
          </p:nvPr>
        </p:nvPicPr>
        <p:blipFill>
          <a:blip r:embed="rId2" cstate="print"/>
          <a:srcRect/>
          <a:stretch>
            <a:fillRect/>
          </a:stretch>
        </p:blipFill>
        <p:spPr>
          <a:xfrm>
            <a:off x="1820863" y="1255713"/>
            <a:ext cx="7561262" cy="5032375"/>
          </a:xfrm>
          <a:noFill/>
          <a:ln/>
        </p:spPr>
      </p:pic>
      <p:sp>
        <p:nvSpPr>
          <p:cNvPr id="792580"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97698" name="Rectangle 2"/>
          <p:cNvSpPr>
            <a:spLocks noGrp="1" noChangeArrowheads="1"/>
          </p:cNvSpPr>
          <p:nvPr>
            <p:ph type="title"/>
          </p:nvPr>
        </p:nvSpPr>
        <p:spPr>
          <a:xfrm>
            <a:off x="1173163" y="152400"/>
            <a:ext cx="8604250" cy="1189038"/>
          </a:xfrm>
          <a:noFill/>
          <a:ln/>
        </p:spPr>
        <p:txBody>
          <a:bodyPr/>
          <a:lstStyle/>
          <a:p>
            <a:pPr algn="ctr"/>
            <a:r>
              <a:rPr lang="en-US" sz="2400">
                <a:solidFill>
                  <a:srgbClr val="FFFF00"/>
                </a:solidFill>
                <a:effectLst>
                  <a:outerShdw blurRad="38100" dist="38100" dir="2700000" algn="tl">
                    <a:srgbClr val="000000"/>
                  </a:outerShdw>
                </a:effectLst>
                <a:latin typeface="Arial" charset="0"/>
              </a:rPr>
              <a:t>Asserted increase in the speed </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of the current temperature change appears unproven. </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It is not unique and is not strongest in the last 1000 years.</a:t>
            </a:r>
            <a:r>
              <a:rPr lang="en-US" sz="2000">
                <a:solidFill>
                  <a:srgbClr val="FFFF00"/>
                </a:solidFill>
                <a:effectLst>
                  <a:outerShdw blurRad="38100" dist="38100" dir="2700000" algn="tl">
                    <a:srgbClr val="000000"/>
                  </a:outerShdw>
                </a:effectLst>
                <a:latin typeface="Arial" charset="0"/>
              </a:rPr>
              <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Change in the global temperature over 30 preceding years</a:t>
            </a:r>
            <a:endParaRPr lang="ru-RU" sz="2000">
              <a:solidFill>
                <a:srgbClr val="FFFF00"/>
              </a:solidFill>
              <a:effectLst>
                <a:outerShdw blurRad="38100" dist="38100" dir="2700000" algn="tl">
                  <a:srgbClr val="000000"/>
                </a:outerShdw>
              </a:effectLst>
              <a:latin typeface="Arial" charset="0"/>
            </a:endParaRPr>
          </a:p>
        </p:txBody>
      </p:sp>
      <p:pic>
        <p:nvPicPr>
          <p:cNvPr id="797699" name="Picture 3" descr="6"/>
          <p:cNvPicPr>
            <a:picLocks noChangeAspect="1" noChangeArrowheads="1"/>
          </p:cNvPicPr>
          <p:nvPr>
            <p:ph idx="1"/>
          </p:nvPr>
        </p:nvPicPr>
        <p:blipFill>
          <a:blip r:embed="rId2" cstate="print"/>
          <a:srcRect/>
          <a:stretch>
            <a:fillRect/>
          </a:stretch>
        </p:blipFill>
        <p:spPr>
          <a:xfrm>
            <a:off x="1316038" y="1504950"/>
            <a:ext cx="8245475" cy="4911725"/>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a:t>©ИЭА</a:t>
            </a:r>
            <a:endParaRPr lang="en-US"/>
          </a:p>
        </p:txBody>
      </p:sp>
      <p:sp>
        <p:nvSpPr>
          <p:cNvPr id="795650" name="Rectangle 2"/>
          <p:cNvSpPr>
            <a:spLocks noChangeArrowheads="1"/>
          </p:cNvSpPr>
          <p:nvPr/>
        </p:nvSpPr>
        <p:spPr bwMode="auto">
          <a:xfrm>
            <a:off x="884238" y="115888"/>
            <a:ext cx="9021762" cy="1476375"/>
          </a:xfrm>
          <a:prstGeom prst="rect">
            <a:avLst/>
          </a:prstGeom>
          <a:noFill/>
          <a:ln w="9525">
            <a:noFill/>
            <a:miter lim="800000"/>
            <a:headEnd/>
            <a:tailEnd/>
          </a:ln>
          <a:effectLst/>
        </p:spPr>
        <p:txBody>
          <a:bodyPr lIns="92075" tIns="46038" rIns="92075" bIns="46038" anchor="ctr"/>
          <a:lstStyle/>
          <a:p>
            <a:pPr eaLnBrk="1" hangingPunct="1"/>
            <a:r>
              <a:rPr kumimoji="0" lang="en-US" sz="2400">
                <a:solidFill>
                  <a:srgbClr val="FFFF00"/>
                </a:solidFill>
                <a:effectLst>
                  <a:outerShdw blurRad="38100" dist="38100" dir="2700000" algn="tl">
                    <a:srgbClr val="000000"/>
                  </a:outerShdw>
                </a:effectLst>
              </a:rPr>
              <a:t>Asserted increase in the speed </a:t>
            </a:r>
            <a:br>
              <a:rPr kumimoji="0" lang="en-US" sz="2400">
                <a:solidFill>
                  <a:srgbClr val="FFFF00"/>
                </a:solidFill>
                <a:effectLst>
                  <a:outerShdw blurRad="38100" dist="38100" dir="2700000" algn="tl">
                    <a:srgbClr val="000000"/>
                  </a:outerShdw>
                </a:effectLst>
              </a:rPr>
            </a:br>
            <a:r>
              <a:rPr kumimoji="0" lang="en-US" sz="2400">
                <a:solidFill>
                  <a:srgbClr val="FFFF00"/>
                </a:solidFill>
                <a:effectLst>
                  <a:outerShdw blurRad="38100" dist="38100" dir="2700000" algn="tl">
                    <a:srgbClr val="000000"/>
                  </a:outerShdw>
                </a:effectLst>
              </a:rPr>
              <a:t>of the current temperature change appears unproven.</a:t>
            </a:r>
            <a:br>
              <a:rPr kumimoji="0" lang="en-US" sz="2400">
                <a:solidFill>
                  <a:srgbClr val="FFFF00"/>
                </a:solidFill>
                <a:effectLst>
                  <a:outerShdw blurRad="38100" dist="38100" dir="2700000" algn="tl">
                    <a:srgbClr val="000000"/>
                  </a:outerShdw>
                </a:effectLst>
              </a:rPr>
            </a:br>
            <a:r>
              <a:rPr kumimoji="0" lang="en-US" sz="2400">
                <a:solidFill>
                  <a:srgbClr val="FFFF00"/>
                </a:solidFill>
                <a:effectLst>
                  <a:outerShdw blurRad="38100" dist="38100" dir="2700000" algn="tl">
                    <a:srgbClr val="000000"/>
                  </a:outerShdw>
                </a:effectLst>
              </a:rPr>
              <a:t>It is not unique and is not strongest in the last 4000 years. </a:t>
            </a:r>
            <a:br>
              <a:rPr kumimoji="0" lang="en-US" sz="2400">
                <a:solidFill>
                  <a:srgbClr val="FFFF00"/>
                </a:solidFill>
                <a:effectLst>
                  <a:outerShdw blurRad="38100" dist="38100" dir="2700000" algn="tl">
                    <a:srgbClr val="000000"/>
                  </a:outerShdw>
                </a:effectLst>
              </a:rPr>
            </a:br>
            <a:r>
              <a:rPr kumimoji="0" lang="en-US">
                <a:solidFill>
                  <a:srgbClr val="FFFF00"/>
                </a:solidFill>
                <a:effectLst>
                  <a:outerShdw blurRad="38100" dist="38100" dir="2700000" algn="tl">
                    <a:srgbClr val="000000"/>
                  </a:outerShdw>
                </a:effectLst>
              </a:rPr>
              <a:t>Change in temperature over </a:t>
            </a:r>
            <a:r>
              <a:rPr kumimoji="0" lang="ru-RU">
                <a:solidFill>
                  <a:srgbClr val="FFFF00"/>
                </a:solidFill>
                <a:effectLst>
                  <a:outerShdw blurRad="38100" dist="38100" dir="2700000" algn="tl">
                    <a:srgbClr val="000000"/>
                  </a:outerShdw>
                </a:effectLst>
              </a:rPr>
              <a:t>30</a:t>
            </a:r>
            <a:r>
              <a:rPr kumimoji="0" lang="en-US">
                <a:solidFill>
                  <a:srgbClr val="FFFF00"/>
                </a:solidFill>
                <a:effectLst>
                  <a:outerShdw blurRad="38100" dist="38100" dir="2700000" algn="tl">
                    <a:srgbClr val="000000"/>
                  </a:outerShdw>
                </a:effectLst>
              </a:rPr>
              <a:t> preceding years</a:t>
            </a:r>
            <a:r>
              <a:rPr kumimoji="0" lang="ru-RU">
                <a:solidFill>
                  <a:srgbClr val="FFFF00"/>
                </a:solidFill>
                <a:effectLst>
                  <a:outerShdw blurRad="38100" dist="38100" dir="2700000" algn="tl">
                    <a:srgbClr val="000000"/>
                  </a:outerShdw>
                </a:effectLst>
              </a:rPr>
              <a:t>,</a:t>
            </a:r>
            <a:r>
              <a:rPr kumimoji="0" lang="en-US">
                <a:solidFill>
                  <a:srgbClr val="FFFF00"/>
                </a:solidFill>
                <a:effectLst>
                  <a:outerShdw blurRad="38100" dist="38100" dir="2700000" algn="tl">
                    <a:srgbClr val="000000"/>
                  </a:outerShdw>
                </a:effectLst>
              </a:rPr>
              <a:t> Tasmania, 1751BC–1991AD</a:t>
            </a:r>
            <a:endParaRPr kumimoji="0" lang="ru-RU">
              <a:solidFill>
                <a:srgbClr val="FFFF00"/>
              </a:solidFill>
              <a:effectLst>
                <a:outerShdw blurRad="38100" dist="38100" dir="2700000" algn="tl">
                  <a:srgbClr val="000000"/>
                </a:outerShdw>
              </a:effectLst>
            </a:endParaRPr>
          </a:p>
        </p:txBody>
      </p:sp>
      <p:pic>
        <p:nvPicPr>
          <p:cNvPr id="795651" name="Picture 3" descr="Рисунок32"/>
          <p:cNvPicPr>
            <a:picLocks noChangeAspect="1" noChangeArrowheads="1"/>
          </p:cNvPicPr>
          <p:nvPr/>
        </p:nvPicPr>
        <p:blipFill>
          <a:blip r:embed="rId2" cstate="print"/>
          <a:srcRect/>
          <a:stretch>
            <a:fillRect/>
          </a:stretch>
        </p:blipFill>
        <p:spPr bwMode="auto">
          <a:xfrm>
            <a:off x="1857375" y="1581150"/>
            <a:ext cx="7416800" cy="4937125"/>
          </a:xfrm>
          <a:prstGeom prst="rect">
            <a:avLst/>
          </a:prstGeom>
          <a:noFill/>
          <a:ln w="9525">
            <a:noFill/>
            <a:miter lim="800000"/>
            <a:headEnd/>
            <a:tailEnd/>
          </a:ln>
        </p:spPr>
      </p:pic>
      <p:sp>
        <p:nvSpPr>
          <p:cNvPr id="795652" name="Text Box 4"/>
          <p:cNvSpPr txBox="1">
            <a:spLocks noChangeArrowheads="1"/>
          </p:cNvSpPr>
          <p:nvPr/>
        </p:nvSpPr>
        <p:spPr bwMode="auto">
          <a:xfrm>
            <a:off x="1820863" y="6477000"/>
            <a:ext cx="7092950"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ru-RU"/>
              <a:t>©ИЭА</a:t>
            </a:r>
            <a:endParaRPr lang="en-US"/>
          </a:p>
        </p:txBody>
      </p:sp>
      <p:sp>
        <p:nvSpPr>
          <p:cNvPr id="772098" name="Rectangle 2"/>
          <p:cNvSpPr>
            <a:spLocks noGrp="1" noChangeArrowheads="1"/>
          </p:cNvSpPr>
          <p:nvPr>
            <p:ph type="title"/>
          </p:nvPr>
        </p:nvSpPr>
        <p:spPr>
          <a:xfrm>
            <a:off x="1749425" y="115888"/>
            <a:ext cx="7956550" cy="936625"/>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discriminatory against Russia</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Russia’s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per capita are lower than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those of other countries not adopting emission limits</a:t>
            </a:r>
            <a:endParaRPr lang="ru-RU" sz="2000">
              <a:solidFill>
                <a:srgbClr val="FFFF00"/>
              </a:solidFill>
              <a:effectLst>
                <a:outerShdw blurRad="38100" dist="38100" dir="2700000" algn="tl">
                  <a:srgbClr val="000000"/>
                </a:outerShdw>
              </a:effectLst>
              <a:latin typeface="Arial" charset="0"/>
            </a:endParaRPr>
          </a:p>
        </p:txBody>
      </p:sp>
      <p:graphicFrame>
        <p:nvGraphicFramePr>
          <p:cNvPr id="772099" name="Object 3"/>
          <p:cNvGraphicFramePr>
            <a:graphicFrameLocks noChangeAspect="1"/>
          </p:cNvGraphicFramePr>
          <p:nvPr>
            <p:ph idx="1"/>
          </p:nvPr>
        </p:nvGraphicFramePr>
        <p:xfrm>
          <a:off x="957263" y="1233488"/>
          <a:ext cx="8948737" cy="4941887"/>
        </p:xfrm>
        <a:graphic>
          <a:graphicData uri="http://schemas.openxmlformats.org/presentationml/2006/ole">
            <p:oleObj spid="_x0000_s772099" name="Chart" r:id="rId3" imgW="8420100" imgH="4114800" progId="MSGraph.Chart.8">
              <p:embed followColorScheme="full"/>
            </p:oleObj>
          </a:graphicData>
        </a:graphic>
      </p:graphicFrame>
      <p:sp>
        <p:nvSpPr>
          <p:cNvPr id="772100" name="Text Box 4"/>
          <p:cNvSpPr txBox="1">
            <a:spLocks noChangeArrowheads="1"/>
          </p:cNvSpPr>
          <p:nvPr/>
        </p:nvSpPr>
        <p:spPr bwMode="auto">
          <a:xfrm>
            <a:off x="2000250" y="2457450"/>
            <a:ext cx="1404938"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6213"/>
                </a:solidFill>
              </a:rPr>
              <a:t>With limited emissions</a:t>
            </a:r>
            <a:endParaRPr lang="ru-RU">
              <a:solidFill>
                <a:srgbClr val="FF6213"/>
              </a:solidFill>
            </a:endParaRPr>
          </a:p>
        </p:txBody>
      </p:sp>
      <p:sp>
        <p:nvSpPr>
          <p:cNvPr id="772101" name="Text Box 5"/>
          <p:cNvSpPr txBox="1">
            <a:spLocks noChangeArrowheads="1"/>
          </p:cNvSpPr>
          <p:nvPr/>
        </p:nvSpPr>
        <p:spPr bwMode="auto">
          <a:xfrm>
            <a:off x="6608763" y="2384425"/>
            <a:ext cx="1439862"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66FF33"/>
                </a:solidFill>
              </a:rPr>
              <a:t>With unlimited emissions</a:t>
            </a:r>
            <a:endParaRPr lang="ru-RU">
              <a:solidFill>
                <a:srgbClr val="66FF33"/>
              </a:solidFill>
            </a:endParaRPr>
          </a:p>
        </p:txBody>
      </p:sp>
      <p:sp>
        <p:nvSpPr>
          <p:cNvPr id="772102" name="Line 6"/>
          <p:cNvSpPr>
            <a:spLocks noChangeShapeType="1"/>
          </p:cNvSpPr>
          <p:nvPr/>
        </p:nvSpPr>
        <p:spPr bwMode="auto">
          <a:xfrm>
            <a:off x="3332163" y="2349500"/>
            <a:ext cx="0" cy="2595563"/>
          </a:xfrm>
          <a:prstGeom prst="line">
            <a:avLst/>
          </a:prstGeom>
          <a:noFill/>
          <a:ln w="12700" cap="sq">
            <a:solidFill>
              <a:schemeClr val="tx1"/>
            </a:solidFill>
            <a:round/>
            <a:headEnd type="none" w="sm" len="sm"/>
            <a:tailEnd type="none" w="sm" len="sm"/>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ru-RU"/>
              <a:t>©ИЭА</a:t>
            </a:r>
            <a:endParaRPr lang="en-US"/>
          </a:p>
        </p:txBody>
      </p:sp>
      <p:pic>
        <p:nvPicPr>
          <p:cNvPr id="806914" name="Picture 2" descr="Рисунок1"/>
          <p:cNvPicPr>
            <a:picLocks noChangeAspect="1" noChangeArrowheads="1"/>
          </p:cNvPicPr>
          <p:nvPr>
            <p:ph idx="1"/>
          </p:nvPr>
        </p:nvPicPr>
        <p:blipFill>
          <a:blip r:embed="rId2" cstate="print"/>
          <a:srcRect/>
          <a:stretch>
            <a:fillRect/>
          </a:stretch>
        </p:blipFill>
        <p:spPr>
          <a:xfrm>
            <a:off x="2216150" y="1589088"/>
            <a:ext cx="6877050" cy="4648200"/>
          </a:xfrm>
          <a:noFill/>
          <a:ln/>
        </p:spPr>
      </p:pic>
      <p:sp>
        <p:nvSpPr>
          <p:cNvPr id="806915" name="Rectangle 3"/>
          <p:cNvSpPr>
            <a:spLocks noGrp="1" noChangeArrowheads="1"/>
          </p:cNvSpPr>
          <p:nvPr>
            <p:ph type="title"/>
          </p:nvPr>
        </p:nvSpPr>
        <p:spPr>
          <a:xfrm>
            <a:off x="1100138" y="80963"/>
            <a:ext cx="8805862" cy="1476375"/>
          </a:xfrm>
          <a:noFill/>
          <a:ln/>
        </p:spPr>
        <p:txBody>
          <a:bodyPr/>
          <a:lstStyle/>
          <a:p>
            <a:pPr algn="ctr"/>
            <a:r>
              <a:rPr lang="en-US" sz="2000">
                <a:solidFill>
                  <a:srgbClr val="FFFF00"/>
                </a:solidFill>
                <a:effectLst>
                  <a:outerShdw blurRad="38100" dist="38100" dir="2700000" algn="tl">
                    <a:srgbClr val="000000"/>
                  </a:outerShdw>
                </a:effectLst>
                <a:latin typeface="Arial" charset="0"/>
              </a:rPr>
              <a:t>Mother Nature’s Weapon of Mass Destruction is actually</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Global Cooling, not Global Warming. </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history of civilization climatic optimums are more associated with prosperity and progress, ice ages – with hardships and catastrophes.</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Global absolute temperature</a:t>
            </a:r>
            <a:r>
              <a:rPr lang="ru-RU" sz="2000">
                <a:solidFill>
                  <a:srgbClr val="FFFF00"/>
                </a:solidFill>
                <a:effectLst>
                  <a:outerShdw blurRad="38100" dist="38100" dir="2700000" algn="tl">
                    <a:srgbClr val="000000"/>
                  </a:outerShdw>
                </a:effectLst>
                <a:latin typeface="Arial" charset="0"/>
              </a:rPr>
              <a:t> </a:t>
            </a:r>
            <a:r>
              <a:rPr lang="en-US" sz="2000">
                <a:solidFill>
                  <a:srgbClr val="FFFF00"/>
                </a:solidFill>
                <a:effectLst>
                  <a:outerShdw blurRad="38100" dist="38100" dir="2700000" algn="tl">
                    <a:srgbClr val="000000"/>
                  </a:outerShdw>
                </a:effectLst>
                <a:latin typeface="Arial" charset="0"/>
              </a:rPr>
              <a:t>(</a:t>
            </a:r>
            <a:r>
              <a:rPr lang="ru-RU" sz="2000">
                <a:solidFill>
                  <a:srgbClr val="FFFF00"/>
                </a:solidFill>
                <a:effectLst>
                  <a:outerShdw blurRad="38100" dist="38100" dir="2700000" algn="tl">
                    <a:srgbClr val="000000"/>
                  </a:outerShdw>
                </a:effectLst>
                <a:latin typeface="Arial" charset="0"/>
              </a:rPr>
              <a:t>30</a:t>
            </a:r>
            <a:r>
              <a:rPr lang="en-US" sz="2000">
                <a:solidFill>
                  <a:srgbClr val="FFFF00"/>
                </a:solidFill>
                <a:effectLst>
                  <a:outerShdw blurRad="38100" dist="38100" dir="2700000" algn="tl">
                    <a:srgbClr val="000000"/>
                  </a:outerShdw>
                </a:effectLst>
                <a:latin typeface="Arial" charset="0"/>
              </a:rPr>
              <a:t> YMA)</a:t>
            </a:r>
            <a:r>
              <a:rPr lang="ru-RU" sz="20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 1000-2003</a:t>
            </a:r>
            <a:endParaRPr lang="ru-RU" sz="2000">
              <a:solidFill>
                <a:srgbClr val="FFFF00"/>
              </a:solidFill>
              <a:effectLst>
                <a:outerShdw blurRad="38100" dist="38100" dir="2700000" algn="tl">
                  <a:srgbClr val="000000"/>
                </a:outerShdw>
              </a:effectLst>
              <a:latin typeface="Arial" charset="0"/>
            </a:endParaRPr>
          </a:p>
        </p:txBody>
      </p:sp>
      <p:sp>
        <p:nvSpPr>
          <p:cNvPr id="806916" name="Text Box 4"/>
          <p:cNvSpPr txBox="1">
            <a:spLocks noChangeArrowheads="1"/>
          </p:cNvSpPr>
          <p:nvPr/>
        </p:nvSpPr>
        <p:spPr bwMode="auto">
          <a:xfrm>
            <a:off x="1498600" y="6345238"/>
            <a:ext cx="7883525" cy="33655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600" i="1"/>
              <a:t>Source: World Data Center for Paleoclimatology, Boulder, USA.</a:t>
            </a:r>
            <a:endParaRPr lang="ru-RU" sz="1600" i="1"/>
          </a:p>
        </p:txBody>
      </p:sp>
      <p:sp>
        <p:nvSpPr>
          <p:cNvPr id="806917" name="Rectangle 5"/>
          <p:cNvSpPr>
            <a:spLocks noChangeArrowheads="1"/>
          </p:cNvSpPr>
          <p:nvPr/>
        </p:nvSpPr>
        <p:spPr bwMode="auto">
          <a:xfrm>
            <a:off x="5565775" y="1844675"/>
            <a:ext cx="2987675" cy="3708400"/>
          </a:xfrm>
          <a:prstGeom prst="rect">
            <a:avLst/>
          </a:prstGeom>
          <a:solidFill>
            <a:srgbClr val="00FFFF">
              <a:alpha val="28999"/>
            </a:srgbClr>
          </a:solidFill>
          <a:ln w="12700" cap="sq">
            <a:solidFill>
              <a:schemeClr val="tx1"/>
            </a:solidFill>
            <a:miter lim="800000"/>
            <a:headEnd type="none" w="sm" len="sm"/>
            <a:tailEnd type="none" w="sm" len="sm"/>
          </a:ln>
          <a:effectLst/>
        </p:spPr>
        <p:txBody>
          <a:bodyPr wrap="none" anchor="ctr"/>
          <a:lstStyle/>
          <a:p>
            <a:endParaRPr lang="en-US"/>
          </a:p>
        </p:txBody>
      </p:sp>
      <p:sp>
        <p:nvSpPr>
          <p:cNvPr id="806918" name="Text Box 6"/>
          <p:cNvSpPr txBox="1">
            <a:spLocks noChangeArrowheads="1"/>
          </p:cNvSpPr>
          <p:nvPr/>
        </p:nvSpPr>
        <p:spPr bwMode="auto">
          <a:xfrm>
            <a:off x="5924550" y="4221163"/>
            <a:ext cx="2232025"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b="1" i="1">
                <a:solidFill>
                  <a:schemeClr val="bg1"/>
                </a:solidFill>
              </a:rPr>
              <a:t>Little Ice Age</a:t>
            </a:r>
            <a:endParaRPr lang="ru-RU" sz="1400" b="1" i="1">
              <a:solidFill>
                <a:schemeClr val="bg1"/>
              </a:solidFill>
            </a:endParaRPr>
          </a:p>
        </p:txBody>
      </p:sp>
      <p:sp>
        <p:nvSpPr>
          <p:cNvPr id="806919" name="Rectangle 7"/>
          <p:cNvSpPr>
            <a:spLocks noChangeArrowheads="1"/>
          </p:cNvSpPr>
          <p:nvPr/>
        </p:nvSpPr>
        <p:spPr bwMode="auto">
          <a:xfrm>
            <a:off x="3116263" y="1844675"/>
            <a:ext cx="1081087" cy="3708400"/>
          </a:xfrm>
          <a:prstGeom prst="rect">
            <a:avLst/>
          </a:prstGeom>
          <a:solidFill>
            <a:srgbClr val="FF6213">
              <a:alpha val="32001"/>
            </a:srgbClr>
          </a:solidFill>
          <a:ln w="12700" cap="sq">
            <a:solidFill>
              <a:schemeClr val="tx1"/>
            </a:solidFill>
            <a:miter lim="800000"/>
            <a:headEnd type="none" w="sm" len="sm"/>
            <a:tailEnd type="none" w="sm" len="sm"/>
          </a:ln>
          <a:effectLst/>
        </p:spPr>
        <p:txBody>
          <a:bodyPr wrap="none" anchor="ctr"/>
          <a:lstStyle/>
          <a:p>
            <a:endParaRPr lang="en-US"/>
          </a:p>
        </p:txBody>
      </p:sp>
      <p:sp>
        <p:nvSpPr>
          <p:cNvPr id="806920" name="Text Box 8"/>
          <p:cNvSpPr txBox="1">
            <a:spLocks noChangeArrowheads="1"/>
          </p:cNvSpPr>
          <p:nvPr/>
        </p:nvSpPr>
        <p:spPr bwMode="auto">
          <a:xfrm>
            <a:off x="3103563" y="3933825"/>
            <a:ext cx="1057275" cy="730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b="1" i="1">
                <a:solidFill>
                  <a:srgbClr val="FF0000"/>
                </a:solidFill>
              </a:rPr>
              <a:t>Little Climatic Optimum</a:t>
            </a:r>
            <a:endParaRPr lang="ru-RU" sz="1400" b="1" i="1">
              <a:solidFill>
                <a:srgbClr val="FF0000"/>
              </a:solidFill>
            </a:endParaRPr>
          </a:p>
        </p:txBody>
      </p:sp>
      <p:sp>
        <p:nvSpPr>
          <p:cNvPr id="806921" name="Rectangle 9"/>
          <p:cNvSpPr>
            <a:spLocks noChangeArrowheads="1"/>
          </p:cNvSpPr>
          <p:nvPr/>
        </p:nvSpPr>
        <p:spPr bwMode="auto">
          <a:xfrm>
            <a:off x="8553450" y="1844675"/>
            <a:ext cx="360363" cy="3708400"/>
          </a:xfrm>
          <a:prstGeom prst="rect">
            <a:avLst/>
          </a:prstGeom>
          <a:solidFill>
            <a:srgbClr val="FF6213">
              <a:alpha val="32001"/>
            </a:srgbClr>
          </a:solidFill>
          <a:ln w="12700" cap="sq">
            <a:solidFill>
              <a:schemeClr val="tx1"/>
            </a:solidFill>
            <a:miter lim="800000"/>
            <a:headEnd type="none" w="sm" len="sm"/>
            <a:tailEnd type="none" w="sm" len="sm"/>
          </a:ln>
          <a:effectLst/>
        </p:spPr>
        <p:txBody>
          <a:bodyPr wrap="none" anchor="ctr"/>
          <a:lstStyle/>
          <a:p>
            <a:endParaRPr lang="en-US"/>
          </a:p>
        </p:txBody>
      </p:sp>
      <p:sp>
        <p:nvSpPr>
          <p:cNvPr id="806922" name="Text Box 10"/>
          <p:cNvSpPr txBox="1">
            <a:spLocks noChangeArrowheads="1"/>
          </p:cNvSpPr>
          <p:nvPr/>
        </p:nvSpPr>
        <p:spPr bwMode="auto">
          <a:xfrm>
            <a:off x="8013700" y="1762125"/>
            <a:ext cx="1008063" cy="730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b="1" i="1">
                <a:solidFill>
                  <a:srgbClr val="FF0000"/>
                </a:solidFill>
              </a:rPr>
              <a:t>New Climatic Optimum</a:t>
            </a:r>
            <a:endParaRPr lang="ru-RU" sz="1400" b="1" i="1">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ru-RU"/>
              <a:t>©ИЭА</a:t>
            </a:r>
            <a:endParaRPr lang="en-US"/>
          </a:p>
        </p:txBody>
      </p:sp>
      <p:sp>
        <p:nvSpPr>
          <p:cNvPr id="807938" name="Text Box 2"/>
          <p:cNvSpPr txBox="1">
            <a:spLocks noChangeArrowheads="1"/>
          </p:cNvSpPr>
          <p:nvPr/>
        </p:nvSpPr>
        <p:spPr bwMode="auto">
          <a:xfrm>
            <a:off x="1244600" y="6332538"/>
            <a:ext cx="8029575" cy="51752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i="1"/>
              <a:t>Source: Grootes, P.M., Stuiver, M., White, J.W.C., Johnsen, S.J., Jouzel J., Comparison of oxygen isotope records from the GISP and GRIP Greenland ice cores. Nature 366, 1993, pp.552-554.</a:t>
            </a:r>
            <a:endParaRPr lang="ru-RU" sz="1400" i="1"/>
          </a:p>
        </p:txBody>
      </p:sp>
      <p:sp>
        <p:nvSpPr>
          <p:cNvPr id="807939" name="Rectangle 3"/>
          <p:cNvSpPr>
            <a:spLocks noGrp="1" noChangeArrowheads="1"/>
          </p:cNvSpPr>
          <p:nvPr>
            <p:ph type="title"/>
          </p:nvPr>
        </p:nvSpPr>
        <p:spPr>
          <a:xfrm>
            <a:off x="1173163" y="44450"/>
            <a:ext cx="8496300" cy="1700213"/>
          </a:xfrm>
          <a:noFill/>
          <a:ln/>
        </p:spPr>
        <p:txBody>
          <a:bodyPr lIns="21600" rIns="21600"/>
          <a:lstStyle/>
          <a:p>
            <a:pPr algn="ctr"/>
            <a:r>
              <a:rPr lang="en-US" sz="2000">
                <a:solidFill>
                  <a:srgbClr val="FFFF00"/>
                </a:solidFill>
                <a:effectLst>
                  <a:outerShdw blurRad="38100" dist="38100" dir="2700000" algn="tl">
                    <a:srgbClr val="000000"/>
                  </a:outerShdw>
                </a:effectLst>
                <a:latin typeface="Arial" charset="0"/>
              </a:rPr>
              <a:t>Mother Nature’s Weapon of Mass Destruction is actually</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 Global Cooling, not Global Warming.</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In the history of humanity climatic optimums are more associated with prosperity and progress, ice ages – with hardships and catastrophes.</a:t>
            </a:r>
            <a:r>
              <a:rPr lang="en-US" sz="2400">
                <a:solidFill>
                  <a:srgbClr val="FFFF00"/>
                </a:solidFill>
                <a:effectLst>
                  <a:outerShdw blurRad="38100" dist="38100" dir="2700000" algn="tl">
                    <a:srgbClr val="000000"/>
                  </a:outerShdw>
                </a:effectLst>
                <a:latin typeface="Arial" charset="0"/>
              </a:rPr>
              <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V</a:t>
            </a:r>
            <a:r>
              <a:rPr lang="en-US" sz="2000">
                <a:solidFill>
                  <a:srgbClr val="FFFF00"/>
                </a:solidFill>
                <a:effectLst>
                  <a:outerShdw blurRad="38100" dist="38100" dir="2700000" algn="tl">
                    <a:srgbClr val="000000"/>
                  </a:outerShdw>
                </a:effectLst>
                <a:latin typeface="Arial" charset="0"/>
              </a:rPr>
              <a:t>ariation in temperature in the last 5000 years</a:t>
            </a:r>
            <a:endParaRPr lang="ru-RU" sz="2000">
              <a:solidFill>
                <a:srgbClr val="FFFF00"/>
              </a:solidFill>
              <a:effectLst>
                <a:outerShdw blurRad="38100" dist="38100" dir="2700000" algn="tl">
                  <a:srgbClr val="000000"/>
                </a:outerShdw>
              </a:effectLst>
              <a:latin typeface="Arial" charset="0"/>
            </a:endParaRPr>
          </a:p>
        </p:txBody>
      </p:sp>
      <p:sp>
        <p:nvSpPr>
          <p:cNvPr id="807940" name="Text Box 4"/>
          <p:cNvSpPr txBox="1">
            <a:spLocks noChangeArrowheads="1"/>
          </p:cNvSpPr>
          <p:nvPr/>
        </p:nvSpPr>
        <p:spPr bwMode="auto">
          <a:xfrm>
            <a:off x="1065213" y="6049963"/>
            <a:ext cx="860425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t>Distribution of Oxygen</a:t>
            </a:r>
            <a:r>
              <a:rPr lang="ru-RU" sz="1600"/>
              <a:t> </a:t>
            </a:r>
            <a:r>
              <a:rPr lang="el-GR" sz="1600">
                <a:cs typeface="Arial" charset="0"/>
              </a:rPr>
              <a:t>δ</a:t>
            </a:r>
            <a:r>
              <a:rPr lang="ru-RU" sz="1600" baseline="30000"/>
              <a:t>18</a:t>
            </a:r>
            <a:r>
              <a:rPr lang="ru-RU" sz="1600"/>
              <a:t>О </a:t>
            </a:r>
            <a:r>
              <a:rPr lang="en-US" sz="1600"/>
              <a:t>in the upper part of the kern from drill</a:t>
            </a:r>
            <a:r>
              <a:rPr lang="ru-RU" sz="1600"/>
              <a:t> </a:t>
            </a:r>
            <a:r>
              <a:rPr lang="en-US" sz="1600"/>
              <a:t>GIS</a:t>
            </a:r>
            <a:r>
              <a:rPr lang="ru-RU" sz="1600"/>
              <a:t>Р2</a:t>
            </a:r>
            <a:r>
              <a:rPr lang="en-US" sz="1600"/>
              <a:t> </a:t>
            </a:r>
            <a:r>
              <a:rPr lang="ru-RU" sz="1600"/>
              <a:t>(</a:t>
            </a:r>
            <a:r>
              <a:rPr lang="en-US" sz="1600"/>
              <a:t>last</a:t>
            </a:r>
            <a:r>
              <a:rPr lang="ru-RU" sz="1600"/>
              <a:t> 5000 </a:t>
            </a:r>
            <a:r>
              <a:rPr lang="en-US" sz="1600"/>
              <a:t>years</a:t>
            </a:r>
            <a:r>
              <a:rPr lang="ru-RU" sz="1600"/>
              <a:t>)</a:t>
            </a:r>
            <a:r>
              <a:rPr lang="ru-RU" sz="1800"/>
              <a:t> </a:t>
            </a:r>
          </a:p>
        </p:txBody>
      </p:sp>
      <p:pic>
        <p:nvPicPr>
          <p:cNvPr id="807941" name="Picture 5" descr="3 copy"/>
          <p:cNvPicPr>
            <a:picLocks noChangeAspect="1" noChangeArrowheads="1"/>
          </p:cNvPicPr>
          <p:nvPr>
            <p:ph idx="1"/>
          </p:nvPr>
        </p:nvPicPr>
        <p:blipFill>
          <a:blip r:embed="rId2" cstate="print"/>
          <a:srcRect/>
          <a:stretch>
            <a:fillRect/>
          </a:stretch>
        </p:blipFill>
        <p:spPr>
          <a:xfrm>
            <a:off x="1352550" y="1795463"/>
            <a:ext cx="8316913" cy="4302125"/>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ru-RU"/>
              <a:t>©ИЭА</a:t>
            </a:r>
            <a:endParaRPr lang="en-US"/>
          </a:p>
        </p:txBody>
      </p:sp>
      <p:sp>
        <p:nvSpPr>
          <p:cNvPr id="773122" name="Rectangle 2"/>
          <p:cNvSpPr>
            <a:spLocks noGrp="1" noChangeArrowheads="1"/>
          </p:cNvSpPr>
          <p:nvPr>
            <p:ph type="title"/>
          </p:nvPr>
        </p:nvSpPr>
        <p:spPr>
          <a:xfrm>
            <a:off x="1320800" y="115888"/>
            <a:ext cx="8420100" cy="1081087"/>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discriminatory against Russia</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Russia’s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per unit of GDP are lower than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those of other countries not adopting emission limits</a:t>
            </a:r>
            <a:endParaRPr lang="ru-RU" sz="2000">
              <a:solidFill>
                <a:srgbClr val="FFFF00"/>
              </a:solidFill>
              <a:effectLst>
                <a:outerShdw blurRad="38100" dist="38100" dir="2700000" algn="tl">
                  <a:srgbClr val="000000"/>
                </a:outerShdw>
              </a:effectLst>
              <a:latin typeface="Arial" charset="0"/>
            </a:endParaRPr>
          </a:p>
        </p:txBody>
      </p:sp>
      <p:graphicFrame>
        <p:nvGraphicFramePr>
          <p:cNvPr id="773123" name="Object 3"/>
          <p:cNvGraphicFramePr>
            <a:graphicFrameLocks noChangeAspect="1"/>
          </p:cNvGraphicFramePr>
          <p:nvPr>
            <p:ph idx="1"/>
          </p:nvPr>
        </p:nvGraphicFramePr>
        <p:xfrm>
          <a:off x="957263" y="1008063"/>
          <a:ext cx="8948737" cy="5661025"/>
        </p:xfrm>
        <a:graphic>
          <a:graphicData uri="http://schemas.openxmlformats.org/presentationml/2006/ole">
            <p:oleObj spid="_x0000_s773123" name="Chart" r:id="rId3" imgW="8420100" imgH="4114800" progId="MSGraph.Chart.8">
              <p:embed followColorScheme="full"/>
            </p:oleObj>
          </a:graphicData>
        </a:graphic>
      </p:graphicFrame>
      <p:sp>
        <p:nvSpPr>
          <p:cNvPr id="773124" name="Text Box 4"/>
          <p:cNvSpPr txBox="1">
            <a:spLocks noChangeArrowheads="1"/>
          </p:cNvSpPr>
          <p:nvPr/>
        </p:nvSpPr>
        <p:spPr bwMode="auto">
          <a:xfrm>
            <a:off x="1965325" y="2565400"/>
            <a:ext cx="1331913"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6213"/>
                </a:solidFill>
              </a:rPr>
              <a:t>With limited emissions</a:t>
            </a:r>
            <a:endParaRPr lang="ru-RU">
              <a:solidFill>
                <a:srgbClr val="FF6213"/>
              </a:solidFill>
            </a:endParaRPr>
          </a:p>
        </p:txBody>
      </p:sp>
      <p:sp>
        <p:nvSpPr>
          <p:cNvPr id="773125" name="Text Box 5"/>
          <p:cNvSpPr txBox="1">
            <a:spLocks noChangeArrowheads="1"/>
          </p:cNvSpPr>
          <p:nvPr/>
        </p:nvSpPr>
        <p:spPr bwMode="auto">
          <a:xfrm>
            <a:off x="6321425" y="2600325"/>
            <a:ext cx="1331913"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66FF33"/>
                </a:solidFill>
              </a:rPr>
              <a:t>With unlimited emissions</a:t>
            </a:r>
            <a:endParaRPr lang="ru-RU">
              <a:solidFill>
                <a:srgbClr val="66FF33"/>
              </a:solidFill>
            </a:endParaRPr>
          </a:p>
        </p:txBody>
      </p:sp>
      <p:sp>
        <p:nvSpPr>
          <p:cNvPr id="773126" name="Line 6"/>
          <p:cNvSpPr>
            <a:spLocks noChangeShapeType="1"/>
          </p:cNvSpPr>
          <p:nvPr/>
        </p:nvSpPr>
        <p:spPr bwMode="auto">
          <a:xfrm>
            <a:off x="3297238" y="2492375"/>
            <a:ext cx="0" cy="2703513"/>
          </a:xfrm>
          <a:prstGeom prst="line">
            <a:avLst/>
          </a:prstGeom>
          <a:noFill/>
          <a:ln w="12700" cap="sq">
            <a:solidFill>
              <a:schemeClr val="tx1"/>
            </a:solidFill>
            <a:round/>
            <a:headEnd type="none" w="sm" len="sm"/>
            <a:tailEnd type="none" w="sm" len="sm"/>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ru-RU"/>
              <a:t>©ИЭА</a:t>
            </a:r>
            <a:endParaRPr lang="en-US"/>
          </a:p>
        </p:txBody>
      </p:sp>
      <p:sp>
        <p:nvSpPr>
          <p:cNvPr id="803842" name="Rectangle 2"/>
          <p:cNvSpPr>
            <a:spLocks noGrp="1" noChangeArrowheads="1"/>
          </p:cNvSpPr>
          <p:nvPr>
            <p:ph type="title"/>
          </p:nvPr>
        </p:nvSpPr>
        <p:spPr>
          <a:xfrm>
            <a:off x="1320800" y="188913"/>
            <a:ext cx="8420100" cy="114300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 is discriminatory against Russia</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Russia’s GDP per capita is lower than</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those of other countries not adopting emission limits</a:t>
            </a:r>
            <a:endParaRPr lang="ru-RU" sz="2000">
              <a:solidFill>
                <a:srgbClr val="FFFF00"/>
              </a:solidFill>
              <a:effectLst>
                <a:outerShdw blurRad="38100" dist="38100" dir="2700000" algn="tl">
                  <a:srgbClr val="000000"/>
                </a:outerShdw>
              </a:effectLst>
              <a:latin typeface="Arial" charset="0"/>
            </a:endParaRPr>
          </a:p>
        </p:txBody>
      </p:sp>
      <p:graphicFrame>
        <p:nvGraphicFramePr>
          <p:cNvPr id="803843" name="Object 3"/>
          <p:cNvGraphicFramePr>
            <a:graphicFrameLocks noChangeAspect="1"/>
          </p:cNvGraphicFramePr>
          <p:nvPr>
            <p:ph idx="1"/>
          </p:nvPr>
        </p:nvGraphicFramePr>
        <p:xfrm>
          <a:off x="1136650" y="1341438"/>
          <a:ext cx="8769350" cy="4967287"/>
        </p:xfrm>
        <a:graphic>
          <a:graphicData uri="http://schemas.openxmlformats.org/presentationml/2006/ole">
            <p:oleObj spid="_x0000_s803843" name="Chart" r:id="rId3" imgW="8420100" imgH="4114800" progId="MSGraph.Chart.8">
              <p:embed followColorScheme="full"/>
            </p:oleObj>
          </a:graphicData>
        </a:graphic>
      </p:graphicFrame>
      <p:sp>
        <p:nvSpPr>
          <p:cNvPr id="803844" name="Text Box 4"/>
          <p:cNvSpPr txBox="1">
            <a:spLocks noChangeArrowheads="1"/>
          </p:cNvSpPr>
          <p:nvPr/>
        </p:nvSpPr>
        <p:spPr bwMode="auto">
          <a:xfrm rot="16200000">
            <a:off x="1613694" y="2551906"/>
            <a:ext cx="1620838"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6213"/>
                </a:solidFill>
              </a:rPr>
              <a:t>With limited emissions</a:t>
            </a:r>
            <a:endParaRPr lang="ru-RU">
              <a:solidFill>
                <a:srgbClr val="FF6213"/>
              </a:solidFill>
            </a:endParaRPr>
          </a:p>
        </p:txBody>
      </p:sp>
      <p:sp>
        <p:nvSpPr>
          <p:cNvPr id="803845" name="Text Box 5"/>
          <p:cNvSpPr txBox="1">
            <a:spLocks noChangeArrowheads="1"/>
          </p:cNvSpPr>
          <p:nvPr/>
        </p:nvSpPr>
        <p:spPr bwMode="auto">
          <a:xfrm>
            <a:off x="6500813" y="2241550"/>
            <a:ext cx="1620837"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66FF33"/>
                </a:solidFill>
              </a:rPr>
              <a:t>With unlimited emissions</a:t>
            </a:r>
            <a:endParaRPr lang="ru-RU">
              <a:solidFill>
                <a:srgbClr val="66FF33"/>
              </a:solidFill>
            </a:endParaRPr>
          </a:p>
        </p:txBody>
      </p:sp>
      <p:sp>
        <p:nvSpPr>
          <p:cNvPr id="803846" name="Line 6"/>
          <p:cNvSpPr>
            <a:spLocks noChangeShapeType="1"/>
          </p:cNvSpPr>
          <p:nvPr/>
        </p:nvSpPr>
        <p:spPr bwMode="auto">
          <a:xfrm>
            <a:off x="3008313" y="2168525"/>
            <a:ext cx="0" cy="2555875"/>
          </a:xfrm>
          <a:prstGeom prst="line">
            <a:avLst/>
          </a:prstGeom>
          <a:noFill/>
          <a:ln w="12700" cap="sq">
            <a:solidFill>
              <a:schemeClr val="tx1"/>
            </a:solidFill>
            <a:round/>
            <a:headEnd type="none" w="sm" len="sm"/>
            <a:tailEnd type="none" w="sm" len="sm"/>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ru-RU"/>
              <a:t>©ИЭА</a:t>
            </a:r>
            <a:endParaRPr lang="en-US"/>
          </a:p>
        </p:txBody>
      </p:sp>
      <p:sp>
        <p:nvSpPr>
          <p:cNvPr id="774146" name="Freeform 2" descr="Светлый диагональный 2"/>
          <p:cNvSpPr>
            <a:spLocks/>
          </p:cNvSpPr>
          <p:nvPr/>
        </p:nvSpPr>
        <p:spPr bwMode="auto">
          <a:xfrm>
            <a:off x="5251450" y="1911350"/>
            <a:ext cx="4241800" cy="3260725"/>
          </a:xfrm>
          <a:custGeom>
            <a:avLst/>
            <a:gdLst/>
            <a:ahLst/>
            <a:cxnLst>
              <a:cxn ang="0">
                <a:pos x="0" y="1064"/>
              </a:cxn>
              <a:cxn ang="0">
                <a:pos x="2607" y="2028"/>
              </a:cxn>
              <a:cxn ang="0">
                <a:pos x="2667" y="2054"/>
              </a:cxn>
              <a:cxn ang="0">
                <a:pos x="2672" y="0"/>
              </a:cxn>
              <a:cxn ang="0">
                <a:pos x="0" y="1064"/>
              </a:cxn>
            </a:cxnLst>
            <a:rect l="0" t="0" r="r" b="b"/>
            <a:pathLst>
              <a:path w="2672" h="2054">
                <a:moveTo>
                  <a:pt x="0" y="1064"/>
                </a:moveTo>
                <a:lnTo>
                  <a:pt x="2607" y="2028"/>
                </a:lnTo>
                <a:lnTo>
                  <a:pt x="2667" y="2054"/>
                </a:lnTo>
                <a:lnTo>
                  <a:pt x="2672" y="0"/>
                </a:lnTo>
                <a:lnTo>
                  <a:pt x="0" y="1064"/>
                </a:lnTo>
                <a:close/>
              </a:path>
            </a:pathLst>
          </a:custGeom>
          <a:pattFill prst="ltUpDiag">
            <a:fgClr>
              <a:schemeClr val="accent1"/>
            </a:fgClr>
            <a:bgClr>
              <a:schemeClr val="bg1"/>
            </a:bgClr>
          </a:pattFill>
          <a:ln w="12700" cap="sq" cmpd="sng">
            <a:solidFill>
              <a:schemeClr val="tx1"/>
            </a:solidFill>
            <a:prstDash val="solid"/>
            <a:round/>
            <a:headEnd type="none" w="sm" len="sm"/>
            <a:tailEnd type="none" w="sm" len="sm"/>
          </a:ln>
          <a:effectLst/>
        </p:spPr>
        <p:txBody>
          <a:bodyPr wrap="none"/>
          <a:lstStyle/>
          <a:p>
            <a:endParaRPr lang="en-US"/>
          </a:p>
        </p:txBody>
      </p:sp>
      <p:graphicFrame>
        <p:nvGraphicFramePr>
          <p:cNvPr id="774147" name="Object 3"/>
          <p:cNvGraphicFramePr>
            <a:graphicFrameLocks noChangeAspect="1"/>
          </p:cNvGraphicFramePr>
          <p:nvPr>
            <p:ph idx="1"/>
          </p:nvPr>
        </p:nvGraphicFramePr>
        <p:xfrm>
          <a:off x="1173163" y="1125538"/>
          <a:ext cx="8520112" cy="5472112"/>
        </p:xfrm>
        <a:graphic>
          <a:graphicData uri="http://schemas.openxmlformats.org/presentationml/2006/ole">
            <p:oleObj spid="_x0000_s774147" name="Chart" r:id="rId3" imgW="8429625" imgH="5667375" progId="MSGraph.Chart.8">
              <p:embed followColorScheme="full"/>
            </p:oleObj>
          </a:graphicData>
        </a:graphic>
      </p:graphicFrame>
      <p:sp>
        <p:nvSpPr>
          <p:cNvPr id="774148" name="Rectangle 4"/>
          <p:cNvSpPr>
            <a:spLocks noGrp="1" noChangeArrowheads="1"/>
          </p:cNvSpPr>
          <p:nvPr>
            <p:ph type="title"/>
          </p:nvPr>
        </p:nvSpPr>
        <p:spPr>
          <a:xfrm>
            <a:off x="992188" y="115888"/>
            <a:ext cx="8909050" cy="1143000"/>
          </a:xfrm>
          <a:noFill/>
          <a:ln/>
        </p:spPr>
        <p:txBody>
          <a:bodyPr/>
          <a:lstStyle/>
          <a:p>
            <a:pPr algn="ctr"/>
            <a:r>
              <a:rPr lang="en-US" sz="2400">
                <a:solidFill>
                  <a:srgbClr val="FFFF00"/>
                </a:solidFill>
                <a:effectLst>
                  <a:outerShdw blurRad="38100" dist="38100" dir="2700000" algn="tl">
                    <a:srgbClr val="000000"/>
                  </a:outerShdw>
                </a:effectLst>
                <a:latin typeface="Arial" charset="0"/>
              </a:rPr>
              <a:t>The Russia's Kyoto Cross.</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Under the Kyoto Protocol Russia will be a buyer, not a seller of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quotas.</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(Actual Russia’s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 conservative forecast</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 and its Kyoto Protocol limits)</a:t>
            </a:r>
            <a:endParaRPr lang="ru-RU" sz="2000">
              <a:solidFill>
                <a:srgbClr val="FFFF00"/>
              </a:solidFill>
              <a:effectLst>
                <a:outerShdw blurRad="38100" dist="38100" dir="2700000" algn="tl">
                  <a:srgbClr val="000000"/>
                </a:outerShdw>
              </a:effectLst>
              <a:latin typeface="Arial" charset="0"/>
            </a:endParaRPr>
          </a:p>
        </p:txBody>
      </p:sp>
      <p:sp>
        <p:nvSpPr>
          <p:cNvPr id="774149" name="Line 5"/>
          <p:cNvSpPr>
            <a:spLocks noChangeShapeType="1"/>
          </p:cNvSpPr>
          <p:nvPr/>
        </p:nvSpPr>
        <p:spPr bwMode="auto">
          <a:xfrm flipH="1" flipV="1">
            <a:off x="4448175" y="3500438"/>
            <a:ext cx="0" cy="2232025"/>
          </a:xfrm>
          <a:prstGeom prst="line">
            <a:avLst/>
          </a:prstGeom>
          <a:noFill/>
          <a:ln w="19050" cap="rnd">
            <a:solidFill>
              <a:schemeClr val="tx1"/>
            </a:solidFill>
            <a:prstDash val="sysDot"/>
            <a:round/>
            <a:headEnd type="none" w="sm" len="sm"/>
            <a:tailEnd type="none" w="sm" len="sm"/>
          </a:ln>
          <a:effectLst/>
        </p:spPr>
        <p:txBody>
          <a:bodyPr wrap="none"/>
          <a:lstStyle/>
          <a:p>
            <a:endParaRPr lang="en-US"/>
          </a:p>
        </p:txBody>
      </p:sp>
      <p:sp>
        <p:nvSpPr>
          <p:cNvPr id="774150" name="Freeform 6" descr="Светлый диагональный 2"/>
          <p:cNvSpPr>
            <a:spLocks/>
          </p:cNvSpPr>
          <p:nvPr/>
        </p:nvSpPr>
        <p:spPr bwMode="auto">
          <a:xfrm>
            <a:off x="4452938" y="3521075"/>
            <a:ext cx="731837" cy="365125"/>
          </a:xfrm>
          <a:custGeom>
            <a:avLst/>
            <a:gdLst/>
            <a:ahLst/>
            <a:cxnLst>
              <a:cxn ang="0">
                <a:pos x="3" y="4"/>
              </a:cxn>
              <a:cxn ang="0">
                <a:pos x="0" y="230"/>
              </a:cxn>
              <a:cxn ang="0">
                <a:pos x="461" y="46"/>
              </a:cxn>
              <a:cxn ang="0">
                <a:pos x="321" y="0"/>
              </a:cxn>
              <a:cxn ang="0">
                <a:pos x="3" y="4"/>
              </a:cxn>
            </a:cxnLst>
            <a:rect l="0" t="0" r="r" b="b"/>
            <a:pathLst>
              <a:path w="461" h="230">
                <a:moveTo>
                  <a:pt x="3" y="4"/>
                </a:moveTo>
                <a:lnTo>
                  <a:pt x="0" y="230"/>
                </a:lnTo>
                <a:lnTo>
                  <a:pt x="461" y="46"/>
                </a:lnTo>
                <a:lnTo>
                  <a:pt x="321" y="0"/>
                </a:lnTo>
                <a:lnTo>
                  <a:pt x="3" y="4"/>
                </a:lnTo>
                <a:close/>
              </a:path>
            </a:pathLst>
          </a:custGeom>
          <a:pattFill prst="ltUpDiag">
            <a:fgClr>
              <a:srgbClr val="FFFF00"/>
            </a:fgClr>
            <a:bgClr>
              <a:schemeClr val="bg1"/>
            </a:bgClr>
          </a:pattFill>
          <a:ln w="12700" cap="sq" cmpd="sng">
            <a:solidFill>
              <a:schemeClr val="tx1"/>
            </a:solidFill>
            <a:prstDash val="solid"/>
            <a:round/>
            <a:headEnd type="none" w="sm" len="sm"/>
            <a:tailEnd type="none" w="sm" len="sm"/>
          </a:ln>
          <a:effectLst/>
        </p:spPr>
        <p:txBody>
          <a:bodyPr wrap="none"/>
          <a:lstStyle/>
          <a:p>
            <a:endParaRPr lang="en-US"/>
          </a:p>
        </p:txBody>
      </p:sp>
      <p:sp>
        <p:nvSpPr>
          <p:cNvPr id="774151" name="Line 7"/>
          <p:cNvSpPr>
            <a:spLocks noChangeShapeType="1"/>
          </p:cNvSpPr>
          <p:nvPr/>
        </p:nvSpPr>
        <p:spPr bwMode="auto">
          <a:xfrm flipH="1">
            <a:off x="4665663" y="2997200"/>
            <a:ext cx="936625" cy="647700"/>
          </a:xfrm>
          <a:prstGeom prst="line">
            <a:avLst/>
          </a:prstGeom>
          <a:noFill/>
          <a:ln w="19050" cap="sq">
            <a:solidFill>
              <a:schemeClr val="tx1"/>
            </a:solidFill>
            <a:round/>
            <a:headEnd type="none" w="sm" len="sm"/>
            <a:tailEnd type="stealth" w="lg" len="lg"/>
          </a:ln>
          <a:effectLst/>
        </p:spPr>
        <p:txBody>
          <a:bodyPr wrap="none"/>
          <a:lstStyle/>
          <a:p>
            <a:endParaRPr lang="en-US"/>
          </a:p>
        </p:txBody>
      </p:sp>
      <p:sp>
        <p:nvSpPr>
          <p:cNvPr id="774152" name="Text Box 8"/>
          <p:cNvSpPr txBox="1">
            <a:spLocks noChangeArrowheads="1"/>
          </p:cNvSpPr>
          <p:nvPr/>
        </p:nvSpPr>
        <p:spPr bwMode="auto">
          <a:xfrm>
            <a:off x="5276850" y="2273300"/>
            <a:ext cx="576263"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t>?</a:t>
            </a:r>
            <a:endParaRPr lang="ru-RU" sz="3200"/>
          </a:p>
        </p:txBody>
      </p:sp>
      <p:sp>
        <p:nvSpPr>
          <p:cNvPr id="774153" name="Line 9"/>
          <p:cNvSpPr>
            <a:spLocks noChangeShapeType="1"/>
          </p:cNvSpPr>
          <p:nvPr/>
        </p:nvSpPr>
        <p:spPr bwMode="auto">
          <a:xfrm flipH="1" flipV="1">
            <a:off x="5168900" y="3608388"/>
            <a:ext cx="0" cy="2159000"/>
          </a:xfrm>
          <a:prstGeom prst="line">
            <a:avLst/>
          </a:prstGeom>
          <a:noFill/>
          <a:ln w="19050" cap="rnd">
            <a:solidFill>
              <a:schemeClr val="tx1"/>
            </a:solidFill>
            <a:prstDash val="sysDot"/>
            <a:round/>
            <a:headEnd type="none" w="sm" len="sm"/>
            <a:tailEnd type="none" w="sm" len="sm"/>
          </a:ln>
          <a:effectLst/>
        </p:spPr>
        <p:txBody>
          <a:bodyPr wrap="none"/>
          <a:lstStyle/>
          <a:p>
            <a:endParaRPr lang="en-US"/>
          </a:p>
        </p:txBody>
      </p:sp>
      <p:sp>
        <p:nvSpPr>
          <p:cNvPr id="774154" name="Line 10"/>
          <p:cNvSpPr>
            <a:spLocks noChangeShapeType="1"/>
          </p:cNvSpPr>
          <p:nvPr/>
        </p:nvSpPr>
        <p:spPr bwMode="auto">
          <a:xfrm flipH="1" flipV="1">
            <a:off x="5511800" y="3517900"/>
            <a:ext cx="0" cy="2232025"/>
          </a:xfrm>
          <a:prstGeom prst="line">
            <a:avLst/>
          </a:prstGeom>
          <a:noFill/>
          <a:ln w="19050" cap="rnd">
            <a:solidFill>
              <a:schemeClr val="tx1"/>
            </a:solidFill>
            <a:prstDash val="sysDot"/>
            <a:round/>
            <a:headEnd type="none" w="sm" len="sm"/>
            <a:tailEnd type="none" w="sm" len="sm"/>
          </a:ln>
          <a:effectLst/>
        </p:spPr>
        <p:txBody>
          <a:bodyPr wrap="none"/>
          <a:lstStyle/>
          <a:p>
            <a:endParaRPr lang="en-US"/>
          </a:p>
        </p:txBody>
      </p:sp>
      <p:sp>
        <p:nvSpPr>
          <p:cNvPr id="774155" name="Freeform 11" descr="Штриховой диагональный 2"/>
          <p:cNvSpPr>
            <a:spLocks/>
          </p:cNvSpPr>
          <p:nvPr/>
        </p:nvSpPr>
        <p:spPr bwMode="auto">
          <a:xfrm>
            <a:off x="5499100" y="1920875"/>
            <a:ext cx="3992563" cy="1576388"/>
          </a:xfrm>
          <a:custGeom>
            <a:avLst/>
            <a:gdLst/>
            <a:ahLst/>
            <a:cxnLst>
              <a:cxn ang="0">
                <a:pos x="0" y="993"/>
              </a:cxn>
              <a:cxn ang="0">
                <a:pos x="2515" y="979"/>
              </a:cxn>
              <a:cxn ang="0">
                <a:pos x="2503" y="0"/>
              </a:cxn>
              <a:cxn ang="0">
                <a:pos x="0" y="993"/>
              </a:cxn>
            </a:cxnLst>
            <a:rect l="0" t="0" r="r" b="b"/>
            <a:pathLst>
              <a:path w="2515" h="993">
                <a:moveTo>
                  <a:pt x="0" y="993"/>
                </a:moveTo>
                <a:lnTo>
                  <a:pt x="2515" y="979"/>
                </a:lnTo>
                <a:lnTo>
                  <a:pt x="2503" y="0"/>
                </a:lnTo>
                <a:lnTo>
                  <a:pt x="0" y="993"/>
                </a:lnTo>
                <a:close/>
              </a:path>
            </a:pathLst>
          </a:custGeom>
          <a:pattFill prst="dashUpDiag">
            <a:fgClr>
              <a:schemeClr val="accent1"/>
            </a:fgClr>
            <a:bgClr>
              <a:schemeClr val="bg1"/>
            </a:bgClr>
          </a:pattFill>
          <a:ln w="12700" cap="sq" cmpd="sng">
            <a:solidFill>
              <a:schemeClr val="tx1"/>
            </a:solidFill>
            <a:prstDash val="solid"/>
            <a:round/>
            <a:headEnd type="none" w="sm" len="sm"/>
            <a:tailEnd type="none" w="sm" len="sm"/>
          </a:ln>
          <a:effectLst/>
        </p:spPr>
        <p:txBody>
          <a:bodyPr wrap="none"/>
          <a:lstStyle/>
          <a:p>
            <a:endParaRPr lang="en-US"/>
          </a:p>
        </p:txBody>
      </p:sp>
      <p:sp>
        <p:nvSpPr>
          <p:cNvPr id="774156" name="Line 12"/>
          <p:cNvSpPr>
            <a:spLocks noChangeShapeType="1"/>
          </p:cNvSpPr>
          <p:nvPr/>
        </p:nvSpPr>
        <p:spPr bwMode="auto">
          <a:xfrm>
            <a:off x="5600700" y="2997200"/>
            <a:ext cx="1476375" cy="684213"/>
          </a:xfrm>
          <a:prstGeom prst="line">
            <a:avLst/>
          </a:prstGeom>
          <a:noFill/>
          <a:ln w="19050" cap="sq">
            <a:solidFill>
              <a:schemeClr val="tx1"/>
            </a:solidFill>
            <a:round/>
            <a:headEnd type="none" w="sm" len="sm"/>
            <a:tailEnd type="stealth" w="lg" len="lg"/>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ru-RU"/>
              <a:t>©ИЭА</a:t>
            </a:r>
            <a:endParaRPr lang="en-US"/>
          </a:p>
        </p:txBody>
      </p:sp>
      <p:sp>
        <p:nvSpPr>
          <p:cNvPr id="775170" name="Rectangle 2"/>
          <p:cNvSpPr>
            <a:spLocks noGrp="1" noChangeArrowheads="1"/>
          </p:cNvSpPr>
          <p:nvPr>
            <p:ph type="title"/>
          </p:nvPr>
        </p:nvSpPr>
        <p:spPr>
          <a:xfrm>
            <a:off x="1316038" y="0"/>
            <a:ext cx="8424862" cy="1125538"/>
          </a:xfrm>
          <a:noFill/>
          <a:ln/>
        </p:spPr>
        <p:txBody>
          <a:bodyPr/>
          <a:lstStyle/>
          <a:p>
            <a:pPr algn="ctr"/>
            <a:r>
              <a:rPr lang="en-US" sz="2400">
                <a:solidFill>
                  <a:srgbClr val="FFFF00"/>
                </a:solidFill>
                <a:effectLst>
                  <a:outerShdw blurRad="38100" dist="38100" dir="2700000" algn="tl">
                    <a:srgbClr val="000000"/>
                  </a:outerShdw>
                </a:effectLst>
                <a:latin typeface="Arial" charset="0"/>
              </a:rPr>
              <a:t>The Russia’s Kyoto Trap.</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Under the Kyoto Protocol Russia won’t be able to sell its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quotas.</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(Forecast of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quotas market in the EU in 2008-2012)</a:t>
            </a:r>
            <a:endParaRPr lang="ru-RU" sz="2000">
              <a:solidFill>
                <a:srgbClr val="FFFF00"/>
              </a:solidFill>
              <a:effectLst>
                <a:outerShdw blurRad="38100" dist="38100" dir="2700000" algn="tl">
                  <a:srgbClr val="000000"/>
                </a:outerShdw>
              </a:effectLst>
              <a:latin typeface="Arial" charset="0"/>
            </a:endParaRPr>
          </a:p>
        </p:txBody>
      </p:sp>
      <p:graphicFrame>
        <p:nvGraphicFramePr>
          <p:cNvPr id="775171" name="Object 3"/>
          <p:cNvGraphicFramePr>
            <a:graphicFrameLocks noChangeAspect="1"/>
          </p:cNvGraphicFramePr>
          <p:nvPr>
            <p:ph idx="1"/>
          </p:nvPr>
        </p:nvGraphicFramePr>
        <p:xfrm>
          <a:off x="1114425" y="1516063"/>
          <a:ext cx="8558213" cy="4441825"/>
        </p:xfrm>
        <a:graphic>
          <a:graphicData uri="http://schemas.openxmlformats.org/presentationml/2006/ole">
            <p:oleObj spid="_x0000_s775171" name="Chart" r:id="rId3" imgW="8258175" imgH="4286250" progId="MSGraph.Chart.8">
              <p:embed followColorScheme="full"/>
            </p:oleObj>
          </a:graphicData>
        </a:graphic>
      </p:graphicFrame>
      <p:sp>
        <p:nvSpPr>
          <p:cNvPr id="775172" name="Text Box 4"/>
          <p:cNvSpPr txBox="1">
            <a:spLocks noChangeArrowheads="1"/>
          </p:cNvSpPr>
          <p:nvPr/>
        </p:nvSpPr>
        <p:spPr bwMode="auto">
          <a:xfrm>
            <a:off x="1965325" y="1371600"/>
            <a:ext cx="1547813" cy="58102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6213"/>
                </a:solidFill>
              </a:rPr>
              <a:t>Potential Demand</a:t>
            </a:r>
            <a:endParaRPr lang="ru-RU" sz="1600">
              <a:solidFill>
                <a:srgbClr val="FF6213"/>
              </a:solidFill>
            </a:endParaRPr>
          </a:p>
        </p:txBody>
      </p:sp>
      <p:sp>
        <p:nvSpPr>
          <p:cNvPr id="775173" name="Text Box 5"/>
          <p:cNvSpPr txBox="1">
            <a:spLocks noChangeArrowheads="1"/>
          </p:cNvSpPr>
          <p:nvPr/>
        </p:nvSpPr>
        <p:spPr bwMode="auto">
          <a:xfrm>
            <a:off x="3440113" y="1400175"/>
            <a:ext cx="4789487"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66FF33"/>
                </a:solidFill>
              </a:rPr>
              <a:t>P o t e n t I a l   S u p p l y</a:t>
            </a:r>
            <a:endParaRPr lang="ru-RU" sz="1600">
              <a:solidFill>
                <a:srgbClr val="66FF33"/>
              </a:solidFill>
            </a:endParaRPr>
          </a:p>
        </p:txBody>
      </p:sp>
      <p:sp>
        <p:nvSpPr>
          <p:cNvPr id="775174" name="Text Box 6"/>
          <p:cNvSpPr txBox="1">
            <a:spLocks noChangeArrowheads="1"/>
          </p:cNvSpPr>
          <p:nvPr/>
        </p:nvSpPr>
        <p:spPr bwMode="auto">
          <a:xfrm>
            <a:off x="1965325" y="1847850"/>
            <a:ext cx="1474788" cy="1004888"/>
          </a:xfrm>
          <a:prstGeom prst="rect">
            <a:avLst/>
          </a:prstGeom>
          <a:noFill/>
          <a:ln w="12700" cap="sq">
            <a:noFill/>
            <a:miter lim="800000"/>
            <a:headEnd type="none" w="sm" len="sm"/>
            <a:tailEnd type="none" w="sm" len="sm"/>
          </a:ln>
          <a:effectLst/>
        </p:spPr>
        <p:txBody>
          <a:bodyPr>
            <a:spAutoFit/>
          </a:bodyPr>
          <a:lstStyle/>
          <a:p>
            <a:pPr>
              <a:spcBef>
                <a:spcPct val="50000"/>
              </a:spcBef>
            </a:pPr>
            <a:r>
              <a:rPr lang="ru-RU" sz="1200">
                <a:solidFill>
                  <a:srgbClr val="FF6213"/>
                </a:solidFill>
              </a:rPr>
              <a:t>(Превышение фактической эмиссии </a:t>
            </a:r>
            <a:r>
              <a:rPr lang="en-US" sz="1200">
                <a:solidFill>
                  <a:srgbClr val="FF6213"/>
                </a:solidFill>
              </a:rPr>
              <a:t>CO2 </a:t>
            </a:r>
            <a:r>
              <a:rPr lang="ru-RU" sz="1200">
                <a:solidFill>
                  <a:srgbClr val="FF6213"/>
                </a:solidFill>
              </a:rPr>
              <a:t>над обязательствами в 1-й фазе КП)</a:t>
            </a:r>
          </a:p>
        </p:txBody>
      </p:sp>
      <p:sp>
        <p:nvSpPr>
          <p:cNvPr id="775175" name="Line 7"/>
          <p:cNvSpPr>
            <a:spLocks noChangeShapeType="1"/>
          </p:cNvSpPr>
          <p:nvPr/>
        </p:nvSpPr>
        <p:spPr bwMode="auto">
          <a:xfrm>
            <a:off x="2897188" y="2881313"/>
            <a:ext cx="4502150" cy="19050"/>
          </a:xfrm>
          <a:prstGeom prst="line">
            <a:avLst/>
          </a:prstGeom>
          <a:noFill/>
          <a:ln w="12700" cap="sq">
            <a:solidFill>
              <a:schemeClr val="tx1"/>
            </a:solidFill>
            <a:round/>
            <a:headEnd type="none" w="sm" len="sm"/>
            <a:tailEnd type="arrow" w="lg" len="lg"/>
          </a:ln>
          <a:effectLst/>
        </p:spPr>
        <p:txBody>
          <a:bodyPr wrap="none"/>
          <a:lstStyle/>
          <a:p>
            <a:endParaRPr lang="en-US"/>
          </a:p>
        </p:txBody>
      </p:sp>
      <p:sp>
        <p:nvSpPr>
          <p:cNvPr id="775176" name="Text Box 8"/>
          <p:cNvSpPr txBox="1">
            <a:spLocks noChangeArrowheads="1"/>
          </p:cNvSpPr>
          <p:nvPr/>
        </p:nvSpPr>
        <p:spPr bwMode="auto">
          <a:xfrm>
            <a:off x="3551238" y="5372100"/>
            <a:ext cx="612775"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ru-RU" b="1"/>
              <a:t>1</a:t>
            </a:r>
          </a:p>
        </p:txBody>
      </p:sp>
      <p:sp>
        <p:nvSpPr>
          <p:cNvPr id="775177" name="Text Box 9"/>
          <p:cNvSpPr txBox="1">
            <a:spLocks noChangeArrowheads="1"/>
          </p:cNvSpPr>
          <p:nvPr/>
        </p:nvSpPr>
        <p:spPr bwMode="auto">
          <a:xfrm>
            <a:off x="4837113" y="5373688"/>
            <a:ext cx="612775"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ru-RU" b="1"/>
              <a:t>2</a:t>
            </a:r>
          </a:p>
        </p:txBody>
      </p:sp>
      <p:sp>
        <p:nvSpPr>
          <p:cNvPr id="775178" name="Text Box 10"/>
          <p:cNvSpPr txBox="1">
            <a:spLocks noChangeArrowheads="1"/>
          </p:cNvSpPr>
          <p:nvPr/>
        </p:nvSpPr>
        <p:spPr bwMode="auto">
          <a:xfrm>
            <a:off x="6069013" y="5373688"/>
            <a:ext cx="612775"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ru-RU" b="1"/>
              <a:t>3</a:t>
            </a:r>
          </a:p>
        </p:txBody>
      </p:sp>
      <p:sp>
        <p:nvSpPr>
          <p:cNvPr id="775179" name="Text Box 11"/>
          <p:cNvSpPr txBox="1">
            <a:spLocks noChangeArrowheads="1"/>
          </p:cNvSpPr>
          <p:nvPr/>
        </p:nvSpPr>
        <p:spPr bwMode="auto">
          <a:xfrm>
            <a:off x="3116263" y="6057900"/>
            <a:ext cx="56896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t>Sequence of purchases according to the EU Directive adopted by the EU Parliament</a:t>
            </a:r>
            <a:r>
              <a:rPr lang="ru-RU" sz="1400"/>
              <a:t> 02.07.03 </a:t>
            </a:r>
            <a:r>
              <a:rPr lang="en-US" sz="1400"/>
              <a:t>and accepted by the EU Council</a:t>
            </a:r>
            <a:r>
              <a:rPr lang="ru-RU" sz="1800"/>
              <a:t> </a:t>
            </a:r>
            <a:r>
              <a:rPr lang="ru-RU" sz="1400"/>
              <a:t>22.07.03</a:t>
            </a:r>
          </a:p>
        </p:txBody>
      </p:sp>
      <p:sp>
        <p:nvSpPr>
          <p:cNvPr id="775180" name="Text Box 12"/>
          <p:cNvSpPr txBox="1">
            <a:spLocks noChangeArrowheads="1"/>
          </p:cNvSpPr>
          <p:nvPr/>
        </p:nvSpPr>
        <p:spPr bwMode="auto">
          <a:xfrm>
            <a:off x="8553450" y="5373688"/>
            <a:ext cx="612775"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t>4</a:t>
            </a:r>
            <a:endParaRPr lang="ru-RU" b="1"/>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graphicFrame>
        <p:nvGraphicFramePr>
          <p:cNvPr id="777218" name="Object 2"/>
          <p:cNvGraphicFramePr>
            <a:graphicFrameLocks noChangeAspect="1"/>
          </p:cNvGraphicFramePr>
          <p:nvPr>
            <p:ph idx="1"/>
          </p:nvPr>
        </p:nvGraphicFramePr>
        <p:xfrm>
          <a:off x="1173163" y="1557338"/>
          <a:ext cx="8520112" cy="5040312"/>
        </p:xfrm>
        <a:graphic>
          <a:graphicData uri="http://schemas.openxmlformats.org/presentationml/2006/ole">
            <p:oleObj spid="_x0000_s777218" name="Chart" r:id="rId3" imgW="8429549" imgH="5667451" progId="MSGraph.Chart.8">
              <p:embed followColorScheme="full"/>
            </p:oleObj>
          </a:graphicData>
        </a:graphic>
      </p:graphicFrame>
      <p:sp>
        <p:nvSpPr>
          <p:cNvPr id="777219" name="Rectangle 3"/>
          <p:cNvSpPr>
            <a:spLocks noGrp="1" noChangeArrowheads="1"/>
          </p:cNvSpPr>
          <p:nvPr>
            <p:ph type="title"/>
          </p:nvPr>
        </p:nvSpPr>
        <p:spPr>
          <a:xfrm>
            <a:off x="1285875" y="341313"/>
            <a:ext cx="8620125" cy="1143000"/>
          </a:xfrm>
          <a:noFill/>
          <a:ln/>
        </p:spPr>
        <p:txBody>
          <a:bodyPr/>
          <a:lstStyle/>
          <a:p>
            <a:pPr algn="ctr"/>
            <a:r>
              <a:rPr lang="en-US" sz="2400">
                <a:solidFill>
                  <a:srgbClr val="FFFF00"/>
                </a:solidFill>
                <a:effectLst>
                  <a:outerShdw blurRad="38100" dist="38100" dir="2700000" algn="tl">
                    <a:srgbClr val="000000"/>
                  </a:outerShdw>
                </a:effectLst>
                <a:latin typeface="Arial" charset="0"/>
              </a:rPr>
              <a:t>The Kyoto protocol’s inefficiency.</a:t>
            </a:r>
            <a:br>
              <a:rPr lang="en-US" sz="24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Kyoto Protocol is unable to achieve its proclaimed goals.</a:t>
            </a:r>
            <a:r>
              <a:rPr lang="en-US" sz="2400">
                <a:solidFill>
                  <a:srgbClr val="FFFF00"/>
                </a:solidFill>
                <a:effectLst>
                  <a:outerShdw blurRad="38100" dist="38100" dir="2700000" algn="tl">
                    <a:srgbClr val="000000"/>
                  </a:outerShdw>
                </a:effectLst>
                <a:latin typeface="Arial" charset="0"/>
              </a:rPr>
              <a:t/>
            </a:r>
            <a:br>
              <a:rPr lang="en-US" sz="2400">
                <a:solidFill>
                  <a:srgbClr val="FFFF00"/>
                </a:solidFill>
                <a:effectLst>
                  <a:outerShdw blurRad="38100" dist="38100" dir="2700000" algn="tl">
                    <a:srgbClr val="000000"/>
                  </a:outerShdw>
                </a:effectLst>
                <a:latin typeface="Arial" charset="0"/>
              </a:rPr>
            </a:br>
            <a:r>
              <a:rPr lang="en-US" sz="2400">
                <a:solidFill>
                  <a:srgbClr val="FFFF00"/>
                </a:solidFill>
                <a:effectLst>
                  <a:outerShdw blurRad="38100" dist="38100" dir="2700000" algn="tl">
                    <a:srgbClr val="000000"/>
                  </a:outerShdw>
                </a:effectLst>
                <a:latin typeface="Arial" charset="0"/>
              </a:rPr>
              <a:t>(</a:t>
            </a:r>
            <a:r>
              <a:rPr lang="en-US" sz="2000">
                <a:solidFill>
                  <a:srgbClr val="FFFF00"/>
                </a:solidFill>
                <a:effectLst>
                  <a:outerShdw blurRad="38100" dist="38100" dir="2700000" algn="tl">
                    <a:srgbClr val="000000"/>
                  </a:outerShdw>
                </a:effectLst>
                <a:latin typeface="Arial" charset="0"/>
              </a:rPr>
              <a:t>The share of the KP Annex B countries in the World’s CO</a:t>
            </a:r>
            <a:r>
              <a:rPr lang="en-US" sz="2000" baseline="-25000">
                <a:solidFill>
                  <a:srgbClr val="FFFF00"/>
                </a:solidFill>
                <a:effectLst>
                  <a:outerShdw blurRad="38100" dist="38100" dir="2700000" algn="tl">
                    <a:srgbClr val="000000"/>
                  </a:outerShdw>
                </a:effectLst>
                <a:latin typeface="Arial" charset="0"/>
              </a:rPr>
              <a:t>2</a:t>
            </a:r>
            <a:r>
              <a:rPr lang="en-US" sz="2000">
                <a:solidFill>
                  <a:srgbClr val="FFFF00"/>
                </a:solidFill>
                <a:effectLst>
                  <a:outerShdw blurRad="38100" dist="38100" dir="2700000" algn="tl">
                    <a:srgbClr val="000000"/>
                  </a:outerShdw>
                </a:effectLst>
                <a:latin typeface="Arial" charset="0"/>
              </a:rPr>
              <a:t> emissions)</a:t>
            </a:r>
            <a:endParaRPr lang="ru-RU" sz="2000">
              <a:solidFill>
                <a:srgbClr val="FFFF00"/>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ru-RU"/>
              <a:t>©ИЭА</a:t>
            </a:r>
            <a:endParaRPr lang="en-US"/>
          </a:p>
        </p:txBody>
      </p:sp>
      <p:sp>
        <p:nvSpPr>
          <p:cNvPr id="778242" name="Rectangle 2"/>
          <p:cNvSpPr>
            <a:spLocks noGrp="1" noChangeArrowheads="1"/>
          </p:cNvSpPr>
          <p:nvPr>
            <p:ph type="title"/>
          </p:nvPr>
        </p:nvSpPr>
        <p:spPr>
          <a:xfrm>
            <a:off x="1320800" y="188913"/>
            <a:ext cx="8420100" cy="1260475"/>
          </a:xfrm>
          <a:noFill/>
          <a:ln/>
        </p:spPr>
        <p:txBody>
          <a:bodyPr/>
          <a:lstStyle/>
          <a:p>
            <a:pPr algn="ctr"/>
            <a:r>
              <a:rPr lang="en-US" sz="2000">
                <a:solidFill>
                  <a:srgbClr val="FFFF00"/>
                </a:solidFill>
                <a:effectLst>
                  <a:outerShdw blurRad="38100" dist="38100" dir="2700000" algn="tl">
                    <a:srgbClr val="000000"/>
                  </a:outerShdw>
                </a:effectLst>
                <a:latin typeface="Arial" charset="0"/>
              </a:rPr>
              <a:t>The Kyoto Protocol is not universal.</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It is backed by the World minority.</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The World majority did not adopt the Kyoto Protocol limits.</a:t>
            </a:r>
            <a:br>
              <a:rPr lang="en-US" sz="2000">
                <a:solidFill>
                  <a:srgbClr val="FFFF00"/>
                </a:solidFill>
                <a:effectLst>
                  <a:outerShdw blurRad="38100" dist="38100" dir="2700000" algn="tl">
                    <a:srgbClr val="000000"/>
                  </a:outerShdw>
                </a:effectLst>
                <a:latin typeface="Arial" charset="0"/>
              </a:rPr>
            </a:br>
            <a:r>
              <a:rPr lang="en-US" sz="2000">
                <a:solidFill>
                  <a:srgbClr val="FFFF00"/>
                </a:solidFill>
                <a:effectLst>
                  <a:outerShdw blurRad="38100" dist="38100" dir="2700000" algn="tl">
                    <a:srgbClr val="000000"/>
                  </a:outerShdw>
                </a:effectLst>
                <a:latin typeface="Arial" charset="0"/>
              </a:rPr>
              <a:t>(</a:t>
            </a:r>
            <a:r>
              <a:rPr lang="en-US" sz="1800">
                <a:solidFill>
                  <a:srgbClr val="FFFF00"/>
                </a:solidFill>
                <a:effectLst>
                  <a:outerShdw blurRad="38100" dist="38100" dir="2700000" algn="tl">
                    <a:srgbClr val="000000"/>
                  </a:outerShdw>
                </a:effectLst>
                <a:latin typeface="Arial" charset="0"/>
              </a:rPr>
              <a:t>The share of the KP Annex B countries in the World aggregates)</a:t>
            </a:r>
            <a:endParaRPr lang="ru-RU" sz="1800">
              <a:solidFill>
                <a:srgbClr val="FFFF00"/>
              </a:solidFill>
              <a:effectLst>
                <a:outerShdw blurRad="38100" dist="38100" dir="2700000" algn="tl">
                  <a:srgbClr val="000000"/>
                </a:outerShdw>
              </a:effectLst>
              <a:latin typeface="Arial" charset="0"/>
            </a:endParaRPr>
          </a:p>
        </p:txBody>
      </p:sp>
      <p:graphicFrame>
        <p:nvGraphicFramePr>
          <p:cNvPr id="778243" name="Object 3"/>
          <p:cNvGraphicFramePr>
            <a:graphicFrameLocks noChangeAspect="1"/>
          </p:cNvGraphicFramePr>
          <p:nvPr>
            <p:ph idx="1"/>
          </p:nvPr>
        </p:nvGraphicFramePr>
        <p:xfrm>
          <a:off x="1282700" y="1716088"/>
          <a:ext cx="8262938" cy="4602162"/>
        </p:xfrm>
        <a:graphic>
          <a:graphicData uri="http://schemas.openxmlformats.org/presentationml/2006/ole">
            <p:oleObj spid="_x0000_s778243" name="Chart" r:id="rId3" imgW="8105775" imgH="4514850" progId="MSGraph.Chart.8">
              <p:embed followColorScheme="full"/>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Клуб 2015">
  <a:themeElements>
    <a:clrScheme name="Клуб 2015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Клуб 201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32001"/>
          </a:srgbClr>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00">
            <a:alpha val="32001"/>
          </a:srgbClr>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Клуб 2015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Клуб 2015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Клуб 2015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Office\Шаблоны\Дизайны презентаций\Клуб 2015.pot</Template>
  <TotalTime>12143</TotalTime>
  <Words>730</Words>
  <Application>Microsoft Office PowerPoint</Application>
  <PresentationFormat>A4 Paper (210x297 mm)</PresentationFormat>
  <Paragraphs>112</Paragraphs>
  <Slides>31</Slides>
  <Notes>1</Notes>
  <HiddenSlides>0</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ariant>
        <vt:lpstr>Custom Shows</vt:lpstr>
      </vt:variant>
      <vt:variant>
        <vt:i4>1</vt:i4>
      </vt:variant>
    </vt:vector>
  </HeadingPairs>
  <TitlesOfParts>
    <vt:vector size="39" baseType="lpstr">
      <vt:lpstr>Times New Roman</vt:lpstr>
      <vt:lpstr>Wingdings</vt:lpstr>
      <vt:lpstr>Arial</vt:lpstr>
      <vt:lpstr>Lucida Sans Unicode</vt:lpstr>
      <vt:lpstr>Клуб 2015</vt:lpstr>
      <vt:lpstr>Диаграмма Microsoft Graph 2000</vt:lpstr>
      <vt:lpstr>Microsoft Graph Chart</vt:lpstr>
      <vt:lpstr>THE KYOTO PROTOCOL AND RUSSIA: WHAT IS TO BE DONE?</vt:lpstr>
      <vt:lpstr>The Kyoto Protocol is discriminatory against Russia Russia’s total CO2 emissions are lower than those of other countries not adopting emission limits</vt:lpstr>
      <vt:lpstr>The Kyoto Protocol is discriminatory against Russia Russia’s CO2 emissions per capita are lower than those of other countries not adopting emission limits</vt:lpstr>
      <vt:lpstr>The Kyoto Protocol is discriminatory against Russia Russia’s CO2 emissions per unit of GDP are lower than those of other countries not adopting emission limits</vt:lpstr>
      <vt:lpstr>The Kyoto Protocol is discriminatory against Russia Russia’s GDP per capita is lower than those of other countries not adopting emission limits</vt:lpstr>
      <vt:lpstr>The Russia's Kyoto Cross. Under the Kyoto Protocol Russia will be a buyer, not a seller of CO2 quotas. (Actual Russia’s CO2 emissions, conservative forecast  and its Kyoto Protocol limits)</vt:lpstr>
      <vt:lpstr>The Russia’s Kyoto Trap. Under the Kyoto Protocol Russia won’t be able to sell its CO2 quotas. (Forecast of CO2 quotas market in the EU in 2008-2012)</vt:lpstr>
      <vt:lpstr>The Kyoto protocol’s inefficiency. The Kyoto Protocol is unable to achieve its proclaimed goals. (The share of the KP Annex B countries in the World’s CO2 emissions)</vt:lpstr>
      <vt:lpstr>The Kyoto Protocol is not universal. It is backed by the World minority. The World majority did not adopt the Kyoto Protocol limits. (The share of the KP Annex B countries in the World aggregates)</vt:lpstr>
      <vt:lpstr>The Kyoto Protocol puts brakes on economic growth</vt:lpstr>
      <vt:lpstr>The Kyoto Protocol incompatible with economic growth. CO2 emissions are associated with economic growth in the mid-income countries (47 countries),1960-2000</vt:lpstr>
      <vt:lpstr>The Kyoto Protocol is incompatible with poverty reduction. CO2 emissions are associated with economic growth in the low-income countries (52 countries),1960-2000</vt:lpstr>
      <vt:lpstr>The Kyoto Protocol is incompatible with wealth accumulation.  СО2 emission are associated with economic growth in developed economies, too (38 countries), 1991-2000 </vt:lpstr>
      <vt:lpstr>The Kyoto Protocol is unbearably expensive. The cost of compliance can be as high as 1750 US$ tln between 1990 and 2100, or 15% of their annual GDP in affected countries</vt:lpstr>
      <vt:lpstr>The Kyoto Protocol is oriented on technological illusions. It’s impossible to switch away from hydrocarbons to another energy base in a short period of time World energy consumption by source of origin </vt:lpstr>
      <vt:lpstr>The Kyoto protocol is based on flawed science. The variation of CO2 concentration can not be explained by variation in CO2 emissions of anthropogenic character </vt:lpstr>
      <vt:lpstr>The Kyoto protocol is based on flawed science.  The variation in temperature can not be explained by the variation in CO2 concentration</vt:lpstr>
      <vt:lpstr>The Kyoto protocol is based on flawed science.  The variation in temperature can not be explained by variation in CO2 emissions of anthropogenic character </vt:lpstr>
      <vt:lpstr>The Kyoto Protocol is based on flawed science.  The variation in temperature is positively correlated with variation in CO2 concentration only from 1976-2003. This is the ONLY such sub-period out of 6 sub-periods between 1860 and 2003</vt:lpstr>
      <vt:lpstr>The very concept of “Global Warming” critically depends on the time horizon chosen. It appears reasonable for short-term periods. Absolute temperature (30 YMA), England, 1659-2002</vt:lpstr>
      <vt:lpstr>The very concept of “Global Warming” critically depends on the time horizon chosen. It appears unproven for longer-term periods. Absolute temperature (30 YMA), NE Canada (Baffin Island), 752-1992</vt:lpstr>
      <vt:lpstr>The very concept of “Global Warming” critically depends on the time horizon chosen.  It appears unproven for longer-term periods. Absolute temperature (30 YMA), Tasmania,1571 BC - 1991 AD</vt:lpstr>
      <vt:lpstr>The very concept of “Global Warming” critically depends on the time horizon chosen. It appears unproven for longer-term periods. The current “Global Warming” is not unique and is not strongest  in the history of civilization. Variation in temperature in the last 5000 years</vt:lpstr>
      <vt:lpstr>The very concept of “Global Warming” critically depends on the time horizon chosen. It appears unproven for long-term periods.  The current “Global Warming” is not unique and is not strongest  in the history of Earth.  The long-term (M.Milankovitch) climatic cycles for the last 420 000 years.</vt:lpstr>
      <vt:lpstr>The asserted increase in the frequency of extraordinary climatic events appears unproven. Variance in temperature (30 YMA), England, 1659-2002</vt:lpstr>
      <vt:lpstr>The asserted increase in the frequency  of extraordinary climatic events appears unproven. Variance in temperature (30 YMA), NE Canada (Baffin Island), 752-1992</vt:lpstr>
      <vt:lpstr>The asserted increase in the frequency of extraordinary climatic events appears unproven.  Variance in temperature (30 YMA), Tasmania, 1751 BC – 1991 AD</vt:lpstr>
      <vt:lpstr>Asserted increase in the speed  of the current temperature change appears unproven.  It is not unique and is not strongest in the last 1000 years. Change in the global temperature over 30 preceding years</vt:lpstr>
      <vt:lpstr>Slide 29</vt:lpstr>
      <vt:lpstr>Mother Nature’s Weapon of Mass Destruction is actually Global Cooling, not Global Warming.  In the history of civilization climatic optimums are more associated with prosperity and progress, ice ages – with hardships and catastrophes. Global absolute temperature (30 YMA), 1000-2003</vt:lpstr>
      <vt:lpstr>Mother Nature’s Weapon of Mass Destruction is actually  Global Cooling, not Global Warming. In the history of humanity climatic optimums are more associated with prosperity and progress, ice ages – with hardships and catastrophes. Variation in temperature in the last 5000 years</vt:lpstr>
      <vt:lpstr>демонстрация 1</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Russia&amp;Kyoto</dc:title>
  <dc:creator>Joe</dc:creator>
  <cp:lastModifiedBy>Joe</cp:lastModifiedBy>
  <cp:revision>1038</cp:revision>
  <cp:lastPrinted>2015-03-03T21:46:14Z</cp:lastPrinted>
  <dcterms:created xsi:type="dcterms:W3CDTF">2002-01-22T10:12:26Z</dcterms:created>
  <dcterms:modified xsi:type="dcterms:W3CDTF">2010-02-16T14:28:33Z</dcterms:modified>
</cp:coreProperties>
</file>