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59" r:id="rId12"/>
    <p:sldId id="268" r:id="rId13"/>
    <p:sldId id="25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0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88" autoAdjust="0"/>
    <p:restoredTop sz="90929"/>
  </p:normalViewPr>
  <p:slideViewPr>
    <p:cSldViewPr>
      <p:cViewPr varScale="1">
        <p:scale>
          <a:sx n="54" d="100"/>
          <a:sy n="54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668D7-FBB7-4D55-96E7-4F4FB9FCEB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6E0D-56B0-42D1-97F7-AF56122F4D49}" type="slidenum">
              <a:rPr lang="en-US"/>
              <a:pPr/>
              <a:t>1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BF0AC-3EE8-40EC-855F-9986ABFFEE70}" type="slidenum">
              <a:rPr lang="en-US"/>
              <a:pPr/>
              <a:t>10</a:t>
            </a:fld>
            <a:endParaRPr lang="en-US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25E7A-37C1-4FFF-B93C-120886D0CB85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A6A38-FE1D-4EEC-9E74-36887FB574E9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15D38-01C8-444F-9511-F2F15821873B}" type="slidenum">
              <a:rPr lang="en-US"/>
              <a:pPr/>
              <a:t>13</a:t>
            </a:fld>
            <a:endParaRPr 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B96A5-08DD-4097-BC6D-06D43A54E5AE}" type="slidenum">
              <a:rPr lang="en-US"/>
              <a:pPr/>
              <a:t>14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C05BE-D5A3-4714-B18E-221329C5D806}" type="slidenum">
              <a:rPr lang="en-US"/>
              <a:pPr/>
              <a:t>15</a:t>
            </a:fld>
            <a:endParaRPr 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08048-0012-40B9-83E0-8C0E6ED0168B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9EA0B-0941-4F86-AB97-3183C4C2C73F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A0532-156C-473C-B7A9-7CF982943B9C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398FB-BAC6-468D-B328-A8F1A86C0497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603B3-0180-444B-9471-6A149D9F80E7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6892E-F14F-4AFC-8867-56B07AD3E3DA}" type="slidenum">
              <a:rPr lang="en-US"/>
              <a:pPr/>
              <a:t>6</a:t>
            </a:fld>
            <a:endParaRPr 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6CF32-2F7C-484E-92C3-263241D91701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24146-D0AF-437F-887C-E24984A95E88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1854E-0EEE-439B-8F0F-F5B032538A68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50" name="Group 170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E6255-5B4E-40FD-A905-91AA5361ADB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249" name="Picture 1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2460625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B9D53-77ED-46AA-BDA9-3062FB1E1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74A7A-A370-4F96-AE4F-3F4AA56EC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02CC2-7573-4235-BAC0-200CD3CEC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043B4-5E25-4091-AA6D-FABDED107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333CD-8299-4A91-ACA8-7346019E2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B9C74-37CD-4090-B755-BC3A51CFD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079C-97C7-40F0-93F3-A8E21A5A8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102CF-4087-4B70-BB10-9578C2E4F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16A6B-AA74-444F-826C-D90082576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7E57C-715E-4855-B75A-C7668F464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3" name="Picture 16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338"/>
            <a:ext cx="914400" cy="9144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A7C402-EB4F-4D5E-92B7-6451FAA9D88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2690" name="Group 162"/>
          <p:cNvGrpSpPr>
            <a:grpSpLocks/>
          </p:cNvGrpSpPr>
          <p:nvPr/>
        </p:nvGrpSpPr>
        <p:grpSpPr bwMode="auto">
          <a:xfrm>
            <a:off x="1054100" y="165100"/>
            <a:ext cx="7696200" cy="685800"/>
            <a:chOff x="664" y="104"/>
            <a:chExt cx="4848" cy="432"/>
          </a:xfrm>
        </p:grpSpPr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/>
              <a:ahLst/>
              <a:cxnLst>
                <a:cxn ang="0">
                  <a:pos x="4848" y="48"/>
                </a:cxn>
                <a:cxn ang="0">
                  <a:pos x="4848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4848" y="0"/>
                </a:cxn>
                <a:cxn ang="0">
                  <a:pos x="4848" y="48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22538" name="Group 10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2539" name="Freeform 11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5" name="Freeform 37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6" name="Freeform 38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7" name="Freeform 39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8" name="Freeform 40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0" name="Freeform 42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1" name="Freeform 43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2" name="Freeform 44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2" name="Freeform 54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3" name="Freeform 55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7" name="Freeform 59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8" name="Freeform 60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9" name="Freeform 61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0" name="Freeform 62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1" name="Freeform 63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2" name="Freeform 64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3" name="Freeform 65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0" name="Freeform 72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1" name="Freeform 73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2" name="Freeform 74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3" name="Freeform 75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4" name="Freeform 76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5" name="Freeform 77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6" name="Freeform 78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7" name="Freeform 79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8" name="Freeform 80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9" name="Freeform 81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0" name="Freeform 82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1" name="Freeform 83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3" name="Freeform 85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6" name="Freeform 88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7" name="Freeform 89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8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9" name="Freeform 91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2" name="Freeform 94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3" name="Freeform 95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4" name="Freeform 96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5" name="Freeform 97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6" name="Freeform 98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8" name="Freeform 100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" name="Freeform 105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4" name="Freeform 106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" name="Freeform 107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38" name="Group 110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2639" name="Line 111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Line 115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Line 116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6" name="Line 118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7" name="Line 119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" name="Line 120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Line 121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Line 122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Line 123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Line 124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Line 125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Line 126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Line 127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6" name="Line 128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8" name="Line 130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60" name="Group 132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2661" name="Line 133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Line 134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144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5" name="Line 147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6" name="Line 148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7" name="Line 149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Line 156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Line 157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0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ostanoski.com/pysanky.html" TargetMode="External"/><Relationship Id="rId3" Type="http://schemas.openxmlformats.org/officeDocument/2006/relationships/hyperlink" Target="http://www.greatbear.org/brownbear.htm" TargetMode="External"/><Relationship Id="rId7" Type="http://schemas.openxmlformats.org/officeDocument/2006/relationships/hyperlink" Target="http://www.for-ballet-lovers-only.com/bolshoicorsaire2007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12east.mrdonn.org/russiandolls.html" TargetMode="External"/><Relationship Id="rId5" Type="http://schemas.openxmlformats.org/officeDocument/2006/relationships/hyperlink" Target="http://www.darsie.net/talesofwonder/russia/babayaga.html" TargetMode="External"/><Relationship Id="rId4" Type="http://schemas.openxmlformats.org/officeDocument/2006/relationships/hyperlink" Target="http://allrecipes.com/Recipe/Russian-Tea-Cakes-I/Detail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culturecenter.com/russia/russ_edu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thinkquest.org/CR0212302/russi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-recipes.info/russia-russia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allrecipes.com/Search/Recipes.aspx?WithTerm=Russi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thinkquest.org/TQ0312267/russia.htm" TargetMode="External"/><Relationship Id="rId3" Type="http://schemas.openxmlformats.org/officeDocument/2006/relationships/hyperlink" Target="http://www.kidskonnect.com/Russia/RussiaHome.html" TargetMode="External"/><Relationship Id="rId7" Type="http://schemas.openxmlformats.org/officeDocument/2006/relationships/hyperlink" Target="http://www.oxfam.org.uk/coolplanet/kidsweb/wakeup/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sculturecenter.com/russia/russ_holiday.htm" TargetMode="External"/><Relationship Id="rId5" Type="http://schemas.openxmlformats.org/officeDocument/2006/relationships/hyperlink" Target="http://edupics.com/coloring-pages-pictures-book-russia-237.htm" TargetMode="External"/><Relationship Id="rId4" Type="http://schemas.openxmlformats.org/officeDocument/2006/relationships/hyperlink" Target="http://www.travelforkids.com/Funtodo/Russia/russia.htm" TargetMode="External"/><Relationship Id="rId9" Type="http://schemas.openxmlformats.org/officeDocument/2006/relationships/hyperlink" Target="http://www.uen.org/utahlink/tours/tourFames.cgi?tour_id=80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forkids.com/TFK/hh/goplaces/main/0,20344,595847,00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acecorps.gov/kids/world/europemed/russia.html" TargetMode="External"/><Relationship Id="rId4" Type="http://schemas.openxmlformats.org/officeDocument/2006/relationships/hyperlink" Target="http://www.factmonster.com/ipka/A0930073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mitagemuseum.org/html_En/08/hm88_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travelforkids.com/Funtodo/Russia/peterandpaulfortress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terhof.org/english/pano/" TargetMode="External"/><Relationship Id="rId3" Type="http://schemas.openxmlformats.org/officeDocument/2006/relationships/hyperlink" Target="http://www.travelforkids.com/Funtodo/Russia/pushkin.htm" TargetMode="External"/><Relationship Id="rId7" Type="http://schemas.openxmlformats.org/officeDocument/2006/relationships/hyperlink" Target="http://www.travelforkids.com/Funtodo/Russia/peterhof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://www.pbase.com/hiker_photograph/catherines_palac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Let’s Learn About Russia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5943600"/>
            <a:ext cx="3505200" cy="304800"/>
          </a:xfrm>
        </p:spPr>
        <p:txBody>
          <a:bodyPr/>
          <a:lstStyle/>
          <a:p>
            <a:r>
              <a:rPr lang="en-US" sz="1000">
                <a:latin typeface="Comic Sans MS" pitchFamily="100" charset="0"/>
              </a:rPr>
              <a:t>www.flags.net/RUSS.htm</a:t>
            </a:r>
            <a:endParaRPr lang="en-US"/>
          </a:p>
        </p:txBody>
      </p:sp>
      <p:pic>
        <p:nvPicPr>
          <p:cNvPr id="69636" name="Picture 4" descr="RUSS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3478213" cy="233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 is famous for…</a:t>
            </a:r>
            <a:br>
              <a:rPr lang="en-US"/>
            </a:br>
            <a:r>
              <a:rPr lang="en-US" sz="1400"/>
              <a:t>(Click on each name for more information.)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100" charset="0"/>
                <a:hlinkClick r:id="rId3"/>
              </a:rPr>
              <a:t>The Brown Bear</a:t>
            </a:r>
            <a:endParaRPr lang="en-US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100" charset="0"/>
                <a:hlinkClick r:id="rId4"/>
              </a:rPr>
              <a:t>Russian Teacakes</a:t>
            </a:r>
            <a:endParaRPr lang="en-US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100" charset="0"/>
                <a:hlinkClick r:id="rId5"/>
              </a:rPr>
              <a:t>Baba Yaga</a:t>
            </a:r>
            <a:endParaRPr lang="en-US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100" charset="0"/>
                <a:hlinkClick r:id="rId6"/>
              </a:rPr>
              <a:t>Russian Nesting Dolls </a:t>
            </a:r>
            <a:endParaRPr lang="en-US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100" charset="0"/>
                <a:hlinkClick r:id="rId7"/>
              </a:rPr>
              <a:t>Ballet</a:t>
            </a:r>
            <a:endParaRPr lang="en-US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100" charset="0"/>
                <a:hlinkClick r:id="rId8"/>
              </a:rPr>
              <a:t>Ukrainian pysanky</a:t>
            </a:r>
            <a:endParaRPr lang="en-US">
              <a:latin typeface="Comic Sans MS" pitchFamily="10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Russian Kids Do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pitchFamily="100" charset="0"/>
              </a:rPr>
              <a:t>Russian children love ice skating, sledding and playing ice hockey in the winter and swimming and boating in the summer.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pitchFamily="100" charset="0"/>
              </a:rPr>
              <a:t>Find out about schools in Russia at this website - </a:t>
            </a:r>
            <a:r>
              <a:rPr lang="en-US" sz="2400">
                <a:latin typeface="Comic Sans MS" pitchFamily="100" charset="0"/>
                <a:hlinkClick r:id="rId3"/>
              </a:rPr>
              <a:t>www.kidsculturecenter.com/russia/russ_edu.htm</a:t>
            </a:r>
            <a:endParaRPr lang="en-US" sz="24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mic Sans MS" pitchFamily="100" charset="0"/>
              </a:rPr>
              <a:t>Find out about daily life in Russia at this site-	</a:t>
            </a:r>
            <a:r>
              <a:rPr lang="en-US" sz="2400">
                <a:latin typeface="Comic Sans MS" pitchFamily="100" charset="0"/>
                <a:hlinkClick r:id="rId4"/>
              </a:rPr>
              <a:t>http://library.thinkquest.org/CR0212302/russia.html</a:t>
            </a:r>
            <a:endParaRPr lang="en-US" sz="2400">
              <a:latin typeface="Comic Sans MS" pitchFamily="10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Comic Sans MS" pitchFamily="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1143000"/>
          </a:xfrm>
        </p:spPr>
        <p:txBody>
          <a:bodyPr/>
          <a:lstStyle/>
          <a:p>
            <a:r>
              <a:rPr lang="en-US"/>
              <a:t>What Russians Like to Eat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4196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Comic Sans MS" pitchFamily="100" charset="0"/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Comic Sans MS" pitchFamily="100" charset="0"/>
                <a:hlinkClick r:id="rId3"/>
              </a:rPr>
              <a:t>www.world-recipes.info/russia-russian/</a:t>
            </a:r>
            <a:endParaRPr lang="en-US" sz="20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Comic Sans MS" pitchFamily="100" charset="0"/>
                <a:hlinkClick r:id="rId4"/>
              </a:rPr>
              <a:t>http://allrecipes.com/Search/Recipes.aspx?WithTerm=Russia</a:t>
            </a:r>
            <a:endParaRPr lang="en-US" sz="2000">
              <a:latin typeface="Comic Sans MS" pitchFamily="10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95236" name="Picture 4" descr="49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52600"/>
            <a:ext cx="1778000" cy="1778000"/>
          </a:xfrm>
          <a:prstGeom prst="rect">
            <a:avLst/>
          </a:prstGeom>
          <a:noFill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638800" y="3733800"/>
            <a:ext cx="3206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http://allrecipes.com/Recipe/Borscht-I/Detail.aspx</a:t>
            </a:r>
            <a:endParaRPr lang="en-US">
              <a:latin typeface="Arial" charset="0"/>
            </a:endParaRPr>
          </a:p>
        </p:txBody>
      </p:sp>
      <p:pic>
        <p:nvPicPr>
          <p:cNvPr id="95239" name="Picture 7" descr="295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752600"/>
            <a:ext cx="1778000" cy="1778000"/>
          </a:xfrm>
          <a:prstGeom prst="rect">
            <a:avLst/>
          </a:prstGeom>
          <a:noFill/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457200" y="3657600"/>
            <a:ext cx="3352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http://allrecipes.com/Recipe/Kartoshnik-with-Cheese-and-Onions/Detail.aspx</a:t>
            </a:r>
            <a:endParaRPr lang="en-US">
              <a:latin typeface="Arial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09600" y="4343400"/>
            <a:ext cx="6891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100" charset="0"/>
              </a:rPr>
              <a:t>Go to these websites for some Russian recipes: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Famous Russians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>
                <a:latin typeface="Comic Sans MS" pitchFamily="100" charset="0"/>
              </a:rPr>
              <a:t>Yuri Gagarin - first man in space</a:t>
            </a:r>
          </a:p>
          <a:p>
            <a:r>
              <a:rPr lang="en-US" sz="2400">
                <a:latin typeface="Comic Sans MS" pitchFamily="100" charset="0"/>
              </a:rPr>
              <a:t>Mikhail Gorbachev - leader of the Soviet Union who made the country more free and democratic</a:t>
            </a:r>
          </a:p>
          <a:p>
            <a:r>
              <a:rPr lang="en-US" sz="2400">
                <a:latin typeface="Comic Sans MS" pitchFamily="100" charset="0"/>
              </a:rPr>
              <a:t>Anna Pavlova - world-famous ballerina</a:t>
            </a:r>
          </a:p>
          <a:p>
            <a:r>
              <a:rPr lang="en-US" sz="2400">
                <a:latin typeface="Comic Sans MS" pitchFamily="100" charset="0"/>
              </a:rPr>
              <a:t>Peter Tchaikovsky - a composer who wrote the music for </a:t>
            </a:r>
            <a:r>
              <a:rPr lang="en-US" sz="2400" u="sng">
                <a:latin typeface="Comic Sans MS" pitchFamily="100" charset="0"/>
              </a:rPr>
              <a:t>The Nutcracker</a:t>
            </a:r>
            <a:endParaRPr lang="en-US" sz="2400">
              <a:latin typeface="Comic Sans MS" pitchFamily="100" charset="0"/>
            </a:endParaRPr>
          </a:p>
          <a:p>
            <a:r>
              <a:rPr lang="en-US" sz="2400">
                <a:latin typeface="Comic Sans MS" pitchFamily="100" charset="0"/>
              </a:rPr>
              <a:t>Sergey Prokofiev - wrote the words and music for </a:t>
            </a:r>
            <a:r>
              <a:rPr lang="en-US" sz="2400" u="sng">
                <a:latin typeface="Comic Sans MS" pitchFamily="100" charset="0"/>
              </a:rPr>
              <a:t>Peter and the Wolf</a:t>
            </a:r>
            <a:endParaRPr lang="en-US" sz="2400">
              <a:latin typeface="Comic Sans MS" pitchFamily="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 About Russia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  <a:cs typeface="Arial" charset="0"/>
              </a:rPr>
              <a:t>Russia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3"/>
              </a:rPr>
              <a:t>www.kidskonnect.com/Russia/RussiaHome.html</a:t>
            </a:r>
            <a:endParaRPr lang="en-US" sz="1400"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  <a:cs typeface="Arial" charset="0"/>
              </a:rPr>
              <a:t>Travel for Kids - Russia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4"/>
              </a:rPr>
              <a:t>www.travelforkids.com/Funtodo/Russia/russia.htm</a:t>
            </a:r>
            <a:endParaRPr lang="en-US" sz="1400"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  <a:cs typeface="Arial" charset="0"/>
              </a:rPr>
              <a:t>Coloring Pages – Russia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5"/>
              </a:rPr>
              <a:t>http://edupics.com/coloring-pages-pictures-book-russia-237.htm</a:t>
            </a:r>
            <a:endParaRPr lang="en-US" sz="1400" u="sng">
              <a:solidFill>
                <a:srgbClr val="000080"/>
              </a:solidFill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  <a:cs typeface="Arial" charset="0"/>
              </a:rPr>
              <a:t>Kids Culture Center – Russia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6"/>
              </a:rPr>
              <a:t>http://www.kidsculturecenter.com/russia/russ_holiday.htm</a:t>
            </a:r>
            <a:endParaRPr lang="en-US" sz="1400"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  <a:cs typeface="Arial" charset="0"/>
              </a:rPr>
              <a:t>Russia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7"/>
              </a:rPr>
              <a:t>http://www.oxfam.org.uk/coolplanet/kidsweb/wakeup/index.htm</a:t>
            </a:r>
            <a:endParaRPr lang="en-US" sz="1400" u="sng">
              <a:solidFill>
                <a:srgbClr val="000080"/>
              </a:solidFill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Comic Sans MS" pitchFamily="100" charset="0"/>
                <a:cs typeface="Arial" charset="0"/>
              </a:rPr>
              <a:t>Russia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8"/>
              </a:rPr>
              <a:t>http://library.thinkquest.org/TQ0312267/russia.htm</a:t>
            </a:r>
            <a:endParaRPr lang="en-US" sz="1600" u="sng">
              <a:solidFill>
                <a:srgbClr val="000080"/>
              </a:solidFill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Comic Sans MS" pitchFamily="100" charset="0"/>
                <a:cs typeface="Arial" charset="0"/>
              </a:rPr>
              <a:t>Russia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9"/>
              </a:rPr>
              <a:t>http://www.uen.org/utahlink/tours/tourFames.cgi?tour_id=8050</a:t>
            </a:r>
            <a:endParaRPr lang="en-US" sz="1600"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600">
              <a:latin typeface="Comic Sans MS" pitchFamily="100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600" u="sng">
              <a:solidFill>
                <a:srgbClr val="000080"/>
              </a:solidFill>
              <a:latin typeface="Comic Sans MS" pitchFamily="100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Good Websites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>
                <a:latin typeface="Comic Sans MS" pitchFamily="100" charset="0"/>
                <a:cs typeface="Arial" charset="0"/>
              </a:rPr>
              <a:t>Time for Kids – Russia</a:t>
            </a:r>
          </a:p>
          <a:p>
            <a:pPr>
              <a:buFontTx/>
              <a:buNone/>
            </a:pPr>
            <a:r>
              <a:rPr lang="en-US" sz="16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3"/>
              </a:rPr>
              <a:t>www.timeforkids.com/TFK/hh/goplaces/main/0,20344,595847,00.html</a:t>
            </a:r>
            <a:endParaRPr lang="en-US" sz="1600">
              <a:latin typeface="Comic Sans MS" pitchFamily="100" charset="0"/>
              <a:cs typeface="Arial" charset="0"/>
            </a:endParaRPr>
          </a:p>
          <a:p>
            <a:r>
              <a:rPr lang="en-US" sz="1600">
                <a:latin typeface="Comic Sans MS" pitchFamily="100" charset="0"/>
                <a:cs typeface="Arial" charset="0"/>
              </a:rPr>
              <a:t>Kids from Russia</a:t>
            </a:r>
          </a:p>
          <a:p>
            <a:pPr>
              <a:buFontTx/>
              <a:buNone/>
            </a:pPr>
            <a:r>
              <a:rPr lang="en-US" sz="16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4"/>
              </a:rPr>
              <a:t>http://www.factmonster.com/ipka/A0930073.html</a:t>
            </a:r>
            <a:endParaRPr lang="en-US" sz="1600" u="sng">
              <a:solidFill>
                <a:srgbClr val="000080"/>
              </a:solidFill>
              <a:latin typeface="Comic Sans MS" pitchFamily="100" charset="0"/>
              <a:cs typeface="Arial" charset="0"/>
            </a:endParaRPr>
          </a:p>
          <a:p>
            <a:r>
              <a:rPr lang="en-US" sz="1600">
                <a:latin typeface="Comic Sans MS" pitchFamily="100" charset="0"/>
                <a:cs typeface="Arial" charset="0"/>
              </a:rPr>
              <a:t>Peace Corps Kids World – Russia</a:t>
            </a:r>
          </a:p>
          <a:p>
            <a:pPr>
              <a:buFontTx/>
              <a:buNone/>
            </a:pPr>
            <a:r>
              <a:rPr lang="en-US" sz="1600" u="sng">
                <a:solidFill>
                  <a:srgbClr val="000080"/>
                </a:solidFill>
                <a:latin typeface="Comic Sans MS" pitchFamily="100" charset="0"/>
                <a:cs typeface="Arial" charset="0"/>
                <a:hlinkClick r:id="rId5"/>
              </a:rPr>
              <a:t>www.peacecorps.gov/kids/world/europemed/russia.html</a:t>
            </a:r>
            <a:endParaRPr lang="en-US" sz="1600">
              <a:latin typeface="Comic Sans MS" pitchFamily="100" charset="0"/>
              <a:cs typeface="Arial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 to Read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u="sng">
                <a:latin typeface="Comic Sans MS" pitchFamily="100" charset="0"/>
              </a:rPr>
              <a:t>Discovering Cultures- Russia</a:t>
            </a:r>
            <a:r>
              <a:rPr lang="en-US" sz="1600">
                <a:latin typeface="Comic Sans MS" pitchFamily="100" charset="0"/>
              </a:rPr>
              <a:t>. Sarah DeCapua. Marshall Cavendish Corporation. 2004.</a:t>
            </a:r>
          </a:p>
          <a:p>
            <a:pPr algn="ctr">
              <a:lnSpc>
                <a:spcPct val="90000"/>
              </a:lnSpc>
            </a:pPr>
            <a:endParaRPr lang="en-US" sz="16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1600" u="sng">
                <a:latin typeface="Comic Sans MS" pitchFamily="100" charset="0"/>
              </a:rPr>
              <a:t>A Ticket to Russia</a:t>
            </a:r>
            <a:r>
              <a:rPr lang="en-US" sz="1600">
                <a:latin typeface="Comic Sans MS" pitchFamily="100" charset="0"/>
              </a:rPr>
              <a:t>. Tom Streissguth. Carolrhoda Books, Inc. 1997. Excellent for 3-5.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1600" u="sng">
                <a:latin typeface="Comic Sans MS" pitchFamily="100" charset="0"/>
              </a:rPr>
              <a:t>Russia: A Portrait of the Country Through Its Festivals and Traditions</a:t>
            </a:r>
            <a:r>
              <a:rPr lang="en-US" sz="1600">
                <a:latin typeface="Comic Sans MS" pitchFamily="100" charset="0"/>
              </a:rPr>
              <a:t>.  Grolier. 1999.</a:t>
            </a:r>
          </a:p>
          <a:p>
            <a:pPr>
              <a:lnSpc>
                <a:spcPct val="90000"/>
              </a:lnSpc>
            </a:pPr>
            <a:endParaRPr lang="en-US" sz="16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1600" u="sng">
                <a:latin typeface="Comic Sans MS" pitchFamily="100" charset="0"/>
              </a:rPr>
              <a:t>Celebrating Birthdays in Russia</a:t>
            </a:r>
            <a:r>
              <a:rPr lang="en-US" sz="1600">
                <a:latin typeface="Comic Sans MS" pitchFamily="100" charset="0"/>
              </a:rPr>
              <a:t>. Cheryl L. Enderlein. Capstone Press. 1998.</a:t>
            </a:r>
          </a:p>
          <a:p>
            <a:pPr>
              <a:lnSpc>
                <a:spcPct val="90000"/>
              </a:lnSpc>
            </a:pPr>
            <a:endParaRPr lang="en-US" sz="16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1600" u="sng">
                <a:latin typeface="Comic Sans MS" pitchFamily="100" charset="0"/>
              </a:rPr>
              <a:t>Russia ABCs</a:t>
            </a:r>
            <a:r>
              <a:rPr lang="en-US" sz="1600">
                <a:latin typeface="Comic Sans MS" pitchFamily="100" charset="0"/>
              </a:rPr>
              <a:t>. Ann Berge. Picture Window Books. 2004.</a:t>
            </a:r>
          </a:p>
          <a:p>
            <a:pPr>
              <a:lnSpc>
                <a:spcPct val="90000"/>
              </a:lnSpc>
            </a:pPr>
            <a:endParaRPr lang="en-US" sz="16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Russia?</a:t>
            </a:r>
          </a:p>
        </p:txBody>
      </p:sp>
      <p:pic>
        <p:nvPicPr>
          <p:cNvPr id="73732" name="Picture 4" descr="europe-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5132388" cy="3795713"/>
          </a:xfrm>
          <a:prstGeom prst="rect">
            <a:avLst/>
          </a:prstGeom>
          <a:noFill/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1066800" y="3429000"/>
            <a:ext cx="4953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of Russia</a:t>
            </a:r>
          </a:p>
        </p:txBody>
      </p:sp>
      <p:pic>
        <p:nvPicPr>
          <p:cNvPr id="74756" name="Picture 4" descr="RUSS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294438" cy="3216275"/>
          </a:xfrm>
          <a:prstGeom prst="rect">
            <a:avLst/>
          </a:prstGeom>
          <a:noFill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352800" y="5638800"/>
            <a:ext cx="1682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www.flags.net/RUSS.htm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Russia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100" charset="0"/>
              </a:rPr>
              <a:t>The capital of Russia is Moscow.</a:t>
            </a:r>
          </a:p>
          <a:p>
            <a:r>
              <a:rPr lang="en-US">
                <a:latin typeface="Comic Sans MS" pitchFamily="100" charset="0"/>
              </a:rPr>
              <a:t>The population of Russia is 149,476,000.</a:t>
            </a:r>
          </a:p>
          <a:p>
            <a:r>
              <a:rPr lang="en-US">
                <a:latin typeface="Comic Sans MS" pitchFamily="100" charset="0"/>
              </a:rPr>
              <a:t>The money used is the ruble.</a:t>
            </a:r>
          </a:p>
          <a:p>
            <a:r>
              <a:rPr lang="en-US">
                <a:latin typeface="Comic Sans MS" pitchFamily="100" charset="0"/>
              </a:rPr>
              <a:t>The language spoken is Russian.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visit some important cities in Russia.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3505200" cy="762000"/>
          </a:xfrm>
        </p:spPr>
        <p:txBody>
          <a:bodyPr/>
          <a:lstStyle/>
          <a:p>
            <a:r>
              <a:rPr lang="en-US">
                <a:latin typeface="Comic Sans MS" pitchFamily="100" charset="0"/>
              </a:rPr>
              <a:t>Moscow</a:t>
            </a:r>
          </a:p>
        </p:txBody>
      </p:sp>
      <p:pic>
        <p:nvPicPr>
          <p:cNvPr id="76804" name="Picture 4" descr="russia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2684463" cy="3505200"/>
          </a:xfrm>
          <a:prstGeom prst="rect">
            <a:avLst/>
          </a:prstGeom>
          <a:noFill/>
        </p:spPr>
      </p:pic>
      <p:pic>
        <p:nvPicPr>
          <p:cNvPr id="76805" name="Picture 5" descr="russia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76400"/>
            <a:ext cx="3657600" cy="2341563"/>
          </a:xfrm>
          <a:prstGeom prst="rect">
            <a:avLst/>
          </a:prstGeom>
          <a:noFill/>
        </p:spPr>
      </p:pic>
      <p:pic>
        <p:nvPicPr>
          <p:cNvPr id="76806" name="Picture 6" descr="russia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52800"/>
            <a:ext cx="2217738" cy="3200400"/>
          </a:xfrm>
          <a:prstGeom prst="rect">
            <a:avLst/>
          </a:prstGeom>
          <a:noFill/>
        </p:spPr>
      </p:pic>
      <p:pic>
        <p:nvPicPr>
          <p:cNvPr id="76807" name="Picture 7" descr="russia03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343400"/>
            <a:ext cx="2971800" cy="2090738"/>
          </a:xfrm>
          <a:prstGeom prst="rect">
            <a:avLst/>
          </a:prstGeom>
          <a:noFill/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16319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www.galenfrysinger.com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990600"/>
            <a:ext cx="3429000" cy="685800"/>
          </a:xfrm>
        </p:spPr>
        <p:txBody>
          <a:bodyPr/>
          <a:lstStyle/>
          <a:p>
            <a:r>
              <a:rPr lang="en-US">
                <a:latin typeface="Comic Sans MS" pitchFamily="100" charset="0"/>
              </a:rPr>
              <a:t>St. Petersburg</a:t>
            </a:r>
          </a:p>
        </p:txBody>
      </p:sp>
      <p:pic>
        <p:nvPicPr>
          <p:cNvPr id="77828" name="Picture 4" descr="petersburg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130550" cy="4343400"/>
          </a:xfrm>
          <a:prstGeom prst="rect">
            <a:avLst/>
          </a:prstGeom>
          <a:noFill/>
        </p:spPr>
      </p:pic>
      <p:pic>
        <p:nvPicPr>
          <p:cNvPr id="77830" name="Picture 6" descr="petersburg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3276600" cy="3197225"/>
          </a:xfrm>
          <a:prstGeom prst="rect">
            <a:avLst/>
          </a:prstGeom>
          <a:noFill/>
        </p:spPr>
      </p:pic>
      <p:pic>
        <p:nvPicPr>
          <p:cNvPr id="77831" name="Picture 7" descr="petersburg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00200"/>
            <a:ext cx="1787525" cy="2590800"/>
          </a:xfrm>
          <a:prstGeom prst="rect">
            <a:avLst/>
          </a:prstGeom>
          <a:noFill/>
        </p:spPr>
      </p:pic>
      <p:pic>
        <p:nvPicPr>
          <p:cNvPr id="77832" name="Picture 8" descr="russi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191000"/>
            <a:ext cx="1727200" cy="2438400"/>
          </a:xfrm>
          <a:prstGeom prst="rect">
            <a:avLst/>
          </a:prstGeom>
          <a:noFill/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57200" y="6469063"/>
            <a:ext cx="1631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www.galenfrysinger.com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4267200" cy="685800"/>
          </a:xfrm>
        </p:spPr>
        <p:txBody>
          <a:bodyPr/>
          <a:lstStyle/>
          <a:p>
            <a:r>
              <a:rPr lang="en-US">
                <a:latin typeface="Comic Sans MS" pitchFamily="100" charset="0"/>
              </a:rPr>
              <a:t>Irkutsk, in Siberia</a:t>
            </a:r>
            <a:endParaRPr lang="en-US"/>
          </a:p>
        </p:txBody>
      </p:sp>
      <p:pic>
        <p:nvPicPr>
          <p:cNvPr id="78852" name="Picture 4" descr="irkutsk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429000" cy="2254250"/>
          </a:xfrm>
          <a:prstGeom prst="rect">
            <a:avLst/>
          </a:prstGeom>
          <a:noFill/>
        </p:spPr>
      </p:pic>
      <p:pic>
        <p:nvPicPr>
          <p:cNvPr id="78855" name="Picture 7" descr="irkutsk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3200400" cy="2224088"/>
          </a:xfrm>
          <a:prstGeom prst="rect">
            <a:avLst/>
          </a:prstGeom>
          <a:noFill/>
        </p:spPr>
      </p:pic>
      <p:pic>
        <p:nvPicPr>
          <p:cNvPr id="78856" name="Picture 8" descr="siberi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962400"/>
            <a:ext cx="3276600" cy="2270125"/>
          </a:xfrm>
          <a:prstGeom prst="rect">
            <a:avLst/>
          </a:prstGeom>
          <a:noFill/>
        </p:spPr>
      </p:pic>
      <p:pic>
        <p:nvPicPr>
          <p:cNvPr id="78857" name="Picture 9" descr="siberi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962400"/>
            <a:ext cx="3048000" cy="2236788"/>
          </a:xfrm>
          <a:prstGeom prst="rect">
            <a:avLst/>
          </a:prstGeom>
          <a:noFill/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886200" y="6324600"/>
            <a:ext cx="2057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www.galenfrysinger.com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Famous Sights in Russia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467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mic Sans MS" pitchFamily="100" charset="0"/>
                <a:hlinkClick r:id="rId3"/>
              </a:rPr>
              <a:t>The Hermitage Museum- </a:t>
            </a:r>
            <a:r>
              <a:rPr lang="en-US" sz="2800">
                <a:latin typeface="Comic Sans MS" pitchFamily="100" charset="0"/>
              </a:rPr>
              <a:t>(click on the name to see a virtual visit)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100" charset="0"/>
              </a:rPr>
              <a:t>The Kremlin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100" charset="0"/>
                <a:hlinkClick r:id="rId4"/>
              </a:rPr>
              <a:t>The Peter and Paul Fortress </a:t>
            </a:r>
            <a:r>
              <a:rPr lang="en-US" sz="2800">
                <a:latin typeface="Comic Sans MS" pitchFamily="100" charset="0"/>
              </a:rPr>
              <a:t>(click on name to find out more.</a:t>
            </a:r>
          </a:p>
        </p:txBody>
      </p:sp>
      <p:pic>
        <p:nvPicPr>
          <p:cNvPr id="79876" name="Picture 4" descr="kremlin1-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572000"/>
            <a:ext cx="2743200" cy="1817688"/>
          </a:xfrm>
          <a:prstGeom prst="rect">
            <a:avLst/>
          </a:prstGeom>
          <a:noFill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124200" y="6324600"/>
            <a:ext cx="16573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www.russia.com/photos/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Famous Palaces</a:t>
            </a:r>
            <a:br>
              <a:rPr lang="en-US"/>
            </a:br>
            <a:r>
              <a:rPr lang="en-US" sz="1400">
                <a:latin typeface="Comic Sans MS" pitchFamily="100" charset="0"/>
              </a:rPr>
              <a:t>(click on the names to find out more)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3124200" cy="167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  <a:hlinkClick r:id="rId3"/>
              </a:rPr>
              <a:t>Pushkin-</a:t>
            </a:r>
            <a:r>
              <a:rPr lang="en-US" sz="1400">
                <a:latin typeface="Comic Sans MS" pitchFamily="100" charset="0"/>
              </a:rPr>
              <a:t> Catherine’s Palace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itchFamily="100" charset="0"/>
              </a:rPr>
              <a:t>Go to this website to see more photos - </a:t>
            </a:r>
            <a:r>
              <a:rPr lang="en-US" sz="1400">
                <a:latin typeface="Comic Sans MS" pitchFamily="100" charset="0"/>
                <a:hlinkClick r:id="rId4"/>
              </a:rPr>
              <a:t>www.pbase.com/hiker_photograph/catherines_palac</a:t>
            </a: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</a:pP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80900" name="Picture 4" descr="482469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24250"/>
            <a:ext cx="3733800" cy="2800350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09600" y="6324600"/>
            <a:ext cx="2895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100" charset="0"/>
              </a:rPr>
              <a:t>www.pbase.com/hiker_photograph/image/48246979</a:t>
            </a:r>
            <a:endParaRPr lang="en-US">
              <a:latin typeface="Comic Sans MS" pitchFamily="100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953000" y="2133600"/>
            <a:ext cx="3581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sz="1400">
                <a:latin typeface="Comic Sans MS" pitchFamily="100" charset="0"/>
                <a:hlinkClick r:id="rId7"/>
              </a:rPr>
              <a:t>Peterhof</a:t>
            </a:r>
            <a:r>
              <a:rPr lang="en-US" sz="1400">
                <a:latin typeface="Comic Sans MS" pitchFamily="100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sz="1400">
                <a:latin typeface="Comic Sans MS" pitchFamily="100" charset="0"/>
              </a:rPr>
              <a:t>Go to this website to see interactive panoramas of the entire palace- </a:t>
            </a:r>
            <a:r>
              <a:rPr lang="en-US" sz="1400">
                <a:latin typeface="Comic Sans MS" pitchFamily="100" charset="0"/>
                <a:hlinkClick r:id="rId8"/>
              </a:rPr>
              <a:t>www.peterhof.org/english/pano/</a:t>
            </a: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US" sz="1400">
              <a:latin typeface="Comic Sans MS" pitchFamily="10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US" sz="1400">
              <a:latin typeface="Comic Sans MS" pitchFamily="100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0904" name="Picture 8" descr="peterhof_pala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505200"/>
            <a:ext cx="3760788" cy="2820988"/>
          </a:xfrm>
          <a:prstGeom prst="rect">
            <a:avLst/>
          </a:prstGeom>
          <a:noFill/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029200" y="6324600"/>
            <a:ext cx="3295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omic Sans MS" pitchFamily="100" charset="0"/>
              </a:rPr>
              <a:t>www.euratlas.com/Atlas/ russia/peterhof_palace.jpg</a:t>
            </a:r>
            <a:endParaRPr lang="en-US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Blank Presentatio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434</Words>
  <Application>Microsoft Office PowerPoint</Application>
  <PresentationFormat>On-screen Show (4:3)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Helvetica</vt:lpstr>
      <vt:lpstr>Comic Sans MS</vt:lpstr>
      <vt:lpstr>Blank Presentation</vt:lpstr>
      <vt:lpstr>Let’s Learn About Russia</vt:lpstr>
      <vt:lpstr>Where is Russia?</vt:lpstr>
      <vt:lpstr>Map of Russia</vt:lpstr>
      <vt:lpstr>Facts About Russia</vt:lpstr>
      <vt:lpstr>Let’s visit some important cities in Russia.</vt:lpstr>
      <vt:lpstr>Slide 6</vt:lpstr>
      <vt:lpstr>Slide 7</vt:lpstr>
      <vt:lpstr>Famous Sights in Russia</vt:lpstr>
      <vt:lpstr>Famous Palaces (click on the names to find out more)</vt:lpstr>
      <vt:lpstr>Russia is famous for… (Click on each name for more information.)</vt:lpstr>
      <vt:lpstr>What Russian Kids Do</vt:lpstr>
      <vt:lpstr>What Russians Like to Eat</vt:lpstr>
      <vt:lpstr>Some Famous Russians</vt:lpstr>
      <vt:lpstr>Learn More About Russia</vt:lpstr>
      <vt:lpstr>More Good Websites</vt:lpstr>
      <vt:lpstr>Books to Read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Russia</dc:title>
  <dc:creator>Joe</dc:creator>
  <cp:lastModifiedBy>Joe</cp:lastModifiedBy>
  <cp:revision>6</cp:revision>
  <cp:lastPrinted>1904-01-01T00:00:00Z</cp:lastPrinted>
  <dcterms:created xsi:type="dcterms:W3CDTF">1904-01-01T00:00:00Z</dcterms:created>
  <dcterms:modified xsi:type="dcterms:W3CDTF">2010-02-16T14:26:53Z</dcterms:modified>
</cp:coreProperties>
</file>