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325" r:id="rId3"/>
    <p:sldId id="321" r:id="rId4"/>
    <p:sldId id="257" r:id="rId5"/>
    <p:sldId id="323" r:id="rId6"/>
    <p:sldId id="324" r:id="rId7"/>
    <p:sldId id="258" r:id="rId8"/>
    <p:sldId id="320" r:id="rId9"/>
    <p:sldId id="276" r:id="rId10"/>
    <p:sldId id="265" r:id="rId11"/>
    <p:sldId id="318" r:id="rId12"/>
    <p:sldId id="319" r:id="rId13"/>
    <p:sldId id="322" r:id="rId14"/>
    <p:sldId id="277" r:id="rId15"/>
    <p:sldId id="259" r:id="rId16"/>
    <p:sldId id="260" r:id="rId17"/>
    <p:sldId id="261" r:id="rId18"/>
    <p:sldId id="275" r:id="rId19"/>
    <p:sldId id="266" r:id="rId20"/>
    <p:sldId id="313" r:id="rId21"/>
    <p:sldId id="314" r:id="rId22"/>
    <p:sldId id="315" r:id="rId23"/>
    <p:sldId id="316" r:id="rId24"/>
    <p:sldId id="262" r:id="rId25"/>
    <p:sldId id="267" r:id="rId26"/>
    <p:sldId id="268" r:id="rId27"/>
    <p:sldId id="274" r:id="rId28"/>
    <p:sldId id="292" r:id="rId29"/>
    <p:sldId id="273" r:id="rId30"/>
    <p:sldId id="278" r:id="rId31"/>
    <p:sldId id="279" r:id="rId32"/>
    <p:sldId id="280" r:id="rId33"/>
    <p:sldId id="281" r:id="rId34"/>
    <p:sldId id="282" r:id="rId35"/>
    <p:sldId id="264" r:id="rId36"/>
    <p:sldId id="306" r:id="rId37"/>
    <p:sldId id="283" r:id="rId38"/>
    <p:sldId id="289" r:id="rId39"/>
    <p:sldId id="290" r:id="rId40"/>
    <p:sldId id="291" r:id="rId41"/>
    <p:sldId id="284" r:id="rId42"/>
    <p:sldId id="294" r:id="rId43"/>
    <p:sldId id="296" r:id="rId44"/>
    <p:sldId id="295" r:id="rId45"/>
    <p:sldId id="285" r:id="rId46"/>
    <p:sldId id="300" r:id="rId47"/>
    <p:sldId id="286" r:id="rId48"/>
    <p:sldId id="297" r:id="rId49"/>
    <p:sldId id="298" r:id="rId50"/>
    <p:sldId id="299" r:id="rId51"/>
    <p:sldId id="301" r:id="rId52"/>
    <p:sldId id="287" r:id="rId53"/>
    <p:sldId id="302" r:id="rId54"/>
    <p:sldId id="288" r:id="rId55"/>
    <p:sldId id="303" r:id="rId56"/>
    <p:sldId id="304" r:id="rId57"/>
    <p:sldId id="307" r:id="rId58"/>
    <p:sldId id="308" r:id="rId59"/>
    <p:sldId id="309" r:id="rId60"/>
    <p:sldId id="305" r:id="rId61"/>
    <p:sldId id="269" r:id="rId62"/>
    <p:sldId id="310" r:id="rId63"/>
    <p:sldId id="271" r:id="rId64"/>
    <p:sldId id="270" r:id="rId65"/>
    <p:sldId id="311" r:id="rId66"/>
    <p:sldId id="312" r:id="rId67"/>
    <p:sldId id="293" r:id="rId68"/>
    <p:sldId id="272" r:id="rId69"/>
    <p:sldId id="317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87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CBB01-1F22-4D8E-9068-051720304E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048FF-09CC-4821-933B-7B4BC66D77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4B480-C149-461C-AA15-653DB72DD8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610A5-4204-497F-AA15-12E2C2000D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62A8A-1E20-4407-8FDA-23124DAB66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4A7D3-D725-441B-8398-D2CA2C8AFA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C28D2-572C-4F45-AF00-43C050D008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6F61A-BD42-4555-A6F3-2187BA3851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142E3-3D3C-458F-ACB1-66BC2FB0A9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086AE-D136-45AE-93B1-27ACE1564E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FE001-7090-4C8A-8AC7-4F0244D992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rgbClr val="990033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0E7668-8401-4016-A660-BC07FC23854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a.gov/library/publications/the-world-factbook/docs/notesanddefs.html?countryName=Russia&amp;countryCode=rs&amp;regionCode=cas#2003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066800"/>
          </a:xfrm>
        </p:spPr>
        <p:txBody>
          <a:bodyPr/>
          <a:lstStyle/>
          <a:p>
            <a:r>
              <a:rPr lang="en-US"/>
              <a:t>Russia and Central Asia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177050"/>
            <a:ext cx="4343400" cy="432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7543800" cy="6172200"/>
          </a:xfrm>
        </p:spPr>
        <p:txBody>
          <a:bodyPr/>
          <a:lstStyle/>
          <a:p>
            <a:r>
              <a:rPr lang="en-US" sz="4000" dirty="0"/>
              <a:t>Mountains</a:t>
            </a:r>
          </a:p>
          <a:p>
            <a:r>
              <a:rPr lang="en-US" sz="4000" dirty="0"/>
              <a:t>Caucasus</a:t>
            </a:r>
          </a:p>
          <a:p>
            <a:r>
              <a:rPr lang="en-US" sz="4000" dirty="0"/>
              <a:t>Ural Mountains (divide Europe from Asia)</a:t>
            </a:r>
          </a:p>
          <a:p>
            <a:r>
              <a:rPr lang="en-US" sz="4000" dirty="0"/>
              <a:t>Siberia (the sleeping land), located east of the Urals</a:t>
            </a:r>
          </a:p>
          <a:p>
            <a:r>
              <a:rPr lang="en-US" sz="4000" dirty="0"/>
              <a:t>Major oil, natural gas, and mineral </a:t>
            </a:r>
            <a:r>
              <a:rPr lang="en-US" sz="4000" dirty="0" err="1" smtClean="0"/>
              <a:t>resoures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Rich in Oil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68" y="1295401"/>
            <a:ext cx="9111432" cy="550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Joe\Documents\maps\Russia\p. 113 Figure 2-2 Physiog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6179"/>
            <a:ext cx="9144000" cy="5656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"/>
          </a:xfrm>
        </p:spPr>
        <p:txBody>
          <a:bodyPr/>
          <a:lstStyle/>
          <a:p>
            <a:endParaRPr lang="en-US" sz="40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7772400" cy="6172200"/>
          </a:xfrm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</a:rPr>
              <a:t>Many water </a:t>
            </a:r>
            <a:r>
              <a:rPr lang="en-US" sz="4400" b="1" dirty="0" smtClean="0">
                <a:solidFill>
                  <a:schemeClr val="bg1"/>
                </a:solidFill>
              </a:rPr>
              <a:t>features</a:t>
            </a:r>
            <a:endParaRPr lang="en-US" sz="4400" b="1" dirty="0">
              <a:solidFill>
                <a:schemeClr val="bg1"/>
              </a:solidFill>
            </a:endParaRPr>
          </a:p>
          <a:p>
            <a:pPr lvl="1"/>
            <a:r>
              <a:rPr lang="en-US" sz="4400" dirty="0"/>
              <a:t>Volga River		Ob River</a:t>
            </a:r>
          </a:p>
          <a:p>
            <a:pPr lvl="1"/>
            <a:r>
              <a:rPr lang="en-US" sz="4400" dirty="0"/>
              <a:t>Amur River		Lake Baikal</a:t>
            </a:r>
          </a:p>
          <a:p>
            <a:pPr lvl="1"/>
            <a:r>
              <a:rPr lang="en-US" sz="4400" dirty="0"/>
              <a:t>Caspian Sea		Aral Sea</a:t>
            </a:r>
          </a:p>
          <a:p>
            <a:pPr lvl="1"/>
            <a:r>
              <a:rPr lang="en-US" sz="4400" dirty="0"/>
              <a:t>Bering Strait		</a:t>
            </a:r>
          </a:p>
          <a:p>
            <a:pPr lvl="1"/>
            <a:r>
              <a:rPr lang="en-US" sz="4400" dirty="0"/>
              <a:t>Pacific Ocean</a:t>
            </a:r>
          </a:p>
          <a:p>
            <a:pPr lvl="1"/>
            <a:r>
              <a:rPr lang="en-US" sz="4400" dirty="0"/>
              <a:t> Arctic Ocean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Physical </a:t>
            </a:r>
            <a:r>
              <a:rPr lang="en-US" b="1" dirty="0" smtClean="0">
                <a:solidFill>
                  <a:schemeClr val="bg1"/>
                </a:solidFill>
              </a:rPr>
              <a:t>Characteristic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914400"/>
            <a:ext cx="6629400" cy="2209800"/>
          </a:xfrm>
        </p:spPr>
        <p:txBody>
          <a:bodyPr/>
          <a:lstStyle/>
          <a:p>
            <a:r>
              <a:rPr lang="en-US" sz="4000" dirty="0"/>
              <a:t>Some rivers flow northward to the Arctic Ocean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l="4111" t="3361" r="3395" b="17647"/>
          <a:stretch>
            <a:fillRect/>
          </a:stretch>
        </p:blipFill>
        <p:spPr bwMode="auto">
          <a:xfrm>
            <a:off x="0" y="2202180"/>
            <a:ext cx="9144000" cy="465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1828800" y="2895600"/>
            <a:ext cx="304800" cy="762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2019300" y="3390900"/>
            <a:ext cx="381000" cy="158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 flipH="1" flipV="1">
            <a:off x="2590800" y="3505200"/>
            <a:ext cx="533400" cy="2286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3124200" y="3886200"/>
            <a:ext cx="304800" cy="3048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900" y="4305300"/>
            <a:ext cx="381000" cy="158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4038600" y="4038600"/>
            <a:ext cx="533400" cy="762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4724400" y="3733800"/>
            <a:ext cx="685800" cy="2286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5753100" y="3771900"/>
            <a:ext cx="533400" cy="3048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16200000" flipV="1">
            <a:off x="5905500" y="4000500"/>
            <a:ext cx="609600" cy="762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5400000" flipH="1" flipV="1">
            <a:off x="6858000" y="3657600"/>
            <a:ext cx="457200" cy="158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7353300" y="3467100"/>
            <a:ext cx="457200" cy="762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5400000" flipH="1" flipV="1">
            <a:off x="4914900" y="4076700"/>
            <a:ext cx="533400" cy="1524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Economic Characteristics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38200"/>
            <a:ext cx="7162800" cy="5029200"/>
          </a:xfrm>
        </p:spPr>
        <p:txBody>
          <a:bodyPr/>
          <a:lstStyle/>
          <a:p>
            <a:r>
              <a:rPr lang="en-US" sz="4000" dirty="0"/>
              <a:t>Transition from communist to free market </a:t>
            </a:r>
            <a:r>
              <a:rPr lang="en-US" sz="4000" dirty="0" smtClean="0"/>
              <a:t>economy hasn’t been easy</a:t>
            </a:r>
            <a:endParaRPr lang="en-US" sz="4000" dirty="0"/>
          </a:p>
          <a:p>
            <a:r>
              <a:rPr lang="en-US" sz="4000" dirty="0"/>
              <a:t>Farming and Industry concentrated in the Fertile </a:t>
            </a:r>
            <a:r>
              <a:rPr lang="en-US" sz="4000" u="sng" dirty="0"/>
              <a:t>Triangle region</a:t>
            </a:r>
            <a:r>
              <a:rPr lang="en-US" sz="4000" dirty="0"/>
              <a:t>, home of rich </a:t>
            </a:r>
            <a:r>
              <a:rPr lang="en-US" sz="4000" b="1" dirty="0" err="1"/>
              <a:t>Chernozem</a:t>
            </a:r>
            <a:r>
              <a:rPr lang="en-US" sz="4000" dirty="0"/>
              <a:t> soils (wheat farming</a:t>
            </a:r>
            <a:r>
              <a:rPr lang="en-US" sz="4000" dirty="0" smtClean="0"/>
              <a:t>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Fertile (developed) Triangle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50433" cy="533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1066800" y="3581400"/>
            <a:ext cx="4191000" cy="21336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0" y="5638800"/>
            <a:ext cx="5257800" cy="76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>
            <a:off x="-495300" y="4000500"/>
            <a:ext cx="2057400" cy="10668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8600"/>
          </a:xfrm>
        </p:spPr>
        <p:txBody>
          <a:bodyPr/>
          <a:lstStyle/>
          <a:p>
            <a:endParaRPr lang="en-US" sz="400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066800"/>
            <a:ext cx="7391400" cy="5029200"/>
          </a:xfrm>
        </p:spPr>
        <p:txBody>
          <a:bodyPr/>
          <a:lstStyle/>
          <a:p>
            <a:r>
              <a:rPr lang="en-US" sz="4400" dirty="0"/>
              <a:t>Infrastructure--Trans Siberian Railroad plus systems of rivers, and canals and railroads</a:t>
            </a:r>
          </a:p>
          <a:p>
            <a:r>
              <a:rPr lang="en-US" sz="4400" dirty="0"/>
              <a:t>Energy resources--Hydroelectric power, oil and natural gas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Statistics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914400"/>
            <a:ext cx="7010400" cy="5334000"/>
          </a:xfrm>
        </p:spPr>
        <p:txBody>
          <a:bodyPr/>
          <a:lstStyle/>
          <a:p>
            <a:r>
              <a:rPr lang="en-US" dirty="0" smtClean="0"/>
              <a:t>Population: 140,041,247 (Jul. 09 est.)</a:t>
            </a:r>
          </a:p>
          <a:p>
            <a:r>
              <a:rPr lang="en-US" dirty="0" smtClean="0"/>
              <a:t>Pop. Growth: -0.467% (2009 est.)</a:t>
            </a:r>
          </a:p>
          <a:p>
            <a:r>
              <a:rPr lang="en-US" dirty="0" smtClean="0"/>
              <a:t>urban population: </a:t>
            </a:r>
            <a:r>
              <a:rPr lang="en-US" b="0" dirty="0" smtClean="0"/>
              <a:t>73% of total (2008)</a:t>
            </a:r>
            <a:endParaRPr lang="en-US" dirty="0" smtClean="0"/>
          </a:p>
          <a:p>
            <a:r>
              <a:rPr lang="en-US" dirty="0" smtClean="0"/>
              <a:t>rate of urbanization: </a:t>
            </a:r>
            <a:r>
              <a:rPr lang="en-US" b="0" dirty="0" smtClean="0"/>
              <a:t>-0.5% annual rate of change (2005-10 </a:t>
            </a:r>
            <a:r>
              <a:rPr lang="en-US" b="0" dirty="0" err="1" smtClean="0"/>
              <a:t>es</a:t>
            </a:r>
            <a:endParaRPr lang="en-US" dirty="0" smtClean="0"/>
          </a:p>
          <a:p>
            <a:r>
              <a:rPr lang="en-US" dirty="0" smtClean="0"/>
              <a:t>Area total: </a:t>
            </a:r>
            <a:r>
              <a:rPr lang="en-US" b="0" dirty="0" smtClean="0"/>
              <a:t>17,098,242 sq km</a:t>
            </a:r>
          </a:p>
          <a:p>
            <a:r>
              <a:rPr lang="en-US" sz="2800" b="1" dirty="0" smtClean="0">
                <a:hlinkClick r:id="rId2" tooltip="Definitions and Notes: GDP - real growth rate"/>
              </a:rPr>
              <a:t>GDP - real growth rate</a:t>
            </a:r>
            <a:r>
              <a:rPr lang="en-US" sz="2800" b="1" dirty="0" smtClean="0"/>
              <a:t>: </a:t>
            </a:r>
          </a:p>
          <a:p>
            <a:pPr lvl="1"/>
            <a:r>
              <a:rPr lang="en-US" sz="2400" b="1" dirty="0" smtClean="0"/>
              <a:t>-8.5% (2009 est.)</a:t>
            </a:r>
            <a:endParaRPr lang="en-US" b="1" dirty="0" smtClean="0"/>
          </a:p>
          <a:p>
            <a:pPr lvl="1"/>
            <a:r>
              <a:rPr lang="en-US" dirty="0" smtClean="0"/>
              <a:t>5.6% (2008 est.)</a:t>
            </a:r>
          </a:p>
          <a:p>
            <a:pPr lvl="1"/>
            <a:r>
              <a:rPr lang="en-US" dirty="0" smtClean="0"/>
              <a:t>8.1% (2007 est.)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774" y="228600"/>
            <a:ext cx="9176774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Trans-Siberian Railroad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517236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429000"/>
            <a:ext cx="4800600" cy="315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Volga-Don Canal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Economic characteristics cont.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7010400" cy="5486400"/>
          </a:xfrm>
        </p:spPr>
        <p:txBody>
          <a:bodyPr/>
          <a:lstStyle/>
          <a:p>
            <a:r>
              <a:rPr lang="en-US" sz="4000" dirty="0" smtClean="0"/>
              <a:t>Natural </a:t>
            </a:r>
            <a:r>
              <a:rPr lang="en-US" sz="4000" dirty="0"/>
              <a:t>resources are not fully developed due to climate, limited transportation links, and vastness of the country</a:t>
            </a:r>
          </a:p>
          <a:p>
            <a:r>
              <a:rPr lang="en-US" sz="4000" dirty="0"/>
              <a:t>Foreign competition for investment in the region (oil pipeline)</a:t>
            </a:r>
          </a:p>
          <a:p>
            <a:r>
              <a:rPr lang="en-US" sz="4000" dirty="0"/>
              <a:t>widespread pollution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228600"/>
          </a:xfrm>
        </p:spPr>
        <p:txBody>
          <a:bodyPr/>
          <a:lstStyle/>
          <a:p>
            <a:endParaRPr lang="en-US" sz="400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7239000" cy="5257800"/>
          </a:xfrm>
        </p:spPr>
        <p:txBody>
          <a:bodyPr/>
          <a:lstStyle/>
          <a:p>
            <a:r>
              <a:rPr lang="en-US" sz="4000" dirty="0" smtClean="0"/>
              <a:t>Shrinking </a:t>
            </a:r>
            <a:r>
              <a:rPr lang="en-US" sz="4000" dirty="0"/>
              <a:t>of the Aral Sea due to the diverting of rivers feeding the sea (irrigation)</a:t>
            </a:r>
          </a:p>
          <a:p>
            <a:r>
              <a:rPr lang="en-US" sz="4000" dirty="0"/>
              <a:t>political and economic difficulties after the breakup of the Soviet Union</a:t>
            </a:r>
          </a:p>
          <a:p>
            <a:r>
              <a:rPr lang="en-US" sz="4000" dirty="0"/>
              <a:t>cotton production in Central </a:t>
            </a:r>
            <a:r>
              <a:rPr lang="en-US" sz="4000" dirty="0" smtClean="0"/>
              <a:t>Asia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0"/>
            <a:ext cx="8153400" cy="6858000"/>
          </a:xfrm>
        </p:spPr>
        <p:txBody>
          <a:bodyPr/>
          <a:lstStyle/>
          <a:p>
            <a:r>
              <a:rPr lang="en-US" sz="4400" b="1" u="sng" dirty="0">
                <a:solidFill>
                  <a:schemeClr val="bg1"/>
                </a:solidFill>
              </a:rPr>
              <a:t>Cultural Landscape</a:t>
            </a:r>
          </a:p>
          <a:p>
            <a:pPr lvl="1"/>
            <a:r>
              <a:rPr lang="en-US" sz="4000" dirty="0"/>
              <a:t>-Russian Orthodox churches</a:t>
            </a:r>
          </a:p>
          <a:p>
            <a:pPr lvl="1"/>
            <a:r>
              <a:rPr lang="en-US" sz="4000" dirty="0"/>
              <a:t>-St. Basil’s Church</a:t>
            </a:r>
          </a:p>
          <a:p>
            <a:pPr lvl="1"/>
            <a:r>
              <a:rPr lang="en-US" sz="4000" dirty="0"/>
              <a:t>-Red Square</a:t>
            </a:r>
          </a:p>
          <a:p>
            <a:pPr lvl="1"/>
            <a:r>
              <a:rPr lang="en-US" sz="4000" dirty="0"/>
              <a:t>-Kremlin</a:t>
            </a:r>
          </a:p>
          <a:p>
            <a:pPr lvl="1"/>
            <a:r>
              <a:rPr lang="en-US" sz="4000" dirty="0"/>
              <a:t>-mosques, minarets</a:t>
            </a:r>
          </a:p>
          <a:p>
            <a:pPr lvl="1"/>
            <a:r>
              <a:rPr lang="en-US" sz="4000" dirty="0"/>
              <a:t>-Siberian villages</a:t>
            </a:r>
          </a:p>
          <a:p>
            <a:pPr lvl="1"/>
            <a:r>
              <a:rPr lang="en-US" sz="4000" dirty="0"/>
              <a:t>-Soviet style apartment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Russian Orthodox </a:t>
            </a:r>
            <a:r>
              <a:rPr lang="en-US" b="1" dirty="0" err="1" smtClean="0">
                <a:solidFill>
                  <a:schemeClr val="bg1"/>
                </a:solidFill>
              </a:rPr>
              <a:t>Churchs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9702" name="Picture 6" descr="Russian Orthodox church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4515556" cy="6096000"/>
          </a:xfrm>
          <a:noFill/>
          <a:ln/>
        </p:spPr>
      </p:pic>
      <p:pic>
        <p:nvPicPr>
          <p:cNvPr id="29703" name="Picture 7" descr="Russian Orthodox church1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762000"/>
            <a:ext cx="4503738" cy="6096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Church Interior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627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St. Basil’s Cathedral</a:t>
            </a:r>
          </a:p>
        </p:txBody>
      </p:sp>
      <p:pic>
        <p:nvPicPr>
          <p:cNvPr id="27653" name="Picture 5" descr="St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762000"/>
            <a:ext cx="8991600" cy="58864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Red Square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3657600" cy="57912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Russian Mosques &amp; </a:t>
            </a:r>
            <a:r>
              <a:rPr lang="en-US" b="1" dirty="0" err="1" smtClean="0">
                <a:solidFill>
                  <a:schemeClr val="bg1"/>
                </a:solidFill>
              </a:rPr>
              <a:t>Minerets</a:t>
            </a:r>
            <a:r>
              <a:rPr lang="en-US" b="1" dirty="0" smtClean="0">
                <a:solidFill>
                  <a:schemeClr val="bg1"/>
                </a:solidFill>
              </a:rPr>
              <a:t> in Kazan, </a:t>
            </a:r>
            <a:r>
              <a:rPr lang="en-US" b="1" dirty="0" err="1" smtClean="0">
                <a:solidFill>
                  <a:schemeClr val="bg1"/>
                </a:solidFill>
              </a:rPr>
              <a:t>Tatarstan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-1"/>
            <a:ext cx="4572000" cy="688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Siberian village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34796"/>
            <a:ext cx="6708493" cy="529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Soviet-Style Apartments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Cultural characteristics cont.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391400" cy="4648200"/>
          </a:xfrm>
        </p:spPr>
        <p:txBody>
          <a:bodyPr/>
          <a:lstStyle/>
          <a:p>
            <a:r>
              <a:rPr lang="en-US" sz="4400" u="sng" dirty="0"/>
              <a:t>Cities as a center of culture and trade</a:t>
            </a:r>
          </a:p>
          <a:p>
            <a:pPr lvl="1"/>
            <a:r>
              <a:rPr lang="en-US" sz="4400" dirty="0"/>
              <a:t>Moscow</a:t>
            </a:r>
          </a:p>
          <a:p>
            <a:pPr lvl="1"/>
            <a:r>
              <a:rPr lang="en-US" sz="4400" dirty="0"/>
              <a:t>St. Petersburg</a:t>
            </a:r>
          </a:p>
          <a:p>
            <a:pPr lvl="1"/>
            <a:r>
              <a:rPr lang="en-US" sz="4400" dirty="0"/>
              <a:t>Novosibirsk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Three cities Located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Moscow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533400"/>
            <a:ext cx="5486400" cy="374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931"/>
            <a:ext cx="9144000" cy="547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9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Leading countries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66800" y="1066800"/>
            <a:ext cx="7162800" cy="5029200"/>
          </a:xfrm>
        </p:spPr>
        <p:txBody>
          <a:bodyPr/>
          <a:lstStyle/>
          <a:p>
            <a:r>
              <a:rPr lang="en-US" sz="4400" u="sng" dirty="0"/>
              <a:t>GDP</a:t>
            </a:r>
            <a:r>
              <a:rPr lang="en-US" sz="4400" dirty="0"/>
              <a:t>-- Kazakhstan, Russia, Turkmenistan</a:t>
            </a:r>
          </a:p>
          <a:p>
            <a:r>
              <a:rPr lang="en-US" sz="4400" u="sng" dirty="0"/>
              <a:t>Land Size</a:t>
            </a:r>
            <a:r>
              <a:rPr lang="en-US" sz="4400" dirty="0"/>
              <a:t>--Russia, Kazakhstan, Turkmenistan</a:t>
            </a:r>
          </a:p>
          <a:p>
            <a:r>
              <a:rPr lang="en-US" sz="4400" u="sng" dirty="0"/>
              <a:t>Population</a:t>
            </a:r>
            <a:r>
              <a:rPr lang="en-US" sz="4400" dirty="0"/>
              <a:t>--Russia, Kazakhstan, Uzbekistan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9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663440" y="0"/>
            <a:ext cx="4480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0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</a:t>
            </a:r>
            <a:r>
              <a:rPr lang="en-US" dirty="0" err="1" smtClean="0"/>
              <a:t>petersburg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43815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809"/>
            <a:ext cx="9144000" cy="686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"/>
            <a:ext cx="6553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7867"/>
            <a:ext cx="9144000" cy="603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04800"/>
            <a:ext cx="914400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Due to be built in St. Petersburg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35399"/>
            <a:ext cx="6553200" cy="569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novosibirsk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1000"/>
            <a:ext cx="6172200" cy="387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24600" cy="541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15603" cy="550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Cultural Characteristics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76200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/>
              <a:t>Diverse ethnic groups, customs, and traditions (many of Turkic and Mongol heritage)</a:t>
            </a:r>
          </a:p>
          <a:p>
            <a:pPr>
              <a:lnSpc>
                <a:spcPct val="80000"/>
              </a:lnSpc>
            </a:pPr>
            <a:r>
              <a:rPr lang="en-US" sz="4000" b="1" u="sng" dirty="0"/>
              <a:t>Cultural Heritage</a:t>
            </a:r>
          </a:p>
          <a:p>
            <a:pPr lvl="1">
              <a:lnSpc>
                <a:spcPct val="80000"/>
              </a:lnSpc>
            </a:pPr>
            <a:r>
              <a:rPr lang="en-US" sz="4000" dirty="0"/>
              <a:t>Ballet			</a:t>
            </a:r>
            <a:r>
              <a:rPr lang="en-US" sz="4000" dirty="0" err="1"/>
              <a:t>Fabergé</a:t>
            </a:r>
            <a:r>
              <a:rPr lang="en-US" sz="4000" dirty="0"/>
              <a:t> eggs	</a:t>
            </a:r>
          </a:p>
          <a:p>
            <a:pPr lvl="1">
              <a:lnSpc>
                <a:spcPct val="80000"/>
              </a:lnSpc>
            </a:pPr>
            <a:r>
              <a:rPr lang="en-US" sz="4000" dirty="0"/>
              <a:t>Music			Icons	</a:t>
            </a:r>
            <a:endParaRPr lang="en-US" sz="4000" dirty="0" smtClean="0"/>
          </a:p>
          <a:p>
            <a:pPr lvl="1">
              <a:lnSpc>
                <a:spcPct val="80000"/>
              </a:lnSpc>
            </a:pPr>
            <a:r>
              <a:rPr lang="en-US" sz="4000" dirty="0"/>
              <a:t>	</a:t>
            </a:r>
            <a:r>
              <a:rPr lang="en-US" sz="4000" dirty="0" err="1" smtClean="0"/>
              <a:t>Matrioshka</a:t>
            </a:r>
            <a:r>
              <a:rPr lang="en-US" sz="4000" dirty="0" smtClean="0"/>
              <a:t> dolls		</a:t>
            </a:r>
          </a:p>
          <a:p>
            <a:pPr lvl="1">
              <a:lnSpc>
                <a:spcPct val="80000"/>
              </a:lnSpc>
            </a:pPr>
            <a:r>
              <a:rPr lang="en-US" sz="4000" dirty="0" smtClean="0"/>
              <a:t>Oriental </a:t>
            </a:r>
            <a:r>
              <a:rPr lang="en-US" sz="4000" dirty="0"/>
              <a:t>carpets		</a:t>
            </a:r>
          </a:p>
          <a:p>
            <a:pPr lvl="1">
              <a:lnSpc>
                <a:spcPct val="80000"/>
              </a:lnSpc>
            </a:pPr>
            <a:r>
              <a:rPr lang="en-US" sz="4000" dirty="0"/>
              <a:t>Samovars</a:t>
            </a:r>
            <a:r>
              <a:rPr lang="en-US" sz="1800" dirty="0"/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Russian Music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806901" cy="51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8600"/>
            <a:ext cx="911629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667000" cy="2362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Russian State Ballet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Matrioshka</a:t>
            </a:r>
            <a:r>
              <a:rPr lang="en-US" b="1" dirty="0">
                <a:solidFill>
                  <a:schemeClr val="bg1"/>
                </a:solidFill>
              </a:rPr>
              <a:t> dolls</a:t>
            </a:r>
          </a:p>
        </p:txBody>
      </p:sp>
      <p:pic>
        <p:nvPicPr>
          <p:cNvPr id="19463" name="Picture 7" descr="matrioshka dolls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4495800" cy="5638800"/>
          </a:xfrm>
          <a:noFill/>
          <a:ln/>
        </p:spPr>
      </p:pic>
      <p:pic>
        <p:nvPicPr>
          <p:cNvPr id="19464" name="Picture 8" descr="Matrioshka dolls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685800"/>
            <a:ext cx="4495800" cy="5867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Russian Carpets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66506" y="38494"/>
            <a:ext cx="5392954" cy="775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Samovars</a:t>
            </a:r>
          </a:p>
        </p:txBody>
      </p:sp>
      <p:pic>
        <p:nvPicPr>
          <p:cNvPr id="23558" name="Picture 6" descr="samovar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4311805" cy="6096000"/>
          </a:xfrm>
          <a:noFill/>
          <a:ln/>
        </p:spPr>
      </p:pic>
      <p:pic>
        <p:nvPicPr>
          <p:cNvPr id="23559" name="Picture 7" descr="samovars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762000"/>
            <a:ext cx="4572000" cy="6096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Faberge’ eggs</a:t>
            </a:r>
          </a:p>
        </p:txBody>
      </p:sp>
      <p:pic>
        <p:nvPicPr>
          <p:cNvPr id="21510" name="Picture 6" descr="faberge eggs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85800"/>
            <a:ext cx="4267200" cy="6172200"/>
          </a:xfrm>
          <a:noFill/>
          <a:ln/>
        </p:spPr>
      </p:pic>
      <p:pic>
        <p:nvPicPr>
          <p:cNvPr id="21511" name="Picture 7" descr="faberge eggs1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685800"/>
            <a:ext cx="4876800" cy="6172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Russian Orthodox Icons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91652"/>
            <a:ext cx="4062846" cy="470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85900"/>
            <a:ext cx="37338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More Icons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371599"/>
            <a:ext cx="3943350" cy="463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" y="1447800"/>
            <a:ext cx="374904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2954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Onion Domes Characteristic of Slavic Architecture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6565628" cy="544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609600"/>
          </a:xfrm>
        </p:spPr>
        <p:txBody>
          <a:bodyPr/>
          <a:lstStyle/>
          <a:p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5605" name="Picture 5" descr="Kremlin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066800"/>
            <a:ext cx="8001000" cy="5334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Typical Meal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3825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Physical Characteristics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315200" cy="5943600"/>
          </a:xfrm>
        </p:spPr>
        <p:txBody>
          <a:bodyPr/>
          <a:lstStyle/>
          <a:p>
            <a:r>
              <a:rPr lang="en-US" sz="4000" dirty="0"/>
              <a:t>Vast time zone--Spans two continents (Europe and Asia), covers 11 time zones</a:t>
            </a:r>
          </a:p>
          <a:p>
            <a:r>
              <a:rPr lang="en-US" sz="4000" dirty="0"/>
              <a:t>Vast area of tundra, taiga, permafrost, and steppe</a:t>
            </a:r>
          </a:p>
          <a:p>
            <a:r>
              <a:rPr lang="en-US" sz="4000" dirty="0"/>
              <a:t>varied climate regions</a:t>
            </a:r>
          </a:p>
          <a:p>
            <a:r>
              <a:rPr lang="en-US" sz="4000" dirty="0"/>
              <a:t>huge black earth belt (rich </a:t>
            </a:r>
            <a:r>
              <a:rPr lang="en-US" sz="4000" b="1" dirty="0" err="1"/>
              <a:t>Chernozem</a:t>
            </a:r>
            <a:r>
              <a:rPr lang="en-US" sz="4000" dirty="0"/>
              <a:t> soil)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Natural Vegetation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2729"/>
            <a:ext cx="9144000" cy="542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Difficulty of Size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1902"/>
            <a:ext cx="9143999" cy="535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1447800"/>
            <a:ext cx="2685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Eleven Time Zones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466</Words>
  <Application>Microsoft Office PowerPoint</Application>
  <PresentationFormat>On-screen Show (4:3)</PresentationFormat>
  <Paragraphs>96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Times New Roman</vt:lpstr>
      <vt:lpstr>Default Design</vt:lpstr>
      <vt:lpstr>Russia and Central Asia</vt:lpstr>
      <vt:lpstr>Statistics</vt:lpstr>
      <vt:lpstr>Slide 3</vt:lpstr>
      <vt:lpstr>Leading countries</vt:lpstr>
      <vt:lpstr>Slide 5</vt:lpstr>
      <vt:lpstr>Slide 6</vt:lpstr>
      <vt:lpstr>Physical Characteristics</vt:lpstr>
      <vt:lpstr>Natural Vegetation</vt:lpstr>
      <vt:lpstr>Difficulty of Size</vt:lpstr>
      <vt:lpstr>Slide 10</vt:lpstr>
      <vt:lpstr>Rich in Oil</vt:lpstr>
      <vt:lpstr>Slide 12</vt:lpstr>
      <vt:lpstr>Slide 13</vt:lpstr>
      <vt:lpstr>Slide 14</vt:lpstr>
      <vt:lpstr>Slide 15</vt:lpstr>
      <vt:lpstr>Physical Characteristic</vt:lpstr>
      <vt:lpstr>Economic Characteristics</vt:lpstr>
      <vt:lpstr>Fertile (developed) Triangle</vt:lpstr>
      <vt:lpstr>Slide 19</vt:lpstr>
      <vt:lpstr>Trans-Siberian Railroad</vt:lpstr>
      <vt:lpstr>Slide 21</vt:lpstr>
      <vt:lpstr>Slide 22</vt:lpstr>
      <vt:lpstr>Volga-Don Canal</vt:lpstr>
      <vt:lpstr>Economic characteristics cont.</vt:lpstr>
      <vt:lpstr>Slide 25</vt:lpstr>
      <vt:lpstr>Slide 26</vt:lpstr>
      <vt:lpstr>Russian Orthodox Churchs</vt:lpstr>
      <vt:lpstr>Church Interior</vt:lpstr>
      <vt:lpstr>St. Basil’s Cathedral</vt:lpstr>
      <vt:lpstr>Slide 30</vt:lpstr>
      <vt:lpstr>Red Square</vt:lpstr>
      <vt:lpstr>Russian Mosques &amp; Minerets in Kazan, Tatarstan</vt:lpstr>
      <vt:lpstr>Siberian village</vt:lpstr>
      <vt:lpstr>Soviet-Style Apartments</vt:lpstr>
      <vt:lpstr>Cultural characteristics cont.</vt:lpstr>
      <vt:lpstr>The Three cities Located</vt:lpstr>
      <vt:lpstr>Moscow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St. petersburg</vt:lpstr>
      <vt:lpstr>Slide 46</vt:lpstr>
      <vt:lpstr>Slide 47</vt:lpstr>
      <vt:lpstr>Slide 48</vt:lpstr>
      <vt:lpstr>Slide 49</vt:lpstr>
      <vt:lpstr>Slide 50</vt:lpstr>
      <vt:lpstr>Due to be built in St. Petersburg</vt:lpstr>
      <vt:lpstr>novosibirsk</vt:lpstr>
      <vt:lpstr>Slide 53</vt:lpstr>
      <vt:lpstr>Slide 54</vt:lpstr>
      <vt:lpstr>Slide 55</vt:lpstr>
      <vt:lpstr>Slide 56</vt:lpstr>
      <vt:lpstr>Slide 57</vt:lpstr>
      <vt:lpstr>Cultural Characteristics</vt:lpstr>
      <vt:lpstr>Russian Music</vt:lpstr>
      <vt:lpstr>Russian State Ballet</vt:lpstr>
      <vt:lpstr>Matrioshka dolls</vt:lpstr>
      <vt:lpstr>Russian Carpets</vt:lpstr>
      <vt:lpstr>Samovars</vt:lpstr>
      <vt:lpstr>Faberge’ eggs</vt:lpstr>
      <vt:lpstr>Russian Orthodox Icons</vt:lpstr>
      <vt:lpstr>More Icons</vt:lpstr>
      <vt:lpstr>Onion Domes Characteristic of Slavic Architecture</vt:lpstr>
      <vt:lpstr>Slide 68</vt:lpstr>
      <vt:lpstr>Typical Meal</vt:lpstr>
    </vt:vector>
  </TitlesOfParts>
  <Company>Public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 and Central Asia</dc:title>
  <dc:creator>Newport News</dc:creator>
  <cp:lastModifiedBy>Joe</cp:lastModifiedBy>
  <cp:revision>33</cp:revision>
  <dcterms:created xsi:type="dcterms:W3CDTF">2003-03-06T22:18:29Z</dcterms:created>
  <dcterms:modified xsi:type="dcterms:W3CDTF">2010-02-16T21:53:27Z</dcterms:modified>
</cp:coreProperties>
</file>