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sldIdLst>
    <p:sldId id="274" r:id="rId2"/>
    <p:sldId id="257" r:id="rId3"/>
    <p:sldId id="298" r:id="rId4"/>
    <p:sldId id="299" r:id="rId5"/>
    <p:sldId id="328" r:id="rId6"/>
    <p:sldId id="325" r:id="rId7"/>
    <p:sldId id="326" r:id="rId8"/>
    <p:sldId id="327" r:id="rId9"/>
    <p:sldId id="275" r:id="rId10"/>
    <p:sldId id="323" r:id="rId11"/>
    <p:sldId id="276" r:id="rId12"/>
    <p:sldId id="277" r:id="rId13"/>
    <p:sldId id="278" r:id="rId14"/>
    <p:sldId id="279" r:id="rId15"/>
    <p:sldId id="280" r:id="rId16"/>
    <p:sldId id="281" r:id="rId17"/>
    <p:sldId id="282" r:id="rId18"/>
    <p:sldId id="283" r:id="rId19"/>
    <p:sldId id="333" r:id="rId20"/>
    <p:sldId id="367" r:id="rId21"/>
    <p:sldId id="334" r:id="rId22"/>
    <p:sldId id="398" r:id="rId23"/>
    <p:sldId id="284" r:id="rId24"/>
    <p:sldId id="285" r:id="rId25"/>
    <p:sldId id="383" r:id="rId26"/>
    <p:sldId id="386" r:id="rId27"/>
    <p:sldId id="286" r:id="rId28"/>
    <p:sldId id="387" r:id="rId29"/>
    <p:sldId id="390" r:id="rId30"/>
    <p:sldId id="392" r:id="rId31"/>
    <p:sldId id="391" r:id="rId32"/>
    <p:sldId id="287" r:id="rId33"/>
    <p:sldId id="304" r:id="rId34"/>
    <p:sldId id="368" r:id="rId35"/>
    <p:sldId id="303" r:id="rId36"/>
    <p:sldId id="288" r:id="rId37"/>
    <p:sldId id="293" r:id="rId38"/>
    <p:sldId id="297" r:id="rId39"/>
    <p:sldId id="384" r:id="rId40"/>
    <p:sldId id="294" r:id="rId41"/>
    <p:sldId id="385" r:id="rId42"/>
    <p:sldId id="399" r:id="rId43"/>
    <p:sldId id="400" r:id="rId44"/>
    <p:sldId id="396" r:id="rId45"/>
    <p:sldId id="388" r:id="rId46"/>
    <p:sldId id="389" r:id="rId47"/>
    <p:sldId id="319" r:id="rId48"/>
    <p:sldId id="321" r:id="rId49"/>
    <p:sldId id="382" r:id="rId50"/>
    <p:sldId id="329" r:id="rId51"/>
    <p:sldId id="301" r:id="rId52"/>
    <p:sldId id="307" r:id="rId53"/>
    <p:sldId id="332" r:id="rId54"/>
    <p:sldId id="324" r:id="rId55"/>
    <p:sldId id="291" r:id="rId56"/>
    <p:sldId id="393" r:id="rId57"/>
    <p:sldId id="295" r:id="rId58"/>
    <p:sldId id="296" r:id="rId59"/>
    <p:sldId id="292" r:id="rId60"/>
    <p:sldId id="290" r:id="rId61"/>
    <p:sldId id="300" r:id="rId62"/>
    <p:sldId id="402" r:id="rId63"/>
    <p:sldId id="403" r:id="rId64"/>
    <p:sldId id="404" r:id="rId65"/>
    <p:sldId id="302" r:id="rId66"/>
    <p:sldId id="401" r:id="rId67"/>
    <p:sldId id="313" r:id="rId68"/>
    <p:sldId id="314" r:id="rId69"/>
    <p:sldId id="315" r:id="rId70"/>
    <p:sldId id="397" r:id="rId71"/>
    <p:sldId id="330" r:id="rId72"/>
    <p:sldId id="376" r:id="rId73"/>
    <p:sldId id="374" r:id="rId74"/>
    <p:sldId id="394" r:id="rId75"/>
    <p:sldId id="395" r:id="rId76"/>
    <p:sldId id="375" r:id="rId77"/>
    <p:sldId id="377" r:id="rId78"/>
    <p:sldId id="379" r:id="rId79"/>
    <p:sldId id="380" r:id="rId80"/>
    <p:sldId id="378" r:id="rId81"/>
    <p:sldId id="317" r:id="rId82"/>
    <p:sldId id="316" r:id="rId83"/>
    <p:sldId id="318" r:id="rId84"/>
    <p:sldId id="320" r:id="rId85"/>
    <p:sldId id="322" r:id="rId86"/>
    <p:sldId id="372" r:id="rId87"/>
    <p:sldId id="373" r:id="rId88"/>
    <p:sldId id="335" r:id="rId89"/>
    <p:sldId id="336" r:id="rId90"/>
    <p:sldId id="337" r:id="rId91"/>
    <p:sldId id="338" r:id="rId92"/>
    <p:sldId id="308" r:id="rId93"/>
    <p:sldId id="339" r:id="rId94"/>
    <p:sldId id="340" r:id="rId95"/>
    <p:sldId id="341" r:id="rId96"/>
    <p:sldId id="342" r:id="rId97"/>
    <p:sldId id="343" r:id="rId98"/>
    <p:sldId id="381" r:id="rId99"/>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2A000"/>
    <a:srgbClr val="0595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46" autoAdjust="0"/>
    <p:restoredTop sz="94686" autoAdjust="0"/>
  </p:normalViewPr>
  <p:slideViewPr>
    <p:cSldViewPr>
      <p:cViewPr varScale="1">
        <p:scale>
          <a:sx n="88" d="100"/>
          <a:sy n="88" d="100"/>
        </p:scale>
        <p:origin x="-27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685800" y="2130425"/>
            <a:ext cx="7772400" cy="1470025"/>
          </a:xfrm>
        </p:spPr>
        <p:txBody>
          <a:bodyPr/>
          <a:lstStyle>
            <a:lvl1pPr algn="ctr">
              <a:defRPr/>
            </a:lvl1pPr>
          </a:lstStyle>
          <a:p>
            <a:r>
              <a:rPr lang="en-US"/>
              <a:t>Click to edit Master title style</a:t>
            </a:r>
          </a:p>
        </p:txBody>
      </p:sp>
      <p:sp>
        <p:nvSpPr>
          <p:cNvPr id="7065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zh-CN"/>
          </a:p>
        </p:txBody>
      </p:sp>
      <p:sp>
        <p:nvSpPr>
          <p:cNvPr id="5" name="Rectangle 5"/>
          <p:cNvSpPr>
            <a:spLocks noGrp="1" noChangeArrowheads="1"/>
          </p:cNvSpPr>
          <p:nvPr>
            <p:ph type="ftr" sz="quarter" idx="11"/>
          </p:nvPr>
        </p:nvSpPr>
        <p:spPr/>
        <p:txBody>
          <a:bodyPr/>
          <a:lstStyle>
            <a:lvl1pPr>
              <a:defRPr/>
            </a:lvl1pPr>
          </a:lstStyle>
          <a:p>
            <a:endParaRPr lang="en-US" altLang="zh-CN"/>
          </a:p>
        </p:txBody>
      </p:sp>
      <p:sp>
        <p:nvSpPr>
          <p:cNvPr id="6" name="Rectangle 6"/>
          <p:cNvSpPr>
            <a:spLocks noGrp="1" noChangeArrowheads="1"/>
          </p:cNvSpPr>
          <p:nvPr>
            <p:ph type="sldNum" sz="quarter" idx="12"/>
          </p:nvPr>
        </p:nvSpPr>
        <p:spPr/>
        <p:txBody>
          <a:bodyPr/>
          <a:lstStyle>
            <a:lvl1pPr>
              <a:defRPr/>
            </a:lvl1pPr>
          </a:lstStyle>
          <a:p>
            <a:fld id="{AED196E8-00E0-4CEF-A3A8-203F894D7A28}" type="slidenum">
              <a:rPr lang="en-US" altLang="zh-CN"/>
              <a:pPr/>
              <a:t>‹#›</a:t>
            </a:fld>
            <a:endParaRPr lang="en-US" altLang="zh-CN"/>
          </a:p>
        </p:txBody>
      </p:sp>
    </p:spTree>
    <p:extLst>
      <p:ext uri="{BB962C8B-B14F-4D97-AF65-F5344CB8AC3E}">
        <p14:creationId xmlns:p14="http://schemas.microsoft.com/office/powerpoint/2010/main" val="819922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5FDCBC4F-0D0E-407E-899D-D6235EE28B17}" type="slidenum">
              <a:rPr lang="en-US" altLang="zh-CN"/>
              <a:pPr/>
              <a:t>‹#›</a:t>
            </a:fld>
            <a:endParaRPr lang="en-US" altLang="zh-CN"/>
          </a:p>
        </p:txBody>
      </p:sp>
    </p:spTree>
    <p:extLst>
      <p:ext uri="{BB962C8B-B14F-4D97-AF65-F5344CB8AC3E}">
        <p14:creationId xmlns:p14="http://schemas.microsoft.com/office/powerpoint/2010/main" val="3805527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475CB55A-A0E6-4300-A383-2B9E2A5C1F35}" type="slidenum">
              <a:rPr lang="en-US" altLang="zh-CN"/>
              <a:pPr/>
              <a:t>‹#›</a:t>
            </a:fld>
            <a:endParaRPr lang="en-US" altLang="zh-CN"/>
          </a:p>
        </p:txBody>
      </p:sp>
    </p:spTree>
    <p:extLst>
      <p:ext uri="{BB962C8B-B14F-4D97-AF65-F5344CB8AC3E}">
        <p14:creationId xmlns:p14="http://schemas.microsoft.com/office/powerpoint/2010/main" val="2592828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图表占位符 2"/>
          <p:cNvSpPr>
            <a:spLocks noGrp="1"/>
          </p:cNvSpPr>
          <p:nvPr>
            <p:ph type="chart" idx="1"/>
          </p:nvPr>
        </p:nvSpPr>
        <p:spPr>
          <a:xfrm>
            <a:off x="457200" y="1600200"/>
            <a:ext cx="8229600" cy="4525963"/>
          </a:xfrm>
        </p:spPr>
        <p:txBody>
          <a:bodyPr/>
          <a:lstStyle/>
          <a:p>
            <a:pPr lvl="0"/>
            <a:endParaRPr lang="zh-CN" altLang="en-US" noProof="0" smtClean="0"/>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1DF0CBA6-3E35-4F08-991E-4720BF4BF757}" type="slidenum">
              <a:rPr lang="en-US" altLang="zh-CN"/>
              <a:pPr/>
              <a:t>‹#›</a:t>
            </a:fld>
            <a:endParaRPr lang="en-US" altLang="zh-CN"/>
          </a:p>
        </p:txBody>
      </p:sp>
    </p:spTree>
    <p:extLst>
      <p:ext uri="{BB962C8B-B14F-4D97-AF65-F5344CB8AC3E}">
        <p14:creationId xmlns:p14="http://schemas.microsoft.com/office/powerpoint/2010/main" val="2327452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8D6E617-0EA1-450C-9507-B28F2DB67161}" type="slidenum">
              <a:rPr lang="en-US" altLang="zh-CN"/>
              <a:pPr/>
              <a:t>‹#›</a:t>
            </a:fld>
            <a:endParaRPr lang="en-US" altLang="zh-CN"/>
          </a:p>
        </p:txBody>
      </p:sp>
    </p:spTree>
    <p:extLst>
      <p:ext uri="{BB962C8B-B14F-4D97-AF65-F5344CB8AC3E}">
        <p14:creationId xmlns:p14="http://schemas.microsoft.com/office/powerpoint/2010/main" val="1470869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72BEB064-54C8-4121-B303-ADCCCF7B4093}" type="slidenum">
              <a:rPr lang="en-US" altLang="zh-CN"/>
              <a:pPr/>
              <a:t>‹#›</a:t>
            </a:fld>
            <a:endParaRPr lang="en-US" altLang="zh-CN"/>
          </a:p>
        </p:txBody>
      </p:sp>
    </p:spTree>
    <p:extLst>
      <p:ext uri="{BB962C8B-B14F-4D97-AF65-F5344CB8AC3E}">
        <p14:creationId xmlns:p14="http://schemas.microsoft.com/office/powerpoint/2010/main" val="575833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2908A32-78AD-4C89-9EC9-D36AF2526F14}" type="slidenum">
              <a:rPr lang="en-US" altLang="zh-CN"/>
              <a:pPr/>
              <a:t>‹#›</a:t>
            </a:fld>
            <a:endParaRPr lang="en-US" altLang="zh-CN"/>
          </a:p>
        </p:txBody>
      </p:sp>
    </p:spTree>
    <p:extLst>
      <p:ext uri="{BB962C8B-B14F-4D97-AF65-F5344CB8AC3E}">
        <p14:creationId xmlns:p14="http://schemas.microsoft.com/office/powerpoint/2010/main" val="1584373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B6A3058F-B2C8-4B0E-8194-B74E5A1F8DA7}" type="slidenum">
              <a:rPr lang="en-US" altLang="zh-CN"/>
              <a:pPr/>
              <a:t>‹#›</a:t>
            </a:fld>
            <a:endParaRPr lang="en-US" altLang="zh-CN"/>
          </a:p>
        </p:txBody>
      </p:sp>
    </p:spTree>
    <p:extLst>
      <p:ext uri="{BB962C8B-B14F-4D97-AF65-F5344CB8AC3E}">
        <p14:creationId xmlns:p14="http://schemas.microsoft.com/office/powerpoint/2010/main" val="3824876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145C7C15-0F13-434F-B2BA-BBE14FCC2C3C}" type="slidenum">
              <a:rPr lang="en-US" altLang="zh-CN"/>
              <a:pPr/>
              <a:t>‹#›</a:t>
            </a:fld>
            <a:endParaRPr lang="en-US" altLang="zh-CN"/>
          </a:p>
        </p:txBody>
      </p:sp>
    </p:spTree>
    <p:extLst>
      <p:ext uri="{BB962C8B-B14F-4D97-AF65-F5344CB8AC3E}">
        <p14:creationId xmlns:p14="http://schemas.microsoft.com/office/powerpoint/2010/main" val="2071622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4E4F7A88-62AD-47C7-9A96-7DFE9AC8EDF3}" type="slidenum">
              <a:rPr lang="en-US" altLang="zh-CN"/>
              <a:pPr/>
              <a:t>‹#›</a:t>
            </a:fld>
            <a:endParaRPr lang="en-US" altLang="zh-CN"/>
          </a:p>
        </p:txBody>
      </p:sp>
    </p:spTree>
    <p:extLst>
      <p:ext uri="{BB962C8B-B14F-4D97-AF65-F5344CB8AC3E}">
        <p14:creationId xmlns:p14="http://schemas.microsoft.com/office/powerpoint/2010/main" val="2226485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D226C3B5-0AA6-402F-8200-C33CEA6E4AC3}" type="slidenum">
              <a:rPr lang="en-US" altLang="zh-CN"/>
              <a:pPr/>
              <a:t>‹#›</a:t>
            </a:fld>
            <a:endParaRPr lang="en-US" altLang="zh-CN"/>
          </a:p>
        </p:txBody>
      </p:sp>
    </p:spTree>
    <p:extLst>
      <p:ext uri="{BB962C8B-B14F-4D97-AF65-F5344CB8AC3E}">
        <p14:creationId xmlns:p14="http://schemas.microsoft.com/office/powerpoint/2010/main" val="1421444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465C5F76-4AD0-4105-B07F-9463D185B2E9}" type="slidenum">
              <a:rPr lang="en-US" altLang="zh-CN"/>
              <a:pPr/>
              <a:t>‹#›</a:t>
            </a:fld>
            <a:endParaRPr lang="en-US" altLang="zh-CN"/>
          </a:p>
        </p:txBody>
      </p:sp>
    </p:spTree>
    <p:extLst>
      <p:ext uri="{BB962C8B-B14F-4D97-AF65-F5344CB8AC3E}">
        <p14:creationId xmlns:p14="http://schemas.microsoft.com/office/powerpoint/2010/main" val="346936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www.51ppt.com.cn/"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69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宋体" charset="-122"/>
              </a:defRPr>
            </a:lvl1pPr>
          </a:lstStyle>
          <a:p>
            <a:endParaRPr lang="en-US" altLang="zh-CN"/>
          </a:p>
        </p:txBody>
      </p:sp>
      <p:sp>
        <p:nvSpPr>
          <p:cNvPr id="69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宋体" charset="-122"/>
              </a:defRPr>
            </a:lvl1pPr>
          </a:lstStyle>
          <a:p>
            <a:endParaRPr lang="en-US" altLang="zh-CN"/>
          </a:p>
        </p:txBody>
      </p:sp>
      <p:sp>
        <p:nvSpPr>
          <p:cNvPr id="69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宋体" charset="-122"/>
              </a:defRPr>
            </a:lvl1pPr>
          </a:lstStyle>
          <a:p>
            <a:fld id="{95C80C80-692F-4EF6-BC70-3D79C76D9A0A}" type="slidenum">
              <a:rPr lang="en-US" altLang="zh-CN"/>
              <a:pPr/>
              <a:t>‹#›</a:t>
            </a:fld>
            <a:endParaRPr lang="en-US" altLang="zh-CN"/>
          </a:p>
        </p:txBody>
      </p:sp>
      <p:sp>
        <p:nvSpPr>
          <p:cNvPr id="7" name="矩形 6"/>
          <p:cNvSpPr/>
          <p:nvPr userDrawn="1"/>
        </p:nvSpPr>
        <p:spPr>
          <a:xfrm>
            <a:off x="6324600" y="5257800"/>
            <a:ext cx="2028119" cy="369332"/>
          </a:xfrm>
          <a:prstGeom prst="rect">
            <a:avLst/>
          </a:prstGeom>
        </p:spPr>
        <p:txBody>
          <a:bodyPr wrap="none">
            <a:spAutoFit/>
          </a:bodyPr>
          <a:lstStyle/>
          <a:p>
            <a:pPr>
              <a:defRPr/>
            </a:pPr>
            <a:r>
              <a:rPr lang="zh-CN" altLang="en-US" b="1" dirty="0">
                <a:ln w="11430">
                  <a:solidFill>
                    <a:schemeClr val="accent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15"/>
              </a:rPr>
              <a:t>无忧</a:t>
            </a:r>
            <a:r>
              <a:rPr lang="en-US" altLang="zh-CN" b="1" dirty="0">
                <a:ln w="11430">
                  <a:solidFill>
                    <a:schemeClr val="accent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15"/>
              </a:rPr>
              <a:t>PPT</a:t>
            </a:r>
            <a:r>
              <a:rPr lang="zh-CN" altLang="en-US" b="1" dirty="0">
                <a:ln w="11430">
                  <a:solidFill>
                    <a:schemeClr val="accent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15"/>
              </a:rPr>
              <a:t>整理发布</a:t>
            </a:r>
            <a:endParaRPr lang="zh-CN" altLang="en-US" b="1" dirty="0">
              <a:ln w="11430">
                <a:solidFill>
                  <a:schemeClr val="accent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 bg1="lt1" tx1="dk1" bg2="lt2" tx2="dk2" accent1="accent1" accent2="accent2" accent3="accent3" accent4="accent4" accent5="accent5" accent6="accent6" hlink="hlink" folHlink="folHlink"/>
  <p:sldLayoutIdLst>
    <p:sldLayoutId id="2147483688"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标题 5"/>
          <p:cNvSpPr>
            <a:spLocks noGrp="1"/>
          </p:cNvSpPr>
          <p:nvPr>
            <p:ph type="ctrTitle"/>
          </p:nvPr>
        </p:nvSpPr>
        <p:spPr/>
        <p:txBody>
          <a:bodyPr/>
          <a:lstStyle/>
          <a:p>
            <a:pPr eaLnBrk="1" hangingPunct="1"/>
            <a:r>
              <a:rPr lang="en-US" altLang="zh-CN" b="1" dirty="0" smtClean="0">
                <a:solidFill>
                  <a:srgbClr val="00B050"/>
                </a:solidFill>
                <a:effectLst>
                  <a:outerShdw blurRad="38100" dist="38100" dir="2700000" algn="tl">
                    <a:srgbClr val="000000">
                      <a:alpha val="43137"/>
                    </a:srgbClr>
                  </a:outerShdw>
                </a:effectLst>
                <a:ea typeface="宋体" charset="-122"/>
              </a:rPr>
              <a:t>Malaysia</a:t>
            </a:r>
            <a:endParaRPr lang="zh-CN" altLang="en-US" b="1" dirty="0" smtClean="0">
              <a:solidFill>
                <a:srgbClr val="00B050"/>
              </a:solidFill>
              <a:effectLst>
                <a:outerShdw blurRad="38100" dist="38100" dir="2700000" algn="tl">
                  <a:srgbClr val="000000">
                    <a:alpha val="43137"/>
                  </a:srgbClr>
                </a:outerShdw>
              </a:effectLst>
              <a:ea typeface="宋体" charset="-122"/>
            </a:endParaRPr>
          </a:p>
        </p:txBody>
      </p:sp>
      <p:sp>
        <p:nvSpPr>
          <p:cNvPr id="3075" name="副标题 6"/>
          <p:cNvSpPr>
            <a:spLocks noGrp="1"/>
          </p:cNvSpPr>
          <p:nvPr>
            <p:ph type="subTitle" idx="1"/>
          </p:nvPr>
        </p:nvSpPr>
        <p:spPr/>
        <p:txBody>
          <a:bodyPr/>
          <a:lstStyle/>
          <a:p>
            <a:pPr eaLnBrk="1" hangingPunct="1"/>
            <a:endParaRPr lang="zh-CN" altLang="en-US" smtClean="0">
              <a:ea typeface="宋体" charset="-122"/>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28600"/>
            <a:ext cx="2562225" cy="129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042" b="100000" l="893" r="97917"/>
                    </a14:imgEffect>
                  </a14:imgLayer>
                </a14:imgProps>
              </a:ext>
              <a:ext uri="{28A0092B-C50C-407E-A947-70E740481C1C}">
                <a14:useLocalDpi xmlns:a14="http://schemas.microsoft.com/office/drawing/2010/main" val="0"/>
              </a:ext>
            </a:extLst>
          </a:blip>
          <a:srcRect/>
          <a:stretch>
            <a:fillRect/>
          </a:stretch>
        </p:blipFill>
        <p:spPr bwMode="auto">
          <a:xfrm>
            <a:off x="1576387" y="533400"/>
            <a:ext cx="4819650" cy="3772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609600"/>
          </a:xfrm>
        </p:spPr>
        <p:txBody>
          <a:bodyPr/>
          <a:lstStyle/>
          <a:p>
            <a:r>
              <a:rPr lang="en-US" b="1" dirty="0" smtClean="0"/>
              <a:t>Cities</a:t>
            </a:r>
            <a:endParaRPr lang="en-US" b="1" dirty="0"/>
          </a:p>
        </p:txBody>
      </p:sp>
      <p:sp>
        <p:nvSpPr>
          <p:cNvPr id="3" name="Content Placeholder 2"/>
          <p:cNvSpPr>
            <a:spLocks noGrp="1"/>
          </p:cNvSpPr>
          <p:nvPr>
            <p:ph idx="1"/>
          </p:nvPr>
        </p:nvSpPr>
        <p:spPr>
          <a:xfrm>
            <a:off x="0" y="914400"/>
            <a:ext cx="9144000" cy="5791200"/>
          </a:xfrm>
        </p:spPr>
        <p:txBody>
          <a:bodyPr/>
          <a:lstStyle/>
          <a:p>
            <a:pPr marL="0" indent="0">
              <a:buNone/>
            </a:pPr>
            <a:r>
              <a:rPr lang="en-US" sz="2400" b="1" dirty="0" smtClean="0"/>
              <a:t>Kuala </a:t>
            </a:r>
            <a:r>
              <a:rPr lang="en-US" sz="2400" b="1" dirty="0"/>
              <a:t>Lumpur </a:t>
            </a:r>
            <a:r>
              <a:rPr lang="en-US" sz="2400" dirty="0"/>
              <a:t>— the multi-cultural capital, home of the </a:t>
            </a:r>
            <a:r>
              <a:rPr lang="en-US" sz="2400" dirty="0" err="1"/>
              <a:t>Petronas</a:t>
            </a:r>
            <a:r>
              <a:rPr lang="en-US" sz="2400" dirty="0"/>
              <a:t> </a:t>
            </a:r>
            <a:r>
              <a:rPr lang="en-US" sz="2400" dirty="0" smtClean="0"/>
              <a:t>Towers</a:t>
            </a:r>
          </a:p>
          <a:p>
            <a:pPr marL="0" indent="0">
              <a:buNone/>
            </a:pPr>
            <a:r>
              <a:rPr lang="en-US" sz="2400" b="1" dirty="0" smtClean="0"/>
              <a:t>George </a:t>
            </a:r>
            <a:r>
              <a:rPr lang="en-US" sz="2400" b="1" dirty="0"/>
              <a:t>Town </a:t>
            </a:r>
            <a:r>
              <a:rPr lang="en-US" sz="2400" dirty="0"/>
              <a:t>— the cultural and cuisine capital of Penang</a:t>
            </a:r>
          </a:p>
          <a:p>
            <a:pPr marL="0" indent="0">
              <a:buNone/>
            </a:pPr>
            <a:r>
              <a:rPr lang="en-US" sz="2400" b="1" dirty="0" smtClean="0"/>
              <a:t>Ipoh</a:t>
            </a:r>
            <a:r>
              <a:rPr lang="en-US" sz="2400" dirty="0" smtClean="0"/>
              <a:t> </a:t>
            </a:r>
            <a:r>
              <a:rPr lang="en-US" sz="2400" dirty="0"/>
              <a:t>— capital of Perak with historic colonial old town</a:t>
            </a:r>
          </a:p>
          <a:p>
            <a:pPr marL="0" indent="0">
              <a:buNone/>
            </a:pPr>
            <a:r>
              <a:rPr lang="en-US" sz="2400" b="1" dirty="0" smtClean="0"/>
              <a:t>Johor </a:t>
            </a:r>
            <a:r>
              <a:rPr lang="en-US" sz="2400" b="1" dirty="0" err="1"/>
              <a:t>Bahru</a:t>
            </a:r>
            <a:r>
              <a:rPr lang="en-US" sz="2400" b="1" dirty="0"/>
              <a:t> </a:t>
            </a:r>
            <a:r>
              <a:rPr lang="en-US" sz="2400" dirty="0"/>
              <a:t>— capital of Johor, and gateway to Singapore</a:t>
            </a:r>
          </a:p>
          <a:p>
            <a:pPr marL="0" indent="0">
              <a:buNone/>
            </a:pPr>
            <a:r>
              <a:rPr lang="en-US" sz="2400" b="1" dirty="0" err="1" smtClean="0"/>
              <a:t>Kuantan</a:t>
            </a:r>
            <a:r>
              <a:rPr lang="en-US" sz="2400" dirty="0" smtClean="0"/>
              <a:t> </a:t>
            </a:r>
            <a:r>
              <a:rPr lang="en-US" sz="2400" dirty="0"/>
              <a:t>- capital of Pahang, and commercial </a:t>
            </a:r>
            <a:r>
              <a:rPr lang="en-US" sz="2400" dirty="0" err="1"/>
              <a:t>centre</a:t>
            </a:r>
            <a:r>
              <a:rPr lang="en-US" sz="2400" dirty="0"/>
              <a:t> of the east coast</a:t>
            </a:r>
          </a:p>
          <a:p>
            <a:pPr marL="0" indent="0">
              <a:buNone/>
            </a:pPr>
            <a:r>
              <a:rPr lang="en-US" sz="2400" b="1" dirty="0" smtClean="0"/>
              <a:t>Kota </a:t>
            </a:r>
            <a:r>
              <a:rPr lang="en-US" sz="2400" b="1" dirty="0" err="1"/>
              <a:t>Kinabalu</a:t>
            </a:r>
            <a:r>
              <a:rPr lang="en-US" sz="2400" b="1" dirty="0"/>
              <a:t> </a:t>
            </a:r>
            <a:r>
              <a:rPr lang="en-US" sz="2400" dirty="0"/>
              <a:t>— capital of Sabah</a:t>
            </a:r>
          </a:p>
          <a:p>
            <a:pPr marL="0" indent="0">
              <a:buNone/>
            </a:pPr>
            <a:r>
              <a:rPr lang="en-US" sz="2400" b="1" dirty="0" smtClean="0"/>
              <a:t>Kuching</a:t>
            </a:r>
            <a:r>
              <a:rPr lang="en-US" sz="2400" dirty="0" smtClean="0"/>
              <a:t> </a:t>
            </a:r>
            <a:r>
              <a:rPr lang="en-US" sz="2400" dirty="0"/>
              <a:t>— capital of Sarawak</a:t>
            </a:r>
          </a:p>
          <a:p>
            <a:pPr marL="0" indent="0">
              <a:buNone/>
            </a:pPr>
            <a:r>
              <a:rPr lang="en-US" sz="2400" b="1" dirty="0" smtClean="0"/>
              <a:t>Malacca</a:t>
            </a:r>
            <a:r>
              <a:rPr lang="en-US" sz="2400" dirty="0" smtClean="0"/>
              <a:t> </a:t>
            </a:r>
            <a:r>
              <a:rPr lang="en-US" sz="2400" dirty="0"/>
              <a:t>(Melaka) — the historical city of Malaysia with colonial-style architecture</a:t>
            </a:r>
          </a:p>
          <a:p>
            <a:pPr marL="0" indent="0">
              <a:buNone/>
            </a:pPr>
            <a:r>
              <a:rPr lang="en-US" sz="2400" b="1" dirty="0" err="1" smtClean="0"/>
              <a:t>Miri</a:t>
            </a:r>
            <a:r>
              <a:rPr lang="en-US" sz="2400" b="1" dirty="0" smtClean="0"/>
              <a:t> </a:t>
            </a:r>
            <a:r>
              <a:rPr lang="en-US" sz="2400" dirty="0"/>
              <a:t>— resort city of Sarawak and gateway to UNESCO World Heritage Site </a:t>
            </a:r>
            <a:r>
              <a:rPr lang="en-US" sz="2400" dirty="0" err="1"/>
              <a:t>Gunung</a:t>
            </a:r>
            <a:r>
              <a:rPr lang="en-US" sz="2400" dirty="0"/>
              <a:t> </a:t>
            </a:r>
            <a:r>
              <a:rPr lang="en-US" sz="2800" dirty="0" err="1"/>
              <a:t>Mulu</a:t>
            </a:r>
            <a:r>
              <a:rPr lang="en-US" sz="2800" dirty="0"/>
              <a:t> National Park </a:t>
            </a:r>
          </a:p>
        </p:txBody>
      </p:sp>
    </p:spTree>
    <p:extLst>
      <p:ext uri="{BB962C8B-B14F-4D97-AF65-F5344CB8AC3E}">
        <p14:creationId xmlns:p14="http://schemas.microsoft.com/office/powerpoint/2010/main" val="2891308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58952"/>
          </a:xfrm>
        </p:spPr>
        <p:txBody>
          <a:bodyPr/>
          <a:lstStyle/>
          <a:p>
            <a:r>
              <a:rPr lang="en-US" dirty="0" smtClean="0"/>
              <a:t>Kuala Lumpur</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8952"/>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1193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8837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7750"/>
            <a:ext cx="9144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17466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414"/>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6442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3175"/>
            <a:ext cx="8229600" cy="783209"/>
          </a:xfrm>
        </p:spPr>
        <p:txBody>
          <a:bodyPr/>
          <a:lstStyle/>
          <a:p>
            <a:r>
              <a:rPr lang="en-US" dirty="0" smtClean="0"/>
              <a:t>Independence Square</a:t>
            </a:r>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6384"/>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9051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
            <a:ext cx="9144000" cy="807021"/>
          </a:xfrm>
        </p:spPr>
        <p:txBody>
          <a:bodyPr/>
          <a:lstStyle/>
          <a:p>
            <a:pPr algn="ctr"/>
            <a:r>
              <a:rPr lang="en-US" sz="2800" dirty="0" err="1" smtClean="0"/>
              <a:t>Petronas</a:t>
            </a:r>
            <a:r>
              <a:rPr lang="en-US" sz="2800" dirty="0" smtClean="0"/>
              <a:t> Towers – tallest buildings in the world for a short while</a:t>
            </a:r>
            <a:endParaRPr lang="en-US" sz="2800"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1621"/>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5775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6542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457200"/>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72181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58952"/>
          </a:xfrm>
        </p:spPr>
        <p:txBody>
          <a:bodyPr/>
          <a:lstStyle/>
          <a:p>
            <a:r>
              <a:rPr lang="en-US" sz="4000" dirty="0"/>
              <a:t>Eye of  </a:t>
            </a:r>
            <a:r>
              <a:rPr lang="en-US" sz="4000" dirty="0" smtClean="0"/>
              <a:t>Kuala Lumpur </a:t>
            </a:r>
            <a:r>
              <a:rPr lang="en-US" sz="4000" dirty="0"/>
              <a:t>- Malaysia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8952"/>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51937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内容占位符 6"/>
          <p:cNvSpPr>
            <a:spLocks noGrp="1"/>
          </p:cNvSpPr>
          <p:nvPr>
            <p:ph idx="1"/>
          </p:nvPr>
        </p:nvSpPr>
        <p:spPr>
          <a:xfrm>
            <a:off x="457200" y="685800"/>
            <a:ext cx="8229600" cy="5440363"/>
          </a:xfrm>
        </p:spPr>
        <p:txBody>
          <a:bodyPr/>
          <a:lstStyle/>
          <a:p>
            <a:pPr eaLnBrk="1" hangingPunct="1">
              <a:buFontTx/>
              <a:buNone/>
            </a:pPr>
            <a:r>
              <a:rPr lang="en-US" altLang="zh-CN" b="1" dirty="0" smtClean="0">
                <a:solidFill>
                  <a:srgbClr val="00B050"/>
                </a:solidFill>
                <a:effectLst>
                  <a:outerShdw blurRad="38100" dist="38100" dir="2700000" algn="tl">
                    <a:srgbClr val="000000">
                      <a:alpha val="43137"/>
                    </a:srgbClr>
                  </a:outerShdw>
                </a:effectLst>
                <a:ea typeface="宋体" charset="-122"/>
              </a:rPr>
              <a:t>Region: Southeast Asia</a:t>
            </a:r>
          </a:p>
          <a:p>
            <a:pPr eaLnBrk="1" hangingPunct="1">
              <a:buFontTx/>
              <a:buNone/>
            </a:pPr>
            <a:endParaRPr lang="en-US" altLang="zh-CN" b="1" dirty="0" smtClean="0">
              <a:solidFill>
                <a:srgbClr val="00B050"/>
              </a:solidFill>
              <a:effectLst>
                <a:outerShdw blurRad="38100" dist="38100" dir="2700000" algn="tl">
                  <a:srgbClr val="000000">
                    <a:alpha val="43137"/>
                  </a:srgbClr>
                </a:outerShdw>
              </a:effectLst>
              <a:ea typeface="宋体" charset="-122"/>
            </a:endParaRPr>
          </a:p>
          <a:p>
            <a:pPr eaLnBrk="1" hangingPunct="1">
              <a:buFontTx/>
              <a:buNone/>
            </a:pPr>
            <a:r>
              <a:rPr lang="en-US" altLang="zh-CN" b="1" dirty="0" smtClean="0">
                <a:solidFill>
                  <a:srgbClr val="00B050"/>
                </a:solidFill>
                <a:effectLst>
                  <a:outerShdw blurRad="38100" dist="38100" dir="2700000" algn="tl">
                    <a:srgbClr val="000000">
                      <a:alpha val="43137"/>
                    </a:srgbClr>
                  </a:outerShdw>
                </a:effectLst>
                <a:ea typeface="宋体" charset="-122"/>
              </a:rPr>
              <a:t>Area total: 329,847 km2 </a:t>
            </a:r>
          </a:p>
          <a:p>
            <a:pPr eaLnBrk="1" hangingPunct="1">
              <a:buFontTx/>
              <a:buNone/>
            </a:pPr>
            <a:endParaRPr lang="en-US" altLang="zh-CN" b="1" dirty="0" smtClean="0">
              <a:solidFill>
                <a:srgbClr val="00B050"/>
              </a:solidFill>
              <a:effectLst>
                <a:outerShdw blurRad="38100" dist="38100" dir="2700000" algn="tl">
                  <a:srgbClr val="000000">
                    <a:alpha val="43137"/>
                  </a:srgbClr>
                </a:outerShdw>
              </a:effectLst>
              <a:ea typeface="宋体" charset="-122"/>
            </a:endParaRPr>
          </a:p>
          <a:p>
            <a:pPr eaLnBrk="1" hangingPunct="1">
              <a:buFontTx/>
              <a:buNone/>
            </a:pPr>
            <a:r>
              <a:rPr lang="en-US" altLang="zh-CN" b="1" dirty="0" smtClean="0">
                <a:solidFill>
                  <a:srgbClr val="00B050"/>
                </a:solidFill>
                <a:effectLst>
                  <a:outerShdw blurRad="38100" dist="38100" dir="2700000" algn="tl">
                    <a:srgbClr val="000000">
                      <a:alpha val="43137"/>
                    </a:srgbClr>
                  </a:outerShdw>
                </a:effectLst>
                <a:ea typeface="宋体" charset="-122"/>
              </a:rPr>
              <a:t>Coast line: South China Sea</a:t>
            </a:r>
          </a:p>
          <a:p>
            <a:pPr eaLnBrk="1" hangingPunct="1">
              <a:buFontTx/>
              <a:buNone/>
            </a:pPr>
            <a:endParaRPr lang="en-US" altLang="zh-CN" b="1" dirty="0" smtClean="0">
              <a:solidFill>
                <a:srgbClr val="00B050"/>
              </a:solidFill>
              <a:effectLst>
                <a:outerShdw blurRad="38100" dist="38100" dir="2700000" algn="tl">
                  <a:srgbClr val="000000">
                    <a:alpha val="43137"/>
                  </a:srgbClr>
                </a:outerShdw>
              </a:effectLst>
              <a:ea typeface="宋体" charset="-122"/>
            </a:endParaRPr>
          </a:p>
          <a:p>
            <a:pPr eaLnBrk="1" hangingPunct="1">
              <a:buFontTx/>
              <a:buNone/>
            </a:pPr>
            <a:r>
              <a:rPr lang="en-US" altLang="zh-CN" b="1" dirty="0" smtClean="0">
                <a:solidFill>
                  <a:srgbClr val="00B050"/>
                </a:solidFill>
                <a:effectLst>
                  <a:outerShdw blurRad="38100" dist="38100" dir="2700000" algn="tl">
                    <a:srgbClr val="000000">
                      <a:alpha val="43137"/>
                    </a:srgbClr>
                  </a:outerShdw>
                </a:effectLst>
                <a:ea typeface="宋体" charset="-122"/>
              </a:rPr>
              <a:t>Capital: Kuala Lumpur</a:t>
            </a:r>
            <a:endParaRPr lang="zh-CN" altLang="en-US" b="1" dirty="0" smtClean="0">
              <a:solidFill>
                <a:srgbClr val="00B050"/>
              </a:solidFill>
              <a:effectLst>
                <a:outerShdw blurRad="38100" dist="38100" dir="2700000" algn="tl">
                  <a:srgbClr val="000000">
                    <a:alpha val="43137"/>
                  </a:srgbClr>
                </a:outerShdw>
              </a:effectLst>
              <a:ea typeface="宋体"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nn-NO" sz="3200" dirty="0"/>
              <a:t>National Museum-Taman Tasik Perdana -Kuala Lumpur</a:t>
            </a:r>
            <a:endParaRPr lang="en-US" sz="3200"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8992"/>
            <a:ext cx="9144000" cy="5779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6001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886"/>
            <a:ext cx="8229600" cy="1143000"/>
          </a:xfrm>
        </p:spPr>
        <p:txBody>
          <a:bodyPr/>
          <a:lstStyle/>
          <a:p>
            <a:r>
              <a:rPr lang="en-US" dirty="0" smtClean="0"/>
              <a:t>Chinatown – Kuala Lumpur</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54190"/>
            <a:ext cx="9144000" cy="580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0143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771"/>
            <a:ext cx="9144000" cy="657765"/>
          </a:xfrm>
        </p:spPr>
        <p:txBody>
          <a:bodyPr/>
          <a:lstStyle/>
          <a:p>
            <a:pPr algn="ctr"/>
            <a:r>
              <a:rPr lang="en-US" sz="2800" dirty="0"/>
              <a:t>Sultan Abdul </a:t>
            </a:r>
            <a:r>
              <a:rPr lang="en-US" sz="2800" dirty="0" err="1"/>
              <a:t>Samad</a:t>
            </a:r>
            <a:r>
              <a:rPr lang="en-US" sz="2800" dirty="0"/>
              <a:t> Building by night, Kuala Lumpur</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994"/>
            <a:ext cx="9144000" cy="620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4937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1"/>
            <a:ext cx="8758238" cy="802259"/>
          </a:xfrm>
        </p:spPr>
        <p:txBody>
          <a:bodyPr/>
          <a:lstStyle/>
          <a:p>
            <a:r>
              <a:rPr lang="en-US" dirty="0" smtClean="0"/>
              <a:t>Tourist Information</a:t>
            </a:r>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6859"/>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26521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0"/>
            <a:ext cx="8229600" cy="894522"/>
          </a:xfrm>
        </p:spPr>
        <p:txBody>
          <a:bodyPr/>
          <a:lstStyle/>
          <a:p>
            <a:r>
              <a:rPr lang="en-US" dirty="0" smtClean="0"/>
              <a:t>Kuala Lumpur Airport</a:t>
            </a:r>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94522"/>
            <a:ext cx="9144000" cy="5963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5874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Commerce, &amp; Employment</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854173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184"/>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138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45803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8502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381000"/>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03357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27" y="3037936"/>
            <a:ext cx="9119973" cy="382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213" y="-46640"/>
            <a:ext cx="6705600" cy="30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23928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18365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76504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02693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58509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381000"/>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5369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94" y="-9525"/>
            <a:ext cx="8584406" cy="68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819400" y="6019800"/>
            <a:ext cx="6110288" cy="827088"/>
          </a:xfrm>
        </p:spPr>
        <p:txBody>
          <a:bodyPr/>
          <a:lstStyle/>
          <a:p>
            <a:r>
              <a:rPr lang="en-US" sz="3200" b="1" dirty="0" err="1" smtClean="0"/>
              <a:t>Petaling</a:t>
            </a:r>
            <a:r>
              <a:rPr lang="en-US" sz="3200" b="1" dirty="0" smtClean="0"/>
              <a:t> Street October 2006 </a:t>
            </a:r>
            <a:endParaRPr lang="en-US" sz="3200" b="1" dirty="0"/>
          </a:p>
        </p:txBody>
      </p:sp>
    </p:spTree>
    <p:extLst>
      <p:ext uri="{BB962C8B-B14F-4D97-AF65-F5344CB8AC3E}">
        <p14:creationId xmlns:p14="http://schemas.microsoft.com/office/powerpoint/2010/main" val="28489257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15555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60565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275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184"/>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96095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2557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57902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67800" cy="680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2765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676656"/>
          </a:xfrm>
        </p:spPr>
        <p:txBody>
          <a:bodyPr/>
          <a:lstStyle/>
          <a:p>
            <a:r>
              <a:rPr lang="en-US" sz="3600" b="1" dirty="0"/>
              <a:t>Taman Negara floating restaurants</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676656"/>
            <a:ext cx="9144000" cy="618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68152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96112"/>
          </a:xfrm>
        </p:spPr>
        <p:txBody>
          <a:bodyPr/>
          <a:lstStyle/>
          <a:p>
            <a:r>
              <a:rPr lang="en-US" sz="3600" dirty="0"/>
              <a:t>Taman Negara - Sungai -</a:t>
            </a:r>
            <a:r>
              <a:rPr lang="en-US" sz="3600" dirty="0" err="1"/>
              <a:t>Tembeling</a:t>
            </a:r>
            <a:endParaRPr lang="en-US" sz="36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6112"/>
            <a:ext cx="9144000" cy="596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11450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4892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61934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302" y="0"/>
            <a:ext cx="45742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00999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3630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4762"/>
            <a:ext cx="8229600" cy="681038"/>
          </a:xfrm>
        </p:spPr>
        <p:txBody>
          <a:bodyPr/>
          <a:lstStyle/>
          <a:p>
            <a:r>
              <a:rPr lang="en-US" dirty="0" smtClean="0"/>
              <a:t>Tea Plantation</a:t>
            </a:r>
            <a:endParaRPr lang="en-US" dirty="0"/>
          </a:p>
        </p:txBody>
      </p:sp>
    </p:spTree>
    <p:extLst>
      <p:ext uri="{BB962C8B-B14F-4D97-AF65-F5344CB8AC3E}">
        <p14:creationId xmlns:p14="http://schemas.microsoft.com/office/powerpoint/2010/main" val="37927193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000" y="0"/>
            <a:ext cx="777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33631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0120"/>
          </a:xfrm>
        </p:spPr>
        <p:txBody>
          <a:bodyPr/>
          <a:lstStyle/>
          <a:p>
            <a:r>
              <a:rPr lang="en-US" dirty="0" smtClean="0"/>
              <a:t>Valley of </a:t>
            </a:r>
            <a:r>
              <a:rPr lang="en-US" smtClean="0"/>
              <a:t>Tea Plantations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0120"/>
            <a:ext cx="9144000" cy="5897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63361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Density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16" y="1752600"/>
            <a:ext cx="9172716" cy="3600291"/>
          </a:xfrm>
        </p:spPr>
      </p:pic>
    </p:spTree>
    <p:extLst>
      <p:ext uri="{BB962C8B-B14F-4D97-AF65-F5344CB8AC3E}">
        <p14:creationId xmlns:p14="http://schemas.microsoft.com/office/powerpoint/2010/main" val="42658510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09800" y="6096000"/>
            <a:ext cx="6629400" cy="762000"/>
          </a:xfrm>
        </p:spPr>
        <p:txBody>
          <a:bodyPr/>
          <a:lstStyle/>
          <a:p>
            <a:r>
              <a:rPr lang="en-US" sz="3600" dirty="0" smtClean="0"/>
              <a:t>Oil Palm Plantation</a:t>
            </a:r>
            <a:endParaRPr lang="en-US" sz="3600" dirty="0"/>
          </a:p>
        </p:txBody>
      </p:sp>
    </p:spTree>
    <p:extLst>
      <p:ext uri="{BB962C8B-B14F-4D97-AF65-F5344CB8AC3E}">
        <p14:creationId xmlns:p14="http://schemas.microsoft.com/office/powerpoint/2010/main" val="12156589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618"/>
            <a:ext cx="9143999" cy="6782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13692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229600" cy="1143000"/>
          </a:xfrm>
        </p:spPr>
        <p:txBody>
          <a:bodyPr/>
          <a:lstStyle/>
          <a:p>
            <a:pPr algn="ctr"/>
            <a:r>
              <a:rPr lang="en-US" sz="3200" b="1" dirty="0" smtClean="0"/>
              <a:t>Bursa Malaysia - The Kuala Lumpur Stock Exchange -</a:t>
            </a:r>
            <a:endParaRPr lang="en-US" sz="3200" b="1" dirty="0"/>
          </a:p>
        </p:txBody>
      </p:sp>
    </p:spTree>
    <p:extLst>
      <p:ext uri="{BB962C8B-B14F-4D97-AF65-F5344CB8AC3E}">
        <p14:creationId xmlns:p14="http://schemas.microsoft.com/office/powerpoint/2010/main" val="10435786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
            <a:ext cx="9139938" cy="6861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33337"/>
            <a:ext cx="8229600" cy="1143000"/>
          </a:xfrm>
        </p:spPr>
        <p:txBody>
          <a:bodyPr/>
          <a:lstStyle/>
          <a:p>
            <a:r>
              <a:rPr lang="en-US" dirty="0" smtClean="0"/>
              <a:t>Malaysian Parliament</a:t>
            </a:r>
            <a:endParaRPr lang="en-US" dirty="0"/>
          </a:p>
        </p:txBody>
      </p:sp>
    </p:spTree>
    <p:extLst>
      <p:ext uri="{BB962C8B-B14F-4D97-AF65-F5344CB8AC3E}">
        <p14:creationId xmlns:p14="http://schemas.microsoft.com/office/powerpoint/2010/main" val="11354020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
            <a:ext cx="8382000" cy="1143000"/>
          </a:xfrm>
        </p:spPr>
        <p:txBody>
          <a:bodyPr/>
          <a:lstStyle/>
          <a:p>
            <a:r>
              <a:rPr lang="en-US" sz="4000" b="1" dirty="0" smtClean="0"/>
              <a:t>Places of Interest</a:t>
            </a:r>
            <a:endParaRPr lang="en-US" sz="4000" b="1" dirty="0"/>
          </a:p>
        </p:txBody>
      </p:sp>
      <p:sp>
        <p:nvSpPr>
          <p:cNvPr id="3" name="Content Placeholder 2"/>
          <p:cNvSpPr>
            <a:spLocks noGrp="1"/>
          </p:cNvSpPr>
          <p:nvPr>
            <p:ph sz="half" idx="1"/>
          </p:nvPr>
        </p:nvSpPr>
        <p:spPr>
          <a:xfrm>
            <a:off x="228600" y="1371600"/>
            <a:ext cx="4343400" cy="5486400"/>
          </a:xfrm>
        </p:spPr>
        <p:txBody>
          <a:bodyPr/>
          <a:lstStyle/>
          <a:p>
            <a:r>
              <a:rPr lang="en-US" sz="2000" b="1" dirty="0"/>
              <a:t>Cameron Highlands — famous for its tea plantations</a:t>
            </a:r>
          </a:p>
          <a:p>
            <a:r>
              <a:rPr lang="en-US" sz="2000" b="1" dirty="0"/>
              <a:t>Fraser's Hill — a time warp to the colonial era</a:t>
            </a:r>
          </a:p>
          <a:p>
            <a:r>
              <a:rPr lang="en-US" sz="2000" b="1" dirty="0" err="1"/>
              <a:t>Kinabalu</a:t>
            </a:r>
            <a:r>
              <a:rPr lang="en-US" sz="2000" b="1" dirty="0"/>
              <a:t> National Park — home of Mount </a:t>
            </a:r>
            <a:r>
              <a:rPr lang="en-US" sz="2000" b="1" dirty="0" err="1"/>
              <a:t>Kinabalu</a:t>
            </a:r>
            <a:r>
              <a:rPr lang="en-US" sz="2000" b="1" dirty="0"/>
              <a:t>, the tallest mountain in South East Asia</a:t>
            </a:r>
          </a:p>
          <a:p>
            <a:r>
              <a:rPr lang="en-US" sz="2000" b="1" dirty="0" err="1" smtClean="0"/>
              <a:t>Langkawi</a:t>
            </a:r>
            <a:r>
              <a:rPr lang="en-US" sz="2000" b="1" dirty="0" smtClean="0"/>
              <a:t> — an archipelago of 99 islands known for beaches, rainforest, mountains, mangrove estuaries and unique nature. </a:t>
            </a:r>
          </a:p>
          <a:p>
            <a:r>
              <a:rPr lang="en-US" sz="2000" b="1" dirty="0" err="1" smtClean="0"/>
              <a:t>Tioman</a:t>
            </a:r>
            <a:r>
              <a:rPr lang="en-US" sz="2000" b="1" dirty="0" smtClean="0"/>
              <a:t> (</a:t>
            </a:r>
            <a:r>
              <a:rPr lang="en-US" sz="2000" b="1" dirty="0" err="1" smtClean="0"/>
              <a:t>Pulau</a:t>
            </a:r>
            <a:r>
              <a:rPr lang="en-US" sz="2000" b="1" dirty="0" smtClean="0"/>
              <a:t> </a:t>
            </a:r>
            <a:r>
              <a:rPr lang="en-US" sz="2000" b="1" dirty="0" err="1" smtClean="0"/>
              <a:t>Tioman</a:t>
            </a:r>
            <a:r>
              <a:rPr lang="en-US" sz="2000" b="1" dirty="0" smtClean="0"/>
              <a:t>) — once nominated one of the most beautiful islands in the world </a:t>
            </a:r>
          </a:p>
          <a:p>
            <a:endParaRPr lang="en-US" sz="2000" b="1" dirty="0" smtClean="0"/>
          </a:p>
        </p:txBody>
      </p:sp>
      <p:sp>
        <p:nvSpPr>
          <p:cNvPr id="4" name="Content Placeholder 3"/>
          <p:cNvSpPr>
            <a:spLocks noGrp="1"/>
          </p:cNvSpPr>
          <p:nvPr>
            <p:ph sz="half" idx="2"/>
          </p:nvPr>
        </p:nvSpPr>
        <p:spPr>
          <a:xfrm>
            <a:off x="4648200" y="1066800"/>
            <a:ext cx="4343400" cy="5795962"/>
          </a:xfrm>
        </p:spPr>
        <p:txBody>
          <a:bodyPr/>
          <a:lstStyle/>
          <a:p>
            <a:r>
              <a:rPr lang="en-US" sz="2000" b="1" dirty="0" err="1"/>
              <a:t>Perhentian</a:t>
            </a:r>
            <a:r>
              <a:rPr lang="en-US" sz="2000" b="1" dirty="0"/>
              <a:t> Islands (</a:t>
            </a:r>
            <a:r>
              <a:rPr lang="en-US" sz="2000" b="1" dirty="0" err="1"/>
              <a:t>Pulau</a:t>
            </a:r>
            <a:r>
              <a:rPr lang="en-US" sz="2000" b="1" dirty="0"/>
              <a:t> </a:t>
            </a:r>
            <a:r>
              <a:rPr lang="en-US" sz="2000" b="1" dirty="0" err="1"/>
              <a:t>Perhentian</a:t>
            </a:r>
            <a:r>
              <a:rPr lang="en-US" sz="2000" b="1" dirty="0"/>
              <a:t>) — glittering jewels off the East Coast still undiscovered by mass tourism</a:t>
            </a:r>
          </a:p>
          <a:p>
            <a:r>
              <a:rPr lang="en-US" sz="2000" b="1" dirty="0" err="1"/>
              <a:t>Redang</a:t>
            </a:r>
            <a:r>
              <a:rPr lang="en-US" sz="2000" b="1" dirty="0"/>
              <a:t> (</a:t>
            </a:r>
            <a:r>
              <a:rPr lang="en-US" sz="2000" b="1" dirty="0" err="1"/>
              <a:t>Pulau</a:t>
            </a:r>
            <a:r>
              <a:rPr lang="en-US" sz="2000" b="1" dirty="0"/>
              <a:t> </a:t>
            </a:r>
            <a:r>
              <a:rPr lang="en-US" sz="2000" b="1" dirty="0" err="1"/>
              <a:t>Redang</a:t>
            </a:r>
            <a:r>
              <a:rPr lang="en-US" sz="2000" b="1" dirty="0"/>
              <a:t>) — popular island destination for scuba divers</a:t>
            </a:r>
          </a:p>
          <a:p>
            <a:r>
              <a:rPr lang="en-US" sz="2000" b="1" dirty="0"/>
              <a:t>Taman Negara National Park — a large area of rainforest spanning Kelantan, Pahang and Terengganu</a:t>
            </a:r>
          </a:p>
          <a:p>
            <a:r>
              <a:rPr lang="en-US" sz="2000" b="1" dirty="0" smtClean="0"/>
              <a:t>Penang  </a:t>
            </a:r>
            <a:r>
              <a:rPr lang="en-US" sz="2000" b="1" dirty="0"/>
              <a:t>— formerly known as the "Pearl of the Orient", now bustling island with excellent cuisine which has retained more colonial heritage than anywhere else in the country </a:t>
            </a:r>
          </a:p>
          <a:p>
            <a:endParaRPr lang="en-US" sz="2000" dirty="0"/>
          </a:p>
        </p:txBody>
      </p:sp>
    </p:spTree>
    <p:extLst>
      <p:ext uri="{BB962C8B-B14F-4D97-AF65-F5344CB8AC3E}">
        <p14:creationId xmlns:p14="http://schemas.microsoft.com/office/powerpoint/2010/main" val="2640342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2000"/>
            <a:ext cx="9144000" cy="5513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02742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57200"/>
            <a:ext cx="9144000" cy="6058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88084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267200" y="0"/>
            <a:ext cx="4648200" cy="1143000"/>
          </a:xfrm>
        </p:spPr>
        <p:txBody>
          <a:bodyPr/>
          <a:lstStyle/>
          <a:p>
            <a:r>
              <a:rPr lang="en-US" dirty="0" smtClean="0"/>
              <a:t>Malaysian House</a:t>
            </a:r>
            <a:endParaRPr lang="en-US" dirty="0"/>
          </a:p>
        </p:txBody>
      </p:sp>
    </p:spTree>
    <p:extLst>
      <p:ext uri="{BB962C8B-B14F-4D97-AF65-F5344CB8AC3E}">
        <p14:creationId xmlns:p14="http://schemas.microsoft.com/office/powerpoint/2010/main" val="28057826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9600"/>
            <a:ext cx="9144000" cy="577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70749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16579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0936"/>
            <a:ext cx="9144000" cy="5596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45337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74696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7548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9" y="0"/>
            <a:ext cx="8229600" cy="987552"/>
          </a:xfrm>
        </p:spPr>
        <p:txBody>
          <a:bodyPr/>
          <a:lstStyle/>
          <a:p>
            <a:r>
              <a:rPr lang="en-US" dirty="0"/>
              <a:t>Turtle Bay </a:t>
            </a:r>
            <a:r>
              <a:rPr lang="en-US" dirty="0" err="1"/>
              <a:t>Pulau</a:t>
            </a:r>
            <a:r>
              <a:rPr lang="en-US" dirty="0"/>
              <a:t> </a:t>
            </a:r>
            <a:r>
              <a:rPr lang="en-US" dirty="0" err="1"/>
              <a:t>Perhentian</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987552"/>
            <a:ext cx="9144000" cy="5870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74064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Langkawi</a:t>
            </a: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6192"/>
            <a:ext cx="9144000" cy="5321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06486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58952"/>
          </a:xfrm>
        </p:spPr>
        <p:txBody>
          <a:bodyPr/>
          <a:lstStyle/>
          <a:p>
            <a:r>
              <a:rPr lang="en-US" dirty="0" err="1" smtClean="0"/>
              <a:t>Langkawi</a:t>
            </a:r>
            <a:r>
              <a:rPr lang="en-US" dirty="0" smtClean="0"/>
              <a:t> </a:t>
            </a:r>
            <a:r>
              <a:rPr lang="en-US" smtClean="0"/>
              <a:t>Island Waterfall</a:t>
            </a: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8952"/>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38867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804" y="0"/>
            <a:ext cx="86203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0" y="6248400"/>
            <a:ext cx="8001000" cy="609600"/>
          </a:xfrm>
        </p:spPr>
        <p:txBody>
          <a:bodyPr/>
          <a:lstStyle/>
          <a:p>
            <a:r>
              <a:rPr lang="en-US" sz="2800" b="1" dirty="0" smtClean="0"/>
              <a:t>Tanah Rata, Cameron Highlands</a:t>
            </a:r>
            <a:endParaRPr lang="en-US" sz="2800" b="1" dirty="0"/>
          </a:p>
        </p:txBody>
      </p:sp>
    </p:spTree>
    <p:extLst>
      <p:ext uri="{BB962C8B-B14F-4D97-AF65-F5344CB8AC3E}">
        <p14:creationId xmlns:p14="http://schemas.microsoft.com/office/powerpoint/2010/main" val="992964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Terengganu</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340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96875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4672"/>
          </a:xfrm>
        </p:spPr>
        <p:txBody>
          <a:bodyPr/>
          <a:lstStyle/>
          <a:p>
            <a:r>
              <a:rPr lang="en-US" dirty="0" smtClean="0"/>
              <a:t>Penang Global City Center</a:t>
            </a:r>
            <a:endParaRPr lang="en-US" dirty="0"/>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4672"/>
            <a:ext cx="9144000" cy="6053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47244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050"/>
            <a:ext cx="9144000" cy="6057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9274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5" y="381000"/>
            <a:ext cx="9172755" cy="6076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80171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37"/>
            <a:ext cx="8229600" cy="500063"/>
          </a:xfrm>
        </p:spPr>
        <p:txBody>
          <a:bodyPr/>
          <a:lstStyle/>
          <a:p>
            <a:r>
              <a:rPr lang="en-US" sz="3600" b="1" dirty="0" smtClean="0"/>
              <a:t>Peninsular Malaysia</a:t>
            </a:r>
            <a:endParaRPr lang="en-US" sz="3600" b="1" dirty="0"/>
          </a:p>
        </p:txBody>
      </p:sp>
      <p:sp>
        <p:nvSpPr>
          <p:cNvPr id="3" name="Content Placeholder 2"/>
          <p:cNvSpPr>
            <a:spLocks noGrp="1"/>
          </p:cNvSpPr>
          <p:nvPr>
            <p:ph idx="1"/>
          </p:nvPr>
        </p:nvSpPr>
        <p:spPr>
          <a:xfrm>
            <a:off x="0" y="761999"/>
            <a:ext cx="9144000" cy="6066971"/>
          </a:xfrm>
        </p:spPr>
        <p:txBody>
          <a:bodyPr/>
          <a:lstStyle/>
          <a:p>
            <a:r>
              <a:rPr lang="en-US" sz="2800" b="1" dirty="0">
                <a:solidFill>
                  <a:srgbClr val="0595B7"/>
                </a:solidFill>
              </a:rPr>
              <a:t>West </a:t>
            </a:r>
            <a:r>
              <a:rPr lang="en-US" sz="2800" b="1" dirty="0" smtClean="0">
                <a:solidFill>
                  <a:srgbClr val="0595B7"/>
                </a:solidFill>
              </a:rPr>
              <a:t>Coast: </a:t>
            </a:r>
            <a:r>
              <a:rPr lang="en-US" sz="2800" b="1" dirty="0" smtClean="0"/>
              <a:t>The </a:t>
            </a:r>
            <a:r>
              <a:rPr lang="en-US" sz="2800" b="1" dirty="0"/>
              <a:t>more developed side of Peninsular Malaysia, with the states of Kedah, Malacca, </a:t>
            </a:r>
            <a:r>
              <a:rPr lang="en-US" sz="2800" b="1" dirty="0" err="1"/>
              <a:t>Negeri</a:t>
            </a:r>
            <a:r>
              <a:rPr lang="en-US" sz="2800" b="1" dirty="0"/>
              <a:t> Sembilan, Penang, Perak, Perlis and Selangor, as well as two Federal Territories; Malaysia's capital city Kuala Lumpur and the new administrative </a:t>
            </a:r>
            <a:r>
              <a:rPr lang="en-US" sz="2800" b="1" dirty="0" err="1"/>
              <a:t>centre</a:t>
            </a:r>
            <a:r>
              <a:rPr lang="en-US" sz="2800" b="1" dirty="0"/>
              <a:t> of </a:t>
            </a:r>
            <a:r>
              <a:rPr lang="en-US" sz="2800" b="1" dirty="0" err="1"/>
              <a:t>Putrajaya</a:t>
            </a:r>
            <a:r>
              <a:rPr lang="en-US" sz="2800" b="1" dirty="0"/>
              <a:t>, all located within this region. Majority of the </a:t>
            </a:r>
            <a:r>
              <a:rPr lang="en-US" sz="2800" b="1" dirty="0" err="1"/>
              <a:t>chinese</a:t>
            </a:r>
            <a:r>
              <a:rPr lang="en-US" sz="2800" b="1" dirty="0"/>
              <a:t> population live on the West side.</a:t>
            </a:r>
          </a:p>
          <a:p>
            <a:r>
              <a:rPr lang="en-US" sz="2800" b="1" dirty="0" smtClean="0">
                <a:solidFill>
                  <a:srgbClr val="00B050"/>
                </a:solidFill>
              </a:rPr>
              <a:t>East Coast: </a:t>
            </a:r>
            <a:r>
              <a:rPr lang="en-US" sz="2800" b="1" dirty="0" smtClean="0"/>
              <a:t>More </a:t>
            </a:r>
            <a:r>
              <a:rPr lang="en-US" sz="2800" b="1" dirty="0"/>
              <a:t>traditional and Muslim, the islands here are glittering tropical jewels. Made up of the states of Kelantan, Pahang and Terengganu.</a:t>
            </a:r>
          </a:p>
          <a:p>
            <a:r>
              <a:rPr lang="en-US" sz="2800" b="1" dirty="0" smtClean="0">
                <a:solidFill>
                  <a:srgbClr val="D2A000"/>
                </a:solidFill>
              </a:rPr>
              <a:t>South: </a:t>
            </a:r>
            <a:r>
              <a:rPr lang="en-US" sz="2800" b="1" dirty="0" smtClean="0"/>
              <a:t>Comprising </a:t>
            </a:r>
            <a:r>
              <a:rPr lang="en-US" sz="2800" b="1" dirty="0"/>
              <a:t>just one state, Johor, two coastlines, and endless palm oil plantations. </a:t>
            </a:r>
          </a:p>
        </p:txBody>
      </p:sp>
    </p:spTree>
    <p:extLst>
      <p:ext uri="{BB962C8B-B14F-4D97-AF65-F5344CB8AC3E}">
        <p14:creationId xmlns:p14="http://schemas.microsoft.com/office/powerpoint/2010/main" val="36154895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48185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343400" y="685800"/>
            <a:ext cx="4800600" cy="1143000"/>
          </a:xfrm>
        </p:spPr>
        <p:txBody>
          <a:bodyPr/>
          <a:lstStyle/>
          <a:p>
            <a:r>
              <a:rPr lang="en-US" sz="3600" b="1" dirty="0"/>
              <a:t>Georgetown, Penang</a:t>
            </a:r>
          </a:p>
        </p:txBody>
      </p:sp>
    </p:spTree>
    <p:extLst>
      <p:ext uri="{BB962C8B-B14F-4D97-AF65-F5344CB8AC3E}">
        <p14:creationId xmlns:p14="http://schemas.microsoft.com/office/powerpoint/2010/main" val="2248880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58952"/>
          </a:xfrm>
        </p:spPr>
        <p:txBody>
          <a:bodyPr/>
          <a:lstStyle/>
          <a:p>
            <a:r>
              <a:rPr lang="en-US" dirty="0"/>
              <a:t>Georgetown-Penang</a:t>
            </a:r>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8952"/>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95366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971" y="-21771"/>
            <a:ext cx="8229600" cy="780723"/>
          </a:xfrm>
        </p:spPr>
        <p:txBody>
          <a:bodyPr/>
          <a:lstStyle/>
          <a:p>
            <a:r>
              <a:rPr lang="en-US" dirty="0" smtClean="0"/>
              <a:t>Malacca</a:t>
            </a:r>
            <a:endParaRPr lang="en-US"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758952"/>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88933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21771"/>
            <a:ext cx="8229600" cy="968829"/>
          </a:xfrm>
        </p:spPr>
        <p:txBody>
          <a:bodyPr/>
          <a:lstStyle/>
          <a:p>
            <a:r>
              <a:rPr lang="en-US" sz="3600" dirty="0"/>
              <a:t>A </a:t>
            </a:r>
            <a:r>
              <a:rPr lang="en-US" sz="3600" dirty="0" err="1"/>
              <a:t>Famosa</a:t>
            </a:r>
            <a:r>
              <a:rPr lang="en-US" sz="3600" dirty="0"/>
              <a:t>-Malacca</a:t>
            </a:r>
            <a:endParaRPr lang="en-US" dirty="0"/>
          </a:p>
        </p:txBody>
      </p:sp>
    </p:spTree>
    <p:extLst>
      <p:ext uri="{BB962C8B-B14F-4D97-AF65-F5344CB8AC3E}">
        <p14:creationId xmlns:p14="http://schemas.microsoft.com/office/powerpoint/2010/main" val="11516900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8229600" cy="762000"/>
          </a:xfrm>
        </p:spPr>
        <p:txBody>
          <a:bodyPr/>
          <a:lstStyle/>
          <a:p>
            <a:r>
              <a:rPr lang="en-US" sz="3200" b="1" dirty="0"/>
              <a:t>Malacca house</a:t>
            </a:r>
          </a:p>
        </p:txBody>
      </p:sp>
    </p:spTree>
    <p:extLst>
      <p:ext uri="{BB962C8B-B14F-4D97-AF65-F5344CB8AC3E}">
        <p14:creationId xmlns:p14="http://schemas.microsoft.com/office/powerpoint/2010/main" val="20430491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86"/>
            <a:ext cx="8229600" cy="903514"/>
          </a:xfrm>
        </p:spPr>
        <p:txBody>
          <a:bodyPr/>
          <a:lstStyle/>
          <a:p>
            <a:r>
              <a:rPr lang="en-US" dirty="0" err="1"/>
              <a:t>Jalan</a:t>
            </a:r>
            <a:r>
              <a:rPr lang="en-US" dirty="0"/>
              <a:t> Raja</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83935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3771"/>
            <a:ext cx="8229600" cy="965545"/>
          </a:xfrm>
        </p:spPr>
        <p:txBody>
          <a:bodyPr/>
          <a:lstStyle/>
          <a:p>
            <a:r>
              <a:rPr lang="en-US" dirty="0" err="1"/>
              <a:t>Pulau</a:t>
            </a:r>
            <a:r>
              <a:rPr lang="en-US" dirty="0"/>
              <a:t> Gaya Sabah</a:t>
            </a:r>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51774"/>
            <a:ext cx="9144000" cy="5905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98080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0664"/>
          </a:xfrm>
        </p:spPr>
        <p:txBody>
          <a:bodyPr/>
          <a:lstStyle/>
          <a:p>
            <a:pPr algn="ctr"/>
            <a:r>
              <a:rPr lang="en-US" sz="2000" dirty="0"/>
              <a:t>The Sultan Ibrahim Building in Johor </a:t>
            </a:r>
            <a:r>
              <a:rPr lang="en-US" sz="2000" dirty="0" err="1"/>
              <a:t>Bahru</a:t>
            </a:r>
            <a:r>
              <a:rPr lang="en-US" sz="2000" dirty="0"/>
              <a:t> is the government seat of the Johor state government.</a:t>
            </a:r>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0664"/>
            <a:ext cx="9144000" cy="611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480810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pPr algn="ctr"/>
            <a:r>
              <a:rPr lang="en-US" sz="2800" dirty="0"/>
              <a:t>The </a:t>
            </a:r>
            <a:r>
              <a:rPr lang="en-US" sz="2800" dirty="0" err="1"/>
              <a:t>Perdana</a:t>
            </a:r>
            <a:r>
              <a:rPr lang="en-US" sz="2800" dirty="0"/>
              <a:t> Putra is a building in </a:t>
            </a:r>
            <a:r>
              <a:rPr lang="en-US" sz="2800" dirty="0" err="1"/>
              <a:t>Putrajaya</a:t>
            </a:r>
            <a:r>
              <a:rPr lang="en-US" sz="2800" dirty="0"/>
              <a:t>, Malaysia which houses the office complex of the Prime Minister of Malaysia</a:t>
            </a:r>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9225"/>
            <a:ext cx="9172575" cy="543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13102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3337"/>
            <a:ext cx="8229600" cy="868362"/>
          </a:xfrm>
        </p:spPr>
        <p:txBody>
          <a:bodyPr/>
          <a:lstStyle/>
          <a:p>
            <a:r>
              <a:rPr lang="en-US" sz="4000" b="1" dirty="0" smtClean="0"/>
              <a:t>East Malaysia</a:t>
            </a:r>
            <a:endParaRPr lang="en-US" sz="4000" b="1" dirty="0"/>
          </a:p>
        </p:txBody>
      </p:sp>
      <p:sp>
        <p:nvSpPr>
          <p:cNvPr id="3" name="Content Placeholder 2"/>
          <p:cNvSpPr>
            <a:spLocks noGrp="1"/>
          </p:cNvSpPr>
          <p:nvPr>
            <p:ph idx="1"/>
          </p:nvPr>
        </p:nvSpPr>
        <p:spPr>
          <a:xfrm>
            <a:off x="457200" y="1143000"/>
            <a:ext cx="8229600" cy="5562600"/>
          </a:xfrm>
        </p:spPr>
        <p:txBody>
          <a:bodyPr/>
          <a:lstStyle/>
          <a:p>
            <a:r>
              <a:rPr lang="en-US" sz="2400" b="1" dirty="0"/>
              <a:t>Some 800km to the east is East Malaysia (Malaysia </a:t>
            </a:r>
            <a:r>
              <a:rPr lang="en-US" sz="2400" b="1" dirty="0" err="1"/>
              <a:t>Timur</a:t>
            </a:r>
            <a:r>
              <a:rPr lang="en-US" sz="2400" b="1" dirty="0"/>
              <a:t>), which occupies the northern third of the island of Borneo, shared with Indonesia and tiny Brunei. Partly covered in impenetrable jungle where headhunters roam (on GSM networks if nothing else), East Malaysia is rich in natural resources but very much Malaysia's hinterland for industry and tourism. </a:t>
            </a:r>
            <a:endParaRPr lang="en-US" sz="2400" b="1" dirty="0" smtClean="0"/>
          </a:p>
          <a:p>
            <a:r>
              <a:rPr lang="en-US" sz="2400" b="1" dirty="0" smtClean="0">
                <a:solidFill>
                  <a:srgbClr val="7030A0"/>
                </a:solidFill>
              </a:rPr>
              <a:t>Sabah: </a:t>
            </a:r>
            <a:r>
              <a:rPr lang="en-US" sz="2400" b="1" dirty="0" smtClean="0"/>
              <a:t>Superb </a:t>
            </a:r>
            <a:r>
              <a:rPr lang="en-US" sz="2400" b="1" dirty="0"/>
              <a:t>scuba diving in </a:t>
            </a:r>
            <a:r>
              <a:rPr lang="en-US" sz="2400" b="1" dirty="0" err="1"/>
              <a:t>Sipadan</a:t>
            </a:r>
            <a:r>
              <a:rPr lang="en-US" sz="2400" b="1" dirty="0"/>
              <a:t> island plus muck diving at </a:t>
            </a:r>
            <a:r>
              <a:rPr lang="en-US" sz="2400" b="1" dirty="0" err="1"/>
              <a:t>Mabul</a:t>
            </a:r>
            <a:r>
              <a:rPr lang="en-US" sz="2400" b="1" dirty="0"/>
              <a:t>, , nature reserves, the federal enclave of Labuan, and mighty Mount </a:t>
            </a:r>
            <a:r>
              <a:rPr lang="en-US" sz="2400" b="1" dirty="0" err="1"/>
              <a:t>Kinabalu</a:t>
            </a:r>
            <a:r>
              <a:rPr lang="en-US" sz="2400" b="1" dirty="0"/>
              <a:t>.</a:t>
            </a:r>
          </a:p>
          <a:p>
            <a:r>
              <a:rPr lang="en-US" sz="2400" b="1" dirty="0" smtClean="0">
                <a:solidFill>
                  <a:srgbClr val="00B0F0"/>
                </a:solidFill>
              </a:rPr>
              <a:t>Sarawak: </a:t>
            </a:r>
            <a:r>
              <a:rPr lang="en-US" sz="2400" b="1" dirty="0" smtClean="0"/>
              <a:t>Jungles</a:t>
            </a:r>
            <a:r>
              <a:rPr lang="en-US" sz="2400" b="1" dirty="0"/>
              <a:t>, national parks, and traditional longhouses.. </a:t>
            </a:r>
          </a:p>
        </p:txBody>
      </p:sp>
    </p:spTree>
    <p:extLst>
      <p:ext uri="{BB962C8B-B14F-4D97-AF65-F5344CB8AC3E}">
        <p14:creationId xmlns:p14="http://schemas.microsoft.com/office/powerpoint/2010/main" val="64317454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873" y="0"/>
            <a:ext cx="8229600" cy="1010628"/>
          </a:xfrm>
        </p:spPr>
        <p:txBody>
          <a:bodyPr/>
          <a:lstStyle/>
          <a:p>
            <a:r>
              <a:rPr lang="en-US" dirty="0" err="1"/>
              <a:t>Pulau</a:t>
            </a:r>
            <a:r>
              <a:rPr lang="en-US" dirty="0"/>
              <a:t> Gaya </a:t>
            </a:r>
            <a:r>
              <a:rPr lang="en-US" dirty="0" smtClean="0"/>
              <a:t>Sabah</a:t>
            </a:r>
            <a:endParaRPr lang="en-US" dirty="0"/>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3" y="1010628"/>
            <a:ext cx="9144000" cy="5847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626781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3480"/>
            <a:ext cx="9144000" cy="589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393328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819"/>
            <a:ext cx="9144000" cy="644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90761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670138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13256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84828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2657"/>
            <a:ext cx="8229600" cy="890887"/>
          </a:xfrm>
        </p:spPr>
        <p:txBody>
          <a:bodyPr/>
          <a:lstStyle/>
          <a:p>
            <a:r>
              <a:rPr lang="en-US" dirty="0"/>
              <a:t>River </a:t>
            </a:r>
            <a:r>
              <a:rPr lang="en-US" dirty="0" err="1"/>
              <a:t>Tembeling</a:t>
            </a:r>
            <a:endParaRPr lang="en-US"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3544"/>
            <a:ext cx="9144000" cy="593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012772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Lankayan</a:t>
            </a:r>
            <a:r>
              <a:rPr lang="en-US" dirty="0"/>
              <a:t> Island- diving resort</a:t>
            </a: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3519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2053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984" y="21771"/>
            <a:ext cx="8229600" cy="432932"/>
          </a:xfrm>
        </p:spPr>
        <p:txBody>
          <a:bodyPr/>
          <a:lstStyle/>
          <a:p>
            <a:r>
              <a:rPr lang="en-US" sz="2800" dirty="0" err="1"/>
              <a:t>Langkawi</a:t>
            </a:r>
            <a:r>
              <a:rPr lang="en-US" sz="2800" dirty="0"/>
              <a:t> Island</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9" y="454703"/>
            <a:ext cx="9140431" cy="6403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378012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1771"/>
            <a:ext cx="8229600" cy="1143000"/>
          </a:xfrm>
        </p:spPr>
        <p:txBody>
          <a:bodyPr/>
          <a:lstStyle/>
          <a:p>
            <a:r>
              <a:rPr lang="en-US" sz="3200" dirty="0" err="1"/>
              <a:t>Langkawi</a:t>
            </a:r>
            <a:r>
              <a:rPr lang="en-US" sz="3200" dirty="0"/>
              <a:t> Cable Car</a:t>
            </a:r>
          </a:p>
        </p:txBody>
      </p:sp>
    </p:spTree>
    <p:extLst>
      <p:ext uri="{BB962C8B-B14F-4D97-AF65-F5344CB8AC3E}">
        <p14:creationId xmlns:p14="http://schemas.microsoft.com/office/powerpoint/2010/main" val="5513452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000"/>
            <a:ext cx="9144000" cy="6030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1785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720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8229600" cy="1143000"/>
          </a:xfrm>
        </p:spPr>
        <p:txBody>
          <a:bodyPr/>
          <a:lstStyle/>
          <a:p>
            <a:r>
              <a:rPr lang="en-US" sz="2800" dirty="0" err="1"/>
              <a:t>Langkawi</a:t>
            </a:r>
            <a:r>
              <a:rPr lang="en-US" sz="2800" dirty="0"/>
              <a:t> Cable Car top view</a:t>
            </a:r>
          </a:p>
        </p:txBody>
      </p:sp>
    </p:spTree>
    <p:extLst>
      <p:ext uri="{BB962C8B-B14F-4D97-AF65-F5344CB8AC3E}">
        <p14:creationId xmlns:p14="http://schemas.microsoft.com/office/powerpoint/2010/main" val="309974030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5498"/>
          </a:xfrm>
        </p:spPr>
        <p:txBody>
          <a:bodyPr/>
          <a:lstStyle/>
          <a:p>
            <a:r>
              <a:rPr lang="en-US" dirty="0" err="1"/>
              <a:t>Langkawi</a:t>
            </a:r>
            <a:r>
              <a:rPr lang="en-US" dirty="0"/>
              <a:t> </a:t>
            </a:r>
            <a:r>
              <a:rPr lang="en-US" dirty="0" smtClean="0"/>
              <a:t>swinging (sky bridge)</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5498"/>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946876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8620"/>
            <a:ext cx="9155459" cy="6088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43872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9778"/>
          </a:xfrm>
        </p:spPr>
        <p:txBody>
          <a:bodyPr/>
          <a:lstStyle/>
          <a:p>
            <a:r>
              <a:rPr lang="en-US" dirty="0" err="1"/>
              <a:t>Langkawi</a:t>
            </a:r>
            <a:r>
              <a:rPr lang="en-US" dirty="0"/>
              <a:t> </a:t>
            </a:r>
            <a:r>
              <a:rPr lang="en-US" dirty="0" err="1"/>
              <a:t>Halong</a:t>
            </a:r>
            <a:r>
              <a:rPr lang="en-US" dirty="0"/>
              <a:t> Bay</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9778"/>
            <a:ext cx="9144000" cy="611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101836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5498"/>
          </a:xfrm>
        </p:spPr>
        <p:txBody>
          <a:bodyPr/>
          <a:lstStyle/>
          <a:p>
            <a:r>
              <a:rPr lang="en-US" dirty="0" err="1"/>
              <a:t>Langkawi</a:t>
            </a:r>
            <a:r>
              <a:rPr lang="en-US" dirty="0"/>
              <a:t> - Tengah Beach</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5498"/>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833878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6384"/>
          </a:xfrm>
        </p:spPr>
        <p:txBody>
          <a:bodyPr/>
          <a:lstStyle/>
          <a:p>
            <a:pPr algn="ctr"/>
            <a:r>
              <a:rPr lang="en-US" sz="2800" dirty="0" err="1"/>
              <a:t>Langkawi</a:t>
            </a:r>
            <a:r>
              <a:rPr lang="en-US" sz="2800" dirty="0"/>
              <a:t>-Tengah beach jelly fish sting awareness</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6384"/>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560815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58952"/>
          </a:xfrm>
        </p:spPr>
        <p:txBody>
          <a:bodyPr/>
          <a:lstStyle/>
          <a:p>
            <a:r>
              <a:rPr lang="en-US" dirty="0" err="1"/>
              <a:t>Tioman</a:t>
            </a:r>
            <a:r>
              <a:rPr lang="en-US" dirty="0"/>
              <a:t> Island - </a:t>
            </a:r>
            <a:r>
              <a:rPr lang="en-US" dirty="0" err="1"/>
              <a:t>Salang</a:t>
            </a:r>
            <a:r>
              <a:rPr lang="en-US" dirty="0"/>
              <a:t> Bay</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8952"/>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10552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14400" y="5704114"/>
            <a:ext cx="8229600" cy="1143000"/>
          </a:xfrm>
        </p:spPr>
        <p:txBody>
          <a:bodyPr/>
          <a:lstStyle/>
          <a:p>
            <a:r>
              <a:rPr lang="en-US" sz="3200" b="1" dirty="0">
                <a:solidFill>
                  <a:srgbClr val="FFFFFF"/>
                </a:solidFill>
              </a:rPr>
              <a:t>Mount </a:t>
            </a:r>
            <a:r>
              <a:rPr lang="en-US" sz="3200" b="1" dirty="0" err="1">
                <a:solidFill>
                  <a:srgbClr val="FFFFFF"/>
                </a:solidFill>
              </a:rPr>
              <a:t>Kinnabalu</a:t>
            </a:r>
            <a:r>
              <a:rPr lang="en-US" sz="3200" b="1" dirty="0">
                <a:solidFill>
                  <a:srgbClr val="FFFFFF"/>
                </a:solidFill>
              </a:rPr>
              <a:t> - Borneo</a:t>
            </a:r>
          </a:p>
        </p:txBody>
      </p:sp>
    </p:spTree>
    <p:extLst>
      <p:ext uri="{BB962C8B-B14F-4D97-AF65-F5344CB8AC3E}">
        <p14:creationId xmlns:p14="http://schemas.microsoft.com/office/powerpoint/2010/main" val="308901204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352"/>
            <a:ext cx="9144000" cy="655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49352"/>
            <a:ext cx="8229600" cy="1143000"/>
          </a:xfrm>
        </p:spPr>
        <p:txBody>
          <a:bodyPr/>
          <a:lstStyle/>
          <a:p>
            <a:r>
              <a:rPr lang="en-US" b="1" dirty="0">
                <a:solidFill>
                  <a:schemeClr val="accent3"/>
                </a:solidFill>
              </a:rPr>
              <a:t>Deer Cave - Borneo</a:t>
            </a:r>
          </a:p>
        </p:txBody>
      </p:sp>
    </p:spTree>
    <p:extLst>
      <p:ext uri="{BB962C8B-B14F-4D97-AF65-F5344CB8AC3E}">
        <p14:creationId xmlns:p14="http://schemas.microsoft.com/office/powerpoint/2010/main" val="341966824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ind_0936_slide">
  <a:themeElements>
    <a:clrScheme name="1_ind_0936_slide 1">
      <a:dk1>
        <a:srgbClr val="000000"/>
      </a:dk1>
      <a:lt1>
        <a:srgbClr val="FAFAD2"/>
      </a:lt1>
      <a:dk2>
        <a:srgbClr val="000000"/>
      </a:dk2>
      <a:lt2>
        <a:srgbClr val="6B6B6B"/>
      </a:lt2>
      <a:accent1>
        <a:srgbClr val="F0F076"/>
      </a:accent1>
      <a:accent2>
        <a:srgbClr val="BDBA10"/>
      </a:accent2>
      <a:accent3>
        <a:srgbClr val="FCFCE5"/>
      </a:accent3>
      <a:accent4>
        <a:srgbClr val="000000"/>
      </a:accent4>
      <a:accent5>
        <a:srgbClr val="F6F6BD"/>
      </a:accent5>
      <a:accent6>
        <a:srgbClr val="ABA80D"/>
      </a:accent6>
      <a:hlink>
        <a:srgbClr val="B28B06"/>
      </a:hlink>
      <a:folHlink>
        <a:srgbClr val="6B6929"/>
      </a:folHlink>
    </a:clrScheme>
    <a:fontScheme name="1_ind_0936_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ind_0936_slide 1">
        <a:dk1>
          <a:srgbClr val="000000"/>
        </a:dk1>
        <a:lt1>
          <a:srgbClr val="FAFAD2"/>
        </a:lt1>
        <a:dk2>
          <a:srgbClr val="000000"/>
        </a:dk2>
        <a:lt2>
          <a:srgbClr val="6B6B6B"/>
        </a:lt2>
        <a:accent1>
          <a:srgbClr val="F0F076"/>
        </a:accent1>
        <a:accent2>
          <a:srgbClr val="BDBA10"/>
        </a:accent2>
        <a:accent3>
          <a:srgbClr val="FCFCE5"/>
        </a:accent3>
        <a:accent4>
          <a:srgbClr val="000000"/>
        </a:accent4>
        <a:accent5>
          <a:srgbClr val="F6F6BD"/>
        </a:accent5>
        <a:accent6>
          <a:srgbClr val="ABA80D"/>
        </a:accent6>
        <a:hlink>
          <a:srgbClr val="B28B06"/>
        </a:hlink>
        <a:folHlink>
          <a:srgbClr val="6B6929"/>
        </a:folHlink>
      </a:clrScheme>
      <a:clrMap bg1="lt1" tx1="dk1" bg2="lt2" tx2="dk2" accent1="accent1" accent2="accent2" accent3="accent3" accent4="accent4" accent5="accent5" accent6="accent6" hlink="hlink" folHlink="folHlink"/>
    </a:extraClrScheme>
    <a:extraClrScheme>
      <a:clrScheme name="1_ind_0936_slide 2">
        <a:dk1>
          <a:srgbClr val="000000"/>
        </a:dk1>
        <a:lt1>
          <a:srgbClr val="FAFAD2"/>
        </a:lt1>
        <a:dk2>
          <a:srgbClr val="000000"/>
        </a:dk2>
        <a:lt2>
          <a:srgbClr val="6B6B6B"/>
        </a:lt2>
        <a:accent1>
          <a:srgbClr val="D5EF29"/>
        </a:accent1>
        <a:accent2>
          <a:srgbClr val="FFE93D"/>
        </a:accent2>
        <a:accent3>
          <a:srgbClr val="FCFCE5"/>
        </a:accent3>
        <a:accent4>
          <a:srgbClr val="000000"/>
        </a:accent4>
        <a:accent5>
          <a:srgbClr val="E7F6AC"/>
        </a:accent5>
        <a:accent6>
          <a:srgbClr val="E7D336"/>
        </a:accent6>
        <a:hlink>
          <a:srgbClr val="DB9A00"/>
        </a:hlink>
        <a:folHlink>
          <a:srgbClr val="0A85FF"/>
        </a:folHlink>
      </a:clrScheme>
      <a:clrMap bg1="lt1" tx1="dk1" bg2="lt2" tx2="dk2" accent1="accent1" accent2="accent2" accent3="accent3" accent4="accent4" accent5="accent5" accent6="accent6" hlink="hlink" folHlink="folHlink"/>
    </a:extraClrScheme>
    <a:extraClrScheme>
      <a:clrScheme name="1_ind_0936_slide 3">
        <a:dk1>
          <a:srgbClr val="000000"/>
        </a:dk1>
        <a:lt1>
          <a:srgbClr val="FAFAD2"/>
        </a:lt1>
        <a:dk2>
          <a:srgbClr val="000000"/>
        </a:dk2>
        <a:lt2>
          <a:srgbClr val="6B6B6B"/>
        </a:lt2>
        <a:accent1>
          <a:srgbClr val="C689FF"/>
        </a:accent1>
        <a:accent2>
          <a:srgbClr val="FFF170"/>
        </a:accent2>
        <a:accent3>
          <a:srgbClr val="FCFCE5"/>
        </a:accent3>
        <a:accent4>
          <a:srgbClr val="000000"/>
        </a:accent4>
        <a:accent5>
          <a:srgbClr val="DFC4FF"/>
        </a:accent5>
        <a:accent6>
          <a:srgbClr val="E7DA65"/>
        </a:accent6>
        <a:hlink>
          <a:srgbClr val="5F4DC7"/>
        </a:hlink>
        <a:folHlink>
          <a:srgbClr val="C74CA1"/>
        </a:folHlink>
      </a:clrScheme>
      <a:clrMap bg1="lt1" tx1="dk1" bg2="lt2" tx2="dk2" accent1="accent1" accent2="accent2" accent3="accent3" accent4="accent4" accent5="accent5" accent6="accent6" hlink="hlink" folHlink="folHlink"/>
    </a:extraClrScheme>
    <a:extraClrScheme>
      <a:clrScheme name="1_ind_0936_slide 4">
        <a:dk1>
          <a:srgbClr val="000000"/>
        </a:dk1>
        <a:lt1>
          <a:srgbClr val="FAFAD2"/>
        </a:lt1>
        <a:dk2>
          <a:srgbClr val="000000"/>
        </a:dk2>
        <a:lt2>
          <a:srgbClr val="6B6B6B"/>
        </a:lt2>
        <a:accent1>
          <a:srgbClr val="FF9D70"/>
        </a:accent1>
        <a:accent2>
          <a:srgbClr val="FFF170"/>
        </a:accent2>
        <a:accent3>
          <a:srgbClr val="FCFCE5"/>
        </a:accent3>
        <a:accent4>
          <a:srgbClr val="000000"/>
        </a:accent4>
        <a:accent5>
          <a:srgbClr val="FFCCBB"/>
        </a:accent5>
        <a:accent6>
          <a:srgbClr val="E7DA65"/>
        </a:accent6>
        <a:hlink>
          <a:srgbClr val="0090EA"/>
        </a:hlink>
        <a:folHlink>
          <a:srgbClr val="C153FF"/>
        </a:folHlink>
      </a:clrScheme>
      <a:clrMap bg1="lt1" tx1="dk1" bg2="lt2" tx2="dk2" accent1="accent1" accent2="accent2" accent3="accent3" accent4="accent4" accent5="accent5" accent6="accent6" hlink="hlink" folHlink="folHlink"/>
    </a:extraClrScheme>
    <a:extraClrScheme>
      <a:clrScheme name="1_ind_0936_slide 5">
        <a:dk1>
          <a:srgbClr val="000000"/>
        </a:dk1>
        <a:lt1>
          <a:srgbClr val="FFFFFF"/>
        </a:lt1>
        <a:dk2>
          <a:srgbClr val="000000"/>
        </a:dk2>
        <a:lt2>
          <a:srgbClr val="B2B2B2"/>
        </a:lt2>
        <a:accent1>
          <a:srgbClr val="F0F076"/>
        </a:accent1>
        <a:accent2>
          <a:srgbClr val="BDBA10"/>
        </a:accent2>
        <a:accent3>
          <a:srgbClr val="FFFFFF"/>
        </a:accent3>
        <a:accent4>
          <a:srgbClr val="000000"/>
        </a:accent4>
        <a:accent5>
          <a:srgbClr val="F6F6BD"/>
        </a:accent5>
        <a:accent6>
          <a:srgbClr val="ABA80D"/>
        </a:accent6>
        <a:hlink>
          <a:srgbClr val="B28B06"/>
        </a:hlink>
        <a:folHlink>
          <a:srgbClr val="6B6929"/>
        </a:folHlink>
      </a:clrScheme>
      <a:clrMap bg1="lt1" tx1="dk1" bg2="lt2" tx2="dk2" accent1="accent1" accent2="accent2" accent3="accent3" accent4="accent4" accent5="accent5" accent6="accent6" hlink="hlink" folHlink="folHlink"/>
    </a:extraClrScheme>
    <a:extraClrScheme>
      <a:clrScheme name="1_ind_0936_slide 6">
        <a:dk1>
          <a:srgbClr val="000000"/>
        </a:dk1>
        <a:lt1>
          <a:srgbClr val="FFFFFF"/>
        </a:lt1>
        <a:dk2>
          <a:srgbClr val="000000"/>
        </a:dk2>
        <a:lt2>
          <a:srgbClr val="B2B2B2"/>
        </a:lt2>
        <a:accent1>
          <a:srgbClr val="D5EF29"/>
        </a:accent1>
        <a:accent2>
          <a:srgbClr val="FFE93D"/>
        </a:accent2>
        <a:accent3>
          <a:srgbClr val="FFFFFF"/>
        </a:accent3>
        <a:accent4>
          <a:srgbClr val="000000"/>
        </a:accent4>
        <a:accent5>
          <a:srgbClr val="E7F6AC"/>
        </a:accent5>
        <a:accent6>
          <a:srgbClr val="E7D336"/>
        </a:accent6>
        <a:hlink>
          <a:srgbClr val="DB9A00"/>
        </a:hlink>
        <a:folHlink>
          <a:srgbClr val="0A85FF"/>
        </a:folHlink>
      </a:clrScheme>
      <a:clrMap bg1="lt1" tx1="dk1" bg2="lt2" tx2="dk2" accent1="accent1" accent2="accent2" accent3="accent3" accent4="accent4" accent5="accent5" accent6="accent6" hlink="hlink" folHlink="folHlink"/>
    </a:extraClrScheme>
    <a:extraClrScheme>
      <a:clrScheme name="1_ind_0936_slide 7">
        <a:dk1>
          <a:srgbClr val="000000"/>
        </a:dk1>
        <a:lt1>
          <a:srgbClr val="FFFFFF"/>
        </a:lt1>
        <a:dk2>
          <a:srgbClr val="000000"/>
        </a:dk2>
        <a:lt2>
          <a:srgbClr val="B2B2B2"/>
        </a:lt2>
        <a:accent1>
          <a:srgbClr val="C689FF"/>
        </a:accent1>
        <a:accent2>
          <a:srgbClr val="FFF170"/>
        </a:accent2>
        <a:accent3>
          <a:srgbClr val="FFFFFF"/>
        </a:accent3>
        <a:accent4>
          <a:srgbClr val="000000"/>
        </a:accent4>
        <a:accent5>
          <a:srgbClr val="DFC4FF"/>
        </a:accent5>
        <a:accent6>
          <a:srgbClr val="E7DA65"/>
        </a:accent6>
        <a:hlink>
          <a:srgbClr val="5F4DC7"/>
        </a:hlink>
        <a:folHlink>
          <a:srgbClr val="C74CA1"/>
        </a:folHlink>
      </a:clrScheme>
      <a:clrMap bg1="lt1" tx1="dk1" bg2="lt2" tx2="dk2" accent1="accent1" accent2="accent2" accent3="accent3" accent4="accent4" accent5="accent5" accent6="accent6" hlink="hlink" folHlink="folHlink"/>
    </a:extraClrScheme>
    <a:extraClrScheme>
      <a:clrScheme name="1_ind_0936_slide 8">
        <a:dk1>
          <a:srgbClr val="000000"/>
        </a:dk1>
        <a:lt1>
          <a:srgbClr val="FFFFFF"/>
        </a:lt1>
        <a:dk2>
          <a:srgbClr val="000000"/>
        </a:dk2>
        <a:lt2>
          <a:srgbClr val="B2B2B2"/>
        </a:lt2>
        <a:accent1>
          <a:srgbClr val="FF9D70"/>
        </a:accent1>
        <a:accent2>
          <a:srgbClr val="FFF170"/>
        </a:accent2>
        <a:accent3>
          <a:srgbClr val="FFFFFF"/>
        </a:accent3>
        <a:accent4>
          <a:srgbClr val="000000"/>
        </a:accent4>
        <a:accent5>
          <a:srgbClr val="FFCCBB"/>
        </a:accent5>
        <a:accent6>
          <a:srgbClr val="E7DA65"/>
        </a:accent6>
        <a:hlink>
          <a:srgbClr val="0090EA"/>
        </a:hlink>
        <a:folHlink>
          <a:srgbClr val="C153FF"/>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731</TotalTime>
  <Words>701</Words>
  <Application>Microsoft Office PowerPoint</Application>
  <PresentationFormat>On-screen Show (4:3)</PresentationFormat>
  <Paragraphs>84</Paragraphs>
  <Slides>98</Slides>
  <Notes>0</Notes>
  <HiddenSlides>0</HiddenSlides>
  <MMClips>0</MMClips>
  <ScaleCrop>false</ScaleCrop>
  <HeadingPairs>
    <vt:vector size="4" baseType="variant">
      <vt:variant>
        <vt:lpstr>Theme</vt:lpstr>
      </vt:variant>
      <vt:variant>
        <vt:i4>1</vt:i4>
      </vt:variant>
      <vt:variant>
        <vt:lpstr>Slide Titles</vt:lpstr>
      </vt:variant>
      <vt:variant>
        <vt:i4>98</vt:i4>
      </vt:variant>
    </vt:vector>
  </HeadingPairs>
  <TitlesOfParts>
    <vt:vector size="99" baseType="lpstr">
      <vt:lpstr>1_ind_0936_slide</vt:lpstr>
      <vt:lpstr>Malaysia</vt:lpstr>
      <vt:lpstr>PowerPoint Presentation</vt:lpstr>
      <vt:lpstr>PowerPoint Presentation</vt:lpstr>
      <vt:lpstr>PowerPoint Presentation</vt:lpstr>
      <vt:lpstr>Population Density</vt:lpstr>
      <vt:lpstr>PowerPoint Presentation</vt:lpstr>
      <vt:lpstr>Peninsular Malaysia</vt:lpstr>
      <vt:lpstr>East Malaysia</vt:lpstr>
      <vt:lpstr>PowerPoint Presentation</vt:lpstr>
      <vt:lpstr>Cities</vt:lpstr>
      <vt:lpstr>Kuala Lumpur</vt:lpstr>
      <vt:lpstr>PowerPoint Presentation</vt:lpstr>
      <vt:lpstr>PowerPoint Presentation</vt:lpstr>
      <vt:lpstr>PowerPoint Presentation</vt:lpstr>
      <vt:lpstr>Independence Square</vt:lpstr>
      <vt:lpstr>Petronas Towers – tallest buildings in the world for a short while</vt:lpstr>
      <vt:lpstr>PowerPoint Presentation</vt:lpstr>
      <vt:lpstr>PowerPoint Presentation</vt:lpstr>
      <vt:lpstr>Eye of  Kuala Lumpur - Malaysia</vt:lpstr>
      <vt:lpstr>National Museum-Taman Tasik Perdana -Kuala Lumpur</vt:lpstr>
      <vt:lpstr>Chinatown – Kuala Lumpur</vt:lpstr>
      <vt:lpstr>Sultan Abdul Samad Building by night, Kuala Lumpur</vt:lpstr>
      <vt:lpstr>Tourist Information</vt:lpstr>
      <vt:lpstr>Kuala Lumpur Airport</vt:lpstr>
      <vt:lpstr>Business, Commerce, &amp; Employment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Petaling Street October 2006 </vt:lpstr>
      <vt:lpstr>PowerPoint Presentation</vt:lpstr>
      <vt:lpstr>PowerPoint Presentation</vt:lpstr>
      <vt:lpstr>PowerPoint Presentation</vt:lpstr>
      <vt:lpstr>PowerPoint Presentation</vt:lpstr>
      <vt:lpstr>PowerPoint Presentation</vt:lpstr>
      <vt:lpstr>PowerPoint Presentation</vt:lpstr>
      <vt:lpstr>Taman Negara floating restaurants</vt:lpstr>
      <vt:lpstr>Taman Negara - Sungai -Tembeling</vt:lpstr>
      <vt:lpstr>PowerPoint Presentation</vt:lpstr>
      <vt:lpstr>PowerPoint Presentation</vt:lpstr>
      <vt:lpstr>PowerPoint Presentation</vt:lpstr>
      <vt:lpstr>Tea Plantation</vt:lpstr>
      <vt:lpstr>PowerPoint Presentation</vt:lpstr>
      <vt:lpstr>Valley of Tea Plantations</vt:lpstr>
      <vt:lpstr>Oil Palm Plantation</vt:lpstr>
      <vt:lpstr>PowerPoint Presentation</vt:lpstr>
      <vt:lpstr>Bursa Malaysia - The Kuala Lumpur Stock Exchange -</vt:lpstr>
      <vt:lpstr>Malaysian Parliament</vt:lpstr>
      <vt:lpstr>Places of Interest</vt:lpstr>
      <vt:lpstr>PowerPoint Presentation</vt:lpstr>
      <vt:lpstr>PowerPoint Presentation</vt:lpstr>
      <vt:lpstr>Malaysian House</vt:lpstr>
      <vt:lpstr>PowerPoint Presentation</vt:lpstr>
      <vt:lpstr>PowerPoint Presentation</vt:lpstr>
      <vt:lpstr>PowerPoint Presentation</vt:lpstr>
      <vt:lpstr>PowerPoint Presentation</vt:lpstr>
      <vt:lpstr>Turtle Bay Pulau Perhentian</vt:lpstr>
      <vt:lpstr>Langkawi</vt:lpstr>
      <vt:lpstr>Langkawi Island Waterfall</vt:lpstr>
      <vt:lpstr>Tanah Rata, Cameron Highlands</vt:lpstr>
      <vt:lpstr>Terengganu</vt:lpstr>
      <vt:lpstr>Penang Global City Center</vt:lpstr>
      <vt:lpstr>PowerPoint Presentation</vt:lpstr>
      <vt:lpstr>PowerPoint Presentation</vt:lpstr>
      <vt:lpstr>PowerPoint Presentation</vt:lpstr>
      <vt:lpstr>Georgetown, Penang</vt:lpstr>
      <vt:lpstr>Georgetown-Penang</vt:lpstr>
      <vt:lpstr>Malacca</vt:lpstr>
      <vt:lpstr>A Famosa-Malacca</vt:lpstr>
      <vt:lpstr>Malacca house</vt:lpstr>
      <vt:lpstr>Jalan Raja</vt:lpstr>
      <vt:lpstr>Pulau Gaya Sabah</vt:lpstr>
      <vt:lpstr>The Sultan Ibrahim Building in Johor Bahru is the government seat of the Johor state government.</vt:lpstr>
      <vt:lpstr>The Perdana Putra is a building in Putrajaya, Malaysia which houses the office complex of the Prime Minister of Malaysia</vt:lpstr>
      <vt:lpstr>Pulau Gaya Sabah</vt:lpstr>
      <vt:lpstr>PowerPoint Presentation</vt:lpstr>
      <vt:lpstr>PowerPoint Presentation</vt:lpstr>
      <vt:lpstr>PowerPoint Presentation</vt:lpstr>
      <vt:lpstr>PowerPoint Presentation</vt:lpstr>
      <vt:lpstr>PowerPoint Presentation</vt:lpstr>
      <vt:lpstr>River Tembeling</vt:lpstr>
      <vt:lpstr>Lankayan Island- diving resort</vt:lpstr>
      <vt:lpstr>Langkawi Island</vt:lpstr>
      <vt:lpstr>Langkawi Cable Car</vt:lpstr>
      <vt:lpstr>Langkawi Cable Car top view</vt:lpstr>
      <vt:lpstr>Langkawi swinging (sky bridge)</vt:lpstr>
      <vt:lpstr>PowerPoint Presentation</vt:lpstr>
      <vt:lpstr>Langkawi Halong Bay</vt:lpstr>
      <vt:lpstr>Langkawi - Tengah Beach</vt:lpstr>
      <vt:lpstr>Langkawi-Tengah beach jelly fish sting awareness</vt:lpstr>
      <vt:lpstr>Tioman Island - Salang Bay</vt:lpstr>
      <vt:lpstr>Mount Kinnabalu - Borneo</vt:lpstr>
      <vt:lpstr>Deer Cave - Borneo</vt:lpstr>
    </vt:vector>
  </TitlesOfParts>
  <Company>HillsOrient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Geetesh Bajaj</dc:creator>
  <cp:lastModifiedBy>naumannj</cp:lastModifiedBy>
  <cp:revision>72</cp:revision>
  <dcterms:created xsi:type="dcterms:W3CDTF">2001-08-06T05:40:35Z</dcterms:created>
  <dcterms:modified xsi:type="dcterms:W3CDTF">2011-08-02T17:07:34Z</dcterms:modified>
</cp:coreProperties>
</file>