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7" r:id="rId11"/>
    <p:sldId id="264" r:id="rId12"/>
    <p:sldId id="265" r:id="rId13"/>
    <p:sldId id="274" r:id="rId14"/>
    <p:sldId id="275" r:id="rId15"/>
    <p:sldId id="276" r:id="rId16"/>
    <p:sldId id="277" r:id="rId17"/>
    <p:sldId id="306" r:id="rId18"/>
    <p:sldId id="325" r:id="rId19"/>
    <p:sldId id="326" r:id="rId20"/>
    <p:sldId id="330" r:id="rId21"/>
    <p:sldId id="268" r:id="rId22"/>
    <p:sldId id="269" r:id="rId23"/>
    <p:sldId id="270" r:id="rId24"/>
    <p:sldId id="271" r:id="rId25"/>
    <p:sldId id="272" r:id="rId26"/>
    <p:sldId id="273" r:id="rId27"/>
    <p:sldId id="282" r:id="rId28"/>
    <p:sldId id="278" r:id="rId29"/>
    <p:sldId id="279" r:id="rId30"/>
    <p:sldId id="280" r:id="rId31"/>
    <p:sldId id="281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314" r:id="rId42"/>
    <p:sldId id="292" r:id="rId43"/>
    <p:sldId id="313" r:id="rId44"/>
    <p:sldId id="293" r:id="rId45"/>
    <p:sldId id="307" r:id="rId46"/>
    <p:sldId id="294" r:id="rId47"/>
    <p:sldId id="295" r:id="rId48"/>
    <p:sldId id="304" r:id="rId49"/>
    <p:sldId id="305" r:id="rId50"/>
    <p:sldId id="296" r:id="rId51"/>
    <p:sldId id="297" r:id="rId52"/>
    <p:sldId id="298" r:id="rId53"/>
    <p:sldId id="328" r:id="rId54"/>
    <p:sldId id="299" r:id="rId55"/>
    <p:sldId id="300" r:id="rId56"/>
    <p:sldId id="327" r:id="rId57"/>
    <p:sldId id="301" r:id="rId58"/>
    <p:sldId id="329" r:id="rId59"/>
    <p:sldId id="302" r:id="rId60"/>
    <p:sldId id="331" r:id="rId61"/>
    <p:sldId id="303" r:id="rId62"/>
    <p:sldId id="324" r:id="rId63"/>
    <p:sldId id="308" r:id="rId64"/>
    <p:sldId id="309" r:id="rId65"/>
    <p:sldId id="310" r:id="rId66"/>
    <p:sldId id="311" r:id="rId67"/>
    <p:sldId id="323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78" d="100"/>
          <a:sy n="78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F54738-43C9-4953-94D4-C61FF1F99661}" type="datetimeFigureOut">
              <a:rPr lang="en-US" smtClean="0"/>
              <a:t>7/7/2010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911D7-65BE-4FD7-87B5-5AA113AFB00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911D7-65BE-4FD7-87B5-5AA113AFB00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911D7-65BE-4FD7-87B5-5AA113AFB00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6179093-A84E-4729-AC09-E4ED73BF95E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181E0-2290-404A-9868-D96C262447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79085-08D5-470D-8907-92F768A554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0E2D7E-EC05-4597-82CD-A6873CD76A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20EB42-4933-400F-A1E8-789793B412C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93D094-F1A0-429D-9DDE-50C5255F56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29B512-2205-4282-8DE9-AE43DBB88B7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3F2EE1-B0BE-4248-B2E9-13358D87F4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690AEF-61BC-4D20-91C2-82A8C1D888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F46EF-100C-43D0-8B95-26364E2FEA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6C459-AB00-4DD7-AF79-91EF3CB51A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BC2A4B-4DE4-4561-AC80-89C2A94B9BC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defRPr sz="3200">
          <a:solidFill>
            <a:srgbClr val="0000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10000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743200" y="2057400"/>
            <a:ext cx="4800600" cy="147002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 dirty="0" smtClean="0">
                <a:ln>
                  <a:solidFill>
                    <a:srgbClr val="008000"/>
                  </a:solidFill>
                </a:ln>
                <a:solidFill>
                  <a:srgbClr val="00B05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Guatemala</a:t>
            </a:r>
            <a:endParaRPr lang="en-US" sz="4400" b="1" dirty="0">
              <a:ln>
                <a:solidFill>
                  <a:srgbClr val="008000"/>
                </a:solidFill>
              </a:ln>
              <a:solidFill>
                <a:srgbClr val="00B050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9326" y="228600"/>
            <a:ext cx="15875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19"/>
            <a:ext cx="8229600" cy="6839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553200" cy="6840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97162"/>
            <a:ext cx="4343400" cy="516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71600"/>
            <a:ext cx="4267200" cy="1143000"/>
          </a:xfrm>
        </p:spPr>
        <p:txBody>
          <a:bodyPr/>
          <a:lstStyle/>
          <a:p>
            <a:r>
              <a:rPr lang="en-US" sz="2800" dirty="0" smtClean="0"/>
              <a:t>Native American Languages</a:t>
            </a:r>
            <a:endParaRPr lang="en-US" sz="28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5109" y="0"/>
            <a:ext cx="475889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Natural Landscape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0"/>
            <a:ext cx="6316662" cy="533400"/>
          </a:xfrm>
        </p:spPr>
        <p:txBody>
          <a:bodyPr/>
          <a:lstStyle/>
          <a:p>
            <a:r>
              <a:rPr lang="en-US" b="1" dirty="0" smtClean="0"/>
              <a:t>Fuego Volcano - Antigua</a:t>
            </a:r>
            <a:endParaRPr lang="en-US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21791"/>
            <a:ext cx="9144000" cy="623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316662" cy="762000"/>
          </a:xfrm>
        </p:spPr>
        <p:txBody>
          <a:bodyPr/>
          <a:lstStyle/>
          <a:p>
            <a:pPr algn="ctr"/>
            <a:r>
              <a:rPr lang="en-US" b="1" dirty="0" smtClean="0"/>
              <a:t>Lake  Atitlan</a:t>
            </a:r>
            <a:endParaRPr lang="en-US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58953"/>
            <a:ext cx="9144000" cy="609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Lake </a:t>
            </a:r>
            <a:r>
              <a:rPr lang="en-US" b="1" dirty="0" err="1" smtClean="0"/>
              <a:t>Peten</a:t>
            </a:r>
            <a:r>
              <a:rPr lang="en-US" b="1" dirty="0" smtClean="0"/>
              <a:t> Itza</a:t>
            </a:r>
            <a:endParaRPr lang="en-US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52600"/>
            <a:ext cx="9122767" cy="2764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261"/>
          <a:stretch>
            <a:fillRect/>
          </a:stretch>
        </p:blipFill>
        <p:spPr bwMode="auto">
          <a:xfrm>
            <a:off x="0" y="-1703"/>
            <a:ext cx="9144001" cy="685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Jaguar crossing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545335"/>
            <a:ext cx="9144000" cy="531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73" y="228600"/>
            <a:ext cx="5950039" cy="64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 cstate="print"/>
          <a:srcRect r="24968"/>
          <a:stretch>
            <a:fillRect/>
          </a:stretch>
        </p:blipFill>
        <p:spPr bwMode="auto">
          <a:xfrm>
            <a:off x="152400" y="228600"/>
            <a:ext cx="2819400" cy="231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Guatemala City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381000"/>
            <a:ext cx="5718573" cy="380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algn="ctr"/>
            <a:r>
              <a:rPr lang="en-US" dirty="0" smtClean="0"/>
              <a:t>Presidential Palace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5810"/>
            <a:ext cx="9144000" cy="6092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3886200" cy="1828800"/>
          </a:xfrm>
        </p:spPr>
        <p:txBody>
          <a:bodyPr/>
          <a:lstStyle/>
          <a:p>
            <a:pPr algn="ctr"/>
            <a:r>
              <a:rPr lang="en-US" dirty="0" smtClean="0"/>
              <a:t>City Hall</a:t>
            </a:r>
            <a:endParaRPr lang="en-US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0"/>
            <a:ext cx="4572000" cy="6862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Native American Background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501"/>
            <a:ext cx="8305800" cy="6819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74062" cy="914400"/>
          </a:xfrm>
        </p:spPr>
        <p:txBody>
          <a:bodyPr/>
          <a:lstStyle/>
          <a:p>
            <a:pPr algn="ctr"/>
            <a:r>
              <a:rPr lang="en-US" dirty="0" smtClean="0"/>
              <a:t>Plaza Mayor</a:t>
            </a:r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96696"/>
            <a:ext cx="9144000" cy="586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1664"/>
            <a:ext cx="9144000" cy="638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3513" y="274638"/>
            <a:ext cx="6316662" cy="792162"/>
          </a:xfrm>
        </p:spPr>
        <p:txBody>
          <a:bodyPr/>
          <a:lstStyle/>
          <a:p>
            <a:r>
              <a:rPr lang="en-US" b="1" dirty="0" err="1" smtClean="0"/>
              <a:t>Xetulul</a:t>
            </a:r>
            <a:r>
              <a:rPr lang="en-US" b="1" dirty="0" smtClean="0"/>
              <a:t> theme park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Colonial architecture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0"/>
            <a:ext cx="6316662" cy="685800"/>
          </a:xfrm>
        </p:spPr>
        <p:txBody>
          <a:bodyPr/>
          <a:lstStyle/>
          <a:p>
            <a:r>
              <a:rPr lang="en-US" b="1" dirty="0" smtClean="0"/>
              <a:t>Arc of Santa Catalina-Antigua</a:t>
            </a:r>
            <a:endParaRPr lang="en-US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56243"/>
            <a:ext cx="9297987" cy="620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algn="ctr"/>
            <a:r>
              <a:rPr lang="en-US" dirty="0" smtClean="0"/>
              <a:t>Basic Geographic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762000"/>
            <a:ext cx="4343400" cy="3810001"/>
          </a:xfrm>
        </p:spPr>
        <p:txBody>
          <a:bodyPr/>
          <a:lstStyle/>
          <a:p>
            <a:r>
              <a:rPr lang="en-US" sz="2400" dirty="0" smtClean="0"/>
              <a:t>Location: Central America, bordering the North Pacific Ocean, between El Salvador and Mexico, and bordering the Gulf of Honduras (Caribbean Sea) between Honduras and Belize</a:t>
            </a:r>
          </a:p>
          <a:p>
            <a:r>
              <a:rPr lang="en-US" sz="2400" dirty="0" smtClean="0"/>
              <a:t>Area: 1</a:t>
            </a:r>
            <a:r>
              <a:rPr lang="en-US" sz="2400" b="0" dirty="0" smtClean="0"/>
              <a:t>08,889 sq km</a:t>
            </a:r>
            <a:endParaRPr lang="en-US" sz="2400" dirty="0" smtClean="0"/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2000" y="685800"/>
            <a:ext cx="4448175" cy="6172200"/>
          </a:xfrm>
        </p:spPr>
        <p:txBody>
          <a:bodyPr/>
          <a:lstStyle/>
          <a:p>
            <a:r>
              <a:rPr lang="en-US" sz="2400" dirty="0" smtClean="0"/>
              <a:t>Land boundaries: </a:t>
            </a:r>
            <a:r>
              <a:rPr lang="en-US" sz="2400" b="0" dirty="0" smtClean="0"/>
              <a:t>1,687 km</a:t>
            </a:r>
            <a:endParaRPr lang="en-US" sz="2400" dirty="0" smtClean="0"/>
          </a:p>
          <a:p>
            <a:r>
              <a:rPr lang="en-US" sz="2400" dirty="0" smtClean="0"/>
              <a:t>Coastline: 400 km</a:t>
            </a:r>
          </a:p>
          <a:p>
            <a:r>
              <a:rPr lang="en-US" sz="2400" dirty="0" smtClean="0"/>
              <a:t>Climate: tropical; hot, humid in lowlands; cooler in highlands</a:t>
            </a:r>
          </a:p>
          <a:p>
            <a:r>
              <a:rPr lang="en-US" sz="2400" dirty="0" smtClean="0"/>
              <a:t>Terrain: mostly mountains with narrow coastal plains and rolling limestone plateau</a:t>
            </a:r>
          </a:p>
          <a:p>
            <a:r>
              <a:rPr lang="en-US" sz="2400" dirty="0" smtClean="0"/>
              <a:t>Land use: </a:t>
            </a:r>
          </a:p>
          <a:p>
            <a:pPr lvl="1"/>
            <a:r>
              <a:rPr lang="en-US" sz="2000" dirty="0" smtClean="0"/>
              <a:t>arable land: </a:t>
            </a:r>
            <a:r>
              <a:rPr lang="en-US" sz="2000" b="0" dirty="0" smtClean="0"/>
              <a:t>13.22%</a:t>
            </a:r>
            <a:endParaRPr lang="en-US" sz="2000" dirty="0" smtClean="0"/>
          </a:p>
          <a:p>
            <a:pPr lvl="1"/>
            <a:r>
              <a:rPr lang="en-US" sz="2000" dirty="0" smtClean="0"/>
              <a:t>permanent crops: </a:t>
            </a:r>
            <a:r>
              <a:rPr lang="en-US" sz="2000" b="0" dirty="0" smtClean="0"/>
              <a:t>5.6%</a:t>
            </a:r>
            <a:endParaRPr lang="en-US" sz="2000" dirty="0" smtClean="0"/>
          </a:p>
          <a:p>
            <a:pPr lvl="1"/>
            <a:r>
              <a:rPr lang="en-US" sz="2000" dirty="0" smtClean="0"/>
              <a:t>other: </a:t>
            </a:r>
            <a:r>
              <a:rPr lang="en-US" sz="2000" b="0" dirty="0" smtClean="0"/>
              <a:t>81.18% (2005)</a:t>
            </a:r>
            <a:endParaRPr lang="en-US" sz="2000" dirty="0" smtClean="0"/>
          </a:p>
          <a:p>
            <a:r>
              <a:rPr lang="en-US" sz="2400" dirty="0" smtClean="0"/>
              <a:t>Environment issues: deforestation of rainforest; soil erosion; water pollution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715000"/>
            <a:ext cx="6316662" cy="8382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Antigua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776"/>
            <a:ext cx="9144000" cy="659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0"/>
            <a:ext cx="6316662" cy="685800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</a:t>
            </a:r>
            <a:r>
              <a:rPr lang="es-ES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Senora</a:t>
            </a:r>
            <a:r>
              <a:rPr lang="es-ES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la Merced</a:t>
            </a:r>
            <a:endParaRPr lang="es-E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421688" cy="1993900"/>
          </a:xfrm>
        </p:spPr>
        <p:txBody>
          <a:bodyPr/>
          <a:lstStyle/>
          <a:p>
            <a:r>
              <a:rPr lang="en-US" dirty="0" smtClean="0"/>
              <a:t>A variety of people making a living in a variety of ways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28600"/>
            <a:ext cx="5105400" cy="4028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833"/>
          <a:stretch>
            <a:fillRect/>
          </a:stretch>
        </p:blipFill>
        <p:spPr bwMode="auto">
          <a:xfrm>
            <a:off x="-1" y="0"/>
            <a:ext cx="91913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1" y="0"/>
            <a:ext cx="6172200" cy="6873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0761"/>
          <a:stretch>
            <a:fillRect/>
          </a:stretch>
        </p:blipFill>
        <p:spPr bwMode="auto">
          <a:xfrm>
            <a:off x="0" y="23491"/>
            <a:ext cx="9144000" cy="6834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6345" r="7884"/>
          <a:stretch>
            <a:fillRect/>
          </a:stretch>
        </p:blipFill>
        <p:spPr bwMode="auto">
          <a:xfrm>
            <a:off x="-79238" y="0"/>
            <a:ext cx="92351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2336"/>
            <a:ext cx="9144000" cy="5998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9625" y="0"/>
            <a:ext cx="5294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62000"/>
          </a:xfrm>
        </p:spPr>
        <p:txBody>
          <a:bodyPr/>
          <a:lstStyle/>
          <a:p>
            <a:pPr algn="ctr"/>
            <a:r>
              <a:rPr lang="en-US" dirty="0" smtClean="0"/>
              <a:t>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838200"/>
            <a:ext cx="4038600" cy="3810000"/>
          </a:xfrm>
        </p:spPr>
        <p:txBody>
          <a:bodyPr/>
          <a:lstStyle/>
          <a:p>
            <a:r>
              <a:rPr lang="en-US" sz="2400" dirty="0" smtClean="0"/>
              <a:t>Population: 13,550,440 (July 2010 est.)</a:t>
            </a:r>
          </a:p>
          <a:p>
            <a:r>
              <a:rPr lang="en-US" sz="2400" dirty="0" smtClean="0"/>
              <a:t>Age structure: 0-14 years: </a:t>
            </a:r>
            <a:r>
              <a:rPr lang="en-US" sz="2400" b="0" dirty="0" smtClean="0"/>
              <a:t>38.7% </a:t>
            </a:r>
            <a:endParaRPr lang="en-US" sz="2400" dirty="0" smtClean="0"/>
          </a:p>
          <a:p>
            <a:r>
              <a:rPr lang="en-US" sz="2400" dirty="0" smtClean="0"/>
              <a:t>Median age: </a:t>
            </a:r>
            <a:r>
              <a:rPr lang="en-US" sz="2400" b="0" dirty="0" smtClean="0"/>
              <a:t>19.7 years</a:t>
            </a:r>
            <a:endParaRPr lang="en-US" sz="2400" dirty="0" smtClean="0"/>
          </a:p>
          <a:p>
            <a:r>
              <a:rPr lang="en-US" sz="2400" dirty="0" smtClean="0"/>
              <a:t>Population growth rate: 2.019% (2010 est.)</a:t>
            </a:r>
          </a:p>
          <a:p>
            <a:r>
              <a:rPr lang="en-US" sz="2400" dirty="0" smtClean="0"/>
              <a:t>Urban population: </a:t>
            </a:r>
            <a:r>
              <a:rPr lang="en-US" sz="2400" b="0" dirty="0" smtClean="0"/>
              <a:t>49%</a:t>
            </a:r>
          </a:p>
          <a:p>
            <a:r>
              <a:rPr lang="en-US" sz="2400" dirty="0" smtClean="0"/>
              <a:t>Total fertility rate: 3.36 </a:t>
            </a:r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448175" cy="5867400"/>
          </a:xfrm>
        </p:spPr>
        <p:txBody>
          <a:bodyPr/>
          <a:lstStyle/>
          <a:p>
            <a:r>
              <a:rPr lang="en-US" sz="2400" dirty="0" smtClean="0"/>
              <a:t>Infant mortality rate: </a:t>
            </a:r>
            <a:r>
              <a:rPr lang="en-US" sz="2400" b="0" dirty="0" smtClean="0"/>
              <a:t>26.91 deaths/1,000 live births</a:t>
            </a:r>
            <a:endParaRPr lang="en-US" sz="2400" dirty="0" smtClean="0"/>
          </a:p>
          <a:p>
            <a:r>
              <a:rPr lang="en-US" sz="2400" dirty="0" smtClean="0"/>
              <a:t>Life expectancy at birth: </a:t>
            </a:r>
            <a:r>
              <a:rPr lang="en-US" sz="2400" b="0" dirty="0" smtClean="0"/>
              <a:t>70.59 years</a:t>
            </a:r>
          </a:p>
          <a:p>
            <a:r>
              <a:rPr lang="en-US" sz="2400" dirty="0" smtClean="0"/>
              <a:t>Literacy: </a:t>
            </a:r>
            <a:r>
              <a:rPr lang="en-US" sz="2400" b="0" dirty="0" smtClean="0"/>
              <a:t>age 15 &amp; over can read and write</a:t>
            </a:r>
            <a:r>
              <a:rPr lang="en-US" sz="2400" dirty="0" smtClean="0"/>
              <a:t>: </a:t>
            </a:r>
            <a:r>
              <a:rPr lang="en-US" sz="2400" b="0" dirty="0" smtClean="0"/>
              <a:t>69.1%</a:t>
            </a:r>
            <a:endParaRPr lang="en-US" sz="2400" dirty="0" smtClean="0"/>
          </a:p>
          <a:p>
            <a:r>
              <a:rPr lang="en-US" sz="2400" dirty="0" smtClean="0"/>
              <a:t>Ethnic groups: </a:t>
            </a:r>
            <a:r>
              <a:rPr lang="en-US" sz="2400" dirty="0" err="1" smtClean="0"/>
              <a:t>Mestizo</a:t>
            </a:r>
            <a:r>
              <a:rPr lang="en-US" sz="2400" dirty="0" smtClean="0"/>
              <a:t> and European 59.4%, K'iche 9.1%, </a:t>
            </a:r>
            <a:r>
              <a:rPr lang="en-US" sz="2400" dirty="0" err="1" smtClean="0"/>
              <a:t>Kaqchikel</a:t>
            </a:r>
            <a:r>
              <a:rPr lang="en-US" sz="2400" dirty="0" smtClean="0"/>
              <a:t> 8.4%, </a:t>
            </a:r>
            <a:r>
              <a:rPr lang="en-US" sz="2400" dirty="0" err="1" smtClean="0"/>
              <a:t>Mam</a:t>
            </a:r>
            <a:r>
              <a:rPr lang="en-US" sz="2400" dirty="0" smtClean="0"/>
              <a:t> 7.9%, </a:t>
            </a:r>
            <a:r>
              <a:rPr lang="en-US" sz="2400" dirty="0" err="1" smtClean="0"/>
              <a:t>Q'eqchi</a:t>
            </a:r>
            <a:r>
              <a:rPr lang="en-US" sz="2400" dirty="0" smtClean="0"/>
              <a:t> 6.3%, other Mayan 8.6%, indigenous non-Mayan 0.2%, other 0.1% (2001 census)</a:t>
            </a:r>
          </a:p>
          <a:p>
            <a:r>
              <a:rPr lang="en-US" sz="2400" dirty="0" smtClean="0"/>
              <a:t>Religions: Roman Catholic, Protestant, Mayan beliefs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0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4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3081"/>
          <a:stretch>
            <a:fillRect/>
          </a:stretch>
        </p:blipFill>
        <p:spPr bwMode="auto">
          <a:xfrm>
            <a:off x="0" y="0"/>
            <a:ext cx="9144000" cy="6858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1"/>
            <a:ext cx="9144000" cy="691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9374" y="228600"/>
            <a:ext cx="7063813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495800" cy="762000"/>
          </a:xfrm>
        </p:spPr>
        <p:txBody>
          <a:bodyPr/>
          <a:lstStyle/>
          <a:p>
            <a:pPr algn="ctr"/>
            <a:r>
              <a:rPr lang="en-US" dirty="0" smtClean="0"/>
              <a:t>Economy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4038600" cy="3809999"/>
          </a:xfrm>
        </p:spPr>
        <p:txBody>
          <a:bodyPr/>
          <a:lstStyle/>
          <a:p>
            <a:r>
              <a:rPr lang="it-IT" sz="2000" dirty="0" smtClean="0"/>
              <a:t>GDP - per capita (PPP): $5,200 (2009 est.)</a:t>
            </a:r>
          </a:p>
          <a:p>
            <a:r>
              <a:rPr lang="en-US" sz="2000" dirty="0" smtClean="0"/>
              <a:t>GDP growth rate: -5% (2009 est.)</a:t>
            </a:r>
          </a:p>
          <a:p>
            <a:pPr lvl="1"/>
            <a:r>
              <a:rPr lang="en-US" sz="1600" dirty="0" smtClean="0"/>
              <a:t>4% (2008 est.)</a:t>
            </a:r>
          </a:p>
          <a:p>
            <a:pPr lvl="1"/>
            <a:r>
              <a:rPr lang="en-US" sz="1600" dirty="0" smtClean="0"/>
              <a:t>6.3% (2007 est.)</a:t>
            </a:r>
          </a:p>
          <a:p>
            <a:r>
              <a:rPr lang="en-US" sz="2000" dirty="0" smtClean="0"/>
              <a:t>GDP by sector: </a:t>
            </a:r>
          </a:p>
          <a:p>
            <a:pPr lvl="1"/>
            <a:r>
              <a:rPr lang="en-US" sz="1600" dirty="0" smtClean="0"/>
              <a:t>agriculture: </a:t>
            </a:r>
            <a:r>
              <a:rPr lang="en-US" sz="1600" b="0" dirty="0" smtClean="0"/>
              <a:t>13.5%</a:t>
            </a:r>
            <a:endParaRPr lang="en-US" sz="1600" dirty="0" smtClean="0"/>
          </a:p>
          <a:p>
            <a:pPr lvl="1"/>
            <a:r>
              <a:rPr lang="en-US" sz="1600" dirty="0" smtClean="0"/>
              <a:t>industry: </a:t>
            </a:r>
            <a:r>
              <a:rPr lang="en-US" sz="1600" b="0" dirty="0" smtClean="0"/>
              <a:t>24.4%</a:t>
            </a:r>
            <a:endParaRPr lang="en-US" sz="1600" dirty="0" smtClean="0"/>
          </a:p>
          <a:p>
            <a:pPr lvl="1"/>
            <a:r>
              <a:rPr lang="en-US" sz="1600" dirty="0" smtClean="0"/>
              <a:t>services: </a:t>
            </a:r>
            <a:r>
              <a:rPr lang="en-US" sz="1600" b="0" dirty="0" smtClean="0"/>
              <a:t>62% (2009 est.)</a:t>
            </a:r>
            <a:endParaRPr lang="en-US" sz="1600" dirty="0" smtClean="0"/>
          </a:p>
          <a:p>
            <a:r>
              <a:rPr lang="en-US" sz="2000" dirty="0" smtClean="0"/>
              <a:t>Unemployment rate: 3.2% (05)</a:t>
            </a:r>
          </a:p>
          <a:p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304800"/>
            <a:ext cx="4800600" cy="6400800"/>
          </a:xfrm>
        </p:spPr>
        <p:txBody>
          <a:bodyPr/>
          <a:lstStyle/>
          <a:p>
            <a:r>
              <a:rPr lang="en-US" sz="2000" dirty="0" smtClean="0"/>
              <a:t>Population below poverty line: 56.2% (2004 est.)</a:t>
            </a:r>
          </a:p>
          <a:p>
            <a:r>
              <a:rPr lang="en-US" sz="2000" dirty="0" smtClean="0"/>
              <a:t>Labor force - by occupation: </a:t>
            </a:r>
          </a:p>
          <a:p>
            <a:pPr lvl="1"/>
            <a:r>
              <a:rPr lang="en-US" sz="1600" dirty="0" smtClean="0"/>
              <a:t>agriculture: </a:t>
            </a:r>
            <a:r>
              <a:rPr lang="en-US" sz="1600" b="0" dirty="0" smtClean="0"/>
              <a:t>50%</a:t>
            </a:r>
            <a:endParaRPr lang="en-US" sz="1600" dirty="0" smtClean="0"/>
          </a:p>
          <a:p>
            <a:pPr lvl="1"/>
            <a:r>
              <a:rPr lang="en-US" sz="1600" dirty="0" smtClean="0"/>
              <a:t>industry: </a:t>
            </a:r>
            <a:r>
              <a:rPr lang="en-US" sz="1600" b="0" dirty="0" smtClean="0"/>
              <a:t>15%</a:t>
            </a:r>
            <a:endParaRPr lang="en-US" sz="1600" dirty="0" smtClean="0"/>
          </a:p>
          <a:p>
            <a:pPr lvl="1"/>
            <a:r>
              <a:rPr lang="en-US" sz="1600" dirty="0" smtClean="0"/>
              <a:t>services: </a:t>
            </a:r>
            <a:r>
              <a:rPr lang="en-US" sz="1600" b="0" dirty="0" smtClean="0"/>
              <a:t>35% (1999 est.)</a:t>
            </a:r>
            <a:endParaRPr lang="en-US" sz="1600" dirty="0" smtClean="0"/>
          </a:p>
          <a:p>
            <a:r>
              <a:rPr lang="en-US" sz="2000" dirty="0" smtClean="0"/>
              <a:t>Household income or consumption by percent: </a:t>
            </a:r>
          </a:p>
          <a:p>
            <a:pPr lvl="1"/>
            <a:r>
              <a:rPr lang="en-US" sz="1600" dirty="0" smtClean="0"/>
              <a:t>lowest 10%: </a:t>
            </a:r>
            <a:r>
              <a:rPr lang="en-US" sz="1600" b="0" dirty="0" smtClean="0"/>
              <a:t>1.3%</a:t>
            </a:r>
            <a:endParaRPr lang="en-US" sz="1600" dirty="0" smtClean="0"/>
          </a:p>
          <a:p>
            <a:pPr lvl="1"/>
            <a:r>
              <a:rPr lang="en-US" sz="1600" dirty="0" smtClean="0"/>
              <a:t>highest 10%: </a:t>
            </a:r>
            <a:r>
              <a:rPr lang="en-US" sz="1600" b="0" dirty="0" smtClean="0"/>
              <a:t>42.4% (2006</a:t>
            </a:r>
            <a:endParaRPr lang="en-US" sz="1600" dirty="0" smtClean="0"/>
          </a:p>
          <a:p>
            <a:r>
              <a:rPr lang="en-US" sz="2000" dirty="0" smtClean="0"/>
              <a:t>Public debt: 27.4% of GDP (2009 est.)</a:t>
            </a:r>
          </a:p>
          <a:p>
            <a:r>
              <a:rPr lang="en-US" sz="2000" dirty="0" smtClean="0"/>
              <a:t>Agriculture - products: sugarcane, corn, bananas, coffee, beans, cardamom; cattle, sheep, pigs, chickens</a:t>
            </a:r>
          </a:p>
          <a:p>
            <a:r>
              <a:rPr lang="en-US" sz="2000" dirty="0" smtClean="0"/>
              <a:t>Industries: sugar, textiles and clothing, furniture, chemicals, petroleum, metals, rubber, tourism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variety of scenes from </a:t>
            </a:r>
            <a:r>
              <a:rPr lang="en-US" dirty="0" err="1" smtClean="0"/>
              <a:t>guatemala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6858000" cy="4101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349" y="0"/>
            <a:ext cx="52206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517601"/>
            <a:ext cx="8867775" cy="573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-547" r="10580"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81000"/>
            <a:ext cx="9144000" cy="6071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304800"/>
            <a:ext cx="9144000" cy="625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9144000" cy="5987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2168" y="0"/>
            <a:ext cx="57218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 b="8428"/>
          <a:stretch>
            <a:fillRect/>
          </a:stretch>
        </p:blipFill>
        <p:spPr bwMode="auto">
          <a:xfrm>
            <a:off x="0" y="0"/>
            <a:ext cx="34290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01169"/>
            <a:ext cx="9144000" cy="642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409"/>
          <a:stretch>
            <a:fillRect/>
          </a:stretch>
        </p:blipFill>
        <p:spPr bwMode="auto">
          <a:xfrm>
            <a:off x="0" y="4475"/>
            <a:ext cx="9144000" cy="685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264"/>
          <a:stretch>
            <a:fillRect/>
          </a:stretch>
        </p:blipFill>
        <p:spPr bwMode="auto">
          <a:xfrm>
            <a:off x="-65751" y="0"/>
            <a:ext cx="92097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00" r="3320"/>
          <a:stretch>
            <a:fillRect/>
          </a:stretch>
        </p:blipFill>
        <p:spPr bwMode="auto">
          <a:xfrm>
            <a:off x="0" y="-43132"/>
            <a:ext cx="9144000" cy="6901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7323" b="3350"/>
          <a:stretch>
            <a:fillRect/>
          </a:stretch>
        </p:blipFill>
        <p:spPr bwMode="auto">
          <a:xfrm>
            <a:off x="-28575" y="0"/>
            <a:ext cx="9172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future of </a:t>
            </a:r>
            <a:r>
              <a:rPr lang="en-US" dirty="0" err="1" smtClean="0"/>
              <a:t>guatemala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2257" y="0"/>
            <a:ext cx="687174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0"/>
            <a:ext cx="4495800" cy="6874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00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2698" y="0"/>
            <a:ext cx="71613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1431" y="0"/>
            <a:ext cx="766257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6614" b="2197"/>
          <a:stretch>
            <a:fillRect/>
          </a:stretch>
        </p:blipFill>
        <p:spPr bwMode="auto">
          <a:xfrm>
            <a:off x="-27542" y="0"/>
            <a:ext cx="9171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695"/>
          <a:stretch>
            <a:fillRect/>
          </a:stretch>
        </p:blipFill>
        <p:spPr bwMode="auto">
          <a:xfrm>
            <a:off x="0" y="-17747"/>
            <a:ext cx="9144000" cy="6875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10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4782" b="3165"/>
          <a:stretch>
            <a:fillRect/>
          </a:stretch>
        </p:blipFill>
        <p:spPr bwMode="auto">
          <a:xfrm>
            <a:off x="0" y="0"/>
            <a:ext cx="805413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747533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heme/theme1.xml><?xml version="1.0" encoding="utf-8"?>
<a:theme xmlns:a="http://schemas.openxmlformats.org/drawingml/2006/main" name="ind_3392_slide">
  <a:themeElements>
    <a:clrScheme name="Office Theme 2">
      <a:dk1>
        <a:srgbClr val="000000"/>
      </a:dk1>
      <a:lt1>
        <a:srgbClr val="FFEFD5"/>
      </a:lt1>
      <a:dk2>
        <a:srgbClr val="000000"/>
      </a:dk2>
      <a:lt2>
        <a:srgbClr val="A3A3A3"/>
      </a:lt2>
      <a:accent1>
        <a:srgbClr val="FFB742"/>
      </a:accent1>
      <a:accent2>
        <a:srgbClr val="FFD833"/>
      </a:accent2>
      <a:accent3>
        <a:srgbClr val="FFF6E7"/>
      </a:accent3>
      <a:accent4>
        <a:srgbClr val="000000"/>
      </a:accent4>
      <a:accent5>
        <a:srgbClr val="FFD8B0"/>
      </a:accent5>
      <a:accent6>
        <a:srgbClr val="E7C42D"/>
      </a:accent6>
      <a:hlink>
        <a:srgbClr val="D65600"/>
      </a:hlink>
      <a:folHlink>
        <a:srgbClr val="D60B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EFD5"/>
        </a:lt1>
        <a:dk2>
          <a:srgbClr val="000000"/>
        </a:dk2>
        <a:lt2>
          <a:srgbClr val="A3A3A3"/>
        </a:lt2>
        <a:accent1>
          <a:srgbClr val="FACB00"/>
        </a:accent1>
        <a:accent2>
          <a:srgbClr val="FFB133"/>
        </a:accent2>
        <a:accent3>
          <a:srgbClr val="FFF6E7"/>
        </a:accent3>
        <a:accent4>
          <a:srgbClr val="000000"/>
        </a:accent4>
        <a:accent5>
          <a:srgbClr val="FCE2AA"/>
        </a:accent5>
        <a:accent6>
          <a:srgbClr val="E7A02D"/>
        </a:accent6>
        <a:hlink>
          <a:srgbClr val="B97609"/>
        </a:hlink>
        <a:folHlink>
          <a:srgbClr val="834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EFD5"/>
        </a:lt1>
        <a:dk2>
          <a:srgbClr val="000000"/>
        </a:dk2>
        <a:lt2>
          <a:srgbClr val="A3A3A3"/>
        </a:lt2>
        <a:accent1>
          <a:srgbClr val="FFB742"/>
        </a:accent1>
        <a:accent2>
          <a:srgbClr val="FFD833"/>
        </a:accent2>
        <a:accent3>
          <a:srgbClr val="FFF6E7"/>
        </a:accent3>
        <a:accent4>
          <a:srgbClr val="000000"/>
        </a:accent4>
        <a:accent5>
          <a:srgbClr val="FFD8B0"/>
        </a:accent5>
        <a:accent6>
          <a:srgbClr val="E7C42D"/>
        </a:accent6>
        <a:hlink>
          <a:srgbClr val="D65600"/>
        </a:hlink>
        <a:folHlink>
          <a:srgbClr val="D60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EFD5"/>
        </a:lt1>
        <a:dk2>
          <a:srgbClr val="000000"/>
        </a:dk2>
        <a:lt2>
          <a:srgbClr val="A3A3A3"/>
        </a:lt2>
        <a:accent1>
          <a:srgbClr val="9689FF"/>
        </a:accent1>
        <a:accent2>
          <a:srgbClr val="3EC2FF"/>
        </a:accent2>
        <a:accent3>
          <a:srgbClr val="FFF6E7"/>
        </a:accent3>
        <a:accent4>
          <a:srgbClr val="000000"/>
        </a:accent4>
        <a:accent5>
          <a:srgbClr val="C9C4FF"/>
        </a:accent5>
        <a:accent6>
          <a:srgbClr val="37B0E7"/>
        </a:accent6>
        <a:hlink>
          <a:srgbClr val="BD7300"/>
        </a:hlink>
        <a:folHlink>
          <a:srgbClr val="1600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EFD5"/>
        </a:lt1>
        <a:dk2>
          <a:srgbClr val="000000"/>
        </a:dk2>
        <a:lt2>
          <a:srgbClr val="A3A3A3"/>
        </a:lt2>
        <a:accent1>
          <a:srgbClr val="CAFF09"/>
        </a:accent1>
        <a:accent2>
          <a:srgbClr val="FFA109"/>
        </a:accent2>
        <a:accent3>
          <a:srgbClr val="FFF6E7"/>
        </a:accent3>
        <a:accent4>
          <a:srgbClr val="000000"/>
        </a:accent4>
        <a:accent5>
          <a:srgbClr val="E1FFAA"/>
        </a:accent5>
        <a:accent6>
          <a:srgbClr val="E79107"/>
        </a:accent6>
        <a:hlink>
          <a:srgbClr val="0B53CB"/>
        </a:hlink>
        <a:folHlink>
          <a:srgbClr val="C90D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ACB00"/>
        </a:accent1>
        <a:accent2>
          <a:srgbClr val="FFB133"/>
        </a:accent2>
        <a:accent3>
          <a:srgbClr val="FFFFFF"/>
        </a:accent3>
        <a:accent4>
          <a:srgbClr val="000000"/>
        </a:accent4>
        <a:accent5>
          <a:srgbClr val="FCE2AA"/>
        </a:accent5>
        <a:accent6>
          <a:srgbClr val="E7A02D"/>
        </a:accent6>
        <a:hlink>
          <a:srgbClr val="B97609"/>
        </a:hlink>
        <a:folHlink>
          <a:srgbClr val="834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B742"/>
        </a:accent1>
        <a:accent2>
          <a:srgbClr val="FFD833"/>
        </a:accent2>
        <a:accent3>
          <a:srgbClr val="FFFFFF"/>
        </a:accent3>
        <a:accent4>
          <a:srgbClr val="000000"/>
        </a:accent4>
        <a:accent5>
          <a:srgbClr val="FFD8B0"/>
        </a:accent5>
        <a:accent6>
          <a:srgbClr val="E7C42D"/>
        </a:accent6>
        <a:hlink>
          <a:srgbClr val="D65600"/>
        </a:hlink>
        <a:folHlink>
          <a:srgbClr val="D60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689FF"/>
        </a:accent1>
        <a:accent2>
          <a:srgbClr val="3EC2FF"/>
        </a:accent2>
        <a:accent3>
          <a:srgbClr val="FFFFFF"/>
        </a:accent3>
        <a:accent4>
          <a:srgbClr val="000000"/>
        </a:accent4>
        <a:accent5>
          <a:srgbClr val="C9C4FF"/>
        </a:accent5>
        <a:accent6>
          <a:srgbClr val="37B0E7"/>
        </a:accent6>
        <a:hlink>
          <a:srgbClr val="BD7300"/>
        </a:hlink>
        <a:folHlink>
          <a:srgbClr val="1600B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AFF09"/>
        </a:accent1>
        <a:accent2>
          <a:srgbClr val="FFA109"/>
        </a:accent2>
        <a:accent3>
          <a:srgbClr val="FFFFFF"/>
        </a:accent3>
        <a:accent4>
          <a:srgbClr val="000000"/>
        </a:accent4>
        <a:accent5>
          <a:srgbClr val="E1FFAA"/>
        </a:accent5>
        <a:accent6>
          <a:srgbClr val="E79107"/>
        </a:accent6>
        <a:hlink>
          <a:srgbClr val="0B53CB"/>
        </a:hlink>
        <a:folHlink>
          <a:srgbClr val="C90D7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</TotalTime>
  <Words>455</Words>
  <Application>Microsoft Office PowerPoint</Application>
  <PresentationFormat>On-screen Show (4:3)</PresentationFormat>
  <Paragraphs>67</Paragraphs>
  <Slides>75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7" baseType="lpstr">
      <vt:lpstr>Arial</vt:lpstr>
      <vt:lpstr>ind_3392_slide</vt:lpstr>
      <vt:lpstr>Guatemala</vt:lpstr>
      <vt:lpstr>Slide 2</vt:lpstr>
      <vt:lpstr>Basic Geographic Information</vt:lpstr>
      <vt:lpstr>Demographics</vt:lpstr>
      <vt:lpstr>Economy</vt:lpstr>
      <vt:lpstr>Slide 6</vt:lpstr>
      <vt:lpstr>Slide 7</vt:lpstr>
      <vt:lpstr>Slide 8</vt:lpstr>
      <vt:lpstr>Slide 9</vt:lpstr>
      <vt:lpstr>Slide 10</vt:lpstr>
      <vt:lpstr>Slide 11</vt:lpstr>
      <vt:lpstr>Native American Languages</vt:lpstr>
      <vt:lpstr>Natural Landscape</vt:lpstr>
      <vt:lpstr>Fuego Volcano - Antigua</vt:lpstr>
      <vt:lpstr>Lake  Atitlan</vt:lpstr>
      <vt:lpstr>Lake Peten Itza</vt:lpstr>
      <vt:lpstr>Slide 17</vt:lpstr>
      <vt:lpstr>Slide 18</vt:lpstr>
      <vt:lpstr>Jaguar crossing </vt:lpstr>
      <vt:lpstr>Slide 20</vt:lpstr>
      <vt:lpstr>Guatemala City</vt:lpstr>
      <vt:lpstr>Presidential Palace</vt:lpstr>
      <vt:lpstr>City Hall</vt:lpstr>
      <vt:lpstr>Native American Background</vt:lpstr>
      <vt:lpstr>Slide 25</vt:lpstr>
      <vt:lpstr>Plaza Mayor</vt:lpstr>
      <vt:lpstr>Xetulul theme park</vt:lpstr>
      <vt:lpstr>Colonial architecture</vt:lpstr>
      <vt:lpstr>Arc of Santa Catalina-Antigua</vt:lpstr>
      <vt:lpstr>Antigua</vt:lpstr>
      <vt:lpstr>Nuestra Senora de la Merced</vt:lpstr>
      <vt:lpstr>A variety of people making a living in a variety of ways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A variety of scenes from guatemala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The future of guatemala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</vt:vector>
  </TitlesOfParts>
  <Company>University of Missouri St. Louis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Naumann</dc:creator>
  <cp:lastModifiedBy>Joseph Naumann</cp:lastModifiedBy>
  <cp:revision>26</cp:revision>
  <dcterms:created xsi:type="dcterms:W3CDTF">2010-07-07T05:33:37Z</dcterms:created>
  <dcterms:modified xsi:type="dcterms:W3CDTF">2010-07-07T09:47:04Z</dcterms:modified>
</cp:coreProperties>
</file>