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5"/>
  </p:notesMasterIdLst>
  <p:sldIdLst>
    <p:sldId id="256"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00" autoAdjust="0"/>
    <p:restoredTop sz="94600"/>
  </p:normalViewPr>
  <p:slideViewPr>
    <p:cSldViewPr>
      <p:cViewPr varScale="1">
        <p:scale>
          <a:sx n="100" d="100"/>
          <a:sy n="100" d="100"/>
        </p:scale>
        <p:origin x="-61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99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99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99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99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99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F4DB2E5-9E78-42EB-BCDC-3B40C1CA1E2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en-US" smtClean="0"/>
              <a:t>Click to edit Master title style</a:t>
            </a:r>
            <a:endParaRPr lang="en-US"/>
          </a:p>
        </p:txBody>
      </p:sp>
      <p:sp>
        <p:nvSpPr>
          <p:cNvPr id="23555"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en-US" smtClean="0"/>
              <a:t>Click to edit Master subtitle style</a:t>
            </a:r>
            <a:endParaRPr lang="en-US"/>
          </a:p>
        </p:txBody>
      </p:sp>
      <p:sp>
        <p:nvSpPr>
          <p:cNvPr id="23556" name="Rectangle 4"/>
          <p:cNvSpPr>
            <a:spLocks noGrp="1" noChangeArrowheads="1"/>
          </p:cNvSpPr>
          <p:nvPr>
            <p:ph type="dt" sz="half" idx="2"/>
          </p:nvPr>
        </p:nvSpPr>
        <p:spPr/>
        <p:txBody>
          <a:bodyPr/>
          <a:lstStyle>
            <a:lvl1pPr>
              <a:defRPr/>
            </a:lvl1pPr>
          </a:lstStyle>
          <a:p>
            <a:endParaRPr lang="en-US"/>
          </a:p>
        </p:txBody>
      </p:sp>
      <p:sp>
        <p:nvSpPr>
          <p:cNvPr id="23557" name="Rectangle 5"/>
          <p:cNvSpPr>
            <a:spLocks noGrp="1" noChangeArrowheads="1"/>
          </p:cNvSpPr>
          <p:nvPr>
            <p:ph type="ftr" sz="quarter" idx="3"/>
          </p:nvPr>
        </p:nvSpPr>
        <p:spPr/>
        <p:txBody>
          <a:bodyPr/>
          <a:lstStyle>
            <a:lvl1pPr>
              <a:defRPr/>
            </a:lvl1pPr>
          </a:lstStyle>
          <a:p>
            <a:endParaRPr lang="en-US"/>
          </a:p>
        </p:txBody>
      </p:sp>
      <p:sp>
        <p:nvSpPr>
          <p:cNvPr id="23558" name="Rectangle 6"/>
          <p:cNvSpPr>
            <a:spLocks noGrp="1" noChangeArrowheads="1"/>
          </p:cNvSpPr>
          <p:nvPr>
            <p:ph type="sldNum" sz="quarter" idx="4"/>
          </p:nvPr>
        </p:nvSpPr>
        <p:spPr/>
        <p:txBody>
          <a:bodyPr/>
          <a:lstStyle>
            <a:lvl1pPr>
              <a:defRPr/>
            </a:lvl1pPr>
          </a:lstStyle>
          <a:p>
            <a:fld id="{7157FF9F-83DD-47C2-BB05-F1460BD35D7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1714F6-0E02-45B0-AECF-7CD3276B185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5034196-7ECC-4C87-B10D-EB73C5BF666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30723"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en-US"/>
              <a:t>Click to edit Master title style</a:t>
            </a:r>
          </a:p>
        </p:txBody>
      </p:sp>
      <p:sp>
        <p:nvSpPr>
          <p:cNvPr id="30724"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en-US"/>
              <a:t>Click to edit Master subtitle style</a:t>
            </a:r>
          </a:p>
        </p:txBody>
      </p:sp>
      <p:sp>
        <p:nvSpPr>
          <p:cNvPr id="30725" name="Rectangle 5"/>
          <p:cNvSpPr>
            <a:spLocks noGrp="1" noChangeArrowheads="1"/>
          </p:cNvSpPr>
          <p:nvPr>
            <p:ph type="dt" sz="half" idx="2"/>
          </p:nvPr>
        </p:nvSpPr>
        <p:spPr/>
        <p:txBody>
          <a:bodyPr/>
          <a:lstStyle>
            <a:lvl1pPr>
              <a:defRPr/>
            </a:lvl1pPr>
          </a:lstStyle>
          <a:p>
            <a:endParaRPr lang="en-US"/>
          </a:p>
        </p:txBody>
      </p:sp>
      <p:sp>
        <p:nvSpPr>
          <p:cNvPr id="30726" name="Rectangle 6"/>
          <p:cNvSpPr>
            <a:spLocks noGrp="1" noChangeArrowheads="1"/>
          </p:cNvSpPr>
          <p:nvPr>
            <p:ph type="ftr" sz="quarter" idx="3"/>
          </p:nvPr>
        </p:nvSpPr>
        <p:spPr/>
        <p:txBody>
          <a:bodyPr/>
          <a:lstStyle>
            <a:lvl1pPr>
              <a:defRPr/>
            </a:lvl1pPr>
          </a:lstStyle>
          <a:p>
            <a:endParaRPr lang="en-US"/>
          </a:p>
        </p:txBody>
      </p:sp>
      <p:sp>
        <p:nvSpPr>
          <p:cNvPr id="30727" name="Rectangle 7"/>
          <p:cNvSpPr>
            <a:spLocks noGrp="1" noChangeArrowheads="1"/>
          </p:cNvSpPr>
          <p:nvPr>
            <p:ph type="sldNum" sz="quarter" idx="4"/>
          </p:nvPr>
        </p:nvSpPr>
        <p:spPr/>
        <p:txBody>
          <a:bodyPr/>
          <a:lstStyle>
            <a:lvl1pPr>
              <a:defRPr/>
            </a:lvl1pPr>
          </a:lstStyle>
          <a:p>
            <a:fld id="{12D406A7-9117-43D2-9AEA-00259DD2B6B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9FB54E-B490-475D-90CB-866B7EF5F6B4}"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4D7921A-D75E-4371-A825-649E2111AA70}"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D7C6AE9-D8B3-4661-B0B1-64F24DB22F1D}"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23A6D50-74C2-461A-8593-9E6BEDC41B2D}"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1ED8FF30-71D2-4D81-AEB7-1F18970DB5E6}"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B7712F8-D2E7-430A-9C02-E1A787BBBB87}"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4874AFA-AB84-459F-AD04-B42F4B8E9AE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047C63-FEAD-414B-9F2D-4BA6B2705B01}"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C74D11-2410-46A0-A960-0AC3FF4798FD}"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C5E564-6779-4369-8717-F06954355C03}"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1A77D1-69A6-4DB4-A006-FD1102EF778C}"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8B2000-1156-485A-BFF7-231F05DF799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6C8D5F-6B84-427A-A12F-1DF55F0D5D9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AAA3621-404A-4471-9530-D4EBA27C67A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E27B7C35-3564-4D56-9F7A-15F3CEF88C4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2647999-BC82-4B0D-AFE6-5D107C2E26B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336A0B1-4008-40CE-BB74-7059F78E844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65EA03C-1036-4D52-9D30-3F80D2157A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360E97D-B2BA-4175-9ADA-D817CB5B7A2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en-US"/>
          </a:p>
        </p:txBody>
      </p:sp>
      <p:sp>
        <p:nvSpPr>
          <p:cNvPr id="29699"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9700"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1"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29702"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29703"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D61465F-A054-4795-99CC-09FE6832642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buClr>
          <a:schemeClr val="tx1"/>
        </a:buClr>
        <a:defRPr sz="3200">
          <a:solidFill>
            <a:schemeClr val="tx1"/>
          </a:solidFill>
          <a:latin typeface="+mj-lt"/>
          <a:ea typeface="+mj-ea"/>
          <a:cs typeface="+mj-cs"/>
        </a:defRPr>
      </a:lvl1pPr>
      <a:lvl2pPr algn="l" rtl="0" fontAlgn="base">
        <a:spcBef>
          <a:spcPct val="0"/>
        </a:spcBef>
        <a:spcAft>
          <a:spcPct val="0"/>
        </a:spcAft>
        <a:buClr>
          <a:schemeClr val="tx1"/>
        </a:buClr>
        <a:defRPr sz="3200">
          <a:solidFill>
            <a:schemeClr val="tx1"/>
          </a:solidFill>
          <a:latin typeface="Arial" charset="0"/>
        </a:defRPr>
      </a:lvl2pPr>
      <a:lvl3pPr algn="l" rtl="0" fontAlgn="base">
        <a:spcBef>
          <a:spcPct val="0"/>
        </a:spcBef>
        <a:spcAft>
          <a:spcPct val="0"/>
        </a:spcAft>
        <a:buClr>
          <a:schemeClr val="tx1"/>
        </a:buClr>
        <a:defRPr sz="3200">
          <a:solidFill>
            <a:schemeClr val="tx1"/>
          </a:solidFill>
          <a:latin typeface="Arial" charset="0"/>
        </a:defRPr>
      </a:lvl3pPr>
      <a:lvl4pPr algn="l" rtl="0" fontAlgn="base">
        <a:spcBef>
          <a:spcPct val="0"/>
        </a:spcBef>
        <a:spcAft>
          <a:spcPct val="0"/>
        </a:spcAft>
        <a:buClr>
          <a:schemeClr val="tx1"/>
        </a:buClr>
        <a:defRPr sz="3200">
          <a:solidFill>
            <a:schemeClr val="tx1"/>
          </a:solidFill>
          <a:latin typeface="Arial" charset="0"/>
        </a:defRPr>
      </a:lvl4pPr>
      <a:lvl5pPr algn="l" rtl="0" fontAlgn="base">
        <a:spcBef>
          <a:spcPct val="0"/>
        </a:spcBef>
        <a:spcAft>
          <a:spcPct val="0"/>
        </a:spcAft>
        <a:buClr>
          <a:schemeClr val="tx1"/>
        </a:buClr>
        <a:defRPr sz="3200">
          <a:solidFill>
            <a:schemeClr val="tx1"/>
          </a:solidFill>
          <a:latin typeface="Arial" charset="0"/>
        </a:defRPr>
      </a:lvl5pPr>
      <a:lvl6pPr marL="457200" algn="l" rtl="0" fontAlgn="base">
        <a:spcBef>
          <a:spcPct val="0"/>
        </a:spcBef>
        <a:spcAft>
          <a:spcPct val="0"/>
        </a:spcAft>
        <a:buClr>
          <a:schemeClr val="tx1"/>
        </a:buClr>
        <a:defRPr sz="3200">
          <a:solidFill>
            <a:schemeClr val="tx1"/>
          </a:solidFill>
          <a:latin typeface="Arial" charset="0"/>
        </a:defRPr>
      </a:lvl6pPr>
      <a:lvl7pPr marL="914400" algn="l" rtl="0" fontAlgn="base">
        <a:spcBef>
          <a:spcPct val="0"/>
        </a:spcBef>
        <a:spcAft>
          <a:spcPct val="0"/>
        </a:spcAft>
        <a:buClr>
          <a:schemeClr val="tx1"/>
        </a:buClr>
        <a:defRPr sz="3200">
          <a:solidFill>
            <a:schemeClr val="tx1"/>
          </a:solidFill>
          <a:latin typeface="Arial" charset="0"/>
        </a:defRPr>
      </a:lvl7pPr>
      <a:lvl8pPr marL="1371600" algn="l" rtl="0" fontAlgn="base">
        <a:spcBef>
          <a:spcPct val="0"/>
        </a:spcBef>
        <a:spcAft>
          <a:spcPct val="0"/>
        </a:spcAft>
        <a:buClr>
          <a:schemeClr val="tx1"/>
        </a:buClr>
        <a:defRPr sz="3200">
          <a:solidFill>
            <a:schemeClr val="tx1"/>
          </a:solidFill>
          <a:latin typeface="Arial" charset="0"/>
        </a:defRPr>
      </a:lvl8pPr>
      <a:lvl9pPr marL="1828800" algn="l" rtl="0" fontAlgn="base">
        <a:spcBef>
          <a:spcPct val="0"/>
        </a:spcBef>
        <a:spcAft>
          <a:spcPct val="0"/>
        </a:spcAft>
        <a:buClr>
          <a:schemeClr val="tx1"/>
        </a:buClr>
        <a:defRPr sz="3200">
          <a:solidFill>
            <a:schemeClr val="tx1"/>
          </a:solidFill>
          <a:latin typeface="Arial" charset="0"/>
        </a:defRPr>
      </a:lvl9pPr>
    </p:titleStyle>
    <p:bodyStyle>
      <a:lvl1pPr marL="342900" indent="-342900" algn="l" rtl="0" fontAlgn="base">
        <a:spcBef>
          <a:spcPct val="20000"/>
        </a:spcBef>
        <a:spcAft>
          <a:spcPct val="0"/>
        </a:spcAft>
        <a:buClr>
          <a:schemeClr val="tx1"/>
        </a:buClr>
        <a:buChar char="•"/>
        <a:defRPr sz="24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4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1"/>
        </a:buClr>
        <a:buChar char="•"/>
        <a:defRPr sz="2400">
          <a:solidFill>
            <a:schemeClr val="tx1"/>
          </a:solidFill>
          <a:latin typeface="+mn-lt"/>
        </a:defRPr>
      </a:lvl4pPr>
      <a:lvl5pPr marL="2057400" indent="-228600" algn="l" rtl="0" fontAlgn="base">
        <a:spcBef>
          <a:spcPct val="20000"/>
        </a:spcBef>
        <a:spcAft>
          <a:spcPct val="0"/>
        </a:spcAft>
        <a:buClr>
          <a:schemeClr val="tx1"/>
        </a:buClr>
        <a:buChar char="•"/>
        <a:defRPr sz="2400">
          <a:solidFill>
            <a:schemeClr val="tx1"/>
          </a:solidFill>
          <a:latin typeface="+mn-lt"/>
        </a:defRPr>
      </a:lvl5pPr>
      <a:lvl6pPr marL="2514600" indent="-228600" algn="l" rtl="0" fontAlgn="base">
        <a:spcBef>
          <a:spcPct val="20000"/>
        </a:spcBef>
        <a:spcAft>
          <a:spcPct val="0"/>
        </a:spcAft>
        <a:buClr>
          <a:schemeClr val="tx1"/>
        </a:buClr>
        <a:buChar char="•"/>
        <a:defRPr sz="2400">
          <a:solidFill>
            <a:schemeClr val="tx1"/>
          </a:solidFill>
          <a:latin typeface="+mn-lt"/>
        </a:defRPr>
      </a:lvl6pPr>
      <a:lvl7pPr marL="2971800" indent="-228600" algn="l" rtl="0" fontAlgn="base">
        <a:spcBef>
          <a:spcPct val="20000"/>
        </a:spcBef>
        <a:spcAft>
          <a:spcPct val="0"/>
        </a:spcAft>
        <a:buClr>
          <a:schemeClr val="tx1"/>
        </a:buClr>
        <a:buChar char="•"/>
        <a:defRPr sz="2400">
          <a:solidFill>
            <a:schemeClr val="tx1"/>
          </a:solidFill>
          <a:latin typeface="+mn-lt"/>
        </a:defRPr>
      </a:lvl7pPr>
      <a:lvl8pPr marL="3429000" indent="-228600" algn="l" rtl="0" fontAlgn="base">
        <a:spcBef>
          <a:spcPct val="20000"/>
        </a:spcBef>
        <a:spcAft>
          <a:spcPct val="0"/>
        </a:spcAft>
        <a:buClr>
          <a:schemeClr val="tx1"/>
        </a:buClr>
        <a:buChar char="•"/>
        <a:defRPr sz="2400">
          <a:solidFill>
            <a:schemeClr val="tx1"/>
          </a:solidFill>
          <a:latin typeface="+mn-lt"/>
        </a:defRPr>
      </a:lvl8pPr>
      <a:lvl9pPr marL="3886200" indent="-228600" algn="l" rtl="0" fontAlgn="base">
        <a:spcBef>
          <a:spcPct val="20000"/>
        </a:spcBef>
        <a:spcAft>
          <a:spcPct val="0"/>
        </a:spcAft>
        <a:buClr>
          <a:schemeClr val="tx1"/>
        </a:buClr>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ctrTitle"/>
          </p:nvPr>
        </p:nvSpPr>
        <p:spPr>
          <a:xfrm>
            <a:off x="1676400" y="1219200"/>
            <a:ext cx="5562600" cy="704850"/>
          </a:xfrm>
          <a:ln w="57150">
            <a:solidFill>
              <a:srgbClr val="C00000"/>
            </a:solidFill>
          </a:ln>
          <a:effectLst>
            <a:reflection blurRad="6350" stA="50000" endA="300" endPos="55000" dir="5400000" sy="-100000" algn="bl" rotWithShape="0"/>
          </a:effectLst>
          <a:scene3d>
            <a:camera prst="perspectiveRelaxedModerately"/>
            <a:lightRig rig="threePt" dir="t"/>
          </a:scene3d>
        </p:spPr>
        <p:txBody>
          <a:bodyPr/>
          <a:lstStyle/>
          <a:p>
            <a:r>
              <a:rPr lang="en-US" sz="4000" b="1" dirty="0" smtClean="0">
                <a:solidFill>
                  <a:srgbClr val="FF0000"/>
                </a:solidFill>
                <a:effectLst>
                  <a:outerShdw blurRad="38100" dist="38100" dir="2700000" algn="tl">
                    <a:srgbClr val="000000">
                      <a:alpha val="43137"/>
                    </a:srgbClr>
                  </a:outerShdw>
                </a:effectLst>
              </a:rPr>
              <a:t>Chinese Art - Painting</a:t>
            </a:r>
            <a:endParaRPr lang="en-US" sz="4000" b="1" dirty="0">
              <a:solidFill>
                <a:srgbClr val="FF0000"/>
              </a:solidFill>
              <a:effectLst>
                <a:outerShdw blurRad="38100" dist="38100" dir="2700000" algn="tl">
                  <a:srgbClr val="000000">
                    <a:alpha val="43137"/>
                  </a:srgbClr>
                </a:outerShdw>
              </a:effectLst>
            </a:endParaRPr>
          </a:p>
        </p:txBody>
      </p:sp>
      <p:sp>
        <p:nvSpPr>
          <p:cNvPr id="5" name="Rectangle 4"/>
          <p:cNvSpPr/>
          <p:nvPr/>
        </p:nvSpPr>
        <p:spPr>
          <a:xfrm>
            <a:off x="2667000" y="4419600"/>
            <a:ext cx="4304488"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Significantly different from Western art</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7170" name="Picture 2"/>
          <p:cNvPicPr>
            <a:picLocks noChangeAspect="1" noChangeArrowheads="1"/>
          </p:cNvPicPr>
          <p:nvPr/>
        </p:nvPicPr>
        <p:blipFill>
          <a:blip r:embed="rId2" cstate="print"/>
          <a:srcRect/>
          <a:stretch>
            <a:fillRect/>
          </a:stretch>
        </p:blipFill>
        <p:spPr bwMode="auto">
          <a:xfrm>
            <a:off x="1714500" y="2771775"/>
            <a:ext cx="5715000" cy="1314450"/>
          </a:xfrm>
          <a:prstGeom prst="rect">
            <a:avLst/>
          </a:prstGeom>
          <a:noFill/>
          <a:ln w="57150">
            <a:solidFill>
              <a:schemeClr val="accent2">
                <a:lumMod val="60000"/>
                <a:lumOff val="40000"/>
              </a:schemeClr>
            </a:solid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print"/>
          <a:srcRect/>
          <a:stretch>
            <a:fillRect/>
          </a:stretch>
        </p:blipFill>
        <p:spPr bwMode="auto">
          <a:xfrm>
            <a:off x="533400" y="76200"/>
            <a:ext cx="8001000" cy="667677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cstate="print"/>
          <a:srcRect/>
          <a:stretch>
            <a:fillRect/>
          </a:stretch>
        </p:blipFill>
        <p:spPr bwMode="auto">
          <a:xfrm>
            <a:off x="2864978" y="114352"/>
            <a:ext cx="4983622" cy="6619046"/>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p:cNvPicPr>
            <a:picLocks noGrp="1" noChangeAspect="1" noChangeArrowheads="1"/>
          </p:cNvPicPr>
          <p:nvPr>
            <p:ph idx="1"/>
          </p:nvPr>
        </p:nvPicPr>
        <p:blipFill>
          <a:blip r:embed="rId2" cstate="print"/>
          <a:srcRect/>
          <a:stretch>
            <a:fillRect/>
          </a:stretch>
        </p:blipFill>
        <p:spPr bwMode="auto">
          <a:xfrm>
            <a:off x="3082281" y="146348"/>
            <a:ext cx="4258694" cy="6483052"/>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9218" name="Picture 2"/>
          <p:cNvPicPr>
            <a:picLocks noGrp="1" noChangeAspect="1" noChangeArrowheads="1"/>
          </p:cNvPicPr>
          <p:nvPr>
            <p:ph idx="1"/>
          </p:nvPr>
        </p:nvPicPr>
        <p:blipFill>
          <a:blip r:embed="rId2" cstate="print"/>
          <a:srcRect/>
          <a:stretch>
            <a:fillRect/>
          </a:stretch>
        </p:blipFill>
        <p:spPr bwMode="auto">
          <a:xfrm>
            <a:off x="3078379" y="152400"/>
            <a:ext cx="4315444" cy="6552246"/>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42" name="Picture 2"/>
          <p:cNvPicPr>
            <a:picLocks noGrp="1" noChangeAspect="1" noChangeArrowheads="1"/>
          </p:cNvPicPr>
          <p:nvPr>
            <p:ph idx="1"/>
          </p:nvPr>
        </p:nvPicPr>
        <p:blipFill>
          <a:blip r:embed="rId2" cstate="print"/>
          <a:srcRect/>
          <a:stretch>
            <a:fillRect/>
          </a:stretch>
        </p:blipFill>
        <p:spPr bwMode="auto">
          <a:xfrm>
            <a:off x="226014" y="1016685"/>
            <a:ext cx="8689386" cy="391806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266" name="Picture 2"/>
          <p:cNvPicPr>
            <a:picLocks noGrp="1" noChangeAspect="1" noChangeArrowheads="1"/>
          </p:cNvPicPr>
          <p:nvPr>
            <p:ph idx="1"/>
          </p:nvPr>
        </p:nvPicPr>
        <p:blipFill>
          <a:blip r:embed="rId2" cstate="print"/>
          <a:srcRect/>
          <a:stretch>
            <a:fillRect/>
          </a:stretch>
        </p:blipFill>
        <p:spPr bwMode="auto">
          <a:xfrm>
            <a:off x="191324" y="942805"/>
            <a:ext cx="8724076" cy="4206251"/>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p:cNvPicPr>
            <a:picLocks noGrp="1" noChangeAspect="1" noChangeArrowheads="1"/>
          </p:cNvPicPr>
          <p:nvPr>
            <p:ph idx="1"/>
          </p:nvPr>
        </p:nvPicPr>
        <p:blipFill>
          <a:blip r:embed="rId2" cstate="print"/>
          <a:srcRect/>
          <a:stretch>
            <a:fillRect/>
          </a:stretch>
        </p:blipFill>
        <p:spPr bwMode="auto">
          <a:xfrm>
            <a:off x="3082281" y="146348"/>
            <a:ext cx="4308749" cy="655925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cstate="print"/>
          <a:srcRect/>
          <a:stretch>
            <a:fillRect/>
          </a:stretch>
        </p:blipFill>
        <p:spPr bwMode="auto">
          <a:xfrm>
            <a:off x="99602" y="833886"/>
            <a:ext cx="8968198" cy="4500114"/>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cstate="print"/>
          <a:srcRect/>
          <a:stretch>
            <a:fillRect/>
          </a:stretch>
        </p:blipFill>
        <p:spPr bwMode="auto">
          <a:xfrm>
            <a:off x="2722248" y="93934"/>
            <a:ext cx="4364352" cy="660920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cstate="print"/>
          <a:srcRect/>
          <a:stretch>
            <a:fillRect/>
          </a:stretch>
        </p:blipFill>
        <p:spPr bwMode="auto">
          <a:xfrm>
            <a:off x="2416174" y="142741"/>
            <a:ext cx="6592027" cy="6562859"/>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dirty="0" smtClean="0"/>
              <a:t>Chinese painting</a:t>
            </a:r>
            <a:endParaRPr lang="en-US" dirty="0"/>
          </a:p>
        </p:txBody>
      </p:sp>
      <p:sp>
        <p:nvSpPr>
          <p:cNvPr id="55299" name="Rectangle 3"/>
          <p:cNvSpPr>
            <a:spLocks noGrp="1" noChangeArrowheads="1"/>
          </p:cNvSpPr>
          <p:nvPr>
            <p:ph type="body" idx="1"/>
          </p:nvPr>
        </p:nvSpPr>
        <p:spPr/>
        <p:txBody>
          <a:bodyPr/>
          <a:lstStyle/>
          <a:p>
            <a:r>
              <a:rPr lang="en-US" b="1" dirty="0" smtClean="0"/>
              <a:t>Chinese painting</a:t>
            </a:r>
            <a:r>
              <a:rPr lang="en-US" dirty="0" smtClean="0"/>
              <a:t> is one of the oldest continuous artistic traditions in the world. The earliest paintings were not representational but ornamental; they consisted of patterns or designs rather than pictures. Stone Age pottery was painted with spirals, zigzags, dots, or animals. It was only during the Warring States Period (403-221 B.C.) that artists began to represent the world around them.</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6386" name="Picture 2"/>
          <p:cNvPicPr>
            <a:picLocks noGrp="1" noChangeAspect="1" noChangeArrowheads="1"/>
          </p:cNvPicPr>
          <p:nvPr>
            <p:ph idx="1"/>
          </p:nvPr>
        </p:nvPicPr>
        <p:blipFill>
          <a:blip r:embed="rId2" cstate="print"/>
          <a:srcRect/>
          <a:stretch>
            <a:fillRect/>
          </a:stretch>
        </p:blipFill>
        <p:spPr bwMode="auto">
          <a:xfrm>
            <a:off x="90840" y="1600200"/>
            <a:ext cx="8900760" cy="449806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7410" name="Picture 2"/>
          <p:cNvPicPr>
            <a:picLocks noGrp="1" noChangeAspect="1" noChangeArrowheads="1"/>
          </p:cNvPicPr>
          <p:nvPr>
            <p:ph idx="1"/>
          </p:nvPr>
        </p:nvPicPr>
        <p:blipFill>
          <a:blip r:embed="rId2" cstate="print"/>
          <a:srcRect/>
          <a:stretch>
            <a:fillRect/>
          </a:stretch>
        </p:blipFill>
        <p:spPr bwMode="auto">
          <a:xfrm>
            <a:off x="2282270" y="89318"/>
            <a:ext cx="6685201" cy="6616282"/>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8434" name="Picture 2"/>
          <p:cNvPicPr>
            <a:picLocks noGrp="1" noChangeAspect="1" noChangeArrowheads="1"/>
          </p:cNvPicPr>
          <p:nvPr>
            <p:ph idx="1"/>
          </p:nvPr>
        </p:nvPicPr>
        <p:blipFill>
          <a:blip r:embed="rId2" cstate="print"/>
          <a:srcRect/>
          <a:stretch>
            <a:fillRect/>
          </a:stretch>
        </p:blipFill>
        <p:spPr bwMode="auto">
          <a:xfrm>
            <a:off x="106006" y="1676400"/>
            <a:ext cx="8885594" cy="435394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Painting in the traditional style is known today in Chinese as </a:t>
            </a:r>
            <a:r>
              <a:rPr lang="en-US" i="1" dirty="0" err="1" smtClean="0"/>
              <a:t>guó</a:t>
            </a:r>
            <a:r>
              <a:rPr lang="en-US" i="1" dirty="0" smtClean="0"/>
              <a:t> </a:t>
            </a:r>
            <a:r>
              <a:rPr lang="en-US" i="1" dirty="0" err="1" smtClean="0"/>
              <a:t>huà</a:t>
            </a:r>
            <a:r>
              <a:rPr lang="en-US" dirty="0" smtClean="0"/>
              <a:t> </a:t>
            </a:r>
            <a:r>
              <a:rPr lang="ja-JP" altLang="en-US" smtClean="0"/>
              <a:t>国画</a:t>
            </a:r>
            <a:r>
              <a:rPr lang="en-US" altLang="ja-JP" dirty="0" smtClean="0"/>
              <a:t>, </a:t>
            </a:r>
            <a:r>
              <a:rPr lang="en-US" dirty="0" smtClean="0"/>
              <a:t>meaning 'national' or 'native painting', as opposed to Western styles of art which became popular in China in the 20th century. Traditional painting involves essentially the same techniques as calligraphy and is done with a brush dipped in black or colored ink; oils are not used. As with calligraphy, the most popular materials on which paintings are made of are paper and silk. The finished work is then mounted on scrolls, which can be hung or rolled up. Traditional painting also is done in albums and on walls, </a:t>
            </a:r>
            <a:r>
              <a:rPr lang="en-US" dirty="0" err="1" smtClean="0"/>
              <a:t>lacquerwork</a:t>
            </a:r>
            <a:r>
              <a:rPr lang="en-US" dirty="0" smtClean="0"/>
              <a:t>, and other media.</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304800"/>
            <a:ext cx="8226425" cy="6400800"/>
          </a:xfrm>
        </p:spPr>
        <p:txBody>
          <a:bodyPr/>
          <a:lstStyle/>
          <a:p>
            <a:r>
              <a:rPr lang="en-US" dirty="0" smtClean="0"/>
              <a:t>The two main techniques in Chinese painting are:</a:t>
            </a:r>
          </a:p>
          <a:p>
            <a:pPr lvl="1"/>
            <a:r>
              <a:rPr lang="en-US" dirty="0" smtClean="0"/>
              <a:t>Meticulous - Gong-bi (</a:t>
            </a:r>
            <a:r>
              <a:rPr lang="ja-JP" altLang="en-US" smtClean="0"/>
              <a:t>工筆</a:t>
            </a:r>
            <a:r>
              <a:rPr lang="en-US" altLang="ja-JP" dirty="0" smtClean="0"/>
              <a:t>) </a:t>
            </a:r>
            <a:r>
              <a:rPr lang="en-US" dirty="0" smtClean="0"/>
              <a:t>often referred to as "court-style" painting</a:t>
            </a:r>
          </a:p>
          <a:p>
            <a:pPr lvl="1"/>
            <a:r>
              <a:rPr lang="en-US" dirty="0" smtClean="0"/>
              <a:t>Freehand - Shui-mo (</a:t>
            </a:r>
            <a:r>
              <a:rPr lang="ja-JP" altLang="en-US" smtClean="0"/>
              <a:t>水墨</a:t>
            </a:r>
            <a:r>
              <a:rPr lang="en-US" altLang="ja-JP" dirty="0" smtClean="0"/>
              <a:t>) </a:t>
            </a:r>
            <a:r>
              <a:rPr lang="en-US" dirty="0" smtClean="0"/>
              <a:t>loosely termed </a:t>
            </a:r>
            <a:r>
              <a:rPr lang="en-US" dirty="0" err="1" smtClean="0"/>
              <a:t>watercolour</a:t>
            </a:r>
            <a:r>
              <a:rPr lang="en-US" dirty="0" smtClean="0"/>
              <a:t> or brush painting. The Chinese character "mo" means ink and "</a:t>
            </a:r>
            <a:r>
              <a:rPr lang="en-US" dirty="0" err="1" smtClean="0"/>
              <a:t>shui</a:t>
            </a:r>
            <a:r>
              <a:rPr lang="en-US" dirty="0" smtClean="0"/>
              <a:t>" means water. This style is also referred to as "</a:t>
            </a:r>
            <a:r>
              <a:rPr lang="en-US" dirty="0" err="1" smtClean="0"/>
              <a:t>xie</a:t>
            </a:r>
            <a:r>
              <a:rPr lang="en-US" dirty="0" smtClean="0"/>
              <a:t> </a:t>
            </a:r>
            <a:r>
              <a:rPr lang="en-US" dirty="0" err="1" smtClean="0"/>
              <a:t>yi</a:t>
            </a:r>
            <a:r>
              <a:rPr lang="en-US" dirty="0" smtClean="0"/>
              <a:t>" (</a:t>
            </a:r>
            <a:r>
              <a:rPr lang="ja-JP" altLang="en-US" smtClean="0"/>
              <a:t>寫意</a:t>
            </a:r>
            <a:r>
              <a:rPr lang="en-US" altLang="ja-JP" dirty="0" smtClean="0"/>
              <a:t>) </a:t>
            </a:r>
            <a:r>
              <a:rPr lang="en-US" dirty="0" smtClean="0"/>
              <a:t>or freehand style.</a:t>
            </a:r>
          </a:p>
          <a:p>
            <a:r>
              <a:rPr lang="en-US" dirty="0" smtClean="0"/>
              <a:t>Artists from the Han (202 BC) to the Tang (618–906) dynasties mainly painted the human figure. Much of what we know of early Chinese figure painting comes from burial sites, where paintings were preserved on silk banners, lacquered objects, and tomb walls. Many early tomb paintings were meant to protect the dead or help their souls get to paradise. Others illustrated the teachings of the Chinese philosopher Confucius, or showed scenes of daily life.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613" y="1066800"/>
            <a:ext cx="8226425" cy="5059363"/>
          </a:xfrm>
        </p:spPr>
        <p:txBody>
          <a:bodyPr/>
          <a:lstStyle/>
          <a:p>
            <a:r>
              <a:rPr lang="en-US" dirty="0" smtClean="0"/>
              <a:t>Many critics consider landscape to be the highest form of Chinese painting. The time from the Five Dynasties period to the Northern Song period (907–1127) is known as the "Great age of Chinese landscape". In the north, artists such as Jing </a:t>
            </a:r>
            <a:r>
              <a:rPr lang="en-US" dirty="0" err="1" smtClean="0"/>
              <a:t>Hao</a:t>
            </a:r>
            <a:r>
              <a:rPr lang="en-US" dirty="0" smtClean="0"/>
              <a:t>, Fan </a:t>
            </a:r>
            <a:r>
              <a:rPr lang="en-US" dirty="0" err="1" smtClean="0"/>
              <a:t>Kuan</a:t>
            </a:r>
            <a:r>
              <a:rPr lang="en-US" dirty="0" smtClean="0"/>
              <a:t>, and </a:t>
            </a:r>
            <a:r>
              <a:rPr lang="en-US" dirty="0" err="1" smtClean="0"/>
              <a:t>Guo</a:t>
            </a:r>
            <a:r>
              <a:rPr lang="en-US" dirty="0" smtClean="0"/>
              <a:t> Xi painted pictures of towering mountains, using strong black lines, ink wash, and sharp, dotted brushstrokes to suggest rough stone. In the south, Dong Yuan, </a:t>
            </a:r>
            <a:r>
              <a:rPr lang="en-US" dirty="0" err="1" smtClean="0"/>
              <a:t>Juran</a:t>
            </a:r>
            <a:r>
              <a:rPr lang="en-US" dirty="0" smtClean="0"/>
              <a:t>, and other artists painted the rolling hills and rivers of their native countryside in peaceful scenes done with softer, rubbed brushwork. These two kinds of scenes and techniques became the classical styles of Chinese landscape painting.</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cstate="print"/>
          <a:srcRect/>
          <a:stretch>
            <a:fillRect/>
          </a:stretch>
        </p:blipFill>
        <p:spPr bwMode="auto">
          <a:xfrm>
            <a:off x="2853643" y="139124"/>
            <a:ext cx="4976929" cy="6566476"/>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cstate="print"/>
          <a:srcRect/>
          <a:stretch>
            <a:fillRect/>
          </a:stretch>
        </p:blipFill>
        <p:spPr bwMode="auto">
          <a:xfrm>
            <a:off x="2339974" y="150161"/>
            <a:ext cx="6597732" cy="6555439"/>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cstate="print"/>
          <a:srcRect/>
          <a:stretch>
            <a:fillRect/>
          </a:stretch>
        </p:blipFill>
        <p:spPr bwMode="auto">
          <a:xfrm>
            <a:off x="216592" y="838200"/>
            <a:ext cx="8704467" cy="528796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cstate="print"/>
          <a:srcRect/>
          <a:stretch>
            <a:fillRect/>
          </a:stretch>
        </p:blipFill>
        <p:spPr bwMode="auto">
          <a:xfrm>
            <a:off x="2169838" y="194306"/>
            <a:ext cx="6741064" cy="6358894"/>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heme/theme1.xml><?xml version="1.0" encoding="utf-8"?>
<a:theme xmlns:a="http://schemas.openxmlformats.org/drawingml/2006/main" name="china architecture">
  <a:themeElements>
    <a:clrScheme name="Office Theme 2">
      <a:dk1>
        <a:srgbClr val="000000"/>
      </a:dk1>
      <a:lt1>
        <a:srgbClr val="CC9966"/>
      </a:lt1>
      <a:dk2>
        <a:srgbClr val="000000"/>
      </a:dk2>
      <a:lt2>
        <a:srgbClr val="666666"/>
      </a:lt2>
      <a:accent1>
        <a:srgbClr val="664E14"/>
      </a:accent1>
      <a:accent2>
        <a:srgbClr val="803826"/>
      </a:accent2>
      <a:accent3>
        <a:srgbClr val="E2CAB8"/>
      </a:accent3>
      <a:accent4>
        <a:srgbClr val="000000"/>
      </a:accent4>
      <a:accent5>
        <a:srgbClr val="B8B2AA"/>
      </a:accent5>
      <a:accent6>
        <a:srgbClr val="733221"/>
      </a:accent6>
      <a:hlink>
        <a:srgbClr val="464C0F"/>
      </a:hlink>
      <a:folHlink>
        <a:srgbClr val="663D14"/>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CC9966"/>
        </a:lt1>
        <a:dk2>
          <a:srgbClr val="000000"/>
        </a:dk2>
        <a:lt2>
          <a:srgbClr val="666666"/>
        </a:lt2>
        <a:accent1>
          <a:srgbClr val="AD5803"/>
        </a:accent1>
        <a:accent2>
          <a:srgbClr val="704C28"/>
        </a:accent2>
        <a:accent3>
          <a:srgbClr val="E2CAB8"/>
        </a:accent3>
        <a:accent4>
          <a:srgbClr val="000000"/>
        </a:accent4>
        <a:accent5>
          <a:srgbClr val="D3B4AA"/>
        </a:accent5>
        <a:accent6>
          <a:srgbClr val="654423"/>
        </a:accent6>
        <a:hlink>
          <a:srgbClr val="512900"/>
        </a:hlink>
        <a:folHlink>
          <a:srgbClr val="70390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CC9966"/>
        </a:lt1>
        <a:dk2>
          <a:srgbClr val="000000"/>
        </a:dk2>
        <a:lt2>
          <a:srgbClr val="666666"/>
        </a:lt2>
        <a:accent1>
          <a:srgbClr val="664E14"/>
        </a:accent1>
        <a:accent2>
          <a:srgbClr val="803826"/>
        </a:accent2>
        <a:accent3>
          <a:srgbClr val="E2CAB8"/>
        </a:accent3>
        <a:accent4>
          <a:srgbClr val="000000"/>
        </a:accent4>
        <a:accent5>
          <a:srgbClr val="B8B2AA"/>
        </a:accent5>
        <a:accent6>
          <a:srgbClr val="733221"/>
        </a:accent6>
        <a:hlink>
          <a:srgbClr val="464C0F"/>
        </a:hlink>
        <a:folHlink>
          <a:srgbClr val="663D14"/>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CC9966"/>
        </a:lt1>
        <a:dk2>
          <a:srgbClr val="000000"/>
        </a:dk2>
        <a:lt2>
          <a:srgbClr val="666666"/>
        </a:lt2>
        <a:accent1>
          <a:srgbClr val="13402E"/>
        </a:accent1>
        <a:accent2>
          <a:srgbClr val="662933"/>
        </a:accent2>
        <a:accent3>
          <a:srgbClr val="E2CAB8"/>
        </a:accent3>
        <a:accent4>
          <a:srgbClr val="000000"/>
        </a:accent4>
        <a:accent5>
          <a:srgbClr val="AAAFAD"/>
        </a:accent5>
        <a:accent6>
          <a:srgbClr val="5C242D"/>
        </a:accent6>
        <a:hlink>
          <a:srgbClr val="2D3259"/>
        </a:hlink>
        <a:folHlink>
          <a:srgbClr val="663D14"/>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CC9966"/>
        </a:lt1>
        <a:dk2>
          <a:srgbClr val="000000"/>
        </a:dk2>
        <a:lt2>
          <a:srgbClr val="666666"/>
        </a:lt2>
        <a:accent1>
          <a:srgbClr val="663D14"/>
        </a:accent1>
        <a:accent2>
          <a:srgbClr val="464C0F"/>
        </a:accent2>
        <a:accent3>
          <a:srgbClr val="E2CAB8"/>
        </a:accent3>
        <a:accent4>
          <a:srgbClr val="000000"/>
        </a:accent4>
        <a:accent5>
          <a:srgbClr val="B8AFAA"/>
        </a:accent5>
        <a:accent6>
          <a:srgbClr val="3F440C"/>
        </a:accent6>
        <a:hlink>
          <a:srgbClr val="592855"/>
        </a:hlink>
        <a:folHlink>
          <a:srgbClr val="1F394C"/>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AD5803"/>
        </a:accent1>
        <a:accent2>
          <a:srgbClr val="704C28"/>
        </a:accent2>
        <a:accent3>
          <a:srgbClr val="FFFFFF"/>
        </a:accent3>
        <a:accent4>
          <a:srgbClr val="000000"/>
        </a:accent4>
        <a:accent5>
          <a:srgbClr val="D3B4AA"/>
        </a:accent5>
        <a:accent6>
          <a:srgbClr val="654423"/>
        </a:accent6>
        <a:hlink>
          <a:srgbClr val="512900"/>
        </a:hlink>
        <a:folHlink>
          <a:srgbClr val="703902"/>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664E14"/>
        </a:accent1>
        <a:accent2>
          <a:srgbClr val="803826"/>
        </a:accent2>
        <a:accent3>
          <a:srgbClr val="FFFFFF"/>
        </a:accent3>
        <a:accent4>
          <a:srgbClr val="000000"/>
        </a:accent4>
        <a:accent5>
          <a:srgbClr val="B8B2AA"/>
        </a:accent5>
        <a:accent6>
          <a:srgbClr val="733221"/>
        </a:accent6>
        <a:hlink>
          <a:srgbClr val="464C0F"/>
        </a:hlink>
        <a:folHlink>
          <a:srgbClr val="663D14"/>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13402E"/>
        </a:accent1>
        <a:accent2>
          <a:srgbClr val="662933"/>
        </a:accent2>
        <a:accent3>
          <a:srgbClr val="FFFFFF"/>
        </a:accent3>
        <a:accent4>
          <a:srgbClr val="000000"/>
        </a:accent4>
        <a:accent5>
          <a:srgbClr val="AAAFAD"/>
        </a:accent5>
        <a:accent6>
          <a:srgbClr val="5C242D"/>
        </a:accent6>
        <a:hlink>
          <a:srgbClr val="2D3259"/>
        </a:hlink>
        <a:folHlink>
          <a:srgbClr val="663D14"/>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663D14"/>
        </a:accent1>
        <a:accent2>
          <a:srgbClr val="464C0F"/>
        </a:accent2>
        <a:accent3>
          <a:srgbClr val="FFFFFF"/>
        </a:accent3>
        <a:accent4>
          <a:srgbClr val="000000"/>
        </a:accent4>
        <a:accent5>
          <a:srgbClr val="B8AFAA"/>
        </a:accent5>
        <a:accent6>
          <a:srgbClr val="3F440C"/>
        </a:accent6>
        <a:hlink>
          <a:srgbClr val="592855"/>
        </a:hlink>
        <a:folHlink>
          <a:srgbClr val="1F394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000000"/>
      </a:dk1>
      <a:lt1>
        <a:srgbClr val="CC9966"/>
      </a:lt1>
      <a:dk2>
        <a:srgbClr val="000000"/>
      </a:dk2>
      <a:lt2>
        <a:srgbClr val="666666"/>
      </a:lt2>
      <a:accent1>
        <a:srgbClr val="664E14"/>
      </a:accent1>
      <a:accent2>
        <a:srgbClr val="803826"/>
      </a:accent2>
      <a:accent3>
        <a:srgbClr val="E2CAB8"/>
      </a:accent3>
      <a:accent4>
        <a:srgbClr val="000000"/>
      </a:accent4>
      <a:accent5>
        <a:srgbClr val="B8B2AA"/>
      </a:accent5>
      <a:accent6>
        <a:srgbClr val="733221"/>
      </a:accent6>
      <a:hlink>
        <a:srgbClr val="464C0F"/>
      </a:hlink>
      <a:folHlink>
        <a:srgbClr val="663D14"/>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CC9966"/>
        </a:lt1>
        <a:dk2>
          <a:srgbClr val="000000"/>
        </a:dk2>
        <a:lt2>
          <a:srgbClr val="666666"/>
        </a:lt2>
        <a:accent1>
          <a:srgbClr val="AD5803"/>
        </a:accent1>
        <a:accent2>
          <a:srgbClr val="704C28"/>
        </a:accent2>
        <a:accent3>
          <a:srgbClr val="E2CAB8"/>
        </a:accent3>
        <a:accent4>
          <a:srgbClr val="000000"/>
        </a:accent4>
        <a:accent5>
          <a:srgbClr val="D3B4AA"/>
        </a:accent5>
        <a:accent6>
          <a:srgbClr val="654423"/>
        </a:accent6>
        <a:hlink>
          <a:srgbClr val="512900"/>
        </a:hlink>
        <a:folHlink>
          <a:srgbClr val="70390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CC9966"/>
        </a:lt1>
        <a:dk2>
          <a:srgbClr val="000000"/>
        </a:dk2>
        <a:lt2>
          <a:srgbClr val="666666"/>
        </a:lt2>
        <a:accent1>
          <a:srgbClr val="664E14"/>
        </a:accent1>
        <a:accent2>
          <a:srgbClr val="803826"/>
        </a:accent2>
        <a:accent3>
          <a:srgbClr val="E2CAB8"/>
        </a:accent3>
        <a:accent4>
          <a:srgbClr val="000000"/>
        </a:accent4>
        <a:accent5>
          <a:srgbClr val="B8B2AA"/>
        </a:accent5>
        <a:accent6>
          <a:srgbClr val="733221"/>
        </a:accent6>
        <a:hlink>
          <a:srgbClr val="464C0F"/>
        </a:hlink>
        <a:folHlink>
          <a:srgbClr val="663D14"/>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CC9966"/>
        </a:lt1>
        <a:dk2>
          <a:srgbClr val="000000"/>
        </a:dk2>
        <a:lt2>
          <a:srgbClr val="666666"/>
        </a:lt2>
        <a:accent1>
          <a:srgbClr val="13402E"/>
        </a:accent1>
        <a:accent2>
          <a:srgbClr val="662933"/>
        </a:accent2>
        <a:accent3>
          <a:srgbClr val="E2CAB8"/>
        </a:accent3>
        <a:accent4>
          <a:srgbClr val="000000"/>
        </a:accent4>
        <a:accent5>
          <a:srgbClr val="AAAFAD"/>
        </a:accent5>
        <a:accent6>
          <a:srgbClr val="5C242D"/>
        </a:accent6>
        <a:hlink>
          <a:srgbClr val="2D3259"/>
        </a:hlink>
        <a:folHlink>
          <a:srgbClr val="663D14"/>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CC9966"/>
        </a:lt1>
        <a:dk2>
          <a:srgbClr val="000000"/>
        </a:dk2>
        <a:lt2>
          <a:srgbClr val="666666"/>
        </a:lt2>
        <a:accent1>
          <a:srgbClr val="663D14"/>
        </a:accent1>
        <a:accent2>
          <a:srgbClr val="464C0F"/>
        </a:accent2>
        <a:accent3>
          <a:srgbClr val="E2CAB8"/>
        </a:accent3>
        <a:accent4>
          <a:srgbClr val="000000"/>
        </a:accent4>
        <a:accent5>
          <a:srgbClr val="B8AFAA"/>
        </a:accent5>
        <a:accent6>
          <a:srgbClr val="3F440C"/>
        </a:accent6>
        <a:hlink>
          <a:srgbClr val="592855"/>
        </a:hlink>
        <a:folHlink>
          <a:srgbClr val="1F394C"/>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AD5803"/>
        </a:accent1>
        <a:accent2>
          <a:srgbClr val="704C28"/>
        </a:accent2>
        <a:accent3>
          <a:srgbClr val="FFFFFF"/>
        </a:accent3>
        <a:accent4>
          <a:srgbClr val="000000"/>
        </a:accent4>
        <a:accent5>
          <a:srgbClr val="D3B4AA"/>
        </a:accent5>
        <a:accent6>
          <a:srgbClr val="654423"/>
        </a:accent6>
        <a:hlink>
          <a:srgbClr val="512900"/>
        </a:hlink>
        <a:folHlink>
          <a:srgbClr val="703902"/>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664E14"/>
        </a:accent1>
        <a:accent2>
          <a:srgbClr val="803826"/>
        </a:accent2>
        <a:accent3>
          <a:srgbClr val="FFFFFF"/>
        </a:accent3>
        <a:accent4>
          <a:srgbClr val="000000"/>
        </a:accent4>
        <a:accent5>
          <a:srgbClr val="B8B2AA"/>
        </a:accent5>
        <a:accent6>
          <a:srgbClr val="733221"/>
        </a:accent6>
        <a:hlink>
          <a:srgbClr val="464C0F"/>
        </a:hlink>
        <a:folHlink>
          <a:srgbClr val="663D14"/>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13402E"/>
        </a:accent1>
        <a:accent2>
          <a:srgbClr val="662933"/>
        </a:accent2>
        <a:accent3>
          <a:srgbClr val="FFFFFF"/>
        </a:accent3>
        <a:accent4>
          <a:srgbClr val="000000"/>
        </a:accent4>
        <a:accent5>
          <a:srgbClr val="AAAFAD"/>
        </a:accent5>
        <a:accent6>
          <a:srgbClr val="5C242D"/>
        </a:accent6>
        <a:hlink>
          <a:srgbClr val="2D3259"/>
        </a:hlink>
        <a:folHlink>
          <a:srgbClr val="663D14"/>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663D14"/>
        </a:accent1>
        <a:accent2>
          <a:srgbClr val="464C0F"/>
        </a:accent2>
        <a:accent3>
          <a:srgbClr val="FFFFFF"/>
        </a:accent3>
        <a:accent4>
          <a:srgbClr val="000000"/>
        </a:accent4>
        <a:accent5>
          <a:srgbClr val="B8AFAA"/>
        </a:accent5>
        <a:accent6>
          <a:srgbClr val="3F440C"/>
        </a:accent6>
        <a:hlink>
          <a:srgbClr val="592855"/>
        </a:hlink>
        <a:folHlink>
          <a:srgbClr val="1F394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china architecture</Template>
  <TotalTime>31</TotalTime>
  <Words>486</Words>
  <Application>Microsoft Office PowerPoint</Application>
  <PresentationFormat>On-screen Show (4:3)</PresentationFormat>
  <Paragraphs>10</Paragraphs>
  <Slides>22</Slides>
  <Notes>0</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china architecture</vt:lpstr>
      <vt:lpstr>1_Default Design</vt:lpstr>
      <vt:lpstr>Chinese Art - Painting</vt:lpstr>
      <vt:lpstr>Chinese painting</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Art - Painting</dc:title>
  <dc:creator>Joe</dc:creator>
  <cp:lastModifiedBy>Joe</cp:lastModifiedBy>
  <cp:revision>2</cp:revision>
  <dcterms:created xsi:type="dcterms:W3CDTF">2010-06-18T16:22:50Z</dcterms:created>
  <dcterms:modified xsi:type="dcterms:W3CDTF">2010-06-18T16:53:55Z</dcterms:modified>
</cp:coreProperties>
</file>