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sldIdLst>
    <p:sldId id="256" r:id="rId3"/>
    <p:sldId id="257" r:id="rId4"/>
    <p:sldId id="258" r:id="rId5"/>
    <p:sldId id="275" r:id="rId6"/>
    <p:sldId id="288" r:id="rId7"/>
    <p:sldId id="277" r:id="rId8"/>
    <p:sldId id="281" r:id="rId9"/>
    <p:sldId id="290" r:id="rId10"/>
    <p:sldId id="291" r:id="rId11"/>
    <p:sldId id="292" r:id="rId12"/>
    <p:sldId id="293" r:id="rId13"/>
    <p:sldId id="296" r:id="rId14"/>
    <p:sldId id="259" r:id="rId15"/>
    <p:sldId id="287" r:id="rId16"/>
    <p:sldId id="294" r:id="rId17"/>
    <p:sldId id="297" r:id="rId18"/>
    <p:sldId id="298" r:id="rId19"/>
    <p:sldId id="260" r:id="rId20"/>
    <p:sldId id="276" r:id="rId21"/>
    <p:sldId id="299" r:id="rId22"/>
    <p:sldId id="295" r:id="rId23"/>
    <p:sldId id="300" r:id="rId24"/>
    <p:sldId id="261" r:id="rId25"/>
    <p:sldId id="301" r:id="rId26"/>
    <p:sldId id="302" r:id="rId27"/>
    <p:sldId id="303" r:id="rId28"/>
    <p:sldId id="304" r:id="rId29"/>
    <p:sldId id="262" r:id="rId30"/>
    <p:sldId id="305" r:id="rId31"/>
    <p:sldId id="306" r:id="rId32"/>
    <p:sldId id="307" r:id="rId33"/>
    <p:sldId id="263" r:id="rId34"/>
    <p:sldId id="289" r:id="rId35"/>
    <p:sldId id="264" r:id="rId36"/>
    <p:sldId id="278" r:id="rId37"/>
    <p:sldId id="279" r:id="rId38"/>
    <p:sldId id="280" r:id="rId39"/>
    <p:sldId id="282" r:id="rId40"/>
    <p:sldId id="265" r:id="rId41"/>
    <p:sldId id="270" r:id="rId42"/>
    <p:sldId id="283" r:id="rId43"/>
    <p:sldId id="271" r:id="rId44"/>
    <p:sldId id="272" r:id="rId45"/>
    <p:sldId id="273" r:id="rId46"/>
    <p:sldId id="286" r:id="rId47"/>
    <p:sldId id="274" r:id="rId48"/>
    <p:sldId id="284" r:id="rId49"/>
    <p:sldId id="285" r:id="rId50"/>
    <p:sldId id="266" r:id="rId51"/>
    <p:sldId id="308" r:id="rId52"/>
    <p:sldId id="309" r:id="rId53"/>
    <p:sldId id="310" r:id="rId54"/>
    <p:sldId id="311" r:id="rId55"/>
    <p:sldId id="312" r:id="rId56"/>
    <p:sldId id="313" r:id="rId57"/>
    <p:sldId id="314" r:id="rId58"/>
    <p:sldId id="267" r:id="rId59"/>
    <p:sldId id="315" r:id="rId60"/>
    <p:sldId id="316" r:id="rId61"/>
    <p:sldId id="317" r:id="rId62"/>
    <p:sldId id="318" r:id="rId63"/>
    <p:sldId id="319" r:id="rId64"/>
    <p:sldId id="320" r:id="rId65"/>
    <p:sldId id="321" r:id="rId66"/>
    <p:sldId id="322" r:id="rId67"/>
    <p:sldId id="268" r:id="rId68"/>
    <p:sldId id="323" r:id="rId69"/>
    <p:sldId id="324" r:id="rId70"/>
    <p:sldId id="325" r:id="rId71"/>
    <p:sldId id="326" r:id="rId72"/>
    <p:sldId id="327" r:id="rId73"/>
    <p:sldId id="328" r:id="rId74"/>
    <p:sldId id="269" r:id="rId75"/>
    <p:sldId id="329" r:id="rId76"/>
    <p:sldId id="330" r:id="rId77"/>
    <p:sldId id="331" r:id="rId78"/>
    <p:sldId id="332" r:id="rId79"/>
    <p:sldId id="333" r:id="rId8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0"/>
    <p:restoredTop sz="94600"/>
  </p:normalViewPr>
  <p:slideViewPr>
    <p:cSldViewPr snapToGrid="0">
      <p:cViewPr varScale="1">
        <p:scale>
          <a:sx n="65" d="100"/>
          <a:sy n="65" d="100"/>
        </p:scale>
        <p:origin x="-720"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a:xfrm>
            <a:off x="685800" y="2130425"/>
            <a:ext cx="7772400" cy="1470025"/>
          </a:xfrm>
        </p:spPr>
        <p:txBody>
          <a:bodyPr/>
          <a:lstStyle>
            <a:lvl1pPr algn="ctr">
              <a:defRPr/>
            </a:lvl1pPr>
          </a:lstStyle>
          <a:p>
            <a:r>
              <a:rPr lang="en-US" smtClean="0"/>
              <a:t>Click to edit Master title style</a:t>
            </a:r>
            <a:endParaRPr lang="en-US"/>
          </a:p>
        </p:txBody>
      </p:sp>
      <p:sp>
        <p:nvSpPr>
          <p:cNvPr id="21507"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smtClean="0"/>
              <a:t>Click to edit Master subtitle style</a:t>
            </a:r>
            <a:endParaRPr lang="en-US"/>
          </a:p>
        </p:txBody>
      </p:sp>
      <p:sp>
        <p:nvSpPr>
          <p:cNvPr id="21508" name="Rectangle 4"/>
          <p:cNvSpPr>
            <a:spLocks noGrp="1" noChangeArrowheads="1"/>
          </p:cNvSpPr>
          <p:nvPr>
            <p:ph type="dt" sz="half" idx="2"/>
          </p:nvPr>
        </p:nvSpPr>
        <p:spPr/>
        <p:txBody>
          <a:bodyPr/>
          <a:lstStyle>
            <a:lvl1pPr>
              <a:defRPr/>
            </a:lvl1pPr>
          </a:lstStyle>
          <a:p>
            <a:endParaRPr lang="en-US"/>
          </a:p>
        </p:txBody>
      </p:sp>
      <p:sp>
        <p:nvSpPr>
          <p:cNvPr id="21509" name="Rectangle 5"/>
          <p:cNvSpPr>
            <a:spLocks noGrp="1" noChangeArrowheads="1"/>
          </p:cNvSpPr>
          <p:nvPr>
            <p:ph type="ftr" sz="quarter" idx="3"/>
          </p:nvPr>
        </p:nvSpPr>
        <p:spPr/>
        <p:txBody>
          <a:bodyPr/>
          <a:lstStyle>
            <a:lvl1pPr>
              <a:defRPr/>
            </a:lvl1pPr>
          </a:lstStyle>
          <a:p>
            <a:endParaRPr lang="en-US"/>
          </a:p>
        </p:txBody>
      </p:sp>
      <p:sp>
        <p:nvSpPr>
          <p:cNvPr id="21510" name="Rectangle 6"/>
          <p:cNvSpPr>
            <a:spLocks noGrp="1" noChangeArrowheads="1"/>
          </p:cNvSpPr>
          <p:nvPr>
            <p:ph type="sldNum" sz="quarter" idx="4"/>
          </p:nvPr>
        </p:nvSpPr>
        <p:spPr/>
        <p:txBody>
          <a:bodyPr/>
          <a:lstStyle>
            <a:lvl1pPr>
              <a:defRPr/>
            </a:lvl1pPr>
          </a:lstStyle>
          <a:p>
            <a:fld id="{B2E46468-BA45-40F0-A8A5-BA365A985056}"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7C1B09B-8829-4636-A432-3913CB2EE0A6}"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5675" y="274638"/>
            <a:ext cx="1781175"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960563" y="274638"/>
            <a:ext cx="51927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DB1943A-15ED-40FF-8A9F-E3ABFAC12FFD}"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F173E34-FA55-48D7-8005-6019D437017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FF49164-C9BE-4506-83AE-2D5C3DCBC2B5}"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960563" y="1600200"/>
            <a:ext cx="3486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99113" y="1600200"/>
            <a:ext cx="348773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5636D6E-D786-42B7-AD81-65D9BFDBE8D3}"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D0130365-C3FF-4B72-9AB2-39BD3039E44F}"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2DC82BF-E421-45EA-92EE-401B525C23A7}"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22BC9CB8-FEBB-4680-A6DE-60699085D103}"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8FB0D99-6B90-46B3-AB82-85F50CE051BA}"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B63B351-F969-4893-9E29-8F37C9A4D379}"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960563" y="274638"/>
            <a:ext cx="7126287"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1960563" y="1600200"/>
            <a:ext cx="7126287"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EF54FA9D-B320-418E-8D35-4DCD0B04565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spcBef>
          <a:spcPct val="0"/>
        </a:spcBef>
        <a:spcAft>
          <a:spcPct val="0"/>
        </a:spcAft>
        <a:defRPr sz="44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Arial" charset="0"/>
          <a:cs typeface="Arial" charset="0"/>
        </a:defRPr>
      </a:lvl2pPr>
      <a:lvl3pPr algn="l" rtl="0" eaLnBrk="1" fontAlgn="base" hangingPunct="1">
        <a:spcBef>
          <a:spcPct val="0"/>
        </a:spcBef>
        <a:spcAft>
          <a:spcPct val="0"/>
        </a:spcAft>
        <a:defRPr sz="4400">
          <a:solidFill>
            <a:schemeClr val="tx2"/>
          </a:solidFill>
          <a:latin typeface="Arial" charset="0"/>
          <a:cs typeface="Arial" charset="0"/>
        </a:defRPr>
      </a:lvl3pPr>
      <a:lvl4pPr algn="l" rtl="0" eaLnBrk="1" fontAlgn="base" hangingPunct="1">
        <a:spcBef>
          <a:spcPct val="0"/>
        </a:spcBef>
        <a:spcAft>
          <a:spcPct val="0"/>
        </a:spcAft>
        <a:defRPr sz="4400">
          <a:solidFill>
            <a:schemeClr val="tx2"/>
          </a:solidFill>
          <a:latin typeface="Arial" charset="0"/>
          <a:cs typeface="Arial" charset="0"/>
        </a:defRPr>
      </a:lvl4pPr>
      <a:lvl5pPr algn="l" rtl="0" eaLnBrk="1" fontAlgn="base" hangingPunct="1">
        <a:spcBef>
          <a:spcPct val="0"/>
        </a:spcBef>
        <a:spcAft>
          <a:spcPct val="0"/>
        </a:spcAft>
        <a:defRPr sz="4400">
          <a:solidFill>
            <a:schemeClr val="tx2"/>
          </a:solidFill>
          <a:latin typeface="Arial" charset="0"/>
          <a:cs typeface="Arial" charset="0"/>
        </a:defRPr>
      </a:lvl5pPr>
      <a:lvl6pPr marL="457200" algn="l" rtl="0" eaLnBrk="1" fontAlgn="base" hangingPunct="1">
        <a:spcBef>
          <a:spcPct val="0"/>
        </a:spcBef>
        <a:spcAft>
          <a:spcPct val="0"/>
        </a:spcAft>
        <a:defRPr sz="4400">
          <a:solidFill>
            <a:schemeClr val="tx2"/>
          </a:solidFill>
          <a:latin typeface="Arial" charset="0"/>
          <a:cs typeface="Arial" charset="0"/>
        </a:defRPr>
      </a:lvl6pPr>
      <a:lvl7pPr marL="914400" algn="l" rtl="0" eaLnBrk="1" fontAlgn="base" hangingPunct="1">
        <a:spcBef>
          <a:spcPct val="0"/>
        </a:spcBef>
        <a:spcAft>
          <a:spcPct val="0"/>
        </a:spcAft>
        <a:defRPr sz="4400">
          <a:solidFill>
            <a:schemeClr val="tx2"/>
          </a:solidFill>
          <a:latin typeface="Arial" charset="0"/>
          <a:cs typeface="Arial" charset="0"/>
        </a:defRPr>
      </a:lvl7pPr>
      <a:lvl8pPr marL="1371600" algn="l" rtl="0" eaLnBrk="1" fontAlgn="base" hangingPunct="1">
        <a:spcBef>
          <a:spcPct val="0"/>
        </a:spcBef>
        <a:spcAft>
          <a:spcPct val="0"/>
        </a:spcAft>
        <a:defRPr sz="4400">
          <a:solidFill>
            <a:schemeClr val="tx2"/>
          </a:solidFill>
          <a:latin typeface="Arial" charset="0"/>
          <a:cs typeface="Arial" charset="0"/>
        </a:defRPr>
      </a:lvl8pPr>
      <a:lvl9pPr marL="1828800" algn="l"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p:txBody>
          <a:bodyPr/>
          <a:lstStyle/>
          <a:p>
            <a:r>
              <a:rPr lang="en-US" b="1" dirty="0" smtClean="0">
                <a:solidFill>
                  <a:srgbClr val="FF0000"/>
                </a:solidFill>
                <a:effectLst>
                  <a:outerShdw blurRad="38100" dist="38100" dir="2700000" algn="tl">
                    <a:srgbClr val="000000">
                      <a:alpha val="43137"/>
                    </a:srgbClr>
                  </a:outerShdw>
                </a:effectLst>
              </a:rPr>
              <a:t>USA – Views of America</a:t>
            </a:r>
            <a:endParaRPr lang="en-US" b="1" dirty="0">
              <a:solidFill>
                <a:srgbClr val="FF0000"/>
              </a:solidFill>
              <a:effectLst>
                <a:outerShdw blurRad="38100" dist="38100" dir="2700000" algn="tl">
                  <a:srgbClr val="000000">
                    <a:alpha val="43137"/>
                  </a:srgbClr>
                </a:outerShdw>
              </a:effectLst>
            </a:endParaRPr>
          </a:p>
        </p:txBody>
      </p:sp>
      <p:sp>
        <p:nvSpPr>
          <p:cNvPr id="22531" name="Rectangle 3"/>
          <p:cNvSpPr>
            <a:spLocks noGrp="1" noChangeArrowheads="1"/>
          </p:cNvSpPr>
          <p:nvPr>
            <p:ph type="subTitle" idx="1"/>
          </p:nvPr>
        </p:nvSpPr>
        <p:spPr/>
        <p:txBody>
          <a:bodyPr/>
          <a:lstStyle/>
          <a:p>
            <a:r>
              <a:rPr lang="en-US" b="1" dirty="0" smtClean="0">
                <a:solidFill>
                  <a:srgbClr val="0070C0"/>
                </a:solidFill>
                <a:effectLst>
                  <a:outerShdw blurRad="38100" dist="38100" dir="2700000" algn="tl">
                    <a:srgbClr val="000000">
                      <a:alpha val="43137"/>
                    </a:srgbClr>
                  </a:outerShdw>
                </a:effectLst>
              </a:rPr>
              <a:t>A Visual Overview</a:t>
            </a:r>
            <a:endParaRPr lang="en-US" b="1" dirty="0">
              <a:solidFill>
                <a:srgbClr val="0070C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155465"/>
          </a:xfrm>
        </p:spPr>
        <p:txBody>
          <a:bodyPr/>
          <a:lstStyle/>
          <a:p>
            <a:r>
              <a:rPr lang="en-US" sz="3600" b="1" dirty="0"/>
              <a:t>Live Oak forest. Spring Island, South Carolina. </a:t>
            </a: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5465"/>
            <a:ext cx="9144000" cy="5702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38475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257" y="0"/>
            <a:ext cx="8662067" cy="682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61257" y="33224"/>
            <a:ext cx="8662067" cy="1414576"/>
          </a:xfrm>
        </p:spPr>
        <p:txBody>
          <a:bodyPr/>
          <a:lstStyle/>
          <a:p>
            <a:r>
              <a:rPr lang="en-US" sz="3200" b="1" dirty="0">
                <a:solidFill>
                  <a:srgbClr val="FF0000"/>
                </a:solidFill>
                <a:effectLst>
                  <a:outerShdw blurRad="38100" dist="38100" dir="2700000" algn="tl">
                    <a:srgbClr val="000000">
                      <a:alpha val="43137"/>
                    </a:srgbClr>
                  </a:outerShdw>
                </a:effectLst>
              </a:rPr>
              <a:t>Bald cypress and oak trees with Spanish moss along Clark Lake Delta National Forest Mississippi </a:t>
            </a:r>
          </a:p>
        </p:txBody>
      </p:sp>
    </p:spTree>
    <p:extLst>
      <p:ext uri="{BB962C8B-B14F-4D97-AF65-F5344CB8AC3E}">
        <p14:creationId xmlns:p14="http://schemas.microsoft.com/office/powerpoint/2010/main" val="13661345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313" y="0"/>
            <a:ext cx="9064687" cy="1556656"/>
          </a:xfrm>
        </p:spPr>
        <p:txBody>
          <a:bodyPr/>
          <a:lstStyle/>
          <a:p>
            <a:r>
              <a:rPr lang="en-US" sz="2800" b="1" dirty="0"/>
              <a:t>Picturesque garden scene at night in the Oaks city park, with lighted water fountain and decorative lights on the shrubbery. New Orleans, Louisiana. </a:t>
            </a: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56656"/>
            <a:ext cx="9165967" cy="5007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65471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Appalachian Mountains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289977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680" y="0"/>
            <a:ext cx="804366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25680" y="0"/>
            <a:ext cx="8043666" cy="1417638"/>
          </a:xfrm>
        </p:spPr>
        <p:txBody>
          <a:bodyPr/>
          <a:lstStyle/>
          <a:p>
            <a:r>
              <a:rPr lang="en-US" sz="3200" b="1" dirty="0">
                <a:solidFill>
                  <a:schemeClr val="bg1">
                    <a:lumMod val="95000"/>
                  </a:schemeClr>
                </a:solidFill>
              </a:rPr>
              <a:t>North Hero, Vermont. In the Lake Champlain Islands in Vermont. </a:t>
            </a:r>
          </a:p>
        </p:txBody>
      </p:sp>
    </p:spTree>
    <p:extLst>
      <p:ext uri="{BB962C8B-B14F-4D97-AF65-F5344CB8AC3E}">
        <p14:creationId xmlns:p14="http://schemas.microsoft.com/office/powerpoint/2010/main" val="42143640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3039341" cy="6270172"/>
          </a:xfrm>
        </p:spPr>
        <p:txBody>
          <a:bodyPr/>
          <a:lstStyle/>
          <a:p>
            <a:r>
              <a:rPr lang="en-US" sz="3600" dirty="0"/>
              <a:t>Mountain laurel and chestnut oak on North Mountain George Washington National Forest Virginia </a:t>
            </a: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9341" y="0"/>
            <a:ext cx="61046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35739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8"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017713" y="0"/>
            <a:ext cx="7126287" cy="1143000"/>
          </a:xfrm>
        </p:spPr>
        <p:txBody>
          <a:bodyPr/>
          <a:lstStyle/>
          <a:p>
            <a:r>
              <a:rPr lang="en-US" b="1" dirty="0" smtClean="0">
                <a:solidFill>
                  <a:schemeClr val="bg1"/>
                </a:solidFill>
              </a:rPr>
              <a:t>West Virginia Coal Mine</a:t>
            </a:r>
            <a:endParaRPr lang="en-US" b="1" dirty="0">
              <a:solidFill>
                <a:schemeClr val="bg1"/>
              </a:solidFill>
            </a:endParaRPr>
          </a:p>
        </p:txBody>
      </p:sp>
    </p:spTree>
    <p:extLst>
      <p:ext uri="{BB962C8B-B14F-4D97-AF65-F5344CB8AC3E}">
        <p14:creationId xmlns:p14="http://schemas.microsoft.com/office/powerpoint/2010/main" val="33046032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086850" cy="881743"/>
          </a:xfrm>
        </p:spPr>
        <p:txBody>
          <a:bodyPr/>
          <a:lstStyle/>
          <a:p>
            <a:r>
              <a:rPr lang="en-US" sz="3200" dirty="0" smtClean="0"/>
              <a:t>Mountain top removal coal mine in West Virginia</a:t>
            </a:r>
            <a:endParaRPr lang="en-US" sz="3200"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02640"/>
            <a:ext cx="9144000" cy="6055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50360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Central Interior Plains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198275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6291" y="0"/>
            <a:ext cx="453771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52401" y="274637"/>
            <a:ext cx="4343399" cy="4580391"/>
          </a:xfrm>
        </p:spPr>
        <p:txBody>
          <a:bodyPr/>
          <a:lstStyle/>
          <a:p>
            <a:r>
              <a:rPr lang="en-US" dirty="0"/>
              <a:t>Oak tree and sun, </a:t>
            </a:r>
            <a:r>
              <a:rPr lang="en-US" dirty="0" err="1"/>
              <a:t>Waubonsie</a:t>
            </a:r>
            <a:r>
              <a:rPr lang="en-US" dirty="0"/>
              <a:t> State Park, Fremont County, Iowa </a:t>
            </a:r>
          </a:p>
        </p:txBody>
      </p:sp>
    </p:spTree>
    <p:extLst>
      <p:ext uri="{BB962C8B-B14F-4D97-AF65-F5344CB8AC3E}">
        <p14:creationId xmlns:p14="http://schemas.microsoft.com/office/powerpoint/2010/main" val="22821206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017713" y="0"/>
            <a:ext cx="7126287" cy="1143000"/>
          </a:xfrm>
        </p:spPr>
        <p:txBody>
          <a:bodyPr/>
          <a:lstStyle/>
          <a:p>
            <a:r>
              <a:rPr lang="en-US" dirty="0" smtClean="0"/>
              <a:t>Greatest Variety</a:t>
            </a:r>
            <a:endParaRPr lang="en-US" dirty="0"/>
          </a:p>
        </p:txBody>
      </p:sp>
      <p:sp>
        <p:nvSpPr>
          <p:cNvPr id="23555" name="Rectangle 3"/>
          <p:cNvSpPr>
            <a:spLocks noGrp="1" noChangeArrowheads="1"/>
          </p:cNvSpPr>
          <p:nvPr>
            <p:ph type="body" idx="1"/>
          </p:nvPr>
        </p:nvSpPr>
        <p:spPr>
          <a:xfrm>
            <a:off x="1960563" y="1273630"/>
            <a:ext cx="7126287" cy="5486400"/>
          </a:xfrm>
        </p:spPr>
        <p:txBody>
          <a:bodyPr/>
          <a:lstStyle/>
          <a:p>
            <a:r>
              <a:rPr lang="en-US" dirty="0" smtClean="0"/>
              <a:t>Regarding; climate, landforms, and agriculture; the United States has the greatest variety of any country in the world.</a:t>
            </a:r>
          </a:p>
          <a:p>
            <a:pPr lvl="1"/>
            <a:r>
              <a:rPr lang="en-US" dirty="0" smtClean="0"/>
              <a:t>The only country in the world to contain all of the </a:t>
            </a:r>
            <a:r>
              <a:rPr lang="en-US" dirty="0" err="1" smtClean="0"/>
              <a:t>Koppen</a:t>
            </a:r>
            <a:r>
              <a:rPr lang="en-US" dirty="0" smtClean="0"/>
              <a:t> climate types so that any kind of plant in the world can be grown somewhere in the U.S.A.</a:t>
            </a:r>
          </a:p>
          <a:p>
            <a:pPr lvl="1"/>
            <a:r>
              <a:rPr lang="en-US" dirty="0" smtClean="0"/>
              <a:t>It’s difficult to think of any landform type that isn’t found somewhere in the U.S.A.</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3998" cy="733004"/>
          </a:xfrm>
        </p:spPr>
        <p:txBody>
          <a:bodyPr/>
          <a:lstStyle/>
          <a:p>
            <a:r>
              <a:rPr lang="en-US" dirty="0" smtClean="0"/>
              <a:t>Iowa corn fields</a:t>
            </a:r>
            <a:endParaRPr lang="en-US"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33004"/>
            <a:ext cx="9143999" cy="6124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70392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3657600" cy="6607629"/>
          </a:xfrm>
        </p:spPr>
        <p:txBody>
          <a:bodyPr/>
          <a:lstStyle/>
          <a:p>
            <a:r>
              <a:rPr lang="en-US" dirty="0"/>
              <a:t>Springfield, IL, Abraham Lincoln, Illinois, The Lincoln Tomb at Oak Ridge Cemetery in Springfield. </a:t>
            </a: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6632" y="0"/>
            <a:ext cx="534736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78117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7713" y="0"/>
            <a:ext cx="7126287" cy="1143000"/>
          </a:xfrm>
        </p:spPr>
        <p:txBody>
          <a:bodyPr/>
          <a:lstStyle/>
          <a:p>
            <a:r>
              <a:rPr lang="en-US" dirty="0" smtClean="0"/>
              <a:t>Missouri winter wheat</a:t>
            </a:r>
            <a:endParaRPr lang="en-US" dirty="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1781"/>
            <a:ext cx="9142791" cy="5142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17361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Ozark Highlands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193778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4086"/>
            <a:ext cx="9144000" cy="5909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66369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87645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68072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0840"/>
            <a:ext cx="9144000" cy="6116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17779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Great plains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840273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5760"/>
            <a:ext cx="9144000" cy="6126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60134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Gulf-Atlantic coast &amp; piedmont </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8151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929" y="17633"/>
            <a:ext cx="7866421" cy="684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36264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44326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Rocky Mountains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274150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75"/>
            <a:ext cx="9144000" cy="6844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 y="13775"/>
            <a:ext cx="9086850" cy="1403863"/>
          </a:xfrm>
        </p:spPr>
        <p:txBody>
          <a:bodyPr/>
          <a:lstStyle/>
          <a:p>
            <a:r>
              <a:rPr lang="en-US" sz="2400" dirty="0">
                <a:solidFill>
                  <a:schemeClr val="bg1">
                    <a:lumMod val="95000"/>
                  </a:schemeClr>
                </a:solidFill>
              </a:rPr>
              <a:t>Art in Nature 9409-0218 - Autumn Carpet - A carpet of colorful Oak and Maple leaves covers the forest floor in Payson Canyon. Wasatch Range, Rocky Mountains, Utah. </a:t>
            </a:r>
          </a:p>
        </p:txBody>
      </p:sp>
    </p:spTree>
    <p:extLst>
      <p:ext uri="{BB962C8B-B14F-4D97-AF65-F5344CB8AC3E}">
        <p14:creationId xmlns:p14="http://schemas.microsoft.com/office/powerpoint/2010/main" val="29356532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Intermountain basins and plateaus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173571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0" cy="813557"/>
          </a:xfrm>
        </p:spPr>
        <p:txBody>
          <a:bodyPr/>
          <a:lstStyle/>
          <a:p>
            <a:r>
              <a:rPr lang="en-US" sz="2800" dirty="0"/>
              <a:t>Red Rock Crossing, Oak Creek Canyon, Sedona, Arizona </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3557"/>
            <a:ext cx="9144000" cy="6044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49255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727543"/>
          </a:xfrm>
        </p:spPr>
        <p:txBody>
          <a:bodyPr/>
          <a:lstStyle/>
          <a:p>
            <a:r>
              <a:rPr lang="en-US" sz="2400" dirty="0"/>
              <a:t>West Fork of Oak Creek trail, Coconino National Forest, near Sedona, Arizona </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27543"/>
            <a:ext cx="9144000" cy="6032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15352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436189" cy="5497286"/>
          </a:xfrm>
        </p:spPr>
        <p:txBody>
          <a:bodyPr/>
          <a:lstStyle/>
          <a:p>
            <a:r>
              <a:rPr lang="en-US" dirty="0"/>
              <a:t>Cathedral Rock and Oak Creek, Sedona, Arizona </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6189" y="0"/>
            <a:ext cx="570781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07639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48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5429476"/>
            <a:ext cx="9086850" cy="1417638"/>
          </a:xfrm>
        </p:spPr>
        <p:txBody>
          <a:bodyPr/>
          <a:lstStyle/>
          <a:p>
            <a:r>
              <a:rPr lang="en-US" sz="2800" b="1" dirty="0">
                <a:solidFill>
                  <a:schemeClr val="bg1">
                    <a:lumMod val="95000"/>
                  </a:schemeClr>
                </a:solidFill>
                <a:effectLst>
                  <a:outerShdw blurRad="38100" dist="38100" dir="2700000" algn="tl">
                    <a:srgbClr val="000000">
                      <a:alpha val="43137"/>
                    </a:srgbClr>
                  </a:outerShdw>
                </a:effectLst>
              </a:rPr>
              <a:t>Covered Bridge Canyon near Spanish Fork in Utah is one of the truly great places in the world to capture the vivid colors of oak and maple in autumn </a:t>
            </a:r>
          </a:p>
        </p:txBody>
      </p:sp>
    </p:spTree>
    <p:extLst>
      <p:ext uri="{BB962C8B-B14F-4D97-AF65-F5344CB8AC3E}">
        <p14:creationId xmlns:p14="http://schemas.microsoft.com/office/powerpoint/2010/main" val="17371753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California &amp; Sierra Nevada</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40885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77" y="0"/>
            <a:ext cx="9129424" cy="794807"/>
          </a:xfrm>
        </p:spPr>
        <p:txBody>
          <a:bodyPr/>
          <a:lstStyle/>
          <a:p>
            <a:r>
              <a:rPr lang="en-US" sz="3600" dirty="0"/>
              <a:t>Poison </a:t>
            </a:r>
            <a:r>
              <a:rPr lang="en-US" sz="3600" dirty="0" smtClean="0"/>
              <a:t>Oak, </a:t>
            </a:r>
            <a:r>
              <a:rPr lang="en-US" sz="3600" dirty="0"/>
              <a:t>Nantucket Island Coast </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6" y="794807"/>
            <a:ext cx="9129424" cy="6063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64229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943" y="274637"/>
            <a:ext cx="3091543" cy="6256791"/>
          </a:xfrm>
        </p:spPr>
        <p:txBody>
          <a:bodyPr/>
          <a:lstStyle/>
          <a:p>
            <a:r>
              <a:rPr lang="en-US" sz="3600" dirty="0" err="1" smtClean="0"/>
              <a:t>Lupin</a:t>
            </a:r>
            <a:r>
              <a:rPr lang="en-US" sz="3600" dirty="0" smtClean="0"/>
              <a:t> fields and oak woodlands with grazing cattle - Monterey county, California </a:t>
            </a:r>
            <a:endParaRPr lang="en-US" sz="3600"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1" y="0"/>
            <a:ext cx="5715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59217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086850" cy="768793"/>
          </a:xfrm>
        </p:spPr>
        <p:txBody>
          <a:bodyPr/>
          <a:lstStyle/>
          <a:p>
            <a:r>
              <a:rPr lang="en-US" sz="2000" b="1" dirty="0"/>
              <a:t>A Chevy pick up truck drives through wildflowers on a cattle ranch in the Coastal Mountain Range of Monterey County - CALIFORNIA. </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8793"/>
            <a:ext cx="9144000" cy="6089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72493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857" y="274637"/>
            <a:ext cx="3505201" cy="6245905"/>
          </a:xfrm>
        </p:spPr>
        <p:txBody>
          <a:bodyPr/>
          <a:lstStyle/>
          <a:p>
            <a:r>
              <a:rPr lang="en-US" sz="4000" dirty="0" smtClean="0"/>
              <a:t>Oak barrel casks for aging wine - Monterey county, California. </a:t>
            </a:r>
            <a:endParaRPr lang="en-US" sz="40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1327" y="0"/>
            <a:ext cx="544267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45196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9" y="274637"/>
            <a:ext cx="4354285" cy="6060849"/>
          </a:xfrm>
        </p:spPr>
        <p:txBody>
          <a:bodyPr/>
          <a:lstStyle/>
          <a:p>
            <a:r>
              <a:rPr lang="en-US" dirty="0" smtClean="0"/>
              <a:t>Winery worker stirs the sediment in an oak barrel at </a:t>
            </a:r>
            <a:r>
              <a:rPr lang="en-US" dirty="0" err="1" smtClean="0"/>
              <a:t>Joullian</a:t>
            </a:r>
            <a:r>
              <a:rPr lang="en-US" dirty="0" smtClean="0"/>
              <a:t> Vineyards - Carmel Valley, California </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52549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878" y="263752"/>
            <a:ext cx="4048351" cy="6071734"/>
          </a:xfrm>
        </p:spPr>
        <p:txBody>
          <a:bodyPr/>
          <a:lstStyle/>
          <a:p>
            <a:r>
              <a:rPr lang="en-US" sz="3600" dirty="0" smtClean="0"/>
              <a:t>Winery worker pumps the grape juice from one oak barrel to another to remove sediment at </a:t>
            </a:r>
            <a:r>
              <a:rPr lang="en-US" sz="3600" dirty="0" err="1" smtClean="0"/>
              <a:t>Joullian</a:t>
            </a:r>
            <a:r>
              <a:rPr lang="en-US" sz="3600" dirty="0" smtClean="0"/>
              <a:t> Vineyards - Carmel Valley, California </a:t>
            </a:r>
            <a:endParaRPr lang="en-US" sz="36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5429" y="-1"/>
            <a:ext cx="4898571" cy="6844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01349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0" cy="813353"/>
          </a:xfrm>
        </p:spPr>
        <p:txBody>
          <a:bodyPr/>
          <a:lstStyle/>
          <a:p>
            <a:r>
              <a:rPr lang="en-US" sz="3200" dirty="0" smtClean="0"/>
              <a:t>First growth of wine grape vines - Carmel Valley, California </a:t>
            </a:r>
            <a:endParaRPr lang="en-US" sz="3200"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3353"/>
            <a:ext cx="9144000" cy="6044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30629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87" y="0"/>
            <a:ext cx="9002514" cy="857768"/>
          </a:xfrm>
        </p:spPr>
        <p:txBody>
          <a:bodyPr/>
          <a:lstStyle/>
          <a:p>
            <a:r>
              <a:rPr lang="en-US" dirty="0"/>
              <a:t>Oak tree, Sonoma, California </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768"/>
            <a:ext cx="9144000" cy="6000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03047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01" y="0"/>
            <a:ext cx="3444515" cy="6335486"/>
          </a:xfrm>
        </p:spPr>
        <p:txBody>
          <a:bodyPr/>
          <a:lstStyle/>
          <a:p>
            <a:r>
              <a:rPr lang="en-US" sz="4000" dirty="0" smtClean="0"/>
              <a:t>El Capitan rises above the Merced River during autumn - Yosemite National Park, California </a:t>
            </a:r>
            <a:endParaRPr lang="en-US" sz="4000" dirty="0"/>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6743" y="0"/>
            <a:ext cx="560725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46173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3999" cy="1727891"/>
          </a:xfrm>
        </p:spPr>
        <p:txBody>
          <a:bodyPr/>
          <a:lstStyle/>
          <a:p>
            <a:r>
              <a:rPr lang="en-US" sz="3600" dirty="0" smtClean="0"/>
              <a:t>Redwood Ranch Vineyards in the heart of the Alexander Valley - Healdsburg, California </a:t>
            </a:r>
            <a:endParaRPr lang="en-US" sz="3600"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27891"/>
            <a:ext cx="9144000" cy="513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55495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Pacific Northwest &amp; Cascade Mountains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152431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3999" cy="1612479"/>
          </a:xfrm>
        </p:spPr>
        <p:txBody>
          <a:bodyPr/>
          <a:lstStyle/>
          <a:p>
            <a:r>
              <a:rPr lang="en-US" sz="2400" b="1" dirty="0"/>
              <a:t>Woman standing on dry spillway at Oak Ridge Reservoir in New Jersey under drought conditions in the summer of 1999. Water level in reservoir is extremely low. Oak Ridge New Jersey USA. </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12479"/>
            <a:ext cx="9144000" cy="5245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726287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5342"/>
            <a:ext cx="9144000" cy="6067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67557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296850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28722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86" y="398206"/>
            <a:ext cx="9130314" cy="607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413064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1032" y="-12291"/>
            <a:ext cx="5152718" cy="6870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284231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8440"/>
            <a:ext cx="9144000" cy="6421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592326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941"/>
            <a:ext cx="9144000" cy="676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929445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Alaska</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6555848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7829"/>
            <a:ext cx="9144000" cy="568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945938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71269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15686"/>
          </a:xfrm>
        </p:spPr>
        <p:txBody>
          <a:bodyPr/>
          <a:lstStyle/>
          <a:p>
            <a:r>
              <a:rPr lang="en-US" sz="2400" dirty="0"/>
              <a:t>Azalea flowering women walking in oak trees at Alfred </a:t>
            </a:r>
            <a:r>
              <a:rPr lang="en-US" sz="2400" dirty="0" err="1"/>
              <a:t>Maclay</a:t>
            </a:r>
            <a:r>
              <a:rPr lang="en-US" sz="2400" dirty="0"/>
              <a:t> Gardens State Park Tallahassee Florida </a:t>
            </a:r>
          </a:p>
        </p:txBody>
      </p:sp>
      <p:pic>
        <p:nvPicPr>
          <p:cNvPr id="819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715686"/>
            <a:ext cx="9144000" cy="6142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063699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173336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565264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1" y="0"/>
            <a:ext cx="8572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078058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36660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17"/>
            <a:ext cx="9139316" cy="6861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518564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304780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Hawaii</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5170424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281888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106619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0"/>
            <a:ext cx="8572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85485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514" y="274638"/>
            <a:ext cx="4408716" cy="3154362"/>
          </a:xfrm>
        </p:spPr>
        <p:txBody>
          <a:bodyPr/>
          <a:lstStyle/>
          <a:p>
            <a:r>
              <a:rPr lang="en-US" dirty="0" smtClean="0"/>
              <a:t>Live Oak trees with Spanish Moss in Louisiana </a:t>
            </a:r>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419" y="0"/>
            <a:ext cx="446058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820840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44001"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021814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5652"/>
            <a:ext cx="9144000" cy="5886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33767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778452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Puerto Rico </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255576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05953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3458"/>
            <a:ext cx="9144000" cy="6097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070318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4257"/>
            <a:ext cx="9144000" cy="6109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907637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56"/>
            <a:ext cx="9149548" cy="685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894093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60368"/>
            <a:ext cx="9144000" cy="5137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53304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086850" cy="1665514"/>
          </a:xfrm>
        </p:spPr>
        <p:txBody>
          <a:bodyPr/>
          <a:lstStyle/>
          <a:p>
            <a:r>
              <a:rPr lang="en-US" sz="3600" dirty="0"/>
              <a:t>Exterior view of Oak Alley plantation house framed at the end of a tree-lined boulevard. Vacherie, Louisiana. </a:t>
            </a: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14513"/>
            <a:ext cx="9156785" cy="4150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0248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3783"/>
            <a:ext cx="9144000" cy="6371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243783"/>
            <a:ext cx="9086850" cy="1260248"/>
          </a:xfrm>
        </p:spPr>
        <p:txBody>
          <a:bodyPr/>
          <a:lstStyle/>
          <a:p>
            <a:r>
              <a:rPr lang="en-US" sz="3600" b="1" dirty="0">
                <a:solidFill>
                  <a:schemeClr val="bg1">
                    <a:lumMod val="95000"/>
                  </a:schemeClr>
                </a:solidFill>
              </a:rPr>
              <a:t>Young woman walks with horse under massive live oak tree. </a:t>
            </a:r>
          </a:p>
        </p:txBody>
      </p:sp>
    </p:spTree>
    <p:extLst>
      <p:ext uri="{BB962C8B-B14F-4D97-AF65-F5344CB8AC3E}">
        <p14:creationId xmlns:p14="http://schemas.microsoft.com/office/powerpoint/2010/main" val="3267830548"/>
      </p:ext>
    </p:extLst>
  </p:cSld>
  <p:clrMapOvr>
    <a:masterClrMapping/>
  </p:clrMapOvr>
  <p:timing>
    <p:tnLst>
      <p:par>
        <p:cTn id="1" dur="indefinite" restart="never" nodeType="tmRoot"/>
      </p:par>
    </p:tnLst>
  </p:timing>
</p:sld>
</file>

<file path=ppt/theme/theme1.xml><?xml version="1.0" encoding="utf-8"?>
<a:theme xmlns:a="http://schemas.openxmlformats.org/drawingml/2006/main" name="TP030002729">
  <a:themeElements>
    <a:clrScheme name="Office Theme 1">
      <a:dk1>
        <a:srgbClr val="000000"/>
      </a:dk1>
      <a:lt1>
        <a:srgbClr val="FFFFFF"/>
      </a:lt1>
      <a:dk2>
        <a:srgbClr val="000000"/>
      </a:dk2>
      <a:lt2>
        <a:srgbClr val="828282"/>
      </a:lt2>
      <a:accent1>
        <a:srgbClr val="B5D7FF"/>
      </a:accent1>
      <a:accent2>
        <a:srgbClr val="318AFF"/>
      </a:accent2>
      <a:accent3>
        <a:srgbClr val="FFFFFF"/>
      </a:accent3>
      <a:accent4>
        <a:srgbClr val="000000"/>
      </a:accent4>
      <a:accent5>
        <a:srgbClr val="D7E8FF"/>
      </a:accent5>
      <a:accent6>
        <a:srgbClr val="2B7DE7"/>
      </a:accent6>
      <a:hlink>
        <a:srgbClr val="0055CE"/>
      </a:hlink>
      <a:folHlink>
        <a:srgbClr val="29496B"/>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28282"/>
        </a:lt2>
        <a:accent1>
          <a:srgbClr val="B5D7FF"/>
        </a:accent1>
        <a:accent2>
          <a:srgbClr val="318AFF"/>
        </a:accent2>
        <a:accent3>
          <a:srgbClr val="FFFFFF"/>
        </a:accent3>
        <a:accent4>
          <a:srgbClr val="000000"/>
        </a:accent4>
        <a:accent5>
          <a:srgbClr val="D7E8FF"/>
        </a:accent5>
        <a:accent6>
          <a:srgbClr val="2B7DE7"/>
        </a:accent6>
        <a:hlink>
          <a:srgbClr val="0055CE"/>
        </a:hlink>
        <a:folHlink>
          <a:srgbClr val="29496B"/>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28282"/>
        </a:lt2>
        <a:accent1>
          <a:srgbClr val="9CC6FF"/>
        </a:accent1>
        <a:accent2>
          <a:srgbClr val="9CE5FF"/>
        </a:accent2>
        <a:accent3>
          <a:srgbClr val="FFFFFF"/>
        </a:accent3>
        <a:accent4>
          <a:srgbClr val="000000"/>
        </a:accent4>
        <a:accent5>
          <a:srgbClr val="CBDFFF"/>
        </a:accent5>
        <a:accent6>
          <a:srgbClr val="8DCFE7"/>
        </a:accent6>
        <a:hlink>
          <a:srgbClr val="4436FF"/>
        </a:hlink>
        <a:folHlink>
          <a:srgbClr val="A16FC8"/>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28282"/>
        </a:lt2>
        <a:accent1>
          <a:srgbClr val="FFBA52"/>
        </a:accent1>
        <a:accent2>
          <a:srgbClr val="FFE27A"/>
        </a:accent2>
        <a:accent3>
          <a:srgbClr val="FFFFFF"/>
        </a:accent3>
        <a:accent4>
          <a:srgbClr val="000000"/>
        </a:accent4>
        <a:accent5>
          <a:srgbClr val="FFD9B3"/>
        </a:accent5>
        <a:accent6>
          <a:srgbClr val="E7CD6E"/>
        </a:accent6>
        <a:hlink>
          <a:srgbClr val="388CFF"/>
        </a:hlink>
        <a:folHlink>
          <a:srgbClr val="FB8E54"/>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828282"/>
        </a:lt2>
        <a:accent1>
          <a:srgbClr val="FFB035"/>
        </a:accent1>
        <a:accent2>
          <a:srgbClr val="D2F540"/>
        </a:accent2>
        <a:accent3>
          <a:srgbClr val="FFFFFF"/>
        </a:accent3>
        <a:accent4>
          <a:srgbClr val="000000"/>
        </a:accent4>
        <a:accent5>
          <a:srgbClr val="FFD4AE"/>
        </a:accent5>
        <a:accent6>
          <a:srgbClr val="BEDE39"/>
        </a:accent6>
        <a:hlink>
          <a:srgbClr val="568DE0"/>
        </a:hlink>
        <a:folHlink>
          <a:srgbClr val="D67AB5"/>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28282"/>
        </a:lt2>
        <a:accent1>
          <a:srgbClr val="B5D7FF"/>
        </a:accent1>
        <a:accent2>
          <a:srgbClr val="318AFF"/>
        </a:accent2>
        <a:accent3>
          <a:srgbClr val="FFFFFF"/>
        </a:accent3>
        <a:accent4>
          <a:srgbClr val="000000"/>
        </a:accent4>
        <a:accent5>
          <a:srgbClr val="D7E8FF"/>
        </a:accent5>
        <a:accent6>
          <a:srgbClr val="2B7DE7"/>
        </a:accent6>
        <a:hlink>
          <a:srgbClr val="0047B0"/>
        </a:hlink>
        <a:folHlink>
          <a:srgbClr val="29496B"/>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28282"/>
        </a:lt2>
        <a:accent1>
          <a:srgbClr val="9CC6FF"/>
        </a:accent1>
        <a:accent2>
          <a:srgbClr val="9CE5FF"/>
        </a:accent2>
        <a:accent3>
          <a:srgbClr val="FFFFFF"/>
        </a:accent3>
        <a:accent4>
          <a:srgbClr val="000000"/>
        </a:accent4>
        <a:accent5>
          <a:srgbClr val="CBDFFF"/>
        </a:accent5>
        <a:accent6>
          <a:srgbClr val="8DCFE7"/>
        </a:accent6>
        <a:hlink>
          <a:srgbClr val="2615FF"/>
        </a:hlink>
        <a:folHlink>
          <a:srgbClr val="A16FC8"/>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28282"/>
        </a:lt2>
        <a:accent1>
          <a:srgbClr val="FFBA52"/>
        </a:accent1>
        <a:accent2>
          <a:srgbClr val="FFE27A"/>
        </a:accent2>
        <a:accent3>
          <a:srgbClr val="FFFFFF"/>
        </a:accent3>
        <a:accent4>
          <a:srgbClr val="000000"/>
        </a:accent4>
        <a:accent5>
          <a:srgbClr val="FFD9B3"/>
        </a:accent5>
        <a:accent6>
          <a:srgbClr val="E7CD6E"/>
        </a:accent6>
        <a:hlink>
          <a:srgbClr val="005DDA"/>
        </a:hlink>
        <a:folHlink>
          <a:srgbClr val="FB8E54"/>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828282"/>
        </a:lt2>
        <a:accent1>
          <a:srgbClr val="FFB035"/>
        </a:accent1>
        <a:accent2>
          <a:srgbClr val="D2F540"/>
        </a:accent2>
        <a:accent3>
          <a:srgbClr val="FFFFFF"/>
        </a:accent3>
        <a:accent4>
          <a:srgbClr val="000000"/>
        </a:accent4>
        <a:accent5>
          <a:srgbClr val="FFD4AE"/>
        </a:accent5>
        <a:accent6>
          <a:srgbClr val="BEDE39"/>
        </a:accent6>
        <a:hlink>
          <a:srgbClr val="2466C6"/>
        </a:hlink>
        <a:folHlink>
          <a:srgbClr val="D67AB5"/>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90A1F2C6-6D08-4593-BF3A-5BEF599A03D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TP030002729</Template>
  <TotalTime>129</TotalTime>
  <Words>565</Words>
  <Application>Microsoft Office PowerPoint</Application>
  <PresentationFormat>On-screen Show (4:3)</PresentationFormat>
  <Paragraphs>49</Paragraphs>
  <Slides>78</Slides>
  <Notes>0</Notes>
  <HiddenSlides>0</HiddenSlides>
  <MMClips>0</MMClips>
  <ScaleCrop>false</ScaleCrop>
  <HeadingPairs>
    <vt:vector size="4" baseType="variant">
      <vt:variant>
        <vt:lpstr>Theme</vt:lpstr>
      </vt:variant>
      <vt:variant>
        <vt:i4>1</vt:i4>
      </vt:variant>
      <vt:variant>
        <vt:lpstr>Slide Titles</vt:lpstr>
      </vt:variant>
      <vt:variant>
        <vt:i4>78</vt:i4>
      </vt:variant>
    </vt:vector>
  </HeadingPairs>
  <TitlesOfParts>
    <vt:vector size="79" baseType="lpstr">
      <vt:lpstr>TP030002729</vt:lpstr>
      <vt:lpstr>USA – Views of America</vt:lpstr>
      <vt:lpstr>Greatest Variety</vt:lpstr>
      <vt:lpstr>Gulf-Atlantic coast &amp; piedmont </vt:lpstr>
      <vt:lpstr>Poison Oak, Nantucket Island Coast </vt:lpstr>
      <vt:lpstr>Woman standing on dry spillway at Oak Ridge Reservoir in New Jersey under drought conditions in the summer of 1999. Water level in reservoir is extremely low. Oak Ridge New Jersey USA. </vt:lpstr>
      <vt:lpstr>Azalea flowering women walking in oak trees at Alfred Maclay Gardens State Park Tallahassee Florida </vt:lpstr>
      <vt:lpstr>Live Oak trees with Spanish Moss in Louisiana </vt:lpstr>
      <vt:lpstr>Exterior view of Oak Alley plantation house framed at the end of a tree-lined boulevard. Vacherie, Louisiana. </vt:lpstr>
      <vt:lpstr>Young woman walks with horse under massive live oak tree. </vt:lpstr>
      <vt:lpstr>Live Oak forest. Spring Island, South Carolina. </vt:lpstr>
      <vt:lpstr>Bald cypress and oak trees with Spanish moss along Clark Lake Delta National Forest Mississippi </vt:lpstr>
      <vt:lpstr>Picturesque garden scene at night in the Oaks city park, with lighted water fountain and decorative lights on the shrubbery. New Orleans, Louisiana. </vt:lpstr>
      <vt:lpstr>Appalachian Mountains</vt:lpstr>
      <vt:lpstr>North Hero, Vermont. In the Lake Champlain Islands in Vermont. </vt:lpstr>
      <vt:lpstr>Mountain laurel and chestnut oak on North Mountain George Washington National Forest Virginia </vt:lpstr>
      <vt:lpstr>West Virginia Coal Mine</vt:lpstr>
      <vt:lpstr>Mountain top removal coal mine in West Virginia</vt:lpstr>
      <vt:lpstr>Central Interior Plains</vt:lpstr>
      <vt:lpstr>Oak tree and sun, Waubonsie State Park, Fremont County, Iowa </vt:lpstr>
      <vt:lpstr>Iowa corn fields</vt:lpstr>
      <vt:lpstr>Springfield, IL, Abraham Lincoln, Illinois, The Lincoln Tomb at Oak Ridge Cemetery in Springfield. </vt:lpstr>
      <vt:lpstr>Missouri winter wheat</vt:lpstr>
      <vt:lpstr>Ozark Highlands</vt:lpstr>
      <vt:lpstr>PowerPoint Presentation</vt:lpstr>
      <vt:lpstr>PowerPoint Presentation</vt:lpstr>
      <vt:lpstr>PowerPoint Presentation</vt:lpstr>
      <vt:lpstr>PowerPoint Presentation</vt:lpstr>
      <vt:lpstr>Great plains</vt:lpstr>
      <vt:lpstr>PowerPoint Presentation</vt:lpstr>
      <vt:lpstr>PowerPoint Presentation</vt:lpstr>
      <vt:lpstr>PowerPoint Presentation</vt:lpstr>
      <vt:lpstr>Rocky Mountains</vt:lpstr>
      <vt:lpstr>Art in Nature 9409-0218 - Autumn Carpet - A carpet of colorful Oak and Maple leaves covers the forest floor in Payson Canyon. Wasatch Range, Rocky Mountains, Utah. </vt:lpstr>
      <vt:lpstr>Intermountain basins and plateaus</vt:lpstr>
      <vt:lpstr>Red Rock Crossing, Oak Creek Canyon, Sedona, Arizona </vt:lpstr>
      <vt:lpstr>West Fork of Oak Creek trail, Coconino National Forest, near Sedona, Arizona </vt:lpstr>
      <vt:lpstr>Cathedral Rock and Oak Creek, Sedona, Arizona </vt:lpstr>
      <vt:lpstr>Covered Bridge Canyon near Spanish Fork in Utah is one of the truly great places in the world to capture the vivid colors of oak and maple in autumn </vt:lpstr>
      <vt:lpstr>California &amp; Sierra Nevada</vt:lpstr>
      <vt:lpstr>Lupin fields and oak woodlands with grazing cattle - Monterey county, California </vt:lpstr>
      <vt:lpstr>A Chevy pick up truck drives through wildflowers on a cattle ranch in the Coastal Mountain Range of Monterey County - CALIFORNIA. </vt:lpstr>
      <vt:lpstr>Oak barrel casks for aging wine - Monterey county, California. </vt:lpstr>
      <vt:lpstr>Winery worker stirs the sediment in an oak barrel at Joullian Vineyards - Carmel Valley, California </vt:lpstr>
      <vt:lpstr>Winery worker pumps the grape juice from one oak barrel to another to remove sediment at Joullian Vineyards - Carmel Valley, California </vt:lpstr>
      <vt:lpstr>First growth of wine grape vines - Carmel Valley, California </vt:lpstr>
      <vt:lpstr>Oak tree, Sonoma, California </vt:lpstr>
      <vt:lpstr>El Capitan rises above the Merced River during autumn - Yosemite National Park, California </vt:lpstr>
      <vt:lpstr>Redwood Ranch Vineyards in the heart of the Alexander Valley - Healdsburg, California </vt:lpstr>
      <vt:lpstr>Pacific Northwest &amp; Cascade Mountains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Alaska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Hawaii</vt:lpstr>
      <vt:lpstr>PowerPoint Presentation</vt:lpstr>
      <vt:lpstr>PowerPoint Presentation</vt:lpstr>
      <vt:lpstr>PowerPoint Presentation</vt:lpstr>
      <vt:lpstr>PowerPoint Presentation</vt:lpstr>
      <vt:lpstr>PowerPoint Presentation</vt:lpstr>
      <vt:lpstr>PowerPoint Presentation</vt:lpstr>
      <vt:lpstr>Puerto Rico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USA – Views of America</dc:title>
  <dc:creator>naumannj</dc:creator>
  <cp:lastModifiedBy>Joe</cp:lastModifiedBy>
  <cp:revision>14</cp:revision>
  <dcterms:created xsi:type="dcterms:W3CDTF">2011-07-07T16:11:39Z</dcterms:created>
  <dcterms:modified xsi:type="dcterms:W3CDTF">2011-07-09T02:45:44Z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TC300027299990</vt:lpwstr>
  </property>
</Properties>
</file>