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6"/>
  </p:notesMasterIdLst>
  <p:sldIdLst>
    <p:sldId id="256" r:id="rId3"/>
    <p:sldId id="260" r:id="rId4"/>
    <p:sldId id="261" r:id="rId5"/>
    <p:sldId id="264" r:id="rId6"/>
    <p:sldId id="266" r:id="rId7"/>
    <p:sldId id="263" r:id="rId8"/>
    <p:sldId id="267" r:id="rId9"/>
    <p:sldId id="265" r:id="rId10"/>
    <p:sldId id="268" r:id="rId11"/>
    <p:sldId id="262" r:id="rId12"/>
    <p:sldId id="287" r:id="rId13"/>
    <p:sldId id="280" r:id="rId14"/>
    <p:sldId id="283" r:id="rId15"/>
    <p:sldId id="281" r:id="rId16"/>
    <p:sldId id="279" r:id="rId17"/>
    <p:sldId id="269" r:id="rId18"/>
    <p:sldId id="270" r:id="rId19"/>
    <p:sldId id="271" r:id="rId20"/>
    <p:sldId id="272" r:id="rId21"/>
    <p:sldId id="273" r:id="rId22"/>
    <p:sldId id="274" r:id="rId23"/>
    <p:sldId id="282" r:id="rId24"/>
    <p:sldId id="290" r:id="rId25"/>
    <p:sldId id="291" r:id="rId26"/>
    <p:sldId id="289" r:id="rId27"/>
    <p:sldId id="284" r:id="rId28"/>
    <p:sldId id="285" r:id="rId29"/>
    <p:sldId id="286" r:id="rId30"/>
    <p:sldId id="275" r:id="rId31"/>
    <p:sldId id="288" r:id="rId32"/>
    <p:sldId id="276" r:id="rId33"/>
    <p:sldId id="259" r:id="rId34"/>
    <p:sldId id="27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0F2F3-2A15-4BA9-94C9-354DC2724E4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48C75D06-7009-4975-BC67-211BB897AC1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BE2EAC-6025-4B0D-ABAA-66322BD99B9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599E8F-8FA1-42E4-9ADE-C37E39FE658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p>
        </p:txBody>
      </p:sp>
      <p:sp>
        <p:nvSpPr>
          <p:cNvPr id="28678" name="Rectangle 6"/>
          <p:cNvSpPr>
            <a:spLocks noGrp="1" noChangeArrowheads="1"/>
          </p:cNvSpPr>
          <p:nvPr>
            <p:ph type="ftr" sz="quarter" idx="3"/>
          </p:nvPr>
        </p:nvSpPr>
        <p:spPr/>
        <p:txBody>
          <a:bodyPr/>
          <a:lstStyle>
            <a:lvl1pPr>
              <a:defRPr/>
            </a:lvl1pPr>
          </a:lstStyle>
          <a:p>
            <a:endParaRPr lang="en-US"/>
          </a:p>
        </p:txBody>
      </p:sp>
      <p:sp>
        <p:nvSpPr>
          <p:cNvPr id="28679" name="Rectangle 7"/>
          <p:cNvSpPr>
            <a:spLocks noGrp="1" noChangeArrowheads="1"/>
          </p:cNvSpPr>
          <p:nvPr>
            <p:ph type="sldNum" sz="quarter" idx="4"/>
          </p:nvPr>
        </p:nvSpPr>
        <p:spPr/>
        <p:txBody>
          <a:bodyPr/>
          <a:lstStyle>
            <a:lvl1pPr>
              <a:defRPr/>
            </a:lvl1pPr>
          </a:lstStyle>
          <a:p>
            <a:fld id="{27193CEE-3EFF-492B-8176-5342F67E2BC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69FA87-8EDD-4E24-AD76-DEC86DC877C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139935-06AD-4FF2-9B7F-E8BF2D99D229}"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BA19F6-FCD7-4ED5-9FC6-C593557F0C9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5EE40F1-456F-45EB-BE21-70B304BD419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0BC6B7C-8DBA-4AEA-8150-13AF14EA13C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8EF3864-F68E-4FB0-899E-00466A60357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92EB86-7BD8-4ABD-8164-7A78FBC81EA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216D96-F509-457C-9A59-48F263F7A70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6B9733-DC9F-4DBE-80F0-9CD466C7ECD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ECEE30-AA13-4559-A64E-88426CA52E4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60A884-965D-4CAD-8617-EAF29C442CC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A125BD-AEF2-48EC-BC26-88C5049DF3A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BA339A-B084-46DC-B2D6-C19DDB41DEA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0FB6827-A8E6-43BA-A104-DE91CBEEFD9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8184DBE-0793-474C-9C86-31ABEBB898A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C84584-86D7-428C-9209-FE1EA621BED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F560B5-A9CB-46BC-8A86-F424B2F33A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D382B8A-2642-4771-BA41-5DFF45BCF4C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CA2C2A-64DF-4008-B795-38F35D6F5C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7BDF0AC-DFF7-4E13-986F-A6BC6EAB30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en.wikipedia.org/wiki/Gondi_people#cite_note-1"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p:txBody>
          <a:bodyPr/>
          <a:lstStyle/>
          <a:p>
            <a:r>
              <a:rPr lang="en-US" dirty="0" smtClean="0"/>
              <a:t>Tribe Area Of </a:t>
            </a:r>
            <a:r>
              <a:rPr lang="en-US" dirty="0" err="1" smtClean="0"/>
              <a:t>Kawardha</a:t>
            </a:r>
            <a:r>
              <a:rPr lang="en-US" dirty="0" smtClean="0"/>
              <a:t> - Chhattisgarh - </a:t>
            </a:r>
            <a:r>
              <a:rPr lang="en-US" dirty="0" smtClean="0"/>
              <a:t>India</a:t>
            </a:r>
            <a:endParaRPr lang="en-US" dirty="0"/>
          </a:p>
        </p:txBody>
      </p:sp>
      <p:sp>
        <p:nvSpPr>
          <p:cNvPr id="74755" name="Rectangle 3"/>
          <p:cNvSpPr>
            <a:spLocks noGrp="1" noChangeArrowheads="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324181" y="606268"/>
            <a:ext cx="8421093" cy="564213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a:stretch>
            <a:fillRect/>
          </a:stretch>
        </p:blipFill>
        <p:spPr bwMode="auto">
          <a:xfrm>
            <a:off x="153442" y="438151"/>
            <a:ext cx="8856828" cy="593407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Baiga</a:t>
            </a:r>
            <a:r>
              <a:rPr lang="en-US" dirty="0" smtClean="0"/>
              <a:t> villages</a:t>
            </a:r>
            <a:endParaRPr lang="en-US" dirty="0"/>
          </a:p>
        </p:txBody>
      </p:sp>
      <p:sp>
        <p:nvSpPr>
          <p:cNvPr id="5" name="Text Placeholder 4"/>
          <p:cNvSpPr>
            <a:spLocks noGrp="1"/>
          </p:cNvSpPr>
          <p:nvPr>
            <p:ph type="body"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090739" y="333375"/>
            <a:ext cx="4802886" cy="37719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 y="219075"/>
            <a:ext cx="8686800" cy="6448425"/>
          </a:xfrm>
        </p:spPr>
        <p:txBody>
          <a:bodyPr/>
          <a:lstStyle/>
          <a:p>
            <a:r>
              <a:rPr lang="en-US" dirty="0" smtClean="0"/>
              <a:t>In </a:t>
            </a:r>
            <a:r>
              <a:rPr lang="en-US" dirty="0" err="1" smtClean="0"/>
              <a:t>Baiga</a:t>
            </a:r>
            <a:r>
              <a:rPr lang="en-US" dirty="0" smtClean="0"/>
              <a:t> Tribes you will find an openness and dignity so refreshing and pure, even when life treats them cruelly. They have magical qualities that relax, beguile and reward anyone who has the good sense to spend time in their calming company, and their </a:t>
            </a:r>
            <a:r>
              <a:rPr lang="en-US" dirty="0" err="1" smtClean="0"/>
              <a:t>humour</a:t>
            </a:r>
            <a:r>
              <a:rPr lang="en-US" dirty="0" smtClean="0"/>
              <a:t> can bring a smile to the lips of even the most tension filled of souls</a:t>
            </a:r>
            <a:r>
              <a:rPr lang="en-US" dirty="0" smtClean="0"/>
              <a:t>.</a:t>
            </a:r>
          </a:p>
          <a:p>
            <a:r>
              <a:rPr lang="en-US" dirty="0" smtClean="0"/>
              <a:t>The most fascinating gift these wonderful people have is their jungle instinct and ability to gently &amp; voicelessly teach those of us who have been distanced from our planet, just how to balance our lives by simply spending more time closer to the only world that can ever truly support, protect and nurture us – the natural world</a:t>
            </a:r>
            <a:r>
              <a:rPr lang="en-US" dirty="0" smtClean="0"/>
              <a:t>.</a:t>
            </a:r>
          </a:p>
          <a:p>
            <a:r>
              <a:rPr lang="en-US" dirty="0" err="1" smtClean="0"/>
              <a:t>Baiga</a:t>
            </a:r>
            <a:r>
              <a:rPr lang="en-US" dirty="0" smtClean="0"/>
              <a:t> Tribesmen say that it </a:t>
            </a:r>
            <a:r>
              <a:rPr lang="en-US" dirty="0" smtClean="0"/>
              <a:t>is </a:t>
            </a:r>
            <a:r>
              <a:rPr lang="en-US" dirty="0" smtClean="0"/>
              <a:t>and always will be their </a:t>
            </a:r>
            <a:r>
              <a:rPr lang="en-US" dirty="0" err="1" smtClean="0"/>
              <a:t>Kartavya</a:t>
            </a:r>
            <a:r>
              <a:rPr lang="en-US" dirty="0" smtClean="0"/>
              <a:t>, (</a:t>
            </a:r>
            <a:r>
              <a:rPr lang="en-US" dirty="0" smtClean="0"/>
              <a:t>duty), </a:t>
            </a:r>
            <a:r>
              <a:rPr lang="en-US" dirty="0" smtClean="0"/>
              <a:t>to live close to Mother Nature, protecting Her from destruction. </a:t>
            </a:r>
            <a:r>
              <a:rPr lang="en-US" dirty="0" err="1" smtClean="0"/>
              <a:t>Baigas</a:t>
            </a:r>
            <a:r>
              <a:rPr lang="en-US" dirty="0" smtClean="0"/>
              <a:t> were able guardians of the natural world in </a:t>
            </a:r>
            <a:r>
              <a:rPr lang="en-US" dirty="0" smtClean="0"/>
              <a:t>the past </a:t>
            </a:r>
            <a:r>
              <a:rPr lang="en-US" dirty="0" smtClean="0"/>
              <a:t>by, </a:t>
            </a:r>
            <a:r>
              <a:rPr lang="en-US" dirty="0" smtClean="0"/>
              <a:t>because </a:t>
            </a:r>
            <a:r>
              <a:rPr lang="en-US" dirty="0" smtClean="0"/>
              <a:t>most “civilized” people were fearful of entering the dense Central Sal jungles.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7038" y="131763"/>
            <a:ext cx="8226425" cy="801687"/>
          </a:xfrm>
        </p:spPr>
        <p:txBody>
          <a:bodyPr/>
          <a:lstStyle/>
          <a:p>
            <a:r>
              <a:rPr lang="en-US" dirty="0" smtClean="0"/>
              <a:t>People of </a:t>
            </a:r>
            <a:r>
              <a:rPr lang="en-US" dirty="0" err="1" smtClean="0"/>
              <a:t>Baiga</a:t>
            </a:r>
            <a:r>
              <a:rPr lang="en-US" dirty="0" smtClean="0"/>
              <a:t> Villages</a:t>
            </a:r>
            <a:endParaRPr lang="en-U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249238" y="1034256"/>
            <a:ext cx="2162175" cy="3333750"/>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4605338" y="1100138"/>
            <a:ext cx="2161479" cy="3176587"/>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2514006" y="3409950"/>
            <a:ext cx="1962744" cy="2934944"/>
          </a:xfrm>
          <a:prstGeom prst="rect">
            <a:avLst/>
          </a:prstGeom>
          <a:noFill/>
          <a:ln w="9525">
            <a:noFill/>
            <a:miter lim="800000"/>
            <a:headEnd/>
            <a:tailEnd/>
          </a:ln>
        </p:spPr>
      </p:pic>
      <p:pic>
        <p:nvPicPr>
          <p:cNvPr id="22533" name="Picture 5"/>
          <p:cNvPicPr>
            <a:picLocks noChangeAspect="1" noChangeArrowheads="1"/>
          </p:cNvPicPr>
          <p:nvPr/>
        </p:nvPicPr>
        <p:blipFill>
          <a:blip r:embed="rId5" cstate="print"/>
          <a:srcRect/>
          <a:stretch>
            <a:fillRect/>
          </a:stretch>
        </p:blipFill>
        <p:spPr bwMode="auto">
          <a:xfrm>
            <a:off x="6843713" y="3390899"/>
            <a:ext cx="2095679" cy="31337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173468" y="438149"/>
            <a:ext cx="8820900" cy="58769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143918" y="411006"/>
            <a:ext cx="8828632" cy="591518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53054" y="504825"/>
            <a:ext cx="8849493" cy="58959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143491" y="485775"/>
            <a:ext cx="8828396" cy="59150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153054" y="523875"/>
            <a:ext cx="8800445" cy="586329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962025"/>
          </a:xfrm>
        </p:spPr>
        <p:txBody>
          <a:bodyPr/>
          <a:lstStyle/>
          <a:p>
            <a:r>
              <a:rPr lang="en-US" dirty="0" smtClean="0"/>
              <a:t>Background</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000375" y="133350"/>
            <a:ext cx="5953124" cy="6578036"/>
          </a:xfrm>
          <a:prstGeom prst="rect">
            <a:avLst/>
          </a:prstGeom>
          <a:noFill/>
          <a:ln w="9525">
            <a:noFill/>
            <a:miter lim="800000"/>
            <a:headEnd/>
            <a:tailEnd/>
          </a:ln>
        </p:spPr>
      </p:pic>
      <p:sp>
        <p:nvSpPr>
          <p:cNvPr id="5" name="Rectangle 4"/>
          <p:cNvSpPr/>
          <p:nvPr/>
        </p:nvSpPr>
        <p:spPr>
          <a:xfrm>
            <a:off x="428625" y="1396216"/>
            <a:ext cx="5676900" cy="3785652"/>
          </a:xfrm>
          <a:prstGeom prst="rect">
            <a:avLst/>
          </a:prstGeom>
        </p:spPr>
        <p:txBody>
          <a:bodyPr wrap="square">
            <a:spAutoFit/>
          </a:bodyPr>
          <a:lstStyle/>
          <a:p>
            <a:r>
              <a:rPr lang="en-US" sz="2000" b="1" dirty="0" smtClean="0"/>
              <a:t>This collection of photos is the result of three visits to </a:t>
            </a:r>
            <a:r>
              <a:rPr lang="en-US" sz="2000" b="1" dirty="0" err="1" smtClean="0"/>
              <a:t>Bhoramdeo</a:t>
            </a:r>
            <a:r>
              <a:rPr lang="en-US" sz="2000" b="1" dirty="0" smtClean="0"/>
              <a:t> Jungle Retreat in </a:t>
            </a:r>
            <a:r>
              <a:rPr lang="en-US" sz="2000" b="1" dirty="0" err="1" smtClean="0"/>
              <a:t>Kawardha</a:t>
            </a:r>
            <a:r>
              <a:rPr lang="en-US" sz="2000" b="1" dirty="0" smtClean="0"/>
              <a:t> - Chhattisgarh in Central India. The photo's are taken in an area of thirty by thirty km. </a:t>
            </a:r>
            <a:r>
              <a:rPr lang="en-US" sz="2000" b="1" dirty="0" err="1" smtClean="0"/>
              <a:t>Bhoramdeo</a:t>
            </a:r>
            <a:r>
              <a:rPr lang="en-US" sz="2000" b="1" dirty="0" smtClean="0"/>
              <a:t> is situated close to the </a:t>
            </a:r>
            <a:r>
              <a:rPr lang="en-US" sz="2000" b="1" dirty="0" err="1" smtClean="0"/>
              <a:t>Maikal</a:t>
            </a:r>
            <a:r>
              <a:rPr lang="en-US" sz="2000" b="1" dirty="0" smtClean="0"/>
              <a:t> hills. From here it is possible to walk to several </a:t>
            </a:r>
            <a:r>
              <a:rPr lang="en-US" sz="2000" b="1" dirty="0" err="1" smtClean="0"/>
              <a:t>Baiga</a:t>
            </a:r>
            <a:r>
              <a:rPr lang="en-US" sz="2000" b="1" dirty="0" smtClean="0"/>
              <a:t> villages in the hills and </a:t>
            </a:r>
            <a:r>
              <a:rPr lang="en-US" sz="2000" b="1" dirty="0" err="1" smtClean="0"/>
              <a:t>Gond</a:t>
            </a:r>
            <a:r>
              <a:rPr lang="en-US" sz="2000" b="1" dirty="0" smtClean="0"/>
              <a:t> villages in </a:t>
            </a:r>
            <a:r>
              <a:rPr lang="en-US" sz="2000" b="1" dirty="0" smtClean="0"/>
              <a:t>the </a:t>
            </a:r>
            <a:r>
              <a:rPr lang="en-US" sz="2000" b="1" dirty="0" smtClean="0"/>
              <a:t>plains. In the whole </a:t>
            </a:r>
            <a:r>
              <a:rPr lang="en-US" sz="2000" b="1" dirty="0" err="1" smtClean="0"/>
              <a:t>Kawardha</a:t>
            </a:r>
            <a:r>
              <a:rPr lang="en-US" sz="2000" b="1" dirty="0" smtClean="0"/>
              <a:t> district is one other hotel, the more expensive Palace Hotel Most people come here because it is situated halfway Raipur and </a:t>
            </a:r>
            <a:r>
              <a:rPr lang="en-US" sz="2000" b="1" dirty="0" err="1" smtClean="0"/>
              <a:t>Kanha</a:t>
            </a:r>
            <a:r>
              <a:rPr lang="en-US" sz="2000" b="1" dirty="0" smtClean="0"/>
              <a:t> National park.</a:t>
            </a:r>
            <a:r>
              <a:rPr lang="en-US" sz="2000" dirty="0" smtClean="0"/>
              <a:t>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143529" y="485775"/>
            <a:ext cx="8849493" cy="58959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134005" y="466725"/>
            <a:ext cx="8863790" cy="59055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Gond</a:t>
            </a:r>
            <a:r>
              <a:rPr lang="en-US" dirty="0" smtClean="0"/>
              <a:t> Villages</a:t>
            </a:r>
            <a:endParaRPr lang="en-US" dirty="0"/>
          </a:p>
        </p:txBody>
      </p:sp>
      <p:sp>
        <p:nvSpPr>
          <p:cNvPr id="3" name="Text Placeholder 2"/>
          <p:cNvSpPr>
            <a:spLocks noGrp="1"/>
          </p:cNvSpPr>
          <p:nvPr>
            <p:ph type="body" idx="1"/>
          </p:nvPr>
        </p:nvSpPr>
        <p:spPr/>
        <p:txBody>
          <a:bodyPr/>
          <a:lstStyle/>
          <a:p>
            <a:endParaRPr lang="en-US"/>
          </a:p>
        </p:txBody>
      </p:sp>
      <p:pic>
        <p:nvPicPr>
          <p:cNvPr id="28674" name="Picture 2"/>
          <p:cNvPicPr>
            <a:picLocks noChangeAspect="1" noChangeArrowheads="1"/>
          </p:cNvPicPr>
          <p:nvPr/>
        </p:nvPicPr>
        <p:blipFill>
          <a:blip r:embed="rId2" cstate="print"/>
          <a:srcRect/>
          <a:stretch>
            <a:fillRect/>
          </a:stretch>
        </p:blipFill>
        <p:spPr bwMode="auto">
          <a:xfrm>
            <a:off x="1924050" y="323849"/>
            <a:ext cx="5067300" cy="38004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 y="238126"/>
            <a:ext cx="8820150" cy="6429374"/>
          </a:xfrm>
        </p:spPr>
        <p:txBody>
          <a:bodyPr/>
          <a:lstStyle/>
          <a:p>
            <a:r>
              <a:rPr lang="en-US" dirty="0" smtClean="0"/>
              <a:t>The </a:t>
            </a:r>
            <a:r>
              <a:rPr lang="en-US" b="1" dirty="0" smtClean="0"/>
              <a:t>Gondi</a:t>
            </a:r>
            <a:r>
              <a:rPr lang="en-US" dirty="0" smtClean="0"/>
              <a:t> (</a:t>
            </a:r>
            <a:r>
              <a:rPr lang="en-US" dirty="0" err="1" smtClean="0"/>
              <a:t>Gōndi</a:t>
            </a:r>
            <a:r>
              <a:rPr lang="en-US" dirty="0" smtClean="0"/>
              <a:t>) are a people in central India. The Gondi, or </a:t>
            </a:r>
            <a:r>
              <a:rPr lang="en-US" b="1" dirty="0" err="1" smtClean="0"/>
              <a:t>Gond</a:t>
            </a:r>
            <a:r>
              <a:rPr lang="en-US" dirty="0" smtClean="0"/>
              <a:t> people are spread over the states of Madhya Pradesh, eastern Maharashtra (</a:t>
            </a:r>
            <a:r>
              <a:rPr lang="en-US" dirty="0" err="1" smtClean="0"/>
              <a:t>Vidarbha</a:t>
            </a:r>
            <a:r>
              <a:rPr lang="en-US" dirty="0" smtClean="0"/>
              <a:t>), Chhattisgarh, northern Andhra Pradesh, and western Orissa. With over four million people, they are the largest tribe in Central India.</a:t>
            </a:r>
          </a:p>
          <a:p>
            <a:r>
              <a:rPr lang="en-US" dirty="0" smtClean="0"/>
              <a:t>The Gondi language is related to Telugu and other Dravidian languages. About half of </a:t>
            </a:r>
            <a:r>
              <a:rPr lang="en-US" dirty="0" err="1" smtClean="0"/>
              <a:t>Gonds</a:t>
            </a:r>
            <a:r>
              <a:rPr lang="en-US" dirty="0" smtClean="0"/>
              <a:t> speak Gondi languages, while the rest speak Indo-Aryan languages including Hindi</a:t>
            </a:r>
            <a:r>
              <a:rPr lang="en-US" dirty="0" smtClean="0"/>
              <a:t>.</a:t>
            </a:r>
          </a:p>
          <a:p>
            <a:r>
              <a:rPr lang="en-US" dirty="0" smtClean="0"/>
              <a:t>The </a:t>
            </a:r>
            <a:r>
              <a:rPr lang="en-US" dirty="0" err="1" smtClean="0"/>
              <a:t>Gonds</a:t>
            </a:r>
            <a:r>
              <a:rPr lang="en-US" dirty="0" smtClean="0"/>
              <a:t> are traditionally agriculturalists; some practice shifting cultivation, while others raise cereals or herd cattle</a:t>
            </a:r>
            <a:r>
              <a:rPr lang="en-US" baseline="30000" dirty="0" smtClean="0">
                <a:hlinkClick r:id="rId2"/>
              </a:rPr>
              <a:t>[2]</a:t>
            </a:r>
            <a:r>
              <a:rPr lang="en-US" dirty="0" smtClean="0"/>
              <a:t>. </a:t>
            </a:r>
            <a:r>
              <a:rPr lang="en-US" dirty="0" err="1" smtClean="0"/>
              <a:t>Gond</a:t>
            </a:r>
            <a:r>
              <a:rPr lang="en-US" dirty="0" smtClean="0"/>
              <a:t> society is highly stratified and does not conform to the usual image of egalitarianism among </a:t>
            </a:r>
            <a:r>
              <a:rPr lang="en-US" dirty="0" err="1" smtClean="0"/>
              <a:t>tribals</a:t>
            </a:r>
            <a:r>
              <a:rPr lang="en-US" dirty="0" smtClean="0"/>
              <a:t>. </a:t>
            </a:r>
            <a:endParaRPr lang="en-US" dirty="0" smtClean="0"/>
          </a:p>
          <a:p>
            <a:r>
              <a:rPr lang="en-US" dirty="0" smtClean="0"/>
              <a:t>Traditional </a:t>
            </a:r>
            <a:r>
              <a:rPr lang="en-US" dirty="0" err="1" smtClean="0"/>
              <a:t>Gond</a:t>
            </a:r>
            <a:r>
              <a:rPr lang="en-US" dirty="0" smtClean="0"/>
              <a:t> religion involves a distinct pantheon of gods and spirits, which many </a:t>
            </a:r>
            <a:r>
              <a:rPr lang="en-US" dirty="0" err="1" smtClean="0"/>
              <a:t>Gonds</a:t>
            </a:r>
            <a:r>
              <a:rPr lang="en-US" dirty="0" smtClean="0"/>
              <a:t> practice along with Hinduism. A small number of </a:t>
            </a:r>
            <a:r>
              <a:rPr lang="en-US" dirty="0" err="1" smtClean="0"/>
              <a:t>Gond</a:t>
            </a:r>
            <a:r>
              <a:rPr lang="en-US" dirty="0" smtClean="0"/>
              <a:t> have converted to Islam, and now form a distinct Muslim Raj </a:t>
            </a:r>
            <a:r>
              <a:rPr lang="en-US" dirty="0" err="1" smtClean="0"/>
              <a:t>Gond</a:t>
            </a:r>
            <a:r>
              <a:rPr lang="en-US" dirty="0" smtClean="0"/>
              <a:t> community.</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904875"/>
          </a:xfrm>
        </p:spPr>
        <p:txBody>
          <a:bodyPr/>
          <a:lstStyle/>
          <a:p>
            <a:r>
              <a:rPr lang="en-US" dirty="0" smtClean="0"/>
              <a:t>People of </a:t>
            </a:r>
            <a:r>
              <a:rPr lang="en-US" dirty="0" err="1" smtClean="0"/>
              <a:t>Gond</a:t>
            </a:r>
            <a:r>
              <a:rPr lang="en-US" dirty="0" smtClean="0"/>
              <a:t> Villages</a:t>
            </a:r>
            <a:endParaRPr lang="en-US" dirty="0"/>
          </a:p>
        </p:txBody>
      </p:sp>
      <p:pic>
        <p:nvPicPr>
          <p:cNvPr id="27650" name="Picture 2"/>
          <p:cNvPicPr>
            <a:picLocks noGrp="1" noChangeAspect="1" noChangeArrowheads="1"/>
          </p:cNvPicPr>
          <p:nvPr>
            <p:ph idx="1"/>
          </p:nvPr>
        </p:nvPicPr>
        <p:blipFill>
          <a:blip r:embed="rId2" cstate="print"/>
          <a:srcRect/>
          <a:stretch>
            <a:fillRect/>
          </a:stretch>
        </p:blipFill>
        <p:spPr bwMode="auto">
          <a:xfrm>
            <a:off x="420688" y="1034256"/>
            <a:ext cx="1931987" cy="2428784"/>
          </a:xfrm>
          <a:prstGeom prst="rect">
            <a:avLst/>
          </a:prstGeom>
          <a:noFill/>
          <a:ln w="9525">
            <a:noFill/>
            <a:miter lim="800000"/>
            <a:headEnd/>
            <a:tailEnd/>
          </a:ln>
        </p:spPr>
      </p:pic>
      <p:pic>
        <p:nvPicPr>
          <p:cNvPr id="27652" name="Picture 4"/>
          <p:cNvPicPr>
            <a:picLocks noChangeAspect="1" noChangeArrowheads="1"/>
          </p:cNvPicPr>
          <p:nvPr/>
        </p:nvPicPr>
        <p:blipFill>
          <a:blip r:embed="rId3" cstate="print"/>
          <a:srcRect/>
          <a:stretch>
            <a:fillRect/>
          </a:stretch>
        </p:blipFill>
        <p:spPr bwMode="auto">
          <a:xfrm>
            <a:off x="471489" y="3876675"/>
            <a:ext cx="2698230" cy="2438400"/>
          </a:xfrm>
          <a:prstGeom prst="rect">
            <a:avLst/>
          </a:prstGeom>
          <a:noFill/>
          <a:ln w="9525">
            <a:noFill/>
            <a:miter lim="800000"/>
            <a:headEnd/>
            <a:tailEnd/>
          </a:ln>
        </p:spPr>
      </p:pic>
      <p:pic>
        <p:nvPicPr>
          <p:cNvPr id="27653" name="Picture 5"/>
          <p:cNvPicPr>
            <a:picLocks noChangeAspect="1" noChangeArrowheads="1"/>
          </p:cNvPicPr>
          <p:nvPr/>
        </p:nvPicPr>
        <p:blipFill>
          <a:blip r:embed="rId4" cstate="print"/>
          <a:srcRect/>
          <a:stretch>
            <a:fillRect/>
          </a:stretch>
        </p:blipFill>
        <p:spPr bwMode="auto">
          <a:xfrm>
            <a:off x="6577013" y="3686709"/>
            <a:ext cx="1843087" cy="2756018"/>
          </a:xfrm>
          <a:prstGeom prst="rect">
            <a:avLst/>
          </a:prstGeom>
          <a:noFill/>
          <a:ln w="9525">
            <a:noFill/>
            <a:miter lim="800000"/>
            <a:headEnd/>
            <a:tailEnd/>
          </a:ln>
        </p:spPr>
      </p:pic>
      <p:pic>
        <p:nvPicPr>
          <p:cNvPr id="27654" name="Picture 6"/>
          <p:cNvPicPr>
            <a:picLocks noChangeAspect="1" noChangeArrowheads="1"/>
          </p:cNvPicPr>
          <p:nvPr/>
        </p:nvPicPr>
        <p:blipFill>
          <a:blip r:embed="rId5" cstate="print"/>
          <a:srcRect/>
          <a:stretch>
            <a:fillRect/>
          </a:stretch>
        </p:blipFill>
        <p:spPr bwMode="auto">
          <a:xfrm>
            <a:off x="6429375" y="647700"/>
            <a:ext cx="1947864" cy="2912694"/>
          </a:xfrm>
          <a:prstGeom prst="rect">
            <a:avLst/>
          </a:prstGeom>
          <a:noFill/>
          <a:ln w="9525">
            <a:noFill/>
            <a:miter lim="800000"/>
            <a:headEnd/>
            <a:tailEnd/>
          </a:ln>
        </p:spPr>
      </p:pic>
      <p:pic>
        <p:nvPicPr>
          <p:cNvPr id="27655" name="Picture 7"/>
          <p:cNvPicPr>
            <a:picLocks noChangeAspect="1" noChangeArrowheads="1"/>
          </p:cNvPicPr>
          <p:nvPr/>
        </p:nvPicPr>
        <p:blipFill>
          <a:blip r:embed="rId6" cstate="print"/>
          <a:srcRect/>
          <a:stretch>
            <a:fillRect/>
          </a:stretch>
        </p:blipFill>
        <p:spPr bwMode="auto">
          <a:xfrm>
            <a:off x="3676651" y="996296"/>
            <a:ext cx="1728788" cy="2585104"/>
          </a:xfrm>
          <a:prstGeom prst="rect">
            <a:avLst/>
          </a:prstGeom>
          <a:noFill/>
          <a:ln w="9525">
            <a:noFill/>
            <a:miter lim="800000"/>
            <a:headEnd/>
            <a:tailEnd/>
          </a:ln>
        </p:spPr>
      </p:pic>
      <p:pic>
        <p:nvPicPr>
          <p:cNvPr id="27656" name="Picture 8"/>
          <p:cNvPicPr>
            <a:picLocks noChangeAspect="1" noChangeArrowheads="1"/>
          </p:cNvPicPr>
          <p:nvPr/>
        </p:nvPicPr>
        <p:blipFill>
          <a:blip r:embed="rId7" cstate="print"/>
          <a:srcRect/>
          <a:stretch>
            <a:fillRect/>
          </a:stretch>
        </p:blipFill>
        <p:spPr bwMode="auto">
          <a:xfrm>
            <a:off x="3910013" y="3743324"/>
            <a:ext cx="1909762" cy="285571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a:stretch>
            <a:fillRect/>
          </a:stretch>
        </p:blipFill>
        <p:spPr bwMode="auto">
          <a:xfrm>
            <a:off x="188515" y="533399"/>
            <a:ext cx="8729664" cy="58197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147565" y="436611"/>
            <a:ext cx="8842447" cy="587846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131365" y="473341"/>
            <a:ext cx="8891189" cy="5927459"/>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146671" y="495300"/>
            <a:ext cx="8823157" cy="5867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Bhoramdeo</a:t>
            </a:r>
            <a:r>
              <a:rPr lang="en-US" dirty="0" smtClean="0"/>
              <a:t> Jungle Retreat</a:t>
            </a:r>
            <a:endParaRPr lang="en-US" dirty="0"/>
          </a:p>
        </p:txBody>
      </p:sp>
      <p:sp>
        <p:nvSpPr>
          <p:cNvPr id="3" name="Text Placeholder 2"/>
          <p:cNvSpPr>
            <a:spLocks noGrp="1"/>
          </p:cNvSpPr>
          <p:nvPr>
            <p:ph type="body"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1781174" y="304800"/>
            <a:ext cx="5515175" cy="39433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117079" y="457466"/>
            <a:ext cx="8915002" cy="5943334"/>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153055" y="485775"/>
            <a:ext cx="8863790" cy="59055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endParaRPr lang="en-US"/>
          </a:p>
        </p:txBody>
      </p:sp>
      <p:sp>
        <p:nvSpPr>
          <p:cNvPr id="77827" name="Rectangle 3"/>
          <p:cNvSpPr>
            <a:spLocks noGrp="1" noChangeArrowheads="1"/>
          </p:cNvSpPr>
          <p:nvPr>
            <p:ph type="body" idx="1"/>
          </p:nvPr>
        </p:nvSpPr>
        <p:spPr/>
        <p:txBody>
          <a:bodyPr/>
          <a:lstStyle/>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185157" y="495300"/>
            <a:ext cx="8773681" cy="5867399"/>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a:stretch>
            <a:fillRect/>
          </a:stretch>
        </p:blipFill>
        <p:spPr bwMode="auto">
          <a:xfrm>
            <a:off x="114294" y="457200"/>
            <a:ext cx="8877306" cy="591450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err="1" smtClean="0"/>
              <a:t>Bhoramdeo</a:t>
            </a:r>
            <a:r>
              <a:rPr lang="en-US" dirty="0" smtClean="0"/>
              <a:t> Jungle Retreat is Nestled at the foot of the </a:t>
            </a:r>
            <a:r>
              <a:rPr lang="en-US" dirty="0" err="1" smtClean="0"/>
              <a:t>Maikal</a:t>
            </a:r>
            <a:r>
              <a:rPr lang="en-US" dirty="0" smtClean="0"/>
              <a:t> Hills 18 </a:t>
            </a:r>
            <a:r>
              <a:rPr lang="en-US" dirty="0" err="1" smtClean="0"/>
              <a:t>kms</a:t>
            </a:r>
            <a:r>
              <a:rPr lang="en-US" dirty="0" smtClean="0"/>
              <a:t> from the District Headquarters of </a:t>
            </a:r>
            <a:r>
              <a:rPr lang="en-US" dirty="0" err="1" smtClean="0"/>
              <a:t>Kawardha</a:t>
            </a:r>
            <a:r>
              <a:rPr lang="en-US" dirty="0" smtClean="0"/>
              <a:t> (Chhattisgarh, Central India</a:t>
            </a:r>
            <a:r>
              <a:rPr lang="en-US" dirty="0" smtClean="0"/>
              <a:t>).</a:t>
            </a:r>
          </a:p>
          <a:p>
            <a:r>
              <a:rPr lang="en-US" dirty="0" smtClean="0"/>
              <a:t>It is midway between Raipur and </a:t>
            </a:r>
            <a:r>
              <a:rPr lang="en-US" dirty="0" err="1" smtClean="0"/>
              <a:t>Kanha</a:t>
            </a:r>
            <a:r>
              <a:rPr lang="en-US" dirty="0" smtClean="0"/>
              <a:t> National </a:t>
            </a:r>
            <a:r>
              <a:rPr lang="en-US" dirty="0" err="1" smtClean="0"/>
              <a:t>Parkoffers</a:t>
            </a:r>
            <a:r>
              <a:rPr lang="en-US" dirty="0" smtClean="0"/>
              <a:t> an ideal base from which to explore tribal </a:t>
            </a:r>
            <a:r>
              <a:rPr lang="en-US" dirty="0" err="1" smtClean="0"/>
              <a:t>Gond</a:t>
            </a:r>
            <a:r>
              <a:rPr lang="en-US" dirty="0" smtClean="0"/>
              <a:t> and </a:t>
            </a:r>
            <a:r>
              <a:rPr lang="en-US" dirty="0" err="1" smtClean="0"/>
              <a:t>Baiga</a:t>
            </a:r>
            <a:r>
              <a:rPr lang="en-US" dirty="0" smtClean="0"/>
              <a:t> villages under the guidance of </a:t>
            </a:r>
            <a:r>
              <a:rPr lang="en-US" dirty="0" smtClean="0"/>
              <a:t>expert guides.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311244" y="885825"/>
            <a:ext cx="8515166" cy="507841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46516" y="238125"/>
            <a:ext cx="8858916" cy="63341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166417" y="295275"/>
            <a:ext cx="8815572" cy="6248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406900"/>
            <a:ext cx="8439150" cy="1362075"/>
          </a:xfrm>
        </p:spPr>
        <p:txBody>
          <a:bodyPr/>
          <a:lstStyle/>
          <a:p>
            <a:r>
              <a:rPr lang="en-US" dirty="0" smtClean="0"/>
              <a:t>Scenes near the </a:t>
            </a:r>
            <a:r>
              <a:rPr lang="en-US" dirty="0" err="1" smtClean="0"/>
              <a:t>Bhoramdeo</a:t>
            </a:r>
            <a:r>
              <a:rPr lang="en-US" dirty="0" smtClean="0"/>
              <a:t> Jungle Retreat</a:t>
            </a:r>
            <a:r>
              <a:rPr lang="en-US" dirty="0" smtClean="0"/>
              <a:t> </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lum bright="-10000" contrast="10000"/>
          </a:blip>
          <a:srcRect/>
          <a:stretch>
            <a:fillRect/>
          </a:stretch>
        </p:blipFill>
        <p:spPr bwMode="auto">
          <a:xfrm>
            <a:off x="151158" y="295276"/>
            <a:ext cx="8829528" cy="6247076"/>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ia map n2">
  <a:themeElements>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Office Theme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Office Theme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Office Theme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Office Theme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Office Theme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india map n2</Template>
  <TotalTime>105</TotalTime>
  <Words>525</Words>
  <Application>Microsoft Office PowerPoint</Application>
  <PresentationFormat>On-screen Show (4:3)</PresentationFormat>
  <Paragraphs>18</Paragraphs>
  <Slides>33</Slides>
  <Notes>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india map n2</vt:lpstr>
      <vt:lpstr>1_Default Design</vt:lpstr>
      <vt:lpstr>Tribe Area Of Kawardha - Chhattisgarh - India</vt:lpstr>
      <vt:lpstr>Background</vt:lpstr>
      <vt:lpstr>Bhoramdeo Jungle Retreat</vt:lpstr>
      <vt:lpstr>Slide 4</vt:lpstr>
      <vt:lpstr>Slide 5</vt:lpstr>
      <vt:lpstr>Slide 6</vt:lpstr>
      <vt:lpstr>Slide 7</vt:lpstr>
      <vt:lpstr>Scenes near the Bhoramdeo Jungle Retreat </vt:lpstr>
      <vt:lpstr>Slide 9</vt:lpstr>
      <vt:lpstr>Slide 10</vt:lpstr>
      <vt:lpstr>Slide 11</vt:lpstr>
      <vt:lpstr>Baiga villages</vt:lpstr>
      <vt:lpstr>Slide 13</vt:lpstr>
      <vt:lpstr>People of Baiga Villages</vt:lpstr>
      <vt:lpstr>Slide 15</vt:lpstr>
      <vt:lpstr>Slide 16</vt:lpstr>
      <vt:lpstr>Slide 17</vt:lpstr>
      <vt:lpstr>Slide 18</vt:lpstr>
      <vt:lpstr>Slide 19</vt:lpstr>
      <vt:lpstr>Slide 20</vt:lpstr>
      <vt:lpstr>Slide 21</vt:lpstr>
      <vt:lpstr>Gond Villages</vt:lpstr>
      <vt:lpstr>Slide 23</vt:lpstr>
      <vt:lpstr>Slide 24</vt:lpstr>
      <vt:lpstr>People of Gond Villages</vt:lpstr>
      <vt:lpstr>Slide 26</vt:lpstr>
      <vt:lpstr>Slide 27</vt:lpstr>
      <vt:lpstr>Slide 28</vt:lpstr>
      <vt:lpstr>Slide 29</vt:lpstr>
      <vt:lpstr>Slide 30</vt:lpstr>
      <vt:lpstr>Slide 31</vt:lpstr>
      <vt:lpstr>Slide 32</vt:lpstr>
      <vt:lpstr>Slide 33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Tribe Area Of Kawardha - Chhattisgarh - India</dc:title>
  <dc:creator>Joe</dc:creator>
  <cp:lastModifiedBy>Joe</cp:lastModifiedBy>
  <cp:revision>1</cp:revision>
  <dcterms:created xsi:type="dcterms:W3CDTF">2010-07-13T22:25:35Z</dcterms:created>
  <dcterms:modified xsi:type="dcterms:W3CDTF">2010-07-14T00:11:17Z</dcterms:modified>
</cp:coreProperties>
</file>