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0" r:id="rId3"/>
    <p:sldMasterId id="2147483652" r:id="rId4"/>
  </p:sld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M62GLTA001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1268413"/>
            <a:ext cx="4392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429000"/>
            <a:ext cx="4392612" cy="10715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285875" y="6381750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476625" y="6381750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01F7BA0B-8201-46EB-8A68-45161CBD7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05FD1-C485-47D9-B934-E948A21D3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7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250" y="100013"/>
            <a:ext cx="2193925" cy="6135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713" y="100013"/>
            <a:ext cx="6434137" cy="6135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940E7-F118-4BF0-A32E-991278EBE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7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3EFE-8E3C-4262-A763-FD55DFA25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5082-B703-4DA2-81F5-ACE22ADB7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CD30D-89A7-4CC2-ABDC-A514DF3EA7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5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24497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24497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82EC8-4E59-4E9A-9C1F-8AF4EF450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4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8870B-0518-43C5-8E84-A09564E90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98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EA92A-2B33-45C3-94AC-3E528DB7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09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C468A-D234-446B-BB5E-5279F1E9F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287AD-134C-4FBD-BF94-00635632D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0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2ED5C-2148-4A04-BD1B-5863B8ADE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3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0BA64-A07F-4B65-8AAD-8356CA710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3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46F13-F746-44B2-918B-4484A2F46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2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250" y="100013"/>
            <a:ext cx="2193925" cy="6135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713" y="100013"/>
            <a:ext cx="6434137" cy="6135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C06F-8510-49CB-B5B8-5267BB77E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019-80FF-4BB5-98CA-45BB2A637F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0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3454B-DE48-4949-B0A5-696625DBA3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3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231C0-32ED-473B-BAC4-2523BC92B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12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24497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24497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CD46F-5A31-4FE2-851C-7713B7B4DF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2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1B6C9-EB0C-4934-A7F9-DA937ED80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4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8D327-6348-49CB-8489-0EE5735D7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5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535EE-AD79-4555-808B-E6E3EAC1F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B389-C205-4457-AD52-4DC9689C8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3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0C72F-4232-42E8-AFE0-BC91FED6C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86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2603A-78C5-4927-91B5-C1564D8D7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6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0F020-7B44-4114-94C3-C2140A6C7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3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250" y="100013"/>
            <a:ext cx="2193925" cy="6135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713" y="100013"/>
            <a:ext cx="6434137" cy="6135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3B279-8E2F-427E-A8FF-6706E9D82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07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5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02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811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01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9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24497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24497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CE359-B407-42A1-9E2D-74953613E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8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294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66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096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30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0CE9E-2230-4292-8CF9-813CA3323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77DDC-3EC9-48FA-9A8C-C38CC51FE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9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FE238-0F46-466E-B4AF-99693C1AB6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370C-794F-4C91-8A93-4C0D6DB07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6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9A8B8-38AD-43CC-A0D5-27F1464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0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M62GLTA001-sl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M62GLTA001-title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88169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2713" y="100013"/>
            <a:ext cx="85455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6423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6375" y="6453188"/>
            <a:ext cx="1412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453188"/>
            <a:ext cx="446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53188"/>
            <a:ext cx="936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5D02D9-CC2B-4BC6-9BFD-107D8442B8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62GLTA001-sl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6423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6375" y="6453188"/>
            <a:ext cx="1412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453188"/>
            <a:ext cx="446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53188"/>
            <a:ext cx="936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89EF8C-7B0A-4E67-9B1C-0C70129575F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3801" name="Picture 9" descr="M62GLTA001-title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88169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2713" y="100013"/>
            <a:ext cx="85328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62GLTA001-sl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2713" y="100013"/>
            <a:ext cx="55387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6423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6375" y="6453188"/>
            <a:ext cx="1412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453188"/>
            <a:ext cx="446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53188"/>
            <a:ext cx="936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4E3C08-BEBD-446C-9DD1-4E85EA79CC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/>
            <a:endParaRPr lang="en-US" sz="180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4608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4608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4609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46091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268413"/>
            <a:ext cx="5002212" cy="1470025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Italy’s High-Speed Train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686"/>
            <a:ext cx="9144000" cy="621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4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99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772"/>
            <a:ext cx="9144000" cy="63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7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" y="-4969"/>
            <a:ext cx="9140953" cy="686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2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080"/>
            <a:ext cx="9144000" cy="61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285"/>
            <a:ext cx="9144000" cy="611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7"/>
            <a:ext cx="9144000" cy="686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1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Italy launched Europe's first private high-speed train service this </a:t>
            </a:r>
            <a:r>
              <a:rPr lang="en-US" b="1" dirty="0" err="1" smtClean="0"/>
              <a:t>week.The</a:t>
            </a:r>
            <a:r>
              <a:rPr lang="en-US" b="1" dirty="0" smtClean="0"/>
              <a:t> dark-red bullet-shaped "</a:t>
            </a:r>
            <a:r>
              <a:rPr lang="en-US" b="1" dirty="0" err="1" smtClean="0"/>
              <a:t>Italo</a:t>
            </a:r>
            <a:r>
              <a:rPr lang="en-US" b="1" dirty="0" smtClean="0"/>
              <a:t>" trains are run by NTV, a company headed by Ferrari boss Luca di </a:t>
            </a:r>
            <a:r>
              <a:rPr lang="en-US" b="1" dirty="0" err="1" smtClean="0"/>
              <a:t>Montezemolo</a:t>
            </a:r>
            <a:r>
              <a:rPr lang="en-US" b="1" dirty="0" smtClean="0"/>
              <a:t> who wants to take a quarter of the market from state rail network </a:t>
            </a:r>
            <a:r>
              <a:rPr lang="en-US" b="1" dirty="0" err="1" smtClean="0"/>
              <a:t>Trenitalia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ROME, ITALY - APRIL 20: </a:t>
            </a:r>
            <a:r>
              <a:rPr lang="en-US" b="1" dirty="0" err="1" smtClean="0"/>
              <a:t>Italo</a:t>
            </a:r>
            <a:r>
              <a:rPr lang="en-US" b="1" dirty="0" smtClean="0"/>
              <a:t>, the new high speed train from the railway company New Passenger Transport </a:t>
            </a:r>
            <a:r>
              <a:rPr lang="en-US" b="1" dirty="0" err="1" smtClean="0"/>
              <a:t>SpA</a:t>
            </a:r>
            <a:r>
              <a:rPr lang="en-US" b="1" dirty="0" smtClean="0"/>
              <a:t>, known as NTV, ahead of its inaugural trip to Naples, at </a:t>
            </a:r>
            <a:r>
              <a:rPr lang="en-US" b="1" dirty="0" err="1" smtClean="0"/>
              <a:t>Stazione</a:t>
            </a:r>
            <a:r>
              <a:rPr lang="en-US" b="1" dirty="0" smtClean="0"/>
              <a:t> </a:t>
            </a:r>
            <a:r>
              <a:rPr lang="en-US" b="1" dirty="0" err="1" smtClean="0"/>
              <a:t>Tiburtina</a:t>
            </a:r>
            <a:r>
              <a:rPr lang="en-US" b="1" dirty="0" smtClean="0"/>
              <a:t> on April 20, 2012 in Rome, Italy. The new NTV railway company will run its maiden public high speed train journey on April 28, from Rome to Naples. </a:t>
            </a:r>
          </a:p>
          <a:p>
            <a:endParaRPr lang="en-US" dirty="0"/>
          </a:p>
        </p:txBody>
      </p:sp>
      <p:pic>
        <p:nvPicPr>
          <p:cNvPr id="25604" name="Picture 4" descr="M62GLTA001-title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88169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3" y="100013"/>
            <a:ext cx="8562975" cy="520700"/>
          </a:xfrm>
        </p:spPr>
        <p:txBody>
          <a:bodyPr/>
          <a:lstStyle/>
          <a:p>
            <a:r>
              <a:rPr lang="en-US" dirty="0" smtClean="0"/>
              <a:t>Private Enterprise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250"/>
            <a:ext cx="9143999" cy="608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5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9144001" cy="573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943"/>
            <a:ext cx="9179386" cy="470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0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566057"/>
            <a:ext cx="9192296" cy="621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9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058"/>
            <a:ext cx="9156127" cy="54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6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9144001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4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1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8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the-road-is-long">
  <a:themeElements>
    <a:clrScheme name="m62-the-road-is-long 16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C110B"/>
      </a:accent1>
      <a:accent2>
        <a:srgbClr val="570403"/>
      </a:accent2>
      <a:accent3>
        <a:srgbClr val="FFFFFF"/>
      </a:accent3>
      <a:accent4>
        <a:srgbClr val="000000"/>
      </a:accent4>
      <a:accent5>
        <a:srgbClr val="C5AAAA"/>
      </a:accent5>
      <a:accent6>
        <a:srgbClr val="4E0302"/>
      </a:accent6>
      <a:hlink>
        <a:srgbClr val="E88B89"/>
      </a:hlink>
      <a:folHlink>
        <a:srgbClr val="C0C0C0"/>
      </a:folHlink>
    </a:clrScheme>
    <a:fontScheme name="m62-the-road-is-lo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the-road-is-lo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e-road-is-lo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e-road-is-lo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e-road-is-lo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e-road-is-lo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e-road-is-lo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e-road-is-lo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e-road-is-lo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e-road-is-lo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e-road-is-lo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e-road-is-lo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e-road-is-lo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e-road-is-long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270C0"/>
        </a:accent1>
        <a:accent2>
          <a:srgbClr val="013D78"/>
        </a:accent2>
        <a:accent3>
          <a:srgbClr val="FFFFFF"/>
        </a:accent3>
        <a:accent4>
          <a:srgbClr val="000000"/>
        </a:accent4>
        <a:accent5>
          <a:srgbClr val="AABBDC"/>
        </a:accent5>
        <a:accent6>
          <a:srgbClr val="01366C"/>
        </a:accent6>
        <a:hlink>
          <a:srgbClr val="8FDF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e-road-is-long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3346"/>
        </a:accent1>
        <a:accent2>
          <a:srgbClr val="C80000"/>
        </a:accent2>
        <a:accent3>
          <a:srgbClr val="FFFFFF"/>
        </a:accent3>
        <a:accent4>
          <a:srgbClr val="000000"/>
        </a:accent4>
        <a:accent5>
          <a:srgbClr val="FFADB0"/>
        </a:accent5>
        <a:accent6>
          <a:srgbClr val="B50000"/>
        </a:accent6>
        <a:hlink>
          <a:srgbClr val="FFC9C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e-road-is-long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8C110B"/>
        </a:accent1>
        <a:accent2>
          <a:srgbClr val="250403"/>
        </a:accent2>
        <a:accent3>
          <a:srgbClr val="FFFFFF"/>
        </a:accent3>
        <a:accent4>
          <a:srgbClr val="000000"/>
        </a:accent4>
        <a:accent5>
          <a:srgbClr val="C5AAAA"/>
        </a:accent5>
        <a:accent6>
          <a:srgbClr val="200302"/>
        </a:accent6>
        <a:hlink>
          <a:srgbClr val="E88B8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e-road-is-long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8C110B"/>
        </a:accent1>
        <a:accent2>
          <a:srgbClr val="570403"/>
        </a:accent2>
        <a:accent3>
          <a:srgbClr val="FFFFFF"/>
        </a:accent3>
        <a:accent4>
          <a:srgbClr val="000000"/>
        </a:accent4>
        <a:accent5>
          <a:srgbClr val="C5AAAA"/>
        </a:accent5>
        <a:accent6>
          <a:srgbClr val="4E0302"/>
        </a:accent6>
        <a:hlink>
          <a:srgbClr val="E88B8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62GLTA001">
  <a:themeElements>
    <a:clrScheme name="2_M62GLTA001 16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C110B"/>
      </a:accent1>
      <a:accent2>
        <a:srgbClr val="570403"/>
      </a:accent2>
      <a:accent3>
        <a:srgbClr val="FFFFFF"/>
      </a:accent3>
      <a:accent4>
        <a:srgbClr val="000000"/>
      </a:accent4>
      <a:accent5>
        <a:srgbClr val="C5AAAA"/>
      </a:accent5>
      <a:accent6>
        <a:srgbClr val="4E0302"/>
      </a:accent6>
      <a:hlink>
        <a:srgbClr val="E88B89"/>
      </a:hlink>
      <a:folHlink>
        <a:srgbClr val="C0C0C0"/>
      </a:folHlink>
    </a:clrScheme>
    <a:fontScheme name="2_M62GLTA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62GLTA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LTA0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LTA0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LTA0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LTA0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LTA0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LTA0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LTA0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LTA0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LTA0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LTA0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LTA0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LTA00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270C0"/>
        </a:accent1>
        <a:accent2>
          <a:srgbClr val="013D78"/>
        </a:accent2>
        <a:accent3>
          <a:srgbClr val="FFFFFF"/>
        </a:accent3>
        <a:accent4>
          <a:srgbClr val="000000"/>
        </a:accent4>
        <a:accent5>
          <a:srgbClr val="AABBDC"/>
        </a:accent5>
        <a:accent6>
          <a:srgbClr val="01366C"/>
        </a:accent6>
        <a:hlink>
          <a:srgbClr val="8FDF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LTA00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3346"/>
        </a:accent1>
        <a:accent2>
          <a:srgbClr val="C80000"/>
        </a:accent2>
        <a:accent3>
          <a:srgbClr val="FFFFFF"/>
        </a:accent3>
        <a:accent4>
          <a:srgbClr val="000000"/>
        </a:accent4>
        <a:accent5>
          <a:srgbClr val="FFADB0"/>
        </a:accent5>
        <a:accent6>
          <a:srgbClr val="B50000"/>
        </a:accent6>
        <a:hlink>
          <a:srgbClr val="FFC9C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LTA001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8C110B"/>
        </a:accent1>
        <a:accent2>
          <a:srgbClr val="250403"/>
        </a:accent2>
        <a:accent3>
          <a:srgbClr val="FFFFFF"/>
        </a:accent3>
        <a:accent4>
          <a:srgbClr val="000000"/>
        </a:accent4>
        <a:accent5>
          <a:srgbClr val="C5AAAA"/>
        </a:accent5>
        <a:accent6>
          <a:srgbClr val="200302"/>
        </a:accent6>
        <a:hlink>
          <a:srgbClr val="E88B8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LTA001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8C110B"/>
        </a:accent1>
        <a:accent2>
          <a:srgbClr val="570403"/>
        </a:accent2>
        <a:accent3>
          <a:srgbClr val="FFFFFF"/>
        </a:accent3>
        <a:accent4>
          <a:srgbClr val="000000"/>
        </a:accent4>
        <a:accent5>
          <a:srgbClr val="C5AAAA"/>
        </a:accent5>
        <a:accent6>
          <a:srgbClr val="4E0302"/>
        </a:accent6>
        <a:hlink>
          <a:srgbClr val="E88B8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62GLTA001">
  <a:themeElements>
    <a:clrScheme name="1_M62GLTA001 16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C110B"/>
      </a:accent1>
      <a:accent2>
        <a:srgbClr val="570403"/>
      </a:accent2>
      <a:accent3>
        <a:srgbClr val="FFFFFF"/>
      </a:accent3>
      <a:accent4>
        <a:srgbClr val="000000"/>
      </a:accent4>
      <a:accent5>
        <a:srgbClr val="C5AAAA"/>
      </a:accent5>
      <a:accent6>
        <a:srgbClr val="4E0302"/>
      </a:accent6>
      <a:hlink>
        <a:srgbClr val="E88B89"/>
      </a:hlink>
      <a:folHlink>
        <a:srgbClr val="C0C0C0"/>
      </a:folHlink>
    </a:clrScheme>
    <a:fontScheme name="1_M62GLTA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62GLTA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LTA0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LTA0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LTA0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LTA0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LTA0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LTA0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LTA0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LTA0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LTA0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LTA0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LTA0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LTA00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270C0"/>
        </a:accent1>
        <a:accent2>
          <a:srgbClr val="013D78"/>
        </a:accent2>
        <a:accent3>
          <a:srgbClr val="FFFFFF"/>
        </a:accent3>
        <a:accent4>
          <a:srgbClr val="000000"/>
        </a:accent4>
        <a:accent5>
          <a:srgbClr val="AABBDC"/>
        </a:accent5>
        <a:accent6>
          <a:srgbClr val="01366C"/>
        </a:accent6>
        <a:hlink>
          <a:srgbClr val="8FDF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LTA00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3346"/>
        </a:accent1>
        <a:accent2>
          <a:srgbClr val="C80000"/>
        </a:accent2>
        <a:accent3>
          <a:srgbClr val="FFFFFF"/>
        </a:accent3>
        <a:accent4>
          <a:srgbClr val="000000"/>
        </a:accent4>
        <a:accent5>
          <a:srgbClr val="FFADB0"/>
        </a:accent5>
        <a:accent6>
          <a:srgbClr val="B50000"/>
        </a:accent6>
        <a:hlink>
          <a:srgbClr val="FFC9C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LTA001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8C110B"/>
        </a:accent1>
        <a:accent2>
          <a:srgbClr val="250403"/>
        </a:accent2>
        <a:accent3>
          <a:srgbClr val="FFFFFF"/>
        </a:accent3>
        <a:accent4>
          <a:srgbClr val="000000"/>
        </a:accent4>
        <a:accent5>
          <a:srgbClr val="C5AAAA"/>
        </a:accent5>
        <a:accent6>
          <a:srgbClr val="200302"/>
        </a:accent6>
        <a:hlink>
          <a:srgbClr val="E88B8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LTA001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8C110B"/>
        </a:accent1>
        <a:accent2>
          <a:srgbClr val="570403"/>
        </a:accent2>
        <a:accent3>
          <a:srgbClr val="FFFFFF"/>
        </a:accent3>
        <a:accent4>
          <a:srgbClr val="000000"/>
        </a:accent4>
        <a:accent5>
          <a:srgbClr val="C5AAAA"/>
        </a:accent5>
        <a:accent6>
          <a:srgbClr val="4E0302"/>
        </a:accent6>
        <a:hlink>
          <a:srgbClr val="E88B8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121</Words>
  <Application>Microsoft Office PowerPoint</Application>
  <PresentationFormat>On-screen Show (4:3)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Neo Sans</vt:lpstr>
      <vt:lpstr>m62-the-road-is-long</vt:lpstr>
      <vt:lpstr>2_M62GLTA001</vt:lpstr>
      <vt:lpstr>1_M62GLTA001</vt:lpstr>
      <vt:lpstr>1_It’s not the design of your template</vt:lpstr>
      <vt:lpstr>Italy’s High-Speed Train</vt:lpstr>
      <vt:lpstr>Private Enterprise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A. Naumann</dc:creator>
  <cp:lastModifiedBy>Joseph A. Naumann</cp:lastModifiedBy>
  <cp:revision>3</cp:revision>
  <dcterms:created xsi:type="dcterms:W3CDTF">2012-04-24T18:40:21Z</dcterms:created>
  <dcterms:modified xsi:type="dcterms:W3CDTF">2012-04-24T18:55:15Z</dcterms:modified>
</cp:coreProperties>
</file>