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2"/>
  </p:notesMasterIdLst>
  <p:sldIdLst>
    <p:sldId id="256" r:id="rId3"/>
    <p:sldId id="257" r:id="rId4"/>
    <p:sldId id="258" r:id="rId5"/>
    <p:sldId id="259" r:id="rId6"/>
    <p:sldId id="270" r:id="rId7"/>
    <p:sldId id="260" r:id="rId8"/>
    <p:sldId id="261" r:id="rId9"/>
    <p:sldId id="262" r:id="rId10"/>
    <p:sldId id="263" r:id="rId11"/>
    <p:sldId id="271" r:id="rId12"/>
    <p:sldId id="264" r:id="rId13"/>
    <p:sldId id="273" r:id="rId14"/>
    <p:sldId id="265" r:id="rId15"/>
    <p:sldId id="272" r:id="rId16"/>
    <p:sldId id="266" r:id="rId17"/>
    <p:sldId id="274" r:id="rId18"/>
    <p:sldId id="295" r:id="rId19"/>
    <p:sldId id="291" r:id="rId20"/>
    <p:sldId id="267" r:id="rId21"/>
    <p:sldId id="269" r:id="rId22"/>
    <p:sldId id="275" r:id="rId23"/>
    <p:sldId id="286" r:id="rId24"/>
    <p:sldId id="282" r:id="rId25"/>
    <p:sldId id="283" r:id="rId26"/>
    <p:sldId id="281" r:id="rId27"/>
    <p:sldId id="276" r:id="rId28"/>
    <p:sldId id="277" r:id="rId29"/>
    <p:sldId id="278" r:id="rId30"/>
    <p:sldId id="279" r:id="rId31"/>
    <p:sldId id="280" r:id="rId32"/>
    <p:sldId id="284" r:id="rId33"/>
    <p:sldId id="288" r:id="rId34"/>
    <p:sldId id="294" r:id="rId35"/>
    <p:sldId id="285" r:id="rId36"/>
    <p:sldId id="292" r:id="rId37"/>
    <p:sldId id="289" r:id="rId38"/>
    <p:sldId id="290" r:id="rId39"/>
    <p:sldId id="293" r:id="rId40"/>
    <p:sldId id="287"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snapToGrid="0">
      <p:cViewPr varScale="1">
        <p:scale>
          <a:sx n="93" d="100"/>
          <a:sy n="93" d="100"/>
        </p:scale>
        <p:origin x="-41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B1DBC5D-B4DF-4FE8-8ABA-E9CFB5241BE1}" type="slidenum">
              <a:rPr lang="en-US"/>
              <a:pPr/>
              <a:t>‹#›</a:t>
            </a:fld>
            <a:endParaRPr lang="en-US"/>
          </a:p>
        </p:txBody>
      </p:sp>
    </p:spTree>
    <p:extLst>
      <p:ext uri="{BB962C8B-B14F-4D97-AF65-F5344CB8AC3E}">
        <p14:creationId xmlns:p14="http://schemas.microsoft.com/office/powerpoint/2010/main" val="39447084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D1EC4FDB-C5BC-4482-8931-4490C4F4542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59EEF-FBFD-42E7-959B-214ECE3BAF6F}" type="slidenum">
              <a:rPr lang="en-US"/>
              <a:pPr/>
              <a:t>‹#›</a:t>
            </a:fld>
            <a:endParaRPr lang="en-US"/>
          </a:p>
        </p:txBody>
      </p:sp>
    </p:spTree>
    <p:extLst>
      <p:ext uri="{BB962C8B-B14F-4D97-AF65-F5344CB8AC3E}">
        <p14:creationId xmlns:p14="http://schemas.microsoft.com/office/powerpoint/2010/main" val="183236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FC0626-D0C5-4B6F-8557-0203146D7C06}" type="slidenum">
              <a:rPr lang="en-US"/>
              <a:pPr/>
              <a:t>‹#›</a:t>
            </a:fld>
            <a:endParaRPr lang="en-US"/>
          </a:p>
        </p:txBody>
      </p:sp>
    </p:spTree>
    <p:extLst>
      <p:ext uri="{BB962C8B-B14F-4D97-AF65-F5344CB8AC3E}">
        <p14:creationId xmlns:p14="http://schemas.microsoft.com/office/powerpoint/2010/main" val="427715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7E822624-ABC7-4F84-BDC4-1DA5D3AB078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8DC5CE-929C-4B6B-A421-0B41B8C71D16}" type="slidenum">
              <a:rPr lang="en-US"/>
              <a:pPr/>
              <a:t>‹#›</a:t>
            </a:fld>
            <a:endParaRPr lang="en-US"/>
          </a:p>
        </p:txBody>
      </p:sp>
    </p:spTree>
    <p:extLst>
      <p:ext uri="{BB962C8B-B14F-4D97-AF65-F5344CB8AC3E}">
        <p14:creationId xmlns:p14="http://schemas.microsoft.com/office/powerpoint/2010/main" val="416464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E18776-4514-4466-9043-15A6E20447D6}" type="slidenum">
              <a:rPr lang="en-US"/>
              <a:pPr/>
              <a:t>‹#›</a:t>
            </a:fld>
            <a:endParaRPr lang="en-US"/>
          </a:p>
        </p:txBody>
      </p:sp>
    </p:spTree>
    <p:extLst>
      <p:ext uri="{BB962C8B-B14F-4D97-AF65-F5344CB8AC3E}">
        <p14:creationId xmlns:p14="http://schemas.microsoft.com/office/powerpoint/2010/main" val="3087778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CDBFAD-2310-4A18-80BA-93BE4CCDFDDB}" type="slidenum">
              <a:rPr lang="en-US"/>
              <a:pPr/>
              <a:t>‹#›</a:t>
            </a:fld>
            <a:endParaRPr lang="en-US"/>
          </a:p>
        </p:txBody>
      </p:sp>
    </p:spTree>
    <p:extLst>
      <p:ext uri="{BB962C8B-B14F-4D97-AF65-F5344CB8AC3E}">
        <p14:creationId xmlns:p14="http://schemas.microsoft.com/office/powerpoint/2010/main" val="257243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6D091D1-B935-4798-9D25-2AE5A2E0BA6F}" type="slidenum">
              <a:rPr lang="en-US"/>
              <a:pPr/>
              <a:t>‹#›</a:t>
            </a:fld>
            <a:endParaRPr lang="en-US"/>
          </a:p>
        </p:txBody>
      </p:sp>
    </p:spTree>
    <p:extLst>
      <p:ext uri="{BB962C8B-B14F-4D97-AF65-F5344CB8AC3E}">
        <p14:creationId xmlns:p14="http://schemas.microsoft.com/office/powerpoint/2010/main" val="197626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E59C1FE-58F9-4205-8543-78B1777F54D8}" type="slidenum">
              <a:rPr lang="en-US"/>
              <a:pPr/>
              <a:t>‹#›</a:t>
            </a:fld>
            <a:endParaRPr lang="en-US"/>
          </a:p>
        </p:txBody>
      </p:sp>
    </p:spTree>
    <p:extLst>
      <p:ext uri="{BB962C8B-B14F-4D97-AF65-F5344CB8AC3E}">
        <p14:creationId xmlns:p14="http://schemas.microsoft.com/office/powerpoint/2010/main" val="943329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CB8CD1D-8868-4E96-88FA-726D9C2F95A7}" type="slidenum">
              <a:rPr lang="en-US"/>
              <a:pPr/>
              <a:t>‹#›</a:t>
            </a:fld>
            <a:endParaRPr lang="en-US"/>
          </a:p>
        </p:txBody>
      </p:sp>
    </p:spTree>
    <p:extLst>
      <p:ext uri="{BB962C8B-B14F-4D97-AF65-F5344CB8AC3E}">
        <p14:creationId xmlns:p14="http://schemas.microsoft.com/office/powerpoint/2010/main" val="279498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1C7E9C5-E5B0-4E26-8807-6D3B4F0D7439}" type="slidenum">
              <a:rPr lang="en-US"/>
              <a:pPr/>
              <a:t>‹#›</a:t>
            </a:fld>
            <a:endParaRPr lang="en-US"/>
          </a:p>
        </p:txBody>
      </p:sp>
    </p:spTree>
    <p:extLst>
      <p:ext uri="{BB962C8B-B14F-4D97-AF65-F5344CB8AC3E}">
        <p14:creationId xmlns:p14="http://schemas.microsoft.com/office/powerpoint/2010/main" val="339292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919C67-7EE9-437A-9598-5323ADD482F9}" type="slidenum">
              <a:rPr lang="en-US"/>
              <a:pPr/>
              <a:t>‹#›</a:t>
            </a:fld>
            <a:endParaRPr lang="en-US"/>
          </a:p>
        </p:txBody>
      </p:sp>
    </p:spTree>
    <p:extLst>
      <p:ext uri="{BB962C8B-B14F-4D97-AF65-F5344CB8AC3E}">
        <p14:creationId xmlns:p14="http://schemas.microsoft.com/office/powerpoint/2010/main" val="4285451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77C60B-9013-4151-9322-AB2888686785}" type="slidenum">
              <a:rPr lang="en-US"/>
              <a:pPr/>
              <a:t>‹#›</a:t>
            </a:fld>
            <a:endParaRPr lang="en-US"/>
          </a:p>
        </p:txBody>
      </p:sp>
    </p:spTree>
    <p:extLst>
      <p:ext uri="{BB962C8B-B14F-4D97-AF65-F5344CB8AC3E}">
        <p14:creationId xmlns:p14="http://schemas.microsoft.com/office/powerpoint/2010/main" val="217342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E2A224-362D-42A6-8618-6ABD0E91BB09}" type="slidenum">
              <a:rPr lang="en-US"/>
              <a:pPr/>
              <a:t>‹#›</a:t>
            </a:fld>
            <a:endParaRPr lang="en-US"/>
          </a:p>
        </p:txBody>
      </p:sp>
    </p:spTree>
    <p:extLst>
      <p:ext uri="{BB962C8B-B14F-4D97-AF65-F5344CB8AC3E}">
        <p14:creationId xmlns:p14="http://schemas.microsoft.com/office/powerpoint/2010/main" val="271767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C27800-70E3-4C5D-86E8-927340080312}" type="slidenum">
              <a:rPr lang="en-US"/>
              <a:pPr/>
              <a:t>‹#›</a:t>
            </a:fld>
            <a:endParaRPr lang="en-US"/>
          </a:p>
        </p:txBody>
      </p:sp>
    </p:spTree>
    <p:extLst>
      <p:ext uri="{BB962C8B-B14F-4D97-AF65-F5344CB8AC3E}">
        <p14:creationId xmlns:p14="http://schemas.microsoft.com/office/powerpoint/2010/main" val="427591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BBF1D6-1F25-4414-9399-2FEE4D11CDD1}" type="slidenum">
              <a:rPr lang="en-US"/>
              <a:pPr/>
              <a:t>‹#›</a:t>
            </a:fld>
            <a:endParaRPr lang="en-US"/>
          </a:p>
        </p:txBody>
      </p:sp>
    </p:spTree>
    <p:extLst>
      <p:ext uri="{BB962C8B-B14F-4D97-AF65-F5344CB8AC3E}">
        <p14:creationId xmlns:p14="http://schemas.microsoft.com/office/powerpoint/2010/main" val="206911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631F6BA-DBB7-46A2-8F83-BB76CAB26C3A}" type="slidenum">
              <a:rPr lang="en-US"/>
              <a:pPr/>
              <a:t>‹#›</a:t>
            </a:fld>
            <a:endParaRPr lang="en-US"/>
          </a:p>
        </p:txBody>
      </p:sp>
    </p:spTree>
    <p:extLst>
      <p:ext uri="{BB962C8B-B14F-4D97-AF65-F5344CB8AC3E}">
        <p14:creationId xmlns:p14="http://schemas.microsoft.com/office/powerpoint/2010/main" val="583304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1174122-46EF-4D10-B273-FDB634364C03}" type="slidenum">
              <a:rPr lang="en-US"/>
              <a:pPr/>
              <a:t>‹#›</a:t>
            </a:fld>
            <a:endParaRPr lang="en-US"/>
          </a:p>
        </p:txBody>
      </p:sp>
    </p:spTree>
    <p:extLst>
      <p:ext uri="{BB962C8B-B14F-4D97-AF65-F5344CB8AC3E}">
        <p14:creationId xmlns:p14="http://schemas.microsoft.com/office/powerpoint/2010/main" val="173021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270265E-76C1-4614-9429-8C3D7E496E09}" type="slidenum">
              <a:rPr lang="en-US"/>
              <a:pPr/>
              <a:t>‹#›</a:t>
            </a:fld>
            <a:endParaRPr lang="en-US"/>
          </a:p>
        </p:txBody>
      </p:sp>
    </p:spTree>
    <p:extLst>
      <p:ext uri="{BB962C8B-B14F-4D97-AF65-F5344CB8AC3E}">
        <p14:creationId xmlns:p14="http://schemas.microsoft.com/office/powerpoint/2010/main" val="4155166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8A060B6-3BF2-4BFD-B0C5-EE3CCF25E944}" type="slidenum">
              <a:rPr lang="en-US"/>
              <a:pPr/>
              <a:t>‹#›</a:t>
            </a:fld>
            <a:endParaRPr lang="en-US"/>
          </a:p>
        </p:txBody>
      </p:sp>
    </p:spTree>
    <p:extLst>
      <p:ext uri="{BB962C8B-B14F-4D97-AF65-F5344CB8AC3E}">
        <p14:creationId xmlns:p14="http://schemas.microsoft.com/office/powerpoint/2010/main" val="26630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7C30129-BADA-4F53-A64A-FBCE4A0C51C9}" type="slidenum">
              <a:rPr lang="en-US"/>
              <a:pPr/>
              <a:t>‹#›</a:t>
            </a:fld>
            <a:endParaRPr lang="en-US"/>
          </a:p>
        </p:txBody>
      </p:sp>
    </p:spTree>
    <p:extLst>
      <p:ext uri="{BB962C8B-B14F-4D97-AF65-F5344CB8AC3E}">
        <p14:creationId xmlns:p14="http://schemas.microsoft.com/office/powerpoint/2010/main" val="136350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B9179C7-CE67-49F5-83DB-D596BB27B823}" type="slidenum">
              <a:rPr lang="en-US"/>
              <a:pPr/>
              <a:t>‹#›</a:t>
            </a:fld>
            <a:endParaRPr lang="en-US"/>
          </a:p>
        </p:txBody>
      </p:sp>
    </p:spTree>
    <p:extLst>
      <p:ext uri="{BB962C8B-B14F-4D97-AF65-F5344CB8AC3E}">
        <p14:creationId xmlns:p14="http://schemas.microsoft.com/office/powerpoint/2010/main" val="3377530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AAC8FF9-DD25-4768-BF14-FA079F19B24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72F581A-565F-4186-ADF1-8A1AAE35B7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294366" y="1750282"/>
            <a:ext cx="3914632" cy="2040882"/>
          </a:xfrm>
        </p:spPr>
        <p:txBody>
          <a:bodyPr/>
          <a:lstStyle/>
          <a:p>
            <a:r>
              <a:rPr lang="en-US" b="1" dirty="0" smtClean="0">
                <a:ln>
                  <a:solidFill>
                    <a:srgbClr val="FF0000"/>
                  </a:solidFill>
                </a:ln>
                <a:solidFill>
                  <a:srgbClr val="FFFFFF"/>
                </a:solidFill>
                <a:effectLst>
                  <a:outerShdw blurRad="50800" dist="50800" dir="5400000" algn="ctr" rotWithShape="0">
                    <a:schemeClr val="bg1">
                      <a:lumMod val="50000"/>
                    </a:schemeClr>
                  </a:outerShdw>
                </a:effectLst>
              </a:rPr>
              <a:t>Italy - Tuscan Villas and Scenes</a:t>
            </a:r>
            <a:endParaRPr lang="en-US" b="1" dirty="0">
              <a:ln>
                <a:solidFill>
                  <a:srgbClr val="FF0000"/>
                </a:solidFill>
              </a:ln>
              <a:solidFill>
                <a:srgbClr val="FFFFFF"/>
              </a:solidFill>
              <a:effectLst>
                <a:outerShdw blurRad="50800" dist="50800" dir="5400000" algn="ctr" rotWithShape="0">
                  <a:schemeClr val="bg1">
                    <a:lumMod val="50000"/>
                  </a:schemeClr>
                </a:outerShdw>
              </a:effectLst>
            </a:endParaRPr>
          </a:p>
        </p:txBody>
      </p:sp>
      <p:sp>
        <p:nvSpPr>
          <p:cNvPr id="62467" name="Rectangle 3"/>
          <p:cNvSpPr>
            <a:spLocks noGrp="1" noChangeArrowheads="1"/>
          </p:cNvSpPr>
          <p:nvPr>
            <p:ph type="subTitle" idx="1"/>
          </p:nvPr>
        </p:nvSpPr>
        <p:spPr/>
        <p:txBody>
          <a:bodyPr/>
          <a:lstStyle/>
          <a:p>
            <a:endParaRPr lang="en-US" dirty="0"/>
          </a:p>
        </p:txBody>
      </p:sp>
      <p:pic>
        <p:nvPicPr>
          <p:cNvPr id="624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057" y="2640566"/>
            <a:ext cx="3614943" cy="421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264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400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Pisa</a:t>
            </a:r>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373" y="0"/>
            <a:ext cx="5157627" cy="687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016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0"/>
            <a:ext cx="84124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24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42949"/>
          </a:xfrm>
        </p:spPr>
        <p:txBody>
          <a:bodyPr/>
          <a:lstStyle/>
          <a:p>
            <a:pPr algn="ctr"/>
            <a:r>
              <a:rPr lang="en-US" dirty="0" smtClean="0"/>
              <a:t>Siena</a:t>
            </a:r>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949"/>
            <a:ext cx="9144000" cy="611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452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355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06175"/>
          </a:xfrm>
        </p:spPr>
        <p:txBody>
          <a:bodyPr/>
          <a:lstStyle/>
          <a:p>
            <a:pPr algn="ctr"/>
            <a:r>
              <a:rPr lang="en-US" dirty="0" smtClean="0"/>
              <a:t>San </a:t>
            </a:r>
            <a:r>
              <a:rPr lang="en-US" dirty="0" err="1" smtClean="0"/>
              <a:t>Gimignano</a:t>
            </a:r>
            <a:endParaRPr lang="en-US" dirty="0"/>
          </a:p>
        </p:txBody>
      </p:sp>
      <p:pic>
        <p:nvPicPr>
          <p:cNvPr id="757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87"/>
          <a:stretch/>
        </p:blipFill>
        <p:spPr bwMode="auto">
          <a:xfrm>
            <a:off x="0" y="609444"/>
            <a:ext cx="9144000" cy="624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644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824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err="1" smtClean="0"/>
              <a:t>Montecatini</a:t>
            </a:r>
            <a:r>
              <a:rPr lang="en-US" dirty="0" smtClean="0"/>
              <a:t> </a:t>
            </a:r>
            <a:r>
              <a:rPr lang="en-US" dirty="0" err="1" smtClean="0"/>
              <a:t>Terme</a:t>
            </a:r>
            <a:endParaRPr lang="en-US" dirty="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1566"/>
            <a:ext cx="9144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64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 y="0"/>
            <a:ext cx="92196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422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61"/>
            <a:ext cx="9144000" cy="68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678094"/>
          </a:xfrm>
        </p:spPr>
        <p:txBody>
          <a:bodyPr/>
          <a:lstStyle/>
          <a:p>
            <a:pPr algn="ctr"/>
            <a:r>
              <a:rPr lang="en-US" dirty="0" smtClean="0"/>
              <a:t>Vineyards in the Chianti region</a:t>
            </a:r>
            <a:endParaRPr lang="en-US" dirty="0"/>
          </a:p>
        </p:txBody>
      </p:sp>
    </p:spTree>
    <p:extLst>
      <p:ext uri="{BB962C8B-B14F-4D97-AF65-F5344CB8AC3E}">
        <p14:creationId xmlns:p14="http://schemas.microsoft.com/office/powerpoint/2010/main" val="390869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7312" y="0"/>
            <a:ext cx="2382837" cy="1181100"/>
          </a:xfrm>
        </p:spPr>
        <p:txBody>
          <a:bodyPr/>
          <a:lstStyle/>
          <a:p>
            <a:pPr algn="ctr"/>
            <a:r>
              <a:rPr lang="en-US" dirty="0" smtClean="0"/>
              <a:t>Tuscany</a:t>
            </a:r>
            <a:endParaRPr lang="en-US" dirty="0"/>
          </a:p>
        </p:txBody>
      </p:sp>
      <p:sp>
        <p:nvSpPr>
          <p:cNvPr id="63491" name="Rectangle 3"/>
          <p:cNvSpPr>
            <a:spLocks noGrp="1" noChangeArrowheads="1"/>
          </p:cNvSpPr>
          <p:nvPr>
            <p:ph type="body" idx="1"/>
          </p:nvPr>
        </p:nvSpPr>
        <p:spPr>
          <a:xfrm>
            <a:off x="2057400" y="152400"/>
            <a:ext cx="7086599" cy="6600826"/>
          </a:xfrm>
        </p:spPr>
        <p:txBody>
          <a:bodyPr/>
          <a:lstStyle/>
          <a:p>
            <a:r>
              <a:rPr lang="en-US" dirty="0" smtClean="0"/>
              <a:t>Tuscany is a region in Italy. It has an area of about 23,000 square </a:t>
            </a:r>
            <a:r>
              <a:rPr lang="en-US" dirty="0" err="1" smtClean="0"/>
              <a:t>kilometres</a:t>
            </a:r>
            <a:r>
              <a:rPr lang="en-US" dirty="0" smtClean="0"/>
              <a:t> (8,900 </a:t>
            </a:r>
            <a:r>
              <a:rPr lang="en-US" dirty="0" err="1" smtClean="0"/>
              <a:t>sq</a:t>
            </a:r>
            <a:r>
              <a:rPr lang="en-US" dirty="0" smtClean="0"/>
              <a:t> mi) and a population of about 3.75 million inhabitants. The regional capital is Florence (Firenze). Tuscany is known for its gorgeous landscapes, its rich artistic legacy and its vast influence on high culture. Tuscany is widely regarded as the true birthplace of the Italian Renaissance, and has been home to some of the most influential people in the history of arts and science, such as Petrarch, Dante, Botticelli, Michelangelo, </a:t>
            </a:r>
            <a:r>
              <a:rPr lang="en-US" dirty="0" err="1" smtClean="0"/>
              <a:t>Niccolo</a:t>
            </a:r>
            <a:r>
              <a:rPr lang="en-US" dirty="0" smtClean="0"/>
              <a:t> Machiavelli, Leonardo da Vinci, Galileo </a:t>
            </a:r>
            <a:r>
              <a:rPr lang="en-US" dirty="0" err="1" smtClean="0"/>
              <a:t>Galilei</a:t>
            </a:r>
            <a:r>
              <a:rPr lang="en-US" dirty="0" smtClean="0"/>
              <a:t>, </a:t>
            </a:r>
            <a:r>
              <a:rPr lang="en-US" dirty="0" err="1" smtClean="0"/>
              <a:t>Amerigo</a:t>
            </a:r>
            <a:r>
              <a:rPr lang="en-US" dirty="0" smtClean="0"/>
              <a:t> Vespucci, Luca </a:t>
            </a:r>
            <a:r>
              <a:rPr lang="en-US" dirty="0" err="1" smtClean="0"/>
              <a:t>Pacioli</a:t>
            </a:r>
            <a:r>
              <a:rPr lang="en-US" dirty="0" smtClean="0"/>
              <a:t> and Puccini. Due to this, the region has several museums (such as the Uffizi, the </a:t>
            </a:r>
            <a:r>
              <a:rPr lang="en-US" dirty="0" err="1" smtClean="0"/>
              <a:t>Pitti</a:t>
            </a:r>
            <a:r>
              <a:rPr lang="en-US" dirty="0" smtClean="0"/>
              <a:t> Palace and the </a:t>
            </a:r>
            <a:r>
              <a:rPr lang="en-US" dirty="0" err="1" smtClean="0"/>
              <a:t>Chianciano</a:t>
            </a:r>
            <a:r>
              <a:rPr lang="en-US" dirty="0" smtClean="0"/>
              <a:t> Museum of Art).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708917"/>
          </a:xfrm>
        </p:spPr>
        <p:txBody>
          <a:bodyPr/>
          <a:lstStyle/>
          <a:p>
            <a:pPr algn="ctr"/>
            <a:r>
              <a:rPr lang="en-US" dirty="0" smtClean="0"/>
              <a:t>Hills of Tuscany</a:t>
            </a:r>
            <a:endParaRPr lang="en-US" dirty="0"/>
          </a:p>
        </p:txBody>
      </p:sp>
    </p:spTree>
    <p:extLst>
      <p:ext uri="{BB962C8B-B14F-4D97-AF65-F5344CB8AC3E}">
        <p14:creationId xmlns:p14="http://schemas.microsoft.com/office/powerpoint/2010/main" val="2609582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43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69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36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
            <a:ext cx="9144000" cy="686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95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8"/>
            <a:ext cx="9136430" cy="68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751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93874"/>
          </a:xfrm>
        </p:spPr>
        <p:txBody>
          <a:bodyPr/>
          <a:lstStyle/>
          <a:p>
            <a:pPr algn="ctr"/>
            <a:r>
              <a:rPr lang="en-US" dirty="0" smtClean="0"/>
              <a:t>Tuscan Autumn</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8215"/>
            <a:ext cx="9144000" cy="542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01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Villa </a:t>
            </a:r>
            <a:r>
              <a:rPr lang="en-US" dirty="0" err="1" smtClean="0"/>
              <a:t>Ferraia</a:t>
            </a:r>
            <a:r>
              <a:rPr lang="en-US" dirty="0" smtClean="0"/>
              <a:t> in the vicinity of Siena</a:t>
            </a:r>
            <a:endParaRPr lang="en-US"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0926"/>
            <a:ext cx="9144000" cy="44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47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6" y="0"/>
            <a:ext cx="8226425" cy="761999"/>
          </a:xfrm>
        </p:spPr>
        <p:txBody>
          <a:bodyPr/>
          <a:lstStyle/>
          <a:p>
            <a:r>
              <a:rPr lang="en-US" dirty="0" err="1" smtClean="0"/>
              <a:t>Borgo</a:t>
            </a:r>
            <a:r>
              <a:rPr lang="en-US" dirty="0" smtClean="0"/>
              <a:t> Santo </a:t>
            </a:r>
            <a:r>
              <a:rPr lang="en-US" dirty="0" err="1" smtClean="0"/>
              <a:t>Pietro</a:t>
            </a:r>
            <a:r>
              <a:rPr lang="en-US" dirty="0" smtClean="0"/>
              <a:t> – Siena area</a:t>
            </a:r>
            <a:endParaRPr lang="en-US" dirty="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1999"/>
            <a:ext cx="9144001" cy="609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478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pPr algn="ctr"/>
            <a:r>
              <a:rPr lang="en-US" dirty="0" smtClean="0"/>
              <a:t>Villa </a:t>
            </a:r>
            <a:r>
              <a:rPr lang="en-US" dirty="0" err="1" smtClean="0"/>
              <a:t>Ginevra</a:t>
            </a:r>
            <a:r>
              <a:rPr lang="en-US" dirty="0" smtClean="0"/>
              <a:t> - Siena Area</a:t>
            </a:r>
            <a:endParaRPr lang="en-US" dirty="0"/>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464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2000"/>
          </a:xfrm>
        </p:spPr>
        <p:txBody>
          <a:bodyPr/>
          <a:lstStyle/>
          <a:p>
            <a:pPr algn="ctr"/>
            <a:r>
              <a:rPr lang="en-US" dirty="0" err="1" smtClean="0"/>
              <a:t>Escaiole</a:t>
            </a:r>
            <a:r>
              <a:rPr lang="en-US" dirty="0" smtClean="0"/>
              <a:t> - Siena Area</a:t>
            </a:r>
            <a:endParaRPr lang="en-US" dirty="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13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ctrTitle"/>
          </p:nvPr>
        </p:nvSpPr>
        <p:spPr/>
        <p:txBody>
          <a:bodyPr/>
          <a:lstStyle/>
          <a:p>
            <a:endParaRPr lang="en-US"/>
          </a:p>
        </p:txBody>
      </p:sp>
      <p:sp>
        <p:nvSpPr>
          <p:cNvPr id="64517" name="Rectangle 5"/>
          <p:cNvSpPr>
            <a:spLocks noGrp="1" noChangeArrowheads="1"/>
          </p:cNvSpPr>
          <p:nvPr>
            <p:ph type="subTitle" idx="1"/>
          </p:nvPr>
        </p:nvSpPr>
        <p:spPr/>
        <p:txBody>
          <a:bodyPr/>
          <a:lstStyle/>
          <a:p>
            <a:endParaRPr lang="en-US"/>
          </a:p>
        </p:txBody>
      </p:sp>
      <p:pic>
        <p:nvPicPr>
          <p:cNvPr id="645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394" y="0"/>
            <a:ext cx="546121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84750"/>
            <a:ext cx="2809875"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0" name="Picture 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1" b="100000" l="768" r="100000">
                        <a14:foregroundMark x1="27255" y1="19366" x2="27255" y2="19366"/>
                        <a14:foregroundMark x1="90595" y1="27713" x2="90595" y2="27713"/>
                        <a14:foregroundMark x1="93474" y1="11853" x2="93474" y2="11853"/>
                        <a14:foregroundMark x1="35317" y1="7346" x2="35317" y2="7346"/>
                        <a14:foregroundMark x1="21497" y1="8013" x2="21497" y2="8013"/>
                        <a14:foregroundMark x1="14587" y1="19199" x2="14587" y2="19199"/>
                        <a14:foregroundMark x1="10940" y1="32053" x2="10940" y2="32053"/>
                        <a14:foregroundMark x1="17083" y1="71285" x2="17083" y2="71285"/>
                        <a14:foregroundMark x1="17850" y1="66110" x2="17850" y2="66110"/>
                        <a14:foregroundMark x1="10940" y1="72454" x2="10940" y2="72454"/>
                        <a14:foregroundMark x1="19386" y1="80467" x2="19386" y2="80467"/>
                        <a14:foregroundMark x1="39347" y1="84140" x2="39347" y2="84140"/>
                        <a14:foregroundMark x1="51056" y1="90818" x2="51056" y2="90818"/>
                        <a14:foregroundMark x1="69482" y1="86811" x2="69482" y2="86811"/>
                        <a14:foregroundMark x1="68330" y1="75292" x2="68330" y2="75292"/>
                        <a14:foregroundMark x1="60845" y1="69950" x2="60845" y2="69950"/>
                        <a14:foregroundMark x1="80038" y1="62771" x2="80038" y2="62771"/>
                        <a14:foregroundMark x1="87332" y1="75960" x2="87332" y2="76962"/>
                        <a14:foregroundMark x1="76775" y1="87312" x2="76775" y2="87312"/>
                        <a14:foregroundMark x1="85029" y1="87980" x2="85029" y2="87980"/>
                        <a14:foregroundMark x1="90211" y1="85142" x2="90211" y2="85142"/>
                        <a14:foregroundMark x1="95202" y1="80467" x2="95202" y2="80467"/>
                        <a14:foregroundMark x1="94626" y1="69616" x2="94626" y2="69616"/>
                        <a14:foregroundMark x1="96737" y1="60768" x2="96737" y2="60768"/>
                        <a14:foregroundMark x1="96737" y1="51920" x2="96737" y2="51920"/>
                        <a14:foregroundMark x1="96737" y1="41569" x2="96737" y2="41569"/>
                        <a14:foregroundMark x1="91363" y1="35225" x2="91363" y2="35225"/>
                        <a14:foregroundMark x1="84069" y1="33055" x2="84069" y2="33055"/>
                        <a14:foregroundMark x1="79271" y1="30885" x2="79271" y2="30885"/>
                        <a14:foregroundMark x1="75240" y1="24875" x2="75240" y2="24875"/>
                        <a14:foregroundMark x1="82534" y1="20033" x2="82534" y2="20033"/>
                        <a14:foregroundMark x1="82534" y1="15025" x2="82534" y2="15025"/>
                        <a14:foregroundMark x1="71017" y1="8681" x2="71017" y2="8681"/>
                        <a14:foregroundMark x1="59693" y1="4841" x2="59693" y2="4841"/>
                        <a14:foregroundMark x1="46257" y1="8013" x2="46257" y2="8013"/>
                        <a14:foregroundMark x1="41459" y1="13689" x2="41459" y2="13689"/>
                        <a14:foregroundMark x1="37236" y1="13689" x2="37236" y2="13689"/>
                        <a14:foregroundMark x1="30710" y1="11519" x2="30710" y2="11519"/>
                        <a14:foregroundMark x1="20537" y1="10518" x2="20537" y2="10518"/>
                        <a14:foregroundMark x1="8445" y1="7179" x2="8445" y2="7179"/>
                        <a14:foregroundMark x1="5950" y1="16194" x2="5950" y2="16194"/>
                        <a14:foregroundMark x1="8445" y1="25042" x2="8445" y2="25042"/>
                        <a14:foregroundMark x1="6718" y1="32721" x2="6718" y2="32721"/>
                        <a14:foregroundMark x1="11708" y1="37062" x2="11708" y2="37062"/>
                        <a14:foregroundMark x1="7294" y1="41569" x2="7294" y2="41569"/>
                        <a14:foregroundMark x1="19770" y1="42571" x2="19770" y2="42571"/>
                        <a14:foregroundMark x1="7102" y1="71285" x2="7102" y2="71285"/>
                        <a14:foregroundMark x1="6334" y1="77295" x2="6334" y2="77295"/>
                        <a14:foregroundMark x1="8061" y1="81302" x2="9213" y2="82304"/>
                        <a14:foregroundMark x1="13628" y1="84808" x2="16891" y2="84808"/>
                        <a14:foregroundMark x1="23417" y1="86144" x2="23417" y2="86144"/>
                        <a14:foregroundMark x1="30326" y1="77629" x2="30326" y2="77629"/>
                        <a14:foregroundMark x1="29175" y1="76962" x2="29175" y2="76962"/>
                        <a14:foregroundMark x1="28023" y1="76294" x2="28023" y2="76294"/>
                        <a14:foregroundMark x1="28023" y1="75960" x2="28023" y2="75960"/>
                        <a14:foregroundMark x1="28023" y1="75626" x2="28023" y2="75626"/>
                        <a14:foregroundMark x1="28023" y1="75292" x2="28023" y2="75292"/>
                        <a14:foregroundMark x1="27063" y1="74124" x2="27063" y2="74124"/>
                        <a14:foregroundMark x1="24760" y1="72454" x2="24760" y2="72454"/>
                        <a14:foregroundMark x1="23033" y1="68781" x2="23033" y2="68781"/>
                        <a14:foregroundMark x1="22649" y1="68447" x2="22649" y2="68447"/>
                        <a14:foregroundMark x1="22649" y1="68114" x2="22649" y2="68114"/>
                        <a14:foregroundMark x1="38964" y1="86144" x2="38964" y2="86144"/>
                        <a14:foregroundMark x1="39731" y1="86811" x2="42610" y2="86811"/>
                        <a14:foregroundMark x1="44338" y1="86811" x2="46641" y2="86811"/>
                        <a14:foregroundMark x1="47025" y1="86811" x2="50672" y2="86978"/>
                        <a14:foregroundMark x1="52399" y1="86978" x2="53551" y2="86978"/>
                        <a14:foregroundMark x1="53551" y1="86978" x2="53551" y2="86978"/>
                        <a14:foregroundMark x1="53551" y1="87312" x2="53551" y2="87312"/>
                        <a14:foregroundMark x1="54319" y1="87312" x2="54319" y2="87312"/>
                        <a14:foregroundMark x1="56430" y1="87312" x2="58541" y2="87312"/>
                        <a14:foregroundMark x1="60845" y1="87312" x2="60845" y2="87312"/>
                        <a14:foregroundMark x1="61036" y1="87312" x2="62572" y2="86978"/>
                        <a14:foregroundMark x1="65835" y1="84808" x2="69098" y2="83639"/>
                        <a14:foregroundMark x1="71977" y1="81636" x2="71977" y2="81636"/>
                        <a14:foregroundMark x1="73129" y1="79132" x2="73129" y2="79132"/>
                        <a14:foregroundMark x1="75624" y1="75292" x2="75624" y2="75292"/>
                        <a14:foregroundMark x1="76392" y1="72788" x2="76392" y2="72788"/>
                        <a14:foregroundMark x1="76392" y1="71285" x2="76392" y2="71285"/>
                        <a14:foregroundMark x1="76008" y1="69282" x2="76008" y2="69282"/>
                        <a14:foregroundMark x1="75240" y1="69282" x2="73512" y2="68781"/>
                        <a14:foregroundMark x1="71593" y1="66110" x2="68330" y2="66778"/>
                        <a14:foregroundMark x1="68330" y1="66778" x2="68330" y2="66778"/>
                        <a14:foregroundMark x1="66987" y1="66110" x2="65451" y2="66778"/>
                        <a14:foregroundMark x1="65067" y1="66778" x2="63724" y2="67446"/>
                        <a14:foregroundMark x1="62572" y1="67446" x2="62572" y2="67446"/>
                        <a14:foregroundMark x1="61804" y1="67446" x2="61804" y2="67446"/>
                        <a14:foregroundMark x1="61804" y1="67446" x2="61804" y2="67446"/>
                        <a14:foregroundMark x1="61036" y1="67780" x2="61036" y2="67780"/>
                        <a14:foregroundMark x1="27255" y1="43740" x2="27255" y2="43740"/>
                        <a14:foregroundMark x1="43762" y1="22871" x2="43762" y2="22871"/>
                        <a14:foregroundMark x1="38964" y1="22538" x2="38964" y2="22538"/>
                        <a14:foregroundMark x1="36084" y1="22538" x2="36084" y2="22538"/>
                        <a14:foregroundMark x1="31670" y1="23539" x2="31670" y2="23539"/>
                        <a14:foregroundMark x1="46257" y1="79132" x2="46257" y2="79132"/>
                        <a14:foregroundMark x1="34933" y1="78130" x2="34933" y2="78130"/>
                        <a14:foregroundMark x1="32821" y1="84140" x2="32821" y2="84140"/>
                        <a14:foregroundMark x1="28023" y1="81302" x2="28023" y2="81302"/>
                        <a14:foregroundMark x1="28791" y1="86477" x2="28791" y2="86477"/>
                        <a14:foregroundMark x1="7102" y1="87980" x2="7102" y2="87980"/>
                        <a14:foregroundMark x1="94242" y1="86978" x2="94242" y2="86978"/>
                        <a14:foregroundMark x1="84069" y1="83639" x2="84069" y2="83639"/>
                        <a14:foregroundMark x1="81190" y1="81970" x2="81190" y2="81970"/>
                        <a14:foregroundMark x1="79271" y1="79132" x2="79271" y2="79132"/>
                        <a14:foregroundMark x1="84069" y1="74791" x2="84069" y2="74791"/>
                        <a14:foregroundMark x1="95969" y1="5509" x2="95969" y2="5509"/>
                        <a14:foregroundMark x1="85797" y1="5175" x2="85797" y2="5175"/>
                        <a14:foregroundMark x1="76008" y1="2671" x2="76008" y2="2671"/>
                        <a14:foregroundMark x1="67946" y1="4341" x2="67946" y2="4341"/>
                        <a14:foregroundMark x1="67754" y1="6177" x2="67754" y2="6177"/>
                        <a14:foregroundMark x1="64491" y1="8681" x2="64491" y2="8681"/>
                        <a14:foregroundMark x1="61804" y1="9349" x2="61804" y2="9349"/>
                        <a14:foregroundMark x1="53167" y1="7679" x2="53167" y2="7679"/>
                        <a14:foregroundMark x1="47409" y1="5843" x2="47409" y2="5843"/>
                        <a14:foregroundMark x1="39731" y1="5509" x2="39731" y2="5509"/>
                        <a14:foregroundMark x1="37236" y1="5509" x2="36084" y2="5509"/>
                        <a14:foregroundMark x1="17083" y1="5509" x2="17083" y2="5509"/>
                        <a14:foregroundMark x1="10557" y1="3673" x2="10557" y2="3673"/>
                        <a14:foregroundMark x1="11324" y1="11853" x2="11324" y2="11853"/>
                        <a14:foregroundMark x1="17466" y1="12855" x2="17466" y2="12855"/>
                        <a14:foregroundMark x1="25144" y1="15693" x2="25144" y2="15693"/>
                        <a14:foregroundMark x1="27063" y1="9015" x2="27063" y2="9015"/>
                        <a14:foregroundMark x1="27255" y1="7679" x2="27255" y2="7679"/>
                        <a14:foregroundMark x1="27063" y1="4841" x2="27063" y2="4841"/>
                        <a14:foregroundMark x1="28791" y1="5175" x2="28791" y2="5175"/>
                        <a14:foregroundMark x1="32054" y1="6511" x2="32054" y2="6511"/>
                        <a14:foregroundMark x1="34549" y1="4007" x2="34549" y2="4007"/>
                        <a14:foregroundMark x1="36852" y1="2671" x2="36852" y2="2671"/>
                        <a14:foregroundMark x1="41843" y1="2671" x2="41843" y2="2671"/>
                        <a14:foregroundMark x1="51248" y1="2337" x2="51248" y2="2337"/>
                        <a14:foregroundMark x1="52399" y1="2337" x2="57198" y2="4341"/>
                        <a14:foregroundMark x1="68714" y1="5175" x2="68714" y2="5175"/>
                        <a14:foregroundMark x1="73512" y1="7679" x2="73512" y2="7679"/>
                        <a14:foregroundMark x1="79655" y1="7679" x2="79655" y2="7679"/>
                        <a14:foregroundMark x1="86180" y1="5175" x2="86948" y2="6177"/>
                        <a14:foregroundMark x1="91363" y1="8347" x2="93474" y2="11185"/>
                        <a14:foregroundMark x1="95202" y1="13689" x2="95202" y2="13689"/>
                        <a14:foregroundMark x1="95585" y1="15359" x2="95585" y2="15359"/>
                        <a14:foregroundMark x1="95585" y1="16027" x2="95585" y2="16027"/>
                        <a14:foregroundMark x1="95585" y1="16861" x2="95585" y2="16861"/>
                        <a14:foregroundMark x1="95585" y1="17195" x2="95585" y2="18197"/>
                        <a14:foregroundMark x1="95585" y1="18865" x2="95585" y2="18865"/>
                        <a14:foregroundMark x1="95585" y1="19366" x2="95585" y2="20701"/>
                        <a14:foregroundMark x1="94626" y1="22204" x2="94626" y2="22204"/>
                        <a14:foregroundMark x1="94242" y1="23205" x2="94242" y2="23205"/>
                        <a14:foregroundMark x1="94242" y1="23873" x2="94242" y2="24875"/>
                        <a14:foregroundMark x1="94242" y1="25376" x2="94242" y2="25376"/>
                        <a14:foregroundMark x1="94242" y1="25710" x2="95585" y2="30217"/>
                        <a14:foregroundMark x1="95585" y1="30217" x2="95969" y2="31386"/>
                        <a14:foregroundMark x1="95969" y1="32053" x2="95969" y2="33389"/>
                        <a14:foregroundMark x1="95969" y1="33723" x2="95969" y2="33723"/>
                        <a14:foregroundMark x1="91939" y1="11519" x2="91939" y2="11519"/>
                        <a14:foregroundMark x1="90595" y1="11519" x2="90595" y2="11519"/>
                        <a14:foregroundMark x1="90211" y1="11519" x2="90211" y2="11519"/>
                        <a14:foregroundMark x1="90211" y1="12187" x2="90211" y2="13189"/>
                        <a14:foregroundMark x1="90211" y1="13356" x2="90211" y2="16027"/>
                        <a14:foregroundMark x1="90211" y1="16194" x2="90211" y2="17863"/>
                        <a14:foregroundMark x1="90211" y1="17863" x2="90211" y2="17863"/>
                        <a14:foregroundMark x1="80038" y1="64942" x2="80038" y2="64942"/>
                        <a14:foregroundMark x1="79655" y1="64942" x2="79655" y2="64942"/>
                        <a14:foregroundMark x1="79655" y1="64942" x2="79655" y2="64942"/>
                        <a14:foregroundMark x1="79655" y1="64274" x2="79655" y2="64274"/>
                        <a14:foregroundMark x1="81766" y1="60434" x2="81766" y2="60434"/>
                        <a14:foregroundMark x1="81766" y1="60267" x2="81766" y2="60267"/>
                        <a14:foregroundMark x1="82534" y1="58598" x2="82534" y2="58598"/>
                        <a14:foregroundMark x1="82917" y1="55760" x2="82917" y2="55760"/>
                        <a14:foregroundMark x1="82917" y1="51419" x2="82917" y2="51419"/>
                        <a14:foregroundMark x1="82917" y1="50751" x2="82917" y2="50751"/>
                        <a14:foregroundMark x1="15355" y1="82304" x2="15355" y2="82304"/>
                        <a14:foregroundMark x1="15355" y1="81970" x2="15355" y2="81970"/>
                        <a14:foregroundMark x1="18618" y1="78464" x2="18618" y2="78464"/>
                        <a14:foregroundMark x1="21497" y1="75292" x2="21497" y2="75292"/>
                        <a14:foregroundMark x1="23417" y1="73122" x2="23417" y2="73122"/>
                        <a14:foregroundMark x1="24760" y1="71619" x2="24760" y2="71619"/>
                        <a14:foregroundMark x1="24760" y1="67112" x2="24760" y2="67112"/>
                        <a14:foregroundMark x1="24376" y1="63606" x2="24376" y2="63606"/>
                        <a14:foregroundMark x1="24376" y1="63606" x2="24376" y2="63606"/>
                        <a14:foregroundMark x1="5950" y1="43406" x2="5950" y2="43406"/>
                        <a14:foregroundMark x1="5950" y1="43406" x2="5950" y2="43406"/>
                        <a14:foregroundMark x1="6718" y1="39733" x2="6718" y2="39733"/>
                        <a14:foregroundMark x1="7102" y1="38397" x2="7102" y2="38397"/>
                        <a14:foregroundMark x1="8061" y1="32053" x2="8061" y2="32053"/>
                        <a14:foregroundMark x1="8829" y1="30551" x2="8829" y2="30551"/>
                        <a14:foregroundMark x1="8829" y1="30551" x2="8829" y2="30551"/>
                        <a14:foregroundMark x1="10365" y1="28548" x2="10365" y2="28548"/>
                        <a14:foregroundMark x1="11324" y1="26711" x2="11324" y2="26711"/>
                        <a14:foregroundMark x1="11324" y1="25710" x2="11324" y2="25710"/>
                        <a14:foregroundMark x1="11708" y1="24875" x2="11708" y2="24875"/>
                        <a14:foregroundMark x1="12476" y1="23539" x2="12476" y2="23539"/>
                        <a14:foregroundMark x1="13820" y1="21035" x2="13820" y2="21035"/>
                        <a14:foregroundMark x1="16123" y1="18531" x2="16123" y2="18531"/>
                        <a14:foregroundMark x1="18234" y1="16528" x2="18234" y2="16528"/>
                        <a14:foregroundMark x1="20154" y1="16027" x2="20154" y2="16027"/>
                        <a14:foregroundMark x1="21881" y1="15693" x2="21881" y2="15693"/>
                        <a14:foregroundMark x1="23800" y1="15359" x2="25912" y2="16194"/>
                        <a14:foregroundMark x1="29942" y1="16194" x2="31286" y2="17195"/>
                        <a14:backgroundMark x1="14971" y1="97496" x2="14971" y2="97496"/>
                        <a14:backgroundMark x1="36468" y1="95659" x2="36468" y2="95659"/>
                        <a14:backgroundMark x1="60845" y1="95659" x2="60845" y2="95659"/>
                        <a14:backgroundMark x1="67946" y1="95826" x2="67946" y2="95826"/>
                        <a14:backgroundMark x1="81190" y1="98164" x2="81190" y2="98164"/>
                        <a14:backgroundMark x1="83685" y1="98164" x2="83685" y2="98164"/>
                        <a14:backgroundMark x1="91939" y1="98164" x2="91939" y2="98164"/>
                        <a14:backgroundMark x1="8061" y1="96828" x2="8061" y2="96828"/>
                      </a14:backgroundRemoval>
                    </a14:imgEffect>
                  </a14:imgLayer>
                </a14:imgProps>
              </a:ext>
              <a:ext uri="{28A0092B-C50C-407E-A947-70E740481C1C}">
                <a14:useLocalDpi xmlns:a14="http://schemas.microsoft.com/office/drawing/2010/main" val="0"/>
              </a:ext>
            </a:extLst>
          </a:blip>
          <a:srcRect/>
          <a:stretch>
            <a:fillRect/>
          </a:stretch>
        </p:blipFill>
        <p:spPr bwMode="auto">
          <a:xfrm>
            <a:off x="6521899" y="309564"/>
            <a:ext cx="2622101" cy="301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pPr algn="ctr"/>
            <a:r>
              <a:rPr lang="en-US" dirty="0" smtClean="0"/>
              <a:t>San Giuseppe - Siena Area</a:t>
            </a:r>
            <a:endParaRPr lang="en-US"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415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945"/>
            <a:ext cx="9144001" cy="672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6" y="0"/>
            <a:ext cx="8226425" cy="708917"/>
          </a:xfrm>
        </p:spPr>
        <p:txBody>
          <a:bodyPr/>
          <a:lstStyle/>
          <a:p>
            <a:r>
              <a:rPr lang="en-US" dirty="0" err="1" smtClean="0"/>
              <a:t>Gori</a:t>
            </a:r>
            <a:r>
              <a:rPr lang="en-US" dirty="0" smtClean="0"/>
              <a:t> villa</a:t>
            </a:r>
            <a:endParaRPr lang="en-US" dirty="0"/>
          </a:p>
        </p:txBody>
      </p:sp>
    </p:spTree>
    <p:extLst>
      <p:ext uri="{BB962C8B-B14F-4D97-AF65-F5344CB8AC3E}">
        <p14:creationId xmlns:p14="http://schemas.microsoft.com/office/powerpoint/2010/main" val="414010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0991"/>
            <a:ext cx="9184906" cy="620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979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916"/>
            <a:ext cx="9144000" cy="611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72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737"/>
            <a:ext cx="9144000" cy="700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418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6"/>
            <a:ext cx="9131137" cy="686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064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9" y="34202"/>
            <a:ext cx="9072081" cy="682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44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905"/>
            <a:ext cx="9144000" cy="60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266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52990" cy="610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784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2" y="274638"/>
            <a:ext cx="4335696" cy="1143000"/>
          </a:xfrm>
        </p:spPr>
        <p:txBody>
          <a:bodyPr/>
          <a:lstStyle/>
          <a:p>
            <a:pPr algn="ctr"/>
            <a:r>
              <a:rPr lang="en-US" dirty="0" smtClean="0"/>
              <a:t>Olives &amp; Grapes</a:t>
            </a:r>
            <a:endParaRPr lang="en-US"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7439"/>
            <a:ext cx="4572001" cy="448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52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455613" y="419100"/>
            <a:ext cx="8226425" cy="5972175"/>
          </a:xfrm>
        </p:spPr>
        <p:txBody>
          <a:bodyPr/>
          <a:lstStyle/>
          <a:p>
            <a:r>
              <a:rPr lang="en-US" dirty="0" smtClean="0"/>
              <a:t>Tuscany has a unique culinary tradition, and is famous for its wines (most famous of which are Chianti, Vino Nobile di </a:t>
            </a:r>
            <a:r>
              <a:rPr lang="en-US" dirty="0" err="1" smtClean="0"/>
              <a:t>Montepulciano</a:t>
            </a:r>
            <a:r>
              <a:rPr lang="en-US" dirty="0" smtClean="0"/>
              <a:t>, </a:t>
            </a:r>
            <a:r>
              <a:rPr lang="en-US" dirty="0" err="1" smtClean="0"/>
              <a:t>Morellino</a:t>
            </a:r>
            <a:r>
              <a:rPr lang="en-US" dirty="0" smtClean="0"/>
              <a:t> di </a:t>
            </a:r>
            <a:r>
              <a:rPr lang="en-US" dirty="0" err="1" smtClean="0"/>
              <a:t>Scansano</a:t>
            </a:r>
            <a:r>
              <a:rPr lang="en-US" dirty="0" smtClean="0"/>
              <a:t> and </a:t>
            </a:r>
            <a:r>
              <a:rPr lang="en-US" dirty="0" err="1" smtClean="0"/>
              <a:t>Brunello</a:t>
            </a:r>
            <a:r>
              <a:rPr lang="en-US" dirty="0" smtClean="0"/>
              <a:t> di </a:t>
            </a:r>
            <a:r>
              <a:rPr lang="en-US" dirty="0" err="1" smtClean="0"/>
              <a:t>Montalcino</a:t>
            </a:r>
            <a:r>
              <a:rPr lang="en-US" dirty="0" smtClean="0"/>
              <a:t>). Six Tuscan localities have been designated World Heritage Sites: the historic </a:t>
            </a:r>
            <a:r>
              <a:rPr lang="en-US" dirty="0" err="1" smtClean="0"/>
              <a:t>centre</a:t>
            </a:r>
            <a:r>
              <a:rPr lang="en-US" dirty="0" smtClean="0"/>
              <a:t> of Florence (1982), the historical </a:t>
            </a:r>
            <a:r>
              <a:rPr lang="en-US" dirty="0" err="1" smtClean="0"/>
              <a:t>centre</a:t>
            </a:r>
            <a:r>
              <a:rPr lang="en-US" dirty="0" smtClean="0"/>
              <a:t> of Siena (1995), the square of the Cathedral of Pisa (1987), the historical </a:t>
            </a:r>
            <a:r>
              <a:rPr lang="en-US" dirty="0" err="1" smtClean="0"/>
              <a:t>centre</a:t>
            </a:r>
            <a:r>
              <a:rPr lang="en-US" dirty="0" smtClean="0"/>
              <a:t> of San </a:t>
            </a:r>
            <a:r>
              <a:rPr lang="en-US" dirty="0" err="1" smtClean="0"/>
              <a:t>Gimignano</a:t>
            </a:r>
            <a:r>
              <a:rPr lang="en-US" dirty="0" smtClean="0"/>
              <a:t> (1990), the historical </a:t>
            </a:r>
            <a:r>
              <a:rPr lang="en-US" dirty="0" err="1" smtClean="0"/>
              <a:t>centre</a:t>
            </a:r>
            <a:r>
              <a:rPr lang="en-US" dirty="0" smtClean="0"/>
              <a:t> of </a:t>
            </a:r>
            <a:r>
              <a:rPr lang="en-US" dirty="0" err="1" smtClean="0"/>
              <a:t>Pienza</a:t>
            </a:r>
            <a:r>
              <a:rPr lang="en-US" dirty="0" smtClean="0"/>
              <a:t> (1996) and the Val </a:t>
            </a:r>
            <a:r>
              <a:rPr lang="en-US" dirty="0" err="1" smtClean="0"/>
              <a:t>d'Orcia</a:t>
            </a:r>
            <a:r>
              <a:rPr lang="en-US" dirty="0" smtClean="0"/>
              <a:t> (2004). Furthermore, Tuscany has over 120 protected nature reserves. This makes Tuscany and its capital city Florence very popular tourist destinations, attracting millions of tourists every year. Florence itself receives an average of 10 million tourists a year, placing the city as one of the most visited in the world (in 2007, the city became the world's 46th most visited city, with over 1.715 million arrivals).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9428" y="9525"/>
            <a:ext cx="2794571" cy="1798728"/>
          </a:xfrm>
        </p:spPr>
        <p:txBody>
          <a:bodyPr/>
          <a:lstStyle/>
          <a:p>
            <a:pPr algn="ctr"/>
            <a:r>
              <a:rPr lang="en-US" dirty="0" smtClean="0"/>
              <a:t>The Ten Provinces of Tuscany</a:t>
            </a:r>
            <a:endParaRPr lang="en-US" dirty="0"/>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349429" cy="485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26" y="2517169"/>
            <a:ext cx="4185374" cy="434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339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924674"/>
          </a:xfrm>
        </p:spPr>
        <p:txBody>
          <a:bodyPr/>
          <a:lstStyle/>
          <a:p>
            <a:r>
              <a:rPr lang="en-US" dirty="0" smtClean="0"/>
              <a:t>Landscape near Sienna</a:t>
            </a:r>
            <a:endParaRPr lang="en-US" dirty="0"/>
          </a:p>
        </p:txBody>
      </p:sp>
    </p:spTree>
    <p:extLst>
      <p:ext uri="{BB962C8B-B14F-4D97-AF65-F5344CB8AC3E}">
        <p14:creationId xmlns:p14="http://schemas.microsoft.com/office/powerpoint/2010/main" val="308542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325277" cy="3506252"/>
          </a:xfrm>
        </p:spPr>
        <p:txBody>
          <a:bodyPr/>
          <a:lstStyle/>
          <a:p>
            <a:r>
              <a:rPr lang="en-US" dirty="0" smtClean="0"/>
              <a:t>Palazzo </a:t>
            </a:r>
            <a:r>
              <a:rPr lang="en-US" dirty="0" err="1" smtClean="0"/>
              <a:t>Vecchio</a:t>
            </a:r>
            <a:r>
              <a:rPr lang="en-US" dirty="0" smtClean="0"/>
              <a:t> in Florence. Original location of Michelangelo’s David.</a:t>
            </a:r>
            <a:endParaRPr lang="en-US"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657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4948594" cy="1513065"/>
          </a:xfrm>
        </p:spPr>
        <p:txBody>
          <a:bodyPr/>
          <a:lstStyle/>
          <a:p>
            <a:r>
              <a:rPr lang="en-US" dirty="0" smtClean="0"/>
              <a:t>Today, David is preserved in the Academy of Art.</a:t>
            </a:r>
            <a:endParaRPr lang="en-US" dirty="0"/>
          </a:p>
        </p:txBody>
      </p:sp>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771" y="-1"/>
            <a:ext cx="3606229" cy="689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04671"/>
            <a:ext cx="5537771" cy="415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63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1"/>
            <a:ext cx="8226425" cy="731520"/>
          </a:xfrm>
        </p:spPr>
        <p:txBody>
          <a:bodyPr/>
          <a:lstStyle/>
          <a:p>
            <a:pPr algn="ctr"/>
            <a:r>
              <a:rPr lang="en-US" dirty="0" smtClean="0"/>
              <a:t>Florence – birthplace of the Renaissance</a:t>
            </a:r>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52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313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082_slide">
  <a:themeElements>
    <a:clrScheme name="Office Theme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CC"/>
        </a:lt1>
        <a:dk2>
          <a:srgbClr val="000000"/>
        </a:dk2>
        <a:lt2>
          <a:srgbClr val="B2B2B2"/>
        </a:lt2>
        <a:accent1>
          <a:srgbClr val="24B224"/>
        </a:accent1>
        <a:accent2>
          <a:srgbClr val="009954"/>
        </a:accent2>
        <a:accent3>
          <a:srgbClr val="E2FFE2"/>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CC"/>
        </a:lt1>
        <a:dk2>
          <a:srgbClr val="000000"/>
        </a:dk2>
        <a:lt2>
          <a:srgbClr val="B2B2B2"/>
        </a:lt2>
        <a:accent1>
          <a:srgbClr val="BF6930"/>
        </a:accent1>
        <a:accent2>
          <a:srgbClr val="1F991F"/>
        </a:accent2>
        <a:accent3>
          <a:srgbClr val="E2FFE2"/>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CC"/>
        </a:lt1>
        <a:dk2>
          <a:srgbClr val="000000"/>
        </a:dk2>
        <a:lt2>
          <a:srgbClr val="B2B2B2"/>
        </a:lt2>
        <a:accent1>
          <a:srgbClr val="B28F00"/>
        </a:accent1>
        <a:accent2>
          <a:srgbClr val="CC5252"/>
        </a:accent2>
        <a:accent3>
          <a:srgbClr val="E2FFE2"/>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24B224"/>
        </a:accent1>
        <a:accent2>
          <a:srgbClr val="009954"/>
        </a:accent2>
        <a:accent3>
          <a:srgbClr val="FFFFFF"/>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A991F"/>
        </a:accent1>
        <a:accent2>
          <a:srgbClr val="007CA6"/>
        </a:accent2>
        <a:accent3>
          <a:srgbClr val="FFFFFF"/>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BF6930"/>
        </a:accent1>
        <a:accent2>
          <a:srgbClr val="1F991F"/>
        </a:accent2>
        <a:accent3>
          <a:srgbClr val="FFFFFF"/>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28F00"/>
        </a:accent1>
        <a:accent2>
          <a:srgbClr val="CC5252"/>
        </a:accent2>
        <a:accent3>
          <a:srgbClr val="FFFFFF"/>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CC"/>
        </a:lt1>
        <a:dk2>
          <a:srgbClr val="000000"/>
        </a:dk2>
        <a:lt2>
          <a:srgbClr val="B2B2B2"/>
        </a:lt2>
        <a:accent1>
          <a:srgbClr val="24B224"/>
        </a:accent1>
        <a:accent2>
          <a:srgbClr val="009954"/>
        </a:accent2>
        <a:accent3>
          <a:srgbClr val="E2FFE2"/>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CC"/>
        </a:lt1>
        <a:dk2>
          <a:srgbClr val="000000"/>
        </a:dk2>
        <a:lt2>
          <a:srgbClr val="B2B2B2"/>
        </a:lt2>
        <a:accent1>
          <a:srgbClr val="BF6930"/>
        </a:accent1>
        <a:accent2>
          <a:srgbClr val="1F991F"/>
        </a:accent2>
        <a:accent3>
          <a:srgbClr val="E2FFE2"/>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CC"/>
        </a:lt1>
        <a:dk2>
          <a:srgbClr val="000000"/>
        </a:dk2>
        <a:lt2>
          <a:srgbClr val="B2B2B2"/>
        </a:lt2>
        <a:accent1>
          <a:srgbClr val="B28F00"/>
        </a:accent1>
        <a:accent2>
          <a:srgbClr val="CC5252"/>
        </a:accent2>
        <a:accent3>
          <a:srgbClr val="E2FFE2"/>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24B224"/>
        </a:accent1>
        <a:accent2>
          <a:srgbClr val="009954"/>
        </a:accent2>
        <a:accent3>
          <a:srgbClr val="FFFFFF"/>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A991F"/>
        </a:accent1>
        <a:accent2>
          <a:srgbClr val="007CA6"/>
        </a:accent2>
        <a:accent3>
          <a:srgbClr val="FFFFFF"/>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BF6930"/>
        </a:accent1>
        <a:accent2>
          <a:srgbClr val="1F991F"/>
        </a:accent2>
        <a:accent3>
          <a:srgbClr val="FFFFFF"/>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B28F00"/>
        </a:accent1>
        <a:accent2>
          <a:srgbClr val="CC5252"/>
        </a:accent2>
        <a:accent3>
          <a:srgbClr val="FFFFFF"/>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TotalTime>
  <Words>402</Words>
  <Application>Microsoft Office PowerPoint</Application>
  <PresentationFormat>On-screen Show (4:3)</PresentationFormat>
  <Paragraphs>23</Paragraphs>
  <Slides>39</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39</vt:i4>
      </vt:variant>
    </vt:vector>
  </HeadingPairs>
  <TitlesOfParts>
    <vt:vector size="42" baseType="lpstr">
      <vt:lpstr>Arial</vt:lpstr>
      <vt:lpstr>ind_1082_slide</vt:lpstr>
      <vt:lpstr>1_Default Design</vt:lpstr>
      <vt:lpstr>Italy - Tuscan Villas and Scenes</vt:lpstr>
      <vt:lpstr>Tuscany</vt:lpstr>
      <vt:lpstr>PowerPoint Presentation</vt:lpstr>
      <vt:lpstr>PowerPoint Presentation</vt:lpstr>
      <vt:lpstr>The Ten Provinces of Tuscany</vt:lpstr>
      <vt:lpstr>Landscape near Sienna</vt:lpstr>
      <vt:lpstr>Palazzo Vecchio in Florence. Original location of Michelangelo’s David.</vt:lpstr>
      <vt:lpstr>Today, David is preserved in the Academy of Art.</vt:lpstr>
      <vt:lpstr>Florence – birthplace of the Renaissance</vt:lpstr>
      <vt:lpstr>PowerPoint Presentation</vt:lpstr>
      <vt:lpstr>Pisa</vt:lpstr>
      <vt:lpstr>PowerPoint Presentation</vt:lpstr>
      <vt:lpstr>Siena</vt:lpstr>
      <vt:lpstr>PowerPoint Presentation</vt:lpstr>
      <vt:lpstr>San Gimignano</vt:lpstr>
      <vt:lpstr>PowerPoint Presentation</vt:lpstr>
      <vt:lpstr>Montecatini Terme</vt:lpstr>
      <vt:lpstr>PowerPoint Presentation</vt:lpstr>
      <vt:lpstr>Vineyards in the Chianti region</vt:lpstr>
      <vt:lpstr>Hills of Tuscany</vt:lpstr>
      <vt:lpstr>PowerPoint Presentation</vt:lpstr>
      <vt:lpstr>PowerPoint Presentation</vt:lpstr>
      <vt:lpstr>PowerPoint Presentation</vt:lpstr>
      <vt:lpstr>PowerPoint Presentation</vt:lpstr>
      <vt:lpstr>Tuscan Autumn</vt:lpstr>
      <vt:lpstr>Villa Ferraia in the vicinity of Siena</vt:lpstr>
      <vt:lpstr>Borgo Santo Pietro – Siena area</vt:lpstr>
      <vt:lpstr>Villa Ginevra - Siena Area</vt:lpstr>
      <vt:lpstr>Escaiole - Siena Area</vt:lpstr>
      <vt:lpstr>San Giuseppe - Siena Area</vt:lpstr>
      <vt:lpstr>Gori villa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Olives &amp; Grapes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 Naumann</dc:creator>
  <cp:lastModifiedBy>Joseph A. Naumann</cp:lastModifiedBy>
  <cp:revision>10</cp:revision>
  <dcterms:created xsi:type="dcterms:W3CDTF">2012-01-24T20:08:19Z</dcterms:created>
  <dcterms:modified xsi:type="dcterms:W3CDTF">2012-01-24T21:48:16Z</dcterms:modified>
</cp:coreProperties>
</file>