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118"/>
  </p:notesMasterIdLst>
  <p:sldIdLst>
    <p:sldId id="256" r:id="rId3"/>
    <p:sldId id="257" r:id="rId4"/>
    <p:sldId id="270" r:id="rId5"/>
    <p:sldId id="277" r:id="rId6"/>
    <p:sldId id="260" r:id="rId7"/>
    <p:sldId id="261" r:id="rId8"/>
    <p:sldId id="282" r:id="rId9"/>
    <p:sldId id="262" r:id="rId10"/>
    <p:sldId id="285" r:id="rId11"/>
    <p:sldId id="283" r:id="rId12"/>
    <p:sldId id="284" r:id="rId13"/>
    <p:sldId id="264" r:id="rId14"/>
    <p:sldId id="263" r:id="rId15"/>
    <p:sldId id="265" r:id="rId16"/>
    <p:sldId id="266" r:id="rId17"/>
    <p:sldId id="267" r:id="rId18"/>
    <p:sldId id="273" r:id="rId19"/>
    <p:sldId id="274" r:id="rId20"/>
    <p:sldId id="279" r:id="rId21"/>
    <p:sldId id="268" r:id="rId22"/>
    <p:sldId id="269" r:id="rId23"/>
    <p:sldId id="271" r:id="rId24"/>
    <p:sldId id="276" r:id="rId25"/>
    <p:sldId id="278" r:id="rId26"/>
    <p:sldId id="275" r:id="rId27"/>
    <p:sldId id="272" r:id="rId28"/>
    <p:sldId id="281" r:id="rId29"/>
    <p:sldId id="286" r:id="rId30"/>
    <p:sldId id="280" r:id="rId31"/>
    <p:sldId id="259" r:id="rId32"/>
    <p:sldId id="287" r:id="rId33"/>
    <p:sldId id="288" r:id="rId34"/>
    <p:sldId id="289" r:id="rId35"/>
    <p:sldId id="294" r:id="rId36"/>
    <p:sldId id="290" r:id="rId37"/>
    <p:sldId id="291" r:id="rId38"/>
    <p:sldId id="292" r:id="rId39"/>
    <p:sldId id="293" r:id="rId40"/>
    <p:sldId id="295" r:id="rId41"/>
    <p:sldId id="296" r:id="rId42"/>
    <p:sldId id="297" r:id="rId43"/>
    <p:sldId id="298" r:id="rId44"/>
    <p:sldId id="299" r:id="rId45"/>
    <p:sldId id="300" r:id="rId46"/>
    <p:sldId id="301" r:id="rId47"/>
    <p:sldId id="305" r:id="rId48"/>
    <p:sldId id="302" r:id="rId49"/>
    <p:sldId id="303" r:id="rId50"/>
    <p:sldId id="306" r:id="rId51"/>
    <p:sldId id="304" r:id="rId52"/>
    <p:sldId id="307" r:id="rId53"/>
    <p:sldId id="308" r:id="rId54"/>
    <p:sldId id="309" r:id="rId55"/>
    <p:sldId id="310" r:id="rId56"/>
    <p:sldId id="311" r:id="rId57"/>
    <p:sldId id="316" r:id="rId58"/>
    <p:sldId id="312" r:id="rId59"/>
    <p:sldId id="313" r:id="rId60"/>
    <p:sldId id="315" r:id="rId61"/>
    <p:sldId id="317" r:id="rId62"/>
    <p:sldId id="322" r:id="rId63"/>
    <p:sldId id="318" r:id="rId64"/>
    <p:sldId id="319" r:id="rId65"/>
    <p:sldId id="320" r:id="rId66"/>
    <p:sldId id="314" r:id="rId67"/>
    <p:sldId id="321" r:id="rId68"/>
    <p:sldId id="327" r:id="rId69"/>
    <p:sldId id="332" r:id="rId70"/>
    <p:sldId id="330" r:id="rId71"/>
    <p:sldId id="323" r:id="rId72"/>
    <p:sldId id="324" r:id="rId73"/>
    <p:sldId id="325" r:id="rId74"/>
    <p:sldId id="326" r:id="rId75"/>
    <p:sldId id="328" r:id="rId76"/>
    <p:sldId id="331" r:id="rId77"/>
    <p:sldId id="329"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61"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2" r:id="rId108"/>
    <p:sldId id="363" r:id="rId109"/>
    <p:sldId id="364" r:id="rId110"/>
    <p:sldId id="365" r:id="rId111"/>
    <p:sldId id="366" r:id="rId112"/>
    <p:sldId id="367" r:id="rId113"/>
    <p:sldId id="368" r:id="rId114"/>
    <p:sldId id="369" r:id="rId115"/>
    <p:sldId id="370" r:id="rId116"/>
    <p:sldId id="371" r:id="rId1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0"/>
    <p:restoredTop sz="94600"/>
  </p:normalViewPr>
  <p:slideViewPr>
    <p:cSldViewPr>
      <p:cViewPr varScale="1">
        <p:scale>
          <a:sx n="53" d="100"/>
          <a:sy n="53" d="100"/>
        </p:scale>
        <p:origin x="-912"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78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789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63E50322-391A-4CA1-A9E2-F837F07621AC}" type="slidenum">
              <a:rPr lang="en-US"/>
              <a:pPr/>
              <a:t>‹#›</a:t>
            </a:fld>
            <a:endParaRPr lang="en-US"/>
          </a:p>
        </p:txBody>
      </p:sp>
    </p:spTree>
    <p:extLst>
      <p:ext uri="{BB962C8B-B14F-4D97-AF65-F5344CB8AC3E}">
        <p14:creationId xmlns:p14="http://schemas.microsoft.com/office/powerpoint/2010/main" val="69542475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mn-cs"/>
      </a:defRPr>
    </a:lvl1pPr>
    <a:lvl2pPr marL="457200" algn="l" rtl="0" fontAlgn="base">
      <a:spcBef>
        <a:spcPct val="30000"/>
      </a:spcBef>
      <a:spcAft>
        <a:spcPct val="0"/>
      </a:spcAft>
      <a:defRPr sz="1200" kern="1200">
        <a:solidFill>
          <a:schemeClr val="tx1"/>
        </a:solidFill>
        <a:latin typeface="Arial" pitchFamily="34" charset="0"/>
        <a:ea typeface="+mn-ea"/>
        <a:cs typeface="+mn-cs"/>
      </a:defRPr>
    </a:lvl2pPr>
    <a:lvl3pPr marL="914400" algn="l" rtl="0" fontAlgn="base">
      <a:spcBef>
        <a:spcPct val="30000"/>
      </a:spcBef>
      <a:spcAft>
        <a:spcPct val="0"/>
      </a:spcAft>
      <a:defRPr sz="1200" kern="1200">
        <a:solidFill>
          <a:schemeClr val="tx1"/>
        </a:solidFill>
        <a:latin typeface="Arial" pitchFamily="34" charset="0"/>
        <a:ea typeface="+mn-ea"/>
        <a:cs typeface="+mn-cs"/>
      </a:defRPr>
    </a:lvl3pPr>
    <a:lvl4pPr marL="1371600" algn="l" rtl="0" fontAlgn="base">
      <a:spcBef>
        <a:spcPct val="30000"/>
      </a:spcBef>
      <a:spcAft>
        <a:spcPct val="0"/>
      </a:spcAft>
      <a:defRPr sz="1200" kern="1200">
        <a:solidFill>
          <a:schemeClr val="tx1"/>
        </a:solidFill>
        <a:latin typeface="Arial" pitchFamily="34" charset="0"/>
        <a:ea typeface="+mn-ea"/>
        <a:cs typeface="+mn-cs"/>
      </a:defRPr>
    </a:lvl4pPr>
    <a:lvl5pPr marL="1828800" algn="l" rtl="0" fontAlgn="base">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E50322-391A-4CA1-A9E2-F837F07621AC}" type="slidenum">
              <a:rPr lang="en-US" smtClean="0"/>
              <a:pPr/>
              <a:t>89</a:t>
            </a:fld>
            <a:endParaRPr lang="en-US"/>
          </a:p>
        </p:txBody>
      </p:sp>
    </p:spTree>
    <p:extLst>
      <p:ext uri="{BB962C8B-B14F-4D97-AF65-F5344CB8AC3E}">
        <p14:creationId xmlns:p14="http://schemas.microsoft.com/office/powerpoint/2010/main" val="12404982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ctrTitle"/>
            <p:custDataLst>
              <p:tags r:id="rId1"/>
            </p:custDataLst>
          </p:nvPr>
        </p:nvSpPr>
        <p:spPr>
          <a:xfrm>
            <a:off x="2701925" y="2130425"/>
            <a:ext cx="4800600" cy="1470025"/>
          </a:xfrm>
        </p:spPr>
        <p:txBody>
          <a:bodyPr/>
          <a:lstStyle>
            <a:lvl1pPr>
              <a:defRPr/>
            </a:lvl1pPr>
          </a:lstStyle>
          <a:p>
            <a:pPr lvl="0"/>
            <a:r>
              <a:rPr lang="en-US" noProof="0" smtClean="0"/>
              <a:t>Click to edit Master title style</a:t>
            </a:r>
          </a:p>
        </p:txBody>
      </p:sp>
      <p:sp>
        <p:nvSpPr>
          <p:cNvPr id="21507"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p>
        </p:txBody>
      </p:sp>
      <p:sp>
        <p:nvSpPr>
          <p:cNvPr id="21508" name="Rectangle 4"/>
          <p:cNvSpPr>
            <a:spLocks noGrp="1" noChangeArrowheads="1"/>
          </p:cNvSpPr>
          <p:nvPr>
            <p:ph type="dt" sz="half" idx="2"/>
          </p:nvPr>
        </p:nvSpPr>
        <p:spPr/>
        <p:txBody>
          <a:bodyPr/>
          <a:lstStyle>
            <a:lvl1pPr>
              <a:defRPr/>
            </a:lvl1pPr>
          </a:lstStyle>
          <a:p>
            <a:endParaRPr lang="en-US"/>
          </a:p>
        </p:txBody>
      </p:sp>
      <p:sp>
        <p:nvSpPr>
          <p:cNvPr id="21509" name="Rectangle 5"/>
          <p:cNvSpPr>
            <a:spLocks noGrp="1" noChangeArrowheads="1"/>
          </p:cNvSpPr>
          <p:nvPr>
            <p:ph type="ftr" sz="quarter" idx="3"/>
          </p:nvPr>
        </p:nvSpPr>
        <p:spPr/>
        <p:txBody>
          <a:bodyPr/>
          <a:lstStyle>
            <a:lvl1pPr>
              <a:defRPr/>
            </a:lvl1pPr>
          </a:lstStyle>
          <a:p>
            <a:endParaRPr lang="en-US"/>
          </a:p>
        </p:txBody>
      </p:sp>
      <p:sp>
        <p:nvSpPr>
          <p:cNvPr id="21510" name="Rectangle 6"/>
          <p:cNvSpPr>
            <a:spLocks noGrp="1" noChangeArrowheads="1"/>
          </p:cNvSpPr>
          <p:nvPr>
            <p:ph type="sldNum" sz="quarter" idx="4"/>
          </p:nvPr>
        </p:nvSpPr>
        <p:spPr/>
        <p:txBody>
          <a:bodyPr/>
          <a:lstStyle>
            <a:lvl1pPr>
              <a:defRPr/>
            </a:lvl1pPr>
          </a:lstStyle>
          <a:p>
            <a:fld id="{71ED6F51-FE5B-48B8-BB76-3B8489EAC0D5}"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2D62949-8DD6-47F7-85B4-0C06E26D1F5C}" type="slidenum">
              <a:rPr lang="en-US"/>
              <a:pPr/>
              <a:t>‹#›</a:t>
            </a:fld>
            <a:endParaRPr lang="en-US"/>
          </a:p>
        </p:txBody>
      </p:sp>
    </p:spTree>
    <p:extLst>
      <p:ext uri="{BB962C8B-B14F-4D97-AF65-F5344CB8AC3E}">
        <p14:creationId xmlns:p14="http://schemas.microsoft.com/office/powerpoint/2010/main" val="1530390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A2F8A7D2-305E-40FC-83E9-73CE1FE1ABA0}" type="slidenum">
              <a:rPr lang="en-US"/>
              <a:pPr/>
              <a:t>‹#›</a:t>
            </a:fld>
            <a:endParaRPr lang="en-US"/>
          </a:p>
        </p:txBody>
      </p:sp>
    </p:spTree>
    <p:extLst>
      <p:ext uri="{BB962C8B-B14F-4D97-AF65-F5344CB8AC3E}">
        <p14:creationId xmlns:p14="http://schemas.microsoft.com/office/powerpoint/2010/main" val="29299998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8674"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675"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8676"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8677" name="Rectangle 5"/>
          <p:cNvSpPr>
            <a:spLocks noGrp="1" noChangeArrowheads="1"/>
          </p:cNvSpPr>
          <p:nvPr>
            <p:ph type="dt" sz="half" idx="2"/>
          </p:nvPr>
        </p:nvSpPr>
        <p:spPr/>
        <p:txBody>
          <a:bodyPr/>
          <a:lstStyle>
            <a:lvl1pPr>
              <a:defRPr/>
            </a:lvl1pPr>
          </a:lstStyle>
          <a:p>
            <a:endParaRPr lang="en-US"/>
          </a:p>
        </p:txBody>
      </p:sp>
      <p:sp>
        <p:nvSpPr>
          <p:cNvPr id="28678" name="Rectangle 6"/>
          <p:cNvSpPr>
            <a:spLocks noGrp="1" noChangeArrowheads="1"/>
          </p:cNvSpPr>
          <p:nvPr>
            <p:ph type="ftr" sz="quarter" idx="3"/>
          </p:nvPr>
        </p:nvSpPr>
        <p:spPr/>
        <p:txBody>
          <a:bodyPr/>
          <a:lstStyle>
            <a:lvl1pPr>
              <a:defRPr/>
            </a:lvl1pPr>
          </a:lstStyle>
          <a:p>
            <a:endParaRPr lang="en-US"/>
          </a:p>
        </p:txBody>
      </p:sp>
      <p:sp>
        <p:nvSpPr>
          <p:cNvPr id="28679" name="Rectangle 7"/>
          <p:cNvSpPr>
            <a:spLocks noGrp="1" noChangeArrowheads="1"/>
          </p:cNvSpPr>
          <p:nvPr>
            <p:ph type="sldNum" sz="quarter" idx="4"/>
          </p:nvPr>
        </p:nvSpPr>
        <p:spPr/>
        <p:txBody>
          <a:bodyPr/>
          <a:lstStyle>
            <a:lvl1pPr>
              <a:defRPr/>
            </a:lvl1pPr>
          </a:lstStyle>
          <a:p>
            <a:fld id="{43FBC23A-0CBA-4B03-87F1-272EF65FD3F0}"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B11B63D7-DA63-4EFC-B299-88DB8B2D647B}" type="slidenum">
              <a:rPr lang="en-US"/>
              <a:pPr/>
              <a:t>‹#›</a:t>
            </a:fld>
            <a:endParaRPr lang="en-US"/>
          </a:p>
        </p:txBody>
      </p:sp>
    </p:spTree>
    <p:extLst>
      <p:ext uri="{BB962C8B-B14F-4D97-AF65-F5344CB8AC3E}">
        <p14:creationId xmlns:p14="http://schemas.microsoft.com/office/powerpoint/2010/main" val="33863009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11996A6-0C56-4489-B376-7139FB2CE119}" type="slidenum">
              <a:rPr lang="en-US"/>
              <a:pPr/>
              <a:t>‹#›</a:t>
            </a:fld>
            <a:endParaRPr lang="en-US"/>
          </a:p>
        </p:txBody>
      </p:sp>
    </p:spTree>
    <p:extLst>
      <p:ext uri="{BB962C8B-B14F-4D97-AF65-F5344CB8AC3E}">
        <p14:creationId xmlns:p14="http://schemas.microsoft.com/office/powerpoint/2010/main" val="4237118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9D94BB1-83AE-43ED-BCA4-6FB685A0E12B}" type="slidenum">
              <a:rPr lang="en-US"/>
              <a:pPr/>
              <a:t>‹#›</a:t>
            </a:fld>
            <a:endParaRPr lang="en-US"/>
          </a:p>
        </p:txBody>
      </p:sp>
    </p:spTree>
    <p:extLst>
      <p:ext uri="{BB962C8B-B14F-4D97-AF65-F5344CB8AC3E}">
        <p14:creationId xmlns:p14="http://schemas.microsoft.com/office/powerpoint/2010/main" val="8835469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CFA180DD-511F-4DEA-BA9A-545B328724F4}" type="slidenum">
              <a:rPr lang="en-US"/>
              <a:pPr/>
              <a:t>‹#›</a:t>
            </a:fld>
            <a:endParaRPr lang="en-US"/>
          </a:p>
        </p:txBody>
      </p:sp>
    </p:spTree>
    <p:extLst>
      <p:ext uri="{BB962C8B-B14F-4D97-AF65-F5344CB8AC3E}">
        <p14:creationId xmlns:p14="http://schemas.microsoft.com/office/powerpoint/2010/main" val="3455470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8C46D882-2F20-4F50-B765-286960293EAB}" type="slidenum">
              <a:rPr lang="en-US"/>
              <a:pPr/>
              <a:t>‹#›</a:t>
            </a:fld>
            <a:endParaRPr lang="en-US"/>
          </a:p>
        </p:txBody>
      </p:sp>
    </p:spTree>
    <p:extLst>
      <p:ext uri="{BB962C8B-B14F-4D97-AF65-F5344CB8AC3E}">
        <p14:creationId xmlns:p14="http://schemas.microsoft.com/office/powerpoint/2010/main" val="32185713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E7A8524-03DB-4AF7-B80C-0F27268E1993}" type="slidenum">
              <a:rPr lang="en-US"/>
              <a:pPr/>
              <a:t>‹#›</a:t>
            </a:fld>
            <a:endParaRPr lang="en-US"/>
          </a:p>
        </p:txBody>
      </p:sp>
    </p:spTree>
    <p:extLst>
      <p:ext uri="{BB962C8B-B14F-4D97-AF65-F5344CB8AC3E}">
        <p14:creationId xmlns:p14="http://schemas.microsoft.com/office/powerpoint/2010/main" val="22683593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C4361AD-28DF-4F70-8D9E-52791CB57CE0}" type="slidenum">
              <a:rPr lang="en-US"/>
              <a:pPr/>
              <a:t>‹#›</a:t>
            </a:fld>
            <a:endParaRPr lang="en-US"/>
          </a:p>
        </p:txBody>
      </p:sp>
    </p:spTree>
    <p:extLst>
      <p:ext uri="{BB962C8B-B14F-4D97-AF65-F5344CB8AC3E}">
        <p14:creationId xmlns:p14="http://schemas.microsoft.com/office/powerpoint/2010/main" val="171983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89300B3-2B55-48B5-A9C0-26AFA24F71C1}" type="slidenum">
              <a:rPr lang="en-US"/>
              <a:pPr/>
              <a:t>‹#›</a:t>
            </a:fld>
            <a:endParaRPr lang="en-US"/>
          </a:p>
        </p:txBody>
      </p:sp>
    </p:spTree>
    <p:extLst>
      <p:ext uri="{BB962C8B-B14F-4D97-AF65-F5344CB8AC3E}">
        <p14:creationId xmlns:p14="http://schemas.microsoft.com/office/powerpoint/2010/main" val="17917781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D36FB3FC-5B4B-436F-8038-DA6A5632D747}" type="slidenum">
              <a:rPr lang="en-US"/>
              <a:pPr/>
              <a:t>‹#›</a:t>
            </a:fld>
            <a:endParaRPr lang="en-US"/>
          </a:p>
        </p:txBody>
      </p:sp>
    </p:spTree>
    <p:extLst>
      <p:ext uri="{BB962C8B-B14F-4D97-AF65-F5344CB8AC3E}">
        <p14:creationId xmlns:p14="http://schemas.microsoft.com/office/powerpoint/2010/main" val="41064332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B02F986-580A-4076-9415-152C47639BAC}" type="slidenum">
              <a:rPr lang="en-US"/>
              <a:pPr/>
              <a:t>‹#›</a:t>
            </a:fld>
            <a:endParaRPr lang="en-US"/>
          </a:p>
        </p:txBody>
      </p:sp>
    </p:spTree>
    <p:extLst>
      <p:ext uri="{BB962C8B-B14F-4D97-AF65-F5344CB8AC3E}">
        <p14:creationId xmlns:p14="http://schemas.microsoft.com/office/powerpoint/2010/main" val="20769112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FEA5A8C5-D218-4402-A6AE-57613A28CB73}" type="slidenum">
              <a:rPr lang="en-US"/>
              <a:pPr/>
              <a:t>‹#›</a:t>
            </a:fld>
            <a:endParaRPr lang="en-US"/>
          </a:p>
        </p:txBody>
      </p:sp>
    </p:spTree>
    <p:extLst>
      <p:ext uri="{BB962C8B-B14F-4D97-AF65-F5344CB8AC3E}">
        <p14:creationId xmlns:p14="http://schemas.microsoft.com/office/powerpoint/2010/main" val="1511571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C9857DB-1668-4084-B9E0-F47585D58E4F}" type="slidenum">
              <a:rPr lang="en-US"/>
              <a:pPr/>
              <a:t>‹#›</a:t>
            </a:fld>
            <a:endParaRPr lang="en-US"/>
          </a:p>
        </p:txBody>
      </p:sp>
    </p:spTree>
    <p:extLst>
      <p:ext uri="{BB962C8B-B14F-4D97-AF65-F5344CB8AC3E}">
        <p14:creationId xmlns:p14="http://schemas.microsoft.com/office/powerpoint/2010/main" val="1900783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FE7D0B60-2D91-4E58-B4FE-F874DCE2560E}" type="slidenum">
              <a:rPr lang="en-US"/>
              <a:pPr/>
              <a:t>‹#›</a:t>
            </a:fld>
            <a:endParaRPr lang="en-US"/>
          </a:p>
        </p:txBody>
      </p:sp>
    </p:spTree>
    <p:extLst>
      <p:ext uri="{BB962C8B-B14F-4D97-AF65-F5344CB8AC3E}">
        <p14:creationId xmlns:p14="http://schemas.microsoft.com/office/powerpoint/2010/main" val="873009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3A91EB1D-C67D-44A7-A1B0-43A009E9D57F}" type="slidenum">
              <a:rPr lang="en-US"/>
              <a:pPr/>
              <a:t>‹#›</a:t>
            </a:fld>
            <a:endParaRPr lang="en-US"/>
          </a:p>
        </p:txBody>
      </p:sp>
    </p:spTree>
    <p:extLst>
      <p:ext uri="{BB962C8B-B14F-4D97-AF65-F5344CB8AC3E}">
        <p14:creationId xmlns:p14="http://schemas.microsoft.com/office/powerpoint/2010/main" val="177982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6617E5A7-FD20-43C0-94F5-D44CC52EDF34}" type="slidenum">
              <a:rPr lang="en-US"/>
              <a:pPr/>
              <a:t>‹#›</a:t>
            </a:fld>
            <a:endParaRPr lang="en-US"/>
          </a:p>
        </p:txBody>
      </p:sp>
    </p:spTree>
    <p:extLst>
      <p:ext uri="{BB962C8B-B14F-4D97-AF65-F5344CB8AC3E}">
        <p14:creationId xmlns:p14="http://schemas.microsoft.com/office/powerpoint/2010/main" val="3795589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53DC4018-56AB-4A8D-AF84-89A2690216CB}" type="slidenum">
              <a:rPr lang="en-US"/>
              <a:pPr/>
              <a:t>‹#›</a:t>
            </a:fld>
            <a:endParaRPr lang="en-US"/>
          </a:p>
        </p:txBody>
      </p:sp>
    </p:spTree>
    <p:extLst>
      <p:ext uri="{BB962C8B-B14F-4D97-AF65-F5344CB8AC3E}">
        <p14:creationId xmlns:p14="http://schemas.microsoft.com/office/powerpoint/2010/main" val="329043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EC61866-7F38-4408-9361-049D3CF1D0BD}" type="slidenum">
              <a:rPr lang="en-US"/>
              <a:pPr/>
              <a:t>‹#›</a:t>
            </a:fld>
            <a:endParaRPr lang="en-US"/>
          </a:p>
        </p:txBody>
      </p:sp>
    </p:spTree>
    <p:extLst>
      <p:ext uri="{BB962C8B-B14F-4D97-AF65-F5344CB8AC3E}">
        <p14:creationId xmlns:p14="http://schemas.microsoft.com/office/powerpoint/2010/main" val="84583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04AEC7C-EFE9-4C10-976A-87925CAB9123}" type="slidenum">
              <a:rPr lang="en-US"/>
              <a:pPr/>
              <a:t>‹#›</a:t>
            </a:fld>
            <a:endParaRPr lang="en-US"/>
          </a:p>
        </p:txBody>
      </p:sp>
    </p:spTree>
    <p:extLst>
      <p:ext uri="{BB962C8B-B14F-4D97-AF65-F5344CB8AC3E}">
        <p14:creationId xmlns:p14="http://schemas.microsoft.com/office/powerpoint/2010/main" val="2234396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895A8477-FCD5-4BD6-9671-BD3AFCE4AC39}"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7652"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3"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7654"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7655"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30A1E1A9-2DA6-4FD0-A92A-FBB0A258A237}"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00.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7.xml"/></Relationships>
</file>

<file path=ppt/slides/_rels/slide101.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7.xml"/></Relationships>
</file>

<file path=ppt/slides/_rels/slide102.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7.xml"/></Relationships>
</file>

<file path=ppt/slides/_rels/slide105.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7.xml"/></Relationships>
</file>

<file path=ppt/slides/_rels/slide10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7.xml"/></Relationships>
</file>

<file path=ppt/slides/_rels/slide109.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7.xml"/></Relationships>
</file>

<file path=ppt/slides/_rels/slide11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17.xml"/></Relationships>
</file>

<file path=ppt/slides/_rels/slide11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17.xml"/><Relationship Id="rId5" Type="http://schemas.openxmlformats.org/officeDocument/2006/relationships/image" Target="../media/image120.png"/><Relationship Id="rId4" Type="http://schemas.openxmlformats.org/officeDocument/2006/relationships/image" Target="../media/image119.png"/></Relationships>
</file>

<file path=ppt/slides/_rels/slide11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7.xml"/><Relationship Id="rId4" Type="http://schemas.openxmlformats.org/officeDocument/2006/relationships/image" Target="../media/image123.png"/></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17.xml"/><Relationship Id="rId5" Type="http://schemas.openxmlformats.org/officeDocument/2006/relationships/image" Target="../media/image127.png"/><Relationship Id="rId4" Type="http://schemas.openxmlformats.org/officeDocument/2006/relationships/image" Target="../media/image126.png"/></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7.xml"/></Relationships>
</file>

<file path=ppt/slides/_rels/slide7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7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s>
</file>

<file path=ppt/slides/_rels/slide7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76.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3.pn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7.xml"/></Relationships>
</file>

<file path=ppt/slides/_rels/slide8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7.xml"/></Relationships>
</file>

<file path=ppt/slides/_rels/slide81.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7.xml"/></Relationships>
</file>

<file path=ppt/slides/_rels/slide82.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7.xml"/></Relationships>
</file>

<file path=ppt/slides/_rels/slide8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7.xml"/></Relationships>
</file>

<file path=ppt/slides/_rels/slide8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7.xml"/></Relationships>
</file>

<file path=ppt/slides/_rels/slide85.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7.xml"/></Relationships>
</file>

<file path=ppt/slides/_rels/slide86.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7.xml"/></Relationships>
</file>

<file path=ppt/slides/_rels/slide87.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7.xml"/></Relationships>
</file>

<file path=ppt/slides/_rels/slide8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7.xml"/></Relationships>
</file>

<file path=ppt/slides/_rels/slide8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9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7.xml"/></Relationships>
</file>

<file path=ppt/slides/_rels/slide9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17.xml"/></Relationships>
</file>

<file path=ppt/slides/_rels/slide94.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7.xml"/></Relationships>
</file>

<file path=ppt/slides/_rels/slide95.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7.xml"/></Relationships>
</file>

<file path=ppt/slides/_rels/slide96.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7.xml"/></Relationships>
</file>

<file path=ppt/slides/_rels/slide97.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9.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p:txBody>
          <a:bodyPr/>
          <a:lstStyle/>
          <a:p>
            <a:r>
              <a:rPr lang="en-US" b="1" dirty="0" smtClean="0"/>
              <a:t>Italy – Jewel </a:t>
            </a:r>
            <a:r>
              <a:rPr lang="en-US" b="1" dirty="0" smtClean="0"/>
              <a:t>of the Mediterranean  Part 3</a:t>
            </a:r>
            <a:endParaRPr lang="en-US" b="1" dirty="0"/>
          </a:p>
        </p:txBody>
      </p:sp>
      <p:sp>
        <p:nvSpPr>
          <p:cNvPr id="58371" name="Rectangle 3"/>
          <p:cNvSpPr>
            <a:spLocks noGrp="1" noChangeArrowheads="1"/>
          </p:cNvSpPr>
          <p:nvPr>
            <p:ph type="subTitle" idx="1"/>
          </p:nvPr>
        </p:nvSpPr>
        <p:spPr/>
        <p:txBody>
          <a:bodyPr/>
          <a:lstStyle/>
          <a:p>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0"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1964078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91" y="228600"/>
            <a:ext cx="9226377" cy="64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895135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31376"/>
            <a:ext cx="8226425" cy="883024"/>
          </a:xfrm>
        </p:spPr>
        <p:txBody>
          <a:bodyPr/>
          <a:lstStyle/>
          <a:p>
            <a:r>
              <a:rPr lang="en-US" dirty="0" smtClean="0"/>
              <a:t>Greek theater at Segesta</a:t>
            </a:r>
            <a:endParaRPr lang="en-US" dirty="0"/>
          </a:p>
        </p:txBody>
      </p:sp>
    </p:spTree>
    <p:extLst>
      <p:ext uri="{BB962C8B-B14F-4D97-AF65-F5344CB8AC3E}">
        <p14:creationId xmlns:p14="http://schemas.microsoft.com/office/powerpoint/2010/main" val="195614623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0" y="152400"/>
            <a:ext cx="913338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792162"/>
          </a:xfrm>
        </p:spPr>
        <p:txBody>
          <a:bodyPr/>
          <a:lstStyle/>
          <a:p>
            <a:r>
              <a:rPr lang="en-US" b="1" dirty="0">
                <a:solidFill>
                  <a:schemeClr val="accent5">
                    <a:lumMod val="20000"/>
                    <a:lumOff val="80000"/>
                  </a:schemeClr>
                </a:solidFill>
              </a:rPr>
              <a:t>Valley of the Temples (Agrigento)</a:t>
            </a:r>
          </a:p>
        </p:txBody>
      </p:sp>
    </p:spTree>
    <p:extLst>
      <p:ext uri="{BB962C8B-B14F-4D97-AF65-F5344CB8AC3E}">
        <p14:creationId xmlns:p14="http://schemas.microsoft.com/office/powerpoint/2010/main" val="3824249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a:solidFill>
                  <a:schemeClr val="accent5">
                    <a:lumMod val="20000"/>
                    <a:lumOff val="80000"/>
                  </a:schemeClr>
                </a:solidFill>
                <a:effectLst>
                  <a:outerShdw blurRad="38100" dist="38100" dir="2700000" algn="tl">
                    <a:srgbClr val="000000">
                      <a:alpha val="43137"/>
                    </a:srgbClr>
                  </a:outerShdw>
                </a:effectLst>
              </a:rPr>
              <a:t>Doric Temple (</a:t>
            </a:r>
            <a:r>
              <a:rPr lang="en-US" b="1" dirty="0" err="1">
                <a:solidFill>
                  <a:schemeClr val="accent5">
                    <a:lumMod val="20000"/>
                    <a:lumOff val="80000"/>
                  </a:schemeClr>
                </a:solidFill>
                <a:effectLst>
                  <a:outerShdw blurRad="38100" dist="38100" dir="2700000" algn="tl">
                    <a:srgbClr val="000000">
                      <a:alpha val="43137"/>
                    </a:srgbClr>
                  </a:outerShdw>
                </a:effectLst>
              </a:rPr>
              <a:t>Selinunte</a:t>
            </a:r>
            <a:r>
              <a:rPr lang="en-US" b="1" dirty="0">
                <a:solidFill>
                  <a:schemeClr val="accent5">
                    <a:lumMod val="20000"/>
                    <a:lumOff val="80000"/>
                  </a:schemeClr>
                </a:solidFill>
                <a:effectLst>
                  <a:outerShdw blurRad="38100" dist="38100" dir="2700000" algn="tl">
                    <a:srgbClr val="000000">
                      <a:alpha val="43137"/>
                    </a:srgbClr>
                  </a:outerShdw>
                </a:effectLst>
              </a:rPr>
              <a:t>)    	</a:t>
            </a:r>
          </a:p>
        </p:txBody>
      </p:sp>
    </p:spTree>
    <p:extLst>
      <p:ext uri="{BB962C8B-B14F-4D97-AF65-F5344CB8AC3E}">
        <p14:creationId xmlns:p14="http://schemas.microsoft.com/office/powerpoint/2010/main" val="49284095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6236"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362200" y="274638"/>
            <a:ext cx="6319838" cy="715962"/>
          </a:xfrm>
        </p:spPr>
        <p:txBody>
          <a:bodyPr/>
          <a:lstStyle/>
          <a:p>
            <a:r>
              <a:rPr lang="en-US" b="1" i="1" dirty="0"/>
              <a:t>The Greek Theatre (Syracuse)  </a:t>
            </a:r>
            <a:endParaRPr lang="en-US" dirty="0"/>
          </a:p>
        </p:txBody>
      </p:sp>
    </p:spTree>
    <p:extLst>
      <p:ext uri="{BB962C8B-B14F-4D97-AF65-F5344CB8AC3E}">
        <p14:creationId xmlns:p14="http://schemas.microsoft.com/office/powerpoint/2010/main" val="384959313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3276600" y="3962400"/>
            <a:ext cx="3200400" cy="2011362"/>
          </a:xfrm>
        </p:spPr>
        <p:txBody>
          <a:bodyPr/>
          <a:lstStyle/>
          <a:p>
            <a:pPr algn="ctr"/>
            <a:r>
              <a:rPr lang="en-US" dirty="0"/>
              <a:t>Roman Mosaic of </a:t>
            </a:r>
            <a:r>
              <a:rPr lang="en-US" dirty="0" err="1"/>
              <a:t>P.zza</a:t>
            </a:r>
            <a:r>
              <a:rPr lang="en-US" dirty="0"/>
              <a:t> </a:t>
            </a:r>
            <a:r>
              <a:rPr lang="en-US" dirty="0" err="1"/>
              <a:t>Armerina</a:t>
            </a:r>
            <a:r>
              <a:rPr lang="en-US" dirty="0"/>
              <a:t> </a:t>
            </a:r>
          </a:p>
        </p:txBody>
      </p:sp>
    </p:spTree>
    <p:extLst>
      <p:ext uri="{BB962C8B-B14F-4D97-AF65-F5344CB8AC3E}">
        <p14:creationId xmlns:p14="http://schemas.microsoft.com/office/powerpoint/2010/main" val="10459363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131305">
            <a:off x="404760" y="3045468"/>
            <a:ext cx="8226425" cy="1143000"/>
          </a:xfrm>
        </p:spPr>
        <p:txBody>
          <a:bodyPr/>
          <a:lstStyle/>
          <a:p>
            <a:pPr algn="ctr"/>
            <a:r>
              <a:rPr lang="en-US" dirty="0" smtClean="0"/>
              <a:t>Sicilian Culture and Products</a:t>
            </a:r>
            <a:endParaRPr lang="en-US" dirty="0"/>
          </a:p>
        </p:txBody>
      </p:sp>
    </p:spTree>
    <p:extLst>
      <p:ext uri="{BB962C8B-B14F-4D97-AF65-F5344CB8AC3E}">
        <p14:creationId xmlns:p14="http://schemas.microsoft.com/office/powerpoint/2010/main" val="897222522"/>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859" y="-4482"/>
            <a:ext cx="8226425" cy="842682"/>
          </a:xfrm>
        </p:spPr>
        <p:txBody>
          <a:bodyPr/>
          <a:lstStyle/>
          <a:p>
            <a:r>
              <a:rPr lang="en-US" dirty="0" smtClean="0"/>
              <a:t>Ceramics</a:t>
            </a:r>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 y="838200"/>
            <a:ext cx="9211181" cy="6203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0074028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19400" y="5410200"/>
            <a:ext cx="6172200" cy="1143000"/>
          </a:xfrm>
        </p:spPr>
        <p:txBody>
          <a:bodyPr/>
          <a:lstStyle/>
          <a:p>
            <a:r>
              <a:rPr lang="en-US" b="1" dirty="0" smtClean="0">
                <a:solidFill>
                  <a:schemeClr val="accent5">
                    <a:lumMod val="20000"/>
                    <a:lumOff val="80000"/>
                  </a:schemeClr>
                </a:solidFill>
                <a:effectLst>
                  <a:outerShdw blurRad="38100" dist="38100" dir="2700000" algn="tl">
                    <a:srgbClr val="000000">
                      <a:alpha val="43137"/>
                    </a:srgbClr>
                  </a:outerShdw>
                </a:effectLst>
              </a:rPr>
              <a:t>Salt Farm &amp; Windmill</a:t>
            </a:r>
            <a:endParaRPr lang="en-US" b="1" dirty="0">
              <a:solidFill>
                <a:schemeClr val="accent5">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46067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234" y="0"/>
            <a:ext cx="8226425" cy="990599"/>
          </a:xfrm>
        </p:spPr>
        <p:txBody>
          <a:bodyPr/>
          <a:lstStyle/>
          <a:p>
            <a:r>
              <a:rPr lang="en-US" dirty="0" err="1"/>
              <a:t>Tunny</a:t>
            </a:r>
            <a:r>
              <a:rPr lang="en-US" dirty="0"/>
              <a:t>-Fishery (</a:t>
            </a:r>
            <a:r>
              <a:rPr lang="en-US" dirty="0" err="1"/>
              <a:t>Favignana</a:t>
            </a:r>
            <a:r>
              <a:rPr lang="en-US" dirty="0"/>
              <a:t>) </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7" y="990599"/>
            <a:ext cx="9144000" cy="5867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9945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9042" y="0"/>
            <a:ext cx="8585914"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122941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Winery</a:t>
            </a:r>
            <a:endParaRPr lang="en-US" dirty="0"/>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0192" y="0"/>
            <a:ext cx="3531177" cy="5179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23897"/>
            <a:ext cx="5637119" cy="423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07899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3631324" cy="2620962"/>
          </a:xfrm>
        </p:spPr>
        <p:txBody>
          <a:bodyPr/>
          <a:lstStyle/>
          <a:p>
            <a:r>
              <a:rPr lang="en-US" dirty="0" smtClean="0"/>
              <a:t>Sicilian Wedding Cart &amp; Festival of Flowers (</a:t>
            </a:r>
            <a:r>
              <a:rPr lang="en-US" dirty="0" err="1" smtClean="0"/>
              <a:t>Noto</a:t>
            </a:r>
            <a:r>
              <a:rPr lang="en-US" dirty="0" smtClean="0"/>
              <a:t>)</a:t>
            </a:r>
            <a:endParaRPr lang="en-US" dirty="0"/>
          </a:p>
        </p:txBody>
      </p:sp>
      <p:pic>
        <p:nvPicPr>
          <p:cNvPr id="327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5" y="3352800"/>
            <a:ext cx="52387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3724" y="-106680"/>
            <a:ext cx="5360276" cy="4145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91613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8481" y="5697"/>
            <a:ext cx="8226425" cy="603903"/>
          </a:xfrm>
        </p:spPr>
        <p:txBody>
          <a:bodyPr/>
          <a:lstStyle/>
          <a:p>
            <a:r>
              <a:rPr lang="en-US" dirty="0" smtClean="0"/>
              <a:t>Cassata Cake</a:t>
            </a:r>
            <a:endParaRPr lang="en-US" dirty="0"/>
          </a:p>
        </p:txBody>
      </p:sp>
    </p:spTree>
    <p:extLst>
      <p:ext uri="{BB962C8B-B14F-4D97-AF65-F5344CB8AC3E}">
        <p14:creationId xmlns:p14="http://schemas.microsoft.com/office/powerpoint/2010/main" val="184594640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2516187" cy="1087437"/>
          </a:xfrm>
        </p:spPr>
        <p:txBody>
          <a:bodyPr/>
          <a:lstStyle/>
          <a:p>
            <a:r>
              <a:rPr lang="en-US" dirty="0" smtClean="0"/>
              <a:t>Olive Grove</a:t>
            </a:r>
            <a:endParaRPr lang="en-US" dirty="0"/>
          </a:p>
        </p:txBody>
      </p:sp>
      <p:pic>
        <p:nvPicPr>
          <p:cNvPr id="3482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54139" y="123825"/>
            <a:ext cx="5166036" cy="3838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657600"/>
            <a:ext cx="4267200"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724" y="182096"/>
            <a:ext cx="3629559" cy="1861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2362200"/>
            <a:ext cx="3124200" cy="3501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679815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Citrus Fruit</a:t>
            </a:r>
            <a:endParaRPr lang="en-US" dirty="0"/>
          </a:p>
        </p:txBody>
      </p:sp>
      <p:pic>
        <p:nvPicPr>
          <p:cNvPr id="358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8549" y="26894"/>
            <a:ext cx="4199591" cy="31496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598769"/>
            <a:ext cx="4363571" cy="3272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1905000"/>
            <a:ext cx="3810000" cy="2543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64577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006"/>
          <a:stretch/>
        </p:blipFill>
        <p:spPr bwMode="auto">
          <a:xfrm>
            <a:off x="-75080" y="-22412"/>
            <a:ext cx="4557432"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797" r="4814"/>
          <a:stretch/>
        </p:blipFill>
        <p:spPr bwMode="auto">
          <a:xfrm>
            <a:off x="4482352" y="3403787"/>
            <a:ext cx="4661648" cy="3476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5474" y="2870387"/>
            <a:ext cx="8226425" cy="1143000"/>
          </a:xfrm>
        </p:spPr>
        <p:txBody>
          <a:bodyPr/>
          <a:lstStyle/>
          <a:p>
            <a:r>
              <a:rPr lang="en-US" smtClean="0"/>
              <a:t>Sicilian Weddings</a:t>
            </a:r>
            <a:endParaRPr lang="en-US" dirty="0"/>
          </a:p>
        </p:txBody>
      </p:sp>
      <p:pic>
        <p:nvPicPr>
          <p:cNvPr id="3686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87739" y="0"/>
            <a:ext cx="5056261"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452" y="4013387"/>
            <a:ext cx="4564238" cy="2844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57395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6" y="13448"/>
            <a:ext cx="8226425" cy="1143000"/>
          </a:xfrm>
        </p:spPr>
        <p:txBody>
          <a:bodyPr/>
          <a:lstStyle/>
          <a:p>
            <a:pPr algn="ctr"/>
            <a:r>
              <a:rPr lang="en-US" sz="3600" b="1" dirty="0" smtClean="0">
                <a:solidFill>
                  <a:srgbClr val="FF0000"/>
                </a:solidFill>
                <a:effectLst>
                  <a:outerShdw blurRad="38100" dist="38100" dir="2700000" algn="tl">
                    <a:srgbClr val="000000">
                      <a:alpha val="43137"/>
                    </a:srgbClr>
                  </a:outerShdw>
                </a:effectLst>
              </a:rPr>
              <a:t>Galleria Shopping</a:t>
            </a:r>
            <a:endParaRPr lang="en-US" sz="36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6830795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228600"/>
            <a:ext cx="9166412" cy="642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0406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5" y="304800"/>
            <a:ext cx="9158225" cy="630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err="1" smtClean="0"/>
              <a:t>Duomo</a:t>
            </a:r>
            <a:endParaRPr lang="en-US" dirty="0"/>
          </a:p>
        </p:txBody>
      </p:sp>
    </p:spTree>
    <p:extLst>
      <p:ext uri="{BB962C8B-B14F-4D97-AF65-F5344CB8AC3E}">
        <p14:creationId xmlns:p14="http://schemas.microsoft.com/office/powerpoint/2010/main" val="26826221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799" y="17929"/>
            <a:ext cx="8226425" cy="914760"/>
          </a:xfrm>
        </p:spPr>
        <p:txBody>
          <a:bodyPr/>
          <a:lstStyle/>
          <a:p>
            <a:r>
              <a:rPr lang="en-US" dirty="0" err="1" smtClean="0"/>
              <a:t>Duomo</a:t>
            </a:r>
            <a:r>
              <a:rPr lang="en-US" dirty="0" smtClean="0"/>
              <a:t> (Cathedral) roof</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59" y="932689"/>
            <a:ext cx="9172307" cy="5925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0589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2590800" cy="3992562"/>
          </a:xfrm>
        </p:spPr>
        <p:txBody>
          <a:bodyPr/>
          <a:lstStyle/>
          <a:p>
            <a:r>
              <a:rPr lang="en-US" dirty="0" err="1" smtClean="0"/>
              <a:t>Duomo</a:t>
            </a:r>
            <a:r>
              <a:rPr lang="en-US" dirty="0" smtClean="0"/>
              <a:t> detail shot.</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6839"/>
            <a:ext cx="5329237" cy="687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70616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19"/>
            <a:ext cx="9144000" cy="6469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354376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26" y="0"/>
            <a:ext cx="9152725" cy="68514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5118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0"/>
            <a:ext cx="8226425" cy="563562"/>
          </a:xfrm>
        </p:spPr>
        <p:txBody>
          <a:bodyPr/>
          <a:lstStyle/>
          <a:p>
            <a:r>
              <a:rPr lang="en-US" dirty="0" smtClean="0">
                <a:solidFill>
                  <a:schemeClr val="accent5">
                    <a:lumMod val="20000"/>
                    <a:lumOff val="80000"/>
                  </a:schemeClr>
                </a:solidFill>
              </a:rPr>
              <a:t>La </a:t>
            </a:r>
            <a:r>
              <a:rPr lang="en-US" dirty="0" err="1" smtClean="0">
                <a:solidFill>
                  <a:schemeClr val="accent5">
                    <a:lumMod val="20000"/>
                    <a:lumOff val="80000"/>
                  </a:schemeClr>
                </a:solidFill>
              </a:rPr>
              <a:t>Scala</a:t>
            </a:r>
            <a:r>
              <a:rPr lang="en-US" dirty="0" smtClean="0">
                <a:solidFill>
                  <a:schemeClr val="accent5">
                    <a:lumMod val="20000"/>
                    <a:lumOff val="80000"/>
                  </a:schemeClr>
                </a:solidFill>
              </a:rPr>
              <a:t> Opera House</a:t>
            </a:r>
            <a:endParaRPr lang="en-US" dirty="0">
              <a:solidFill>
                <a:schemeClr val="accent5">
                  <a:lumMod val="20000"/>
                  <a:lumOff val="80000"/>
                </a:schemeClr>
              </a:solidFill>
            </a:endParaRPr>
          </a:p>
        </p:txBody>
      </p:sp>
    </p:spTree>
    <p:extLst>
      <p:ext uri="{BB962C8B-B14F-4D97-AF65-F5344CB8AC3E}">
        <p14:creationId xmlns:p14="http://schemas.microsoft.com/office/powerpoint/2010/main" val="22604779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Milan</a:t>
            </a:r>
            <a:endParaRPr lang="en-US" dirty="0"/>
          </a:p>
        </p:txBody>
      </p:sp>
      <p:sp>
        <p:nvSpPr>
          <p:cNvPr id="3" name="Text Placeholder 2"/>
          <p:cNvSpPr>
            <a:spLocks noGrp="1"/>
          </p:cNvSpPr>
          <p:nvPr>
            <p:ph type="body" idx="1"/>
          </p:nvPr>
        </p:nvSpPr>
        <p:spPr/>
        <p:txBody>
          <a:bodyPr/>
          <a:lstStyle/>
          <a:p>
            <a:r>
              <a:rPr lang="en-US" sz="2800" dirty="0" smtClean="0"/>
              <a:t>Industrial/Commercial/Fashion center </a:t>
            </a:r>
            <a:r>
              <a:rPr lang="en-US" sz="2800" smtClean="0"/>
              <a:t>and primate </a:t>
            </a:r>
            <a:r>
              <a:rPr lang="en-US" sz="2800" dirty="0" smtClean="0"/>
              <a:t>city </a:t>
            </a:r>
            <a:r>
              <a:rPr lang="en-US" sz="2800" smtClean="0"/>
              <a:t>of Italy</a:t>
            </a:r>
            <a:endParaRPr lang="en-US" sz="28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13447"/>
            <a:ext cx="8226425" cy="430507"/>
          </a:xfrm>
        </p:spPr>
        <p:txBody>
          <a:bodyPr/>
          <a:lstStyle/>
          <a:p>
            <a:r>
              <a:rPr lang="en-US" sz="2400" dirty="0" smtClean="0"/>
              <a:t>La </a:t>
            </a:r>
            <a:r>
              <a:rPr lang="en-US" sz="2400" dirty="0" err="1" smtClean="0"/>
              <a:t>Scala</a:t>
            </a:r>
            <a:r>
              <a:rPr lang="en-US" sz="2400" dirty="0" smtClean="0"/>
              <a:t> Opera</a:t>
            </a:r>
            <a:endParaRPr lang="en-US" sz="2400" dirty="0"/>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3954"/>
            <a:ext cx="9144000" cy="642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20749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Modern housing planned</a:t>
            </a:r>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6" y="1679925"/>
            <a:ext cx="9147806" cy="5173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52418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63397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709"/>
            <a:ext cx="9144000" cy="6590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6751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 y="0"/>
            <a:ext cx="877824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83634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93192"/>
            <a:ext cx="9162361" cy="6083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7852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29" y="143608"/>
            <a:ext cx="9161929" cy="663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73542" y="41555"/>
            <a:ext cx="8226425" cy="720445"/>
          </a:xfrm>
        </p:spPr>
        <p:txBody>
          <a:bodyPr/>
          <a:lstStyle/>
          <a:p>
            <a:pPr algn="ctr"/>
            <a:r>
              <a:rPr lang="en-US" b="1" dirty="0">
                <a:solidFill>
                  <a:srgbClr val="FFFF00"/>
                </a:solidFill>
                <a:effectLst>
                  <a:outerShdw blurRad="38100" dist="38100" dir="2700000" algn="tl">
                    <a:srgbClr val="000000">
                      <a:alpha val="43137"/>
                    </a:srgbClr>
                  </a:outerShdw>
                </a:effectLst>
              </a:rPr>
              <a:t>The </a:t>
            </a:r>
            <a:r>
              <a:rPr lang="en-US" b="1" dirty="0" smtClean="0">
                <a:solidFill>
                  <a:srgbClr val="FFFF00"/>
                </a:solidFill>
                <a:effectLst>
                  <a:outerShdw blurRad="38100" dist="38100" dir="2700000" algn="tl">
                    <a:srgbClr val="000000">
                      <a:alpha val="43137"/>
                    </a:srgbClr>
                  </a:outerShdw>
                </a:effectLst>
              </a:rPr>
              <a:t>Giuseppe </a:t>
            </a:r>
            <a:r>
              <a:rPr lang="en-US" b="1" dirty="0" err="1">
                <a:solidFill>
                  <a:srgbClr val="FFFF00"/>
                </a:solidFill>
                <a:effectLst>
                  <a:outerShdw blurRad="38100" dist="38100" dir="2700000" algn="tl">
                    <a:srgbClr val="000000">
                      <a:alpha val="43137"/>
                    </a:srgbClr>
                  </a:outerShdw>
                </a:effectLst>
              </a:rPr>
              <a:t>Meazza</a:t>
            </a:r>
            <a:r>
              <a:rPr lang="en-US" b="1" dirty="0">
                <a:solidFill>
                  <a:srgbClr val="FFFF00"/>
                </a:solidFill>
                <a:effectLst>
                  <a:outerShdw blurRad="38100" dist="38100" dir="2700000" algn="tl">
                    <a:srgbClr val="000000">
                      <a:alpha val="43137"/>
                    </a:srgbClr>
                  </a:outerShdw>
                </a:effectLst>
              </a:rPr>
              <a:t> </a:t>
            </a:r>
            <a:r>
              <a:rPr lang="en-US" b="1" dirty="0" smtClean="0">
                <a:solidFill>
                  <a:srgbClr val="FFFF00"/>
                </a:solidFill>
                <a:effectLst>
                  <a:outerShdw blurRad="38100" dist="38100" dir="2700000" algn="tl">
                    <a:srgbClr val="000000">
                      <a:alpha val="43137"/>
                    </a:srgbClr>
                  </a:outerShdw>
                </a:effectLst>
              </a:rPr>
              <a:t>soccer stadium</a:t>
            </a:r>
            <a:endParaRPr lang="en-US"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385403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Public Transportation</a:t>
            </a:r>
            <a:endParaRPr lang="en-US"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12" y="2056521"/>
            <a:ext cx="9144000" cy="4059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6070170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041133">
            <a:off x="271170" y="3031643"/>
            <a:ext cx="8226425" cy="570004"/>
          </a:xfrm>
        </p:spPr>
        <p:txBody>
          <a:bodyPr/>
          <a:lstStyle/>
          <a:p>
            <a:r>
              <a:rPr lang="en-US" dirty="0" smtClean="0"/>
              <a:t>The Commercial/Business Side of Milan</a:t>
            </a:r>
            <a:endParaRPr lang="en-US" dirty="0"/>
          </a:p>
        </p:txBody>
      </p:sp>
    </p:spTree>
    <p:extLst>
      <p:ext uri="{BB962C8B-B14F-4D97-AF65-F5344CB8AC3E}">
        <p14:creationId xmlns:p14="http://schemas.microsoft.com/office/powerpoint/2010/main" val="39064582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390" y="-31376"/>
            <a:ext cx="897122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8787" y="-31376"/>
            <a:ext cx="8226425" cy="640976"/>
          </a:xfrm>
        </p:spPr>
        <p:txBody>
          <a:bodyPr/>
          <a:lstStyle/>
          <a:p>
            <a:r>
              <a:rPr lang="en-US" dirty="0" smtClean="0"/>
              <a:t>Commercial Bank of Italy</a:t>
            </a:r>
            <a:endParaRPr lang="en-US" dirty="0"/>
          </a:p>
        </p:txBody>
      </p:sp>
    </p:spTree>
    <p:extLst>
      <p:ext uri="{BB962C8B-B14F-4D97-AF65-F5344CB8AC3E}">
        <p14:creationId xmlns:p14="http://schemas.microsoft.com/office/powerpoint/2010/main" val="30557218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9144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79969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8787" y="0"/>
            <a:ext cx="8226425" cy="762000"/>
          </a:xfrm>
        </p:spPr>
        <p:txBody>
          <a:bodyPr/>
          <a:lstStyle/>
          <a:p>
            <a:r>
              <a:rPr lang="en-US" dirty="0" smtClean="0"/>
              <a:t>ICA Lab</a:t>
            </a:r>
            <a:endParaRPr lang="en-US" dirty="0"/>
          </a:p>
        </p:txBody>
      </p:sp>
      <p:sp>
        <p:nvSpPr>
          <p:cNvPr id="61443" name="Rectangle 3"/>
          <p:cNvSpPr>
            <a:spLocks noGrp="1" noChangeArrowheads="1"/>
          </p:cNvSpPr>
          <p:nvPr>
            <p:ph type="body" idx="1"/>
          </p:nvPr>
        </p:nvSpPr>
        <p:spPr/>
        <p:txBody>
          <a:bodyPr/>
          <a:lstStyle/>
          <a:p>
            <a:endParaRPr 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0"/>
            <a:ext cx="9144001"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22246"/>
            <a:ext cx="9144000" cy="6613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438400" y="274638"/>
            <a:ext cx="6243638" cy="639762"/>
          </a:xfrm>
        </p:spPr>
        <p:txBody>
          <a:bodyPr/>
          <a:lstStyle/>
          <a:p>
            <a:r>
              <a:rPr lang="en-US" dirty="0" smtClean="0"/>
              <a:t>Chemicals &amp; Petrochemicals</a:t>
            </a:r>
            <a:endParaRPr lang="en-US" dirty="0"/>
          </a:p>
        </p:txBody>
      </p:sp>
    </p:spTree>
    <p:extLst>
      <p:ext uri="{BB962C8B-B14F-4D97-AF65-F5344CB8AC3E}">
        <p14:creationId xmlns:p14="http://schemas.microsoft.com/office/powerpoint/2010/main" val="7636701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8324"/>
            <a:ext cx="9143999" cy="5881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17779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1017985"/>
          </a:xfrm>
        </p:spPr>
        <p:txBody>
          <a:bodyPr/>
          <a:lstStyle/>
          <a:p>
            <a:r>
              <a:rPr lang="en-US" dirty="0"/>
              <a:t> Via </a:t>
            </a:r>
            <a:r>
              <a:rPr lang="en-US" dirty="0" err="1"/>
              <a:t>Montenapoleone</a:t>
            </a:r>
            <a:r>
              <a:rPr lang="en-US" dirty="0"/>
              <a:t> is the </a:t>
            </a:r>
            <a:r>
              <a:rPr lang="en-US" dirty="0" err="1"/>
              <a:t>centre</a:t>
            </a:r>
            <a:r>
              <a:rPr lang="en-US" dirty="0"/>
              <a:t> of Milan's fashion industry</a:t>
            </a: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17985"/>
            <a:ext cx="9144000" cy="58400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48748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 y="0"/>
            <a:ext cx="5980796"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8861" y="2856100"/>
            <a:ext cx="5685139" cy="402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32374"/>
          <a:stretch/>
        </p:blipFill>
        <p:spPr bwMode="auto">
          <a:xfrm>
            <a:off x="5985278" y="1"/>
            <a:ext cx="2749756" cy="285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066033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478" y="0"/>
            <a:ext cx="698904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97140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9159" y="0"/>
            <a:ext cx="569213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5161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Italian </a:t>
            </a:r>
            <a:r>
              <a:rPr lang="en-US" dirty="0" err="1"/>
              <a:t>photovoltaics</a:t>
            </a:r>
            <a:endParaRPr lang="en-US"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52600"/>
            <a:ext cx="9143999" cy="42728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4395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Aluminum</a:t>
            </a:r>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00200"/>
            <a:ext cx="91440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727405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12232"/>
            <a:ext cx="8226425" cy="780327"/>
          </a:xfrm>
        </p:spPr>
        <p:txBody>
          <a:bodyPr/>
          <a:lstStyle/>
          <a:p>
            <a:r>
              <a:rPr lang="en-US" dirty="0" smtClean="0"/>
              <a:t>Home Furnishings</a:t>
            </a:r>
            <a:endParaRPr lang="en-US" dirty="0"/>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8095"/>
            <a:ext cx="9144000" cy="60899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007154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38464" cy="686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Train Station</a:t>
            </a:r>
            <a:endParaRPr lang="en-US" dirty="0"/>
          </a:p>
        </p:txBody>
      </p:sp>
    </p:spTree>
    <p:extLst>
      <p:ext uri="{BB962C8B-B14F-4D97-AF65-F5344CB8AC3E}">
        <p14:creationId xmlns:p14="http://schemas.microsoft.com/office/powerpoint/2010/main" val="339632339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78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733104"/>
            <a:ext cx="4241099" cy="3972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62129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Italian Riviera (Liguria) </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24795302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1980"/>
            <a:ext cx="9131674" cy="5646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rot="2377847">
            <a:off x="3328281" y="3868777"/>
            <a:ext cx="5374797" cy="1143000"/>
          </a:xfrm>
        </p:spPr>
        <p:txBody>
          <a:bodyPr/>
          <a:lstStyle/>
          <a:p>
            <a:pPr algn="ctr"/>
            <a:r>
              <a:rPr lang="en-US" dirty="0" smtClean="0"/>
              <a:t>San Remo</a:t>
            </a:r>
            <a:endParaRPr lang="en-US" dirty="0"/>
          </a:p>
        </p:txBody>
      </p:sp>
    </p:spTree>
    <p:extLst>
      <p:ext uri="{BB962C8B-B14F-4D97-AF65-F5344CB8AC3E}">
        <p14:creationId xmlns:p14="http://schemas.microsoft.com/office/powerpoint/2010/main" val="23485614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2" y="381000"/>
            <a:ext cx="9158702" cy="6086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49830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0"/>
            <a:ext cx="924127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70619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889000"/>
          </a:xfrm>
        </p:spPr>
        <p:txBody>
          <a:bodyPr/>
          <a:lstStyle/>
          <a:p>
            <a:r>
              <a:rPr lang="en-US" dirty="0" smtClean="0"/>
              <a:t>Casino</a:t>
            </a:r>
            <a:endParaRPr lang="en-US"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89000"/>
            <a:ext cx="9144000" cy="596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72807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652866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648060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4928"/>
            <a:ext cx="9143999" cy="6168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3249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274638"/>
            <a:ext cx="3657600" cy="4602162"/>
          </a:xfrm>
        </p:spPr>
        <p:txBody>
          <a:bodyPr/>
          <a:lstStyle/>
          <a:p>
            <a:r>
              <a:rPr lang="en-US" dirty="0" smtClean="0"/>
              <a:t>Russian Orthodox Church – San Remo was a favorite vacation spot for Russian royalty.</a:t>
            </a:r>
            <a:endParaRPr lang="en-US"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62751"/>
            <a:ext cx="4945721" cy="6831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41770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6877" y="0"/>
            <a:ext cx="8226425" cy="644619"/>
          </a:xfrm>
        </p:spPr>
        <p:txBody>
          <a:bodyPr/>
          <a:lstStyle/>
          <a:p>
            <a:r>
              <a:rPr lang="en-US" dirty="0" smtClean="0"/>
              <a:t>Grand Canal</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19" y="644619"/>
            <a:ext cx="9167819" cy="6186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606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3880"/>
            <a:ext cx="9144000" cy="573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152551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Harbor of San Remo</a:t>
            </a:r>
            <a:endParaRPr lang="en-US" dirty="0"/>
          </a:p>
        </p:txBody>
      </p:sp>
    </p:spTree>
    <p:extLst>
      <p:ext uri="{BB962C8B-B14F-4D97-AF65-F5344CB8AC3E}">
        <p14:creationId xmlns:p14="http://schemas.microsoft.com/office/powerpoint/2010/main" val="10835739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02336"/>
            <a:ext cx="9144000" cy="6053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339334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311126">
            <a:off x="299096" y="2894433"/>
            <a:ext cx="8226425" cy="1143000"/>
          </a:xfrm>
        </p:spPr>
        <p:txBody>
          <a:bodyPr/>
          <a:lstStyle/>
          <a:p>
            <a:pPr algn="ctr"/>
            <a:r>
              <a:rPr lang="en-US" dirty="0" err="1" smtClean="0"/>
              <a:t>Dolceacqua</a:t>
            </a:r>
            <a:endParaRPr lang="en-US" dirty="0"/>
          </a:p>
        </p:txBody>
      </p:sp>
    </p:spTree>
    <p:extLst>
      <p:ext uri="{BB962C8B-B14F-4D97-AF65-F5344CB8AC3E}">
        <p14:creationId xmlns:p14="http://schemas.microsoft.com/office/powerpoint/2010/main" val="6934644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38060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772101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24258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163298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82"/>
            <a:ext cx="9144000" cy="6861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71863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3354387" cy="4297362"/>
          </a:xfrm>
        </p:spPr>
        <p:txBody>
          <a:bodyPr/>
          <a:lstStyle/>
          <a:p>
            <a:r>
              <a:rPr lang="en-US" dirty="0" smtClean="0"/>
              <a:t>The dark, narrow streets of the medieval part of </a:t>
            </a:r>
            <a:r>
              <a:rPr lang="en-US" dirty="0" err="1" smtClean="0"/>
              <a:t>Dolceacqua</a:t>
            </a:r>
            <a:r>
              <a:rPr lang="en-US" dirty="0" smtClean="0"/>
              <a:t> were easy to defend if the town were attacked.</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4814" y="49306"/>
            <a:ext cx="5115739" cy="6831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65516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399" y="-16459"/>
            <a:ext cx="7297727" cy="6874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91636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 y="457200"/>
            <a:ext cx="9144000" cy="5938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121483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3724" y="-75947"/>
            <a:ext cx="4410076" cy="699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442500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677" y="22412"/>
            <a:ext cx="4575323" cy="6835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 y="22412"/>
            <a:ext cx="4406153" cy="68258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641755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630"/>
            <a:ext cx="9143999" cy="6780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48706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81" y="0"/>
            <a:ext cx="911343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630476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645" y="1"/>
            <a:ext cx="9168645"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8965" y="17930"/>
            <a:ext cx="8226425" cy="667870"/>
          </a:xfrm>
        </p:spPr>
        <p:txBody>
          <a:bodyPr/>
          <a:lstStyle/>
          <a:p>
            <a:r>
              <a:rPr lang="en-US" dirty="0" smtClean="0"/>
              <a:t>Ruins of the medieval castle</a:t>
            </a:r>
            <a:endParaRPr lang="en-US" dirty="0"/>
          </a:p>
        </p:txBody>
      </p:sp>
    </p:spTree>
    <p:extLst>
      <p:ext uri="{BB962C8B-B14F-4D97-AF65-F5344CB8AC3E}">
        <p14:creationId xmlns:p14="http://schemas.microsoft.com/office/powerpoint/2010/main" val="127370176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7038" y="-36885"/>
            <a:ext cx="5186362" cy="69254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778891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rot="2115153">
            <a:off x="261361" y="2650267"/>
            <a:ext cx="8226425" cy="1143000"/>
          </a:xfrm>
        </p:spPr>
        <p:txBody>
          <a:bodyPr/>
          <a:lstStyle/>
          <a:p>
            <a:pPr algn="ctr"/>
            <a:r>
              <a:rPr lang="en-US" dirty="0" err="1" smtClean="0"/>
              <a:t>Seborga</a:t>
            </a:r>
            <a:r>
              <a:rPr lang="en-US" dirty="0" smtClean="0"/>
              <a:t> (claims to be an independent microstate.</a:t>
            </a:r>
            <a:endParaRPr 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762375"/>
            <a:ext cx="413385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6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1988" y="0"/>
            <a:ext cx="5000978"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805562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608175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76250"/>
            <a:ext cx="4678680" cy="584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083737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730120"/>
            <a:ext cx="7391400" cy="3363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47374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879" y="0"/>
            <a:ext cx="8800239"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5033093"/>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6425" cy="1143000"/>
          </a:xfrm>
        </p:spPr>
        <p:txBody>
          <a:bodyPr/>
          <a:lstStyle/>
          <a:p>
            <a:endParaRPr lang="en-US"/>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09601"/>
            <a:ext cx="9144001" cy="5586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82584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1" y="1143000"/>
            <a:ext cx="9044940" cy="46226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8789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1" y="8965"/>
            <a:ext cx="4572000" cy="6818324"/>
          </a:xfrm>
        </p:spPr>
        <p:txBody>
          <a:bodyPr/>
          <a:lstStyle/>
          <a:p>
            <a:r>
              <a:rPr lang="en-US" dirty="0" smtClean="0"/>
              <a:t>The Prince of </a:t>
            </a:r>
            <a:r>
              <a:rPr lang="en-US" dirty="0" err="1" smtClean="0"/>
              <a:t>Seborga</a:t>
            </a:r>
            <a:r>
              <a:rPr lang="en-US" dirty="0" smtClean="0"/>
              <a:t/>
            </a:r>
            <a:br>
              <a:rPr lang="en-US" dirty="0" smtClean="0"/>
            </a:br>
            <a:r>
              <a:rPr lang="en-US" dirty="0"/>
              <a:t/>
            </a:r>
            <a:br>
              <a:rPr lang="en-US" dirty="0"/>
            </a:br>
            <a:r>
              <a:rPr lang="en-US" dirty="0"/>
              <a:t>But the principality's future has suddenly turned cloudy. Prince Giorgio I died at his home in </a:t>
            </a:r>
            <a:r>
              <a:rPr lang="en-US" dirty="0" err="1"/>
              <a:t>Seborga</a:t>
            </a:r>
            <a:r>
              <a:rPr lang="en-US" dirty="0"/>
              <a:t> on Nov. </a:t>
            </a:r>
            <a:r>
              <a:rPr lang="en-US" dirty="0" smtClean="0"/>
              <a:t>25, 2009 after </a:t>
            </a:r>
            <a:r>
              <a:rPr lang="en-US" dirty="0"/>
              <a:t>suffering from Lou Gehrig's disease, the principality announced. He was 73. Succession plans are uncertain.</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8964"/>
            <a:ext cx="4294094" cy="681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369670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Town Church</a:t>
            </a:r>
            <a:endParaRPr 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447"/>
            <a:ext cx="4721352" cy="6862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747267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793376"/>
            <a:ext cx="4572000" cy="6095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572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625262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21832" y="304800"/>
            <a:ext cx="3859824" cy="2846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5442857"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3151420"/>
            <a:ext cx="5105400" cy="3688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811661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0"/>
            <a:ext cx="6172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06183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01924" y="2130425"/>
            <a:ext cx="6442075" cy="1470025"/>
          </a:xfrm>
        </p:spPr>
        <p:txBody>
          <a:bodyPr/>
          <a:lstStyle/>
          <a:p>
            <a:r>
              <a:rPr lang="en-US" sz="4400" b="1" dirty="0" smtClean="0"/>
              <a:t>Sicily and Islands</a:t>
            </a:r>
            <a:endParaRPr lang="en-US" sz="4400" b="1" dirty="0"/>
          </a:p>
        </p:txBody>
      </p:sp>
      <p:sp>
        <p:nvSpPr>
          <p:cNvPr id="4" name="Subtitle 3"/>
          <p:cNvSpPr>
            <a:spLocks noGrp="1"/>
          </p:cNvSpPr>
          <p:nvPr>
            <p:ph type="subTitle" idx="1"/>
          </p:nvPr>
        </p:nvSpPr>
        <p:spPr/>
        <p:txBody>
          <a:bodyPr/>
          <a:lstStyle/>
          <a:p>
            <a:endParaRPr lang="en-US"/>
          </a:p>
        </p:txBody>
      </p:sp>
      <p:sp>
        <p:nvSpPr>
          <p:cNvPr id="5" name="Oval 4"/>
          <p:cNvSpPr/>
          <p:nvPr/>
        </p:nvSpPr>
        <p:spPr>
          <a:xfrm>
            <a:off x="838200" y="6096000"/>
            <a:ext cx="1447800" cy="609600"/>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252117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40664"/>
          </a:xfrm>
        </p:spPr>
        <p:txBody>
          <a:bodyPr/>
          <a:lstStyle/>
          <a:p>
            <a:r>
              <a:rPr lang="en-US" dirty="0"/>
              <a:t>Trapani</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0664"/>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5687071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4111" y="533400"/>
            <a:ext cx="9115778"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294771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240"/>
            <a:ext cx="8553451" cy="684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t>Sforza Castle</a:t>
            </a:r>
            <a:endParaRPr lang="en-US" b="1" dirty="0"/>
          </a:p>
        </p:txBody>
      </p:sp>
    </p:spTree>
    <p:extLst>
      <p:ext uri="{BB962C8B-B14F-4D97-AF65-F5344CB8AC3E}">
        <p14:creationId xmlns:p14="http://schemas.microsoft.com/office/powerpoint/2010/main" val="131622725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6888"/>
            <a:ext cx="9144000" cy="638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Aeolian Islands or Lipari Islands</a:t>
            </a:r>
          </a:p>
        </p:txBody>
      </p:sp>
    </p:spTree>
    <p:extLst>
      <p:ext uri="{BB962C8B-B14F-4D97-AF65-F5344CB8AC3E}">
        <p14:creationId xmlns:p14="http://schemas.microsoft.com/office/powerpoint/2010/main" val="290241999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Isola</a:t>
            </a:r>
            <a:r>
              <a:rPr lang="en-US" dirty="0"/>
              <a:t> Bella</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2" y="2057400"/>
            <a:ext cx="9144000" cy="3709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54738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Palermo</a:t>
            </a:r>
            <a:endParaRPr lang="en-US" dirty="0"/>
          </a:p>
        </p:txBody>
      </p:sp>
    </p:spTree>
    <p:extLst>
      <p:ext uri="{BB962C8B-B14F-4D97-AF65-F5344CB8AC3E}">
        <p14:creationId xmlns:p14="http://schemas.microsoft.com/office/powerpoint/2010/main" val="314162179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654" t="6798" r="4287" b="6406"/>
          <a:stretch/>
        </p:blipFill>
        <p:spPr bwMode="auto">
          <a:xfrm>
            <a:off x="4482" y="-4482"/>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3093" y="5692589"/>
            <a:ext cx="8226425" cy="1143000"/>
          </a:xfrm>
        </p:spPr>
        <p:txBody>
          <a:bodyPr/>
          <a:lstStyle/>
          <a:p>
            <a:r>
              <a:rPr lang="en-US" b="1" dirty="0">
                <a:solidFill>
                  <a:schemeClr val="accent5">
                    <a:lumMod val="20000"/>
                    <a:lumOff val="80000"/>
                  </a:schemeClr>
                </a:solidFill>
                <a:effectLst>
                  <a:outerShdw blurRad="38100" dist="38100" dir="2700000" algn="tl">
                    <a:srgbClr val="000000">
                      <a:alpha val="43137"/>
                    </a:srgbClr>
                  </a:outerShdw>
                </a:effectLst>
              </a:rPr>
              <a:t>Patio interior </a:t>
            </a:r>
            <a:r>
              <a:rPr lang="en-US" b="1" dirty="0" err="1">
                <a:solidFill>
                  <a:schemeClr val="accent5">
                    <a:lumMod val="20000"/>
                    <a:lumOff val="80000"/>
                  </a:schemeClr>
                </a:solidFill>
                <a:effectLst>
                  <a:outerShdw blurRad="38100" dist="38100" dir="2700000" algn="tl">
                    <a:srgbClr val="000000">
                      <a:alpha val="43137"/>
                    </a:srgbClr>
                  </a:outerShdw>
                </a:effectLst>
              </a:rPr>
              <a:t>Calle</a:t>
            </a:r>
            <a:r>
              <a:rPr lang="en-US" b="1" dirty="0">
                <a:solidFill>
                  <a:schemeClr val="accent5">
                    <a:lumMod val="20000"/>
                    <a:lumOff val="80000"/>
                  </a:schemeClr>
                </a:solidFill>
                <a:effectLst>
                  <a:outerShdw blurRad="38100" dist="38100" dir="2700000" algn="tl">
                    <a:srgbClr val="000000">
                      <a:alpha val="43137"/>
                    </a:srgbClr>
                  </a:outerShdw>
                </a:effectLst>
              </a:rPr>
              <a:t> Vittorio </a:t>
            </a:r>
            <a:r>
              <a:rPr lang="en-US" b="1" dirty="0" err="1">
                <a:solidFill>
                  <a:schemeClr val="accent5">
                    <a:lumMod val="20000"/>
                    <a:lumOff val="80000"/>
                  </a:schemeClr>
                </a:solidFill>
                <a:effectLst>
                  <a:outerShdw blurRad="38100" dist="38100" dir="2700000" algn="tl">
                    <a:srgbClr val="000000">
                      <a:alpha val="43137"/>
                    </a:srgbClr>
                  </a:outerShdw>
                </a:effectLst>
              </a:rPr>
              <a:t>Emanuele</a:t>
            </a:r>
            <a:r>
              <a:rPr lang="en-US" b="1" dirty="0">
                <a:solidFill>
                  <a:schemeClr val="accent5">
                    <a:lumMod val="20000"/>
                    <a:lumOff val="80000"/>
                  </a:schemeClr>
                </a:solidFill>
                <a:effectLst>
                  <a:outerShdw blurRad="38100" dist="38100" dir="2700000" algn="tl">
                    <a:srgbClr val="000000">
                      <a:alpha val="43137"/>
                    </a:srgbClr>
                  </a:outerShdw>
                </a:effectLst>
              </a:rPr>
              <a:t> - Palermo </a:t>
            </a:r>
          </a:p>
        </p:txBody>
      </p:sp>
    </p:spTree>
    <p:extLst>
      <p:ext uri="{BB962C8B-B14F-4D97-AF65-F5344CB8AC3E}">
        <p14:creationId xmlns:p14="http://schemas.microsoft.com/office/powerpoint/2010/main" val="35515293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3662"/>
            <a:ext cx="9144000" cy="6630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2057400" y="274638"/>
            <a:ext cx="6624638" cy="792162"/>
          </a:xfrm>
        </p:spPr>
        <p:txBody>
          <a:bodyPr/>
          <a:lstStyle/>
          <a:p>
            <a:r>
              <a:rPr lang="en-US" b="1" dirty="0">
                <a:solidFill>
                  <a:schemeClr val="accent5">
                    <a:lumMod val="20000"/>
                    <a:lumOff val="80000"/>
                  </a:schemeClr>
                </a:solidFill>
              </a:rPr>
              <a:t>Cathedral of Palermo</a:t>
            </a:r>
          </a:p>
        </p:txBody>
      </p:sp>
    </p:spTree>
    <p:extLst>
      <p:ext uri="{BB962C8B-B14F-4D97-AF65-F5344CB8AC3E}">
        <p14:creationId xmlns:p14="http://schemas.microsoft.com/office/powerpoint/2010/main" val="38848453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1199" y="0"/>
            <a:ext cx="8226425" cy="704805"/>
          </a:xfrm>
        </p:spPr>
        <p:txBody>
          <a:bodyPr/>
          <a:lstStyle/>
          <a:p>
            <a:r>
              <a:rPr lang="en-US" dirty="0"/>
              <a:t>Theatre Massimo Vittorio </a:t>
            </a:r>
            <a:r>
              <a:rPr lang="en-US" dirty="0" err="1"/>
              <a:t>Emanuele</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12" y="704805"/>
            <a:ext cx="9144000" cy="6117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3445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8"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7573" y="0"/>
            <a:ext cx="8226425" cy="609600"/>
          </a:xfrm>
        </p:spPr>
        <p:txBody>
          <a:bodyPr/>
          <a:lstStyle/>
          <a:p>
            <a:r>
              <a:rPr lang="en-US" b="1" dirty="0" err="1" smtClean="0"/>
              <a:t>Duomo</a:t>
            </a:r>
            <a:r>
              <a:rPr lang="en-US" b="1" dirty="0" smtClean="0"/>
              <a:t> at </a:t>
            </a:r>
            <a:r>
              <a:rPr lang="en-US" b="1" dirty="0" err="1"/>
              <a:t>Siracusa</a:t>
            </a:r>
            <a:endParaRPr lang="en-US" b="1" dirty="0"/>
          </a:p>
        </p:txBody>
      </p:sp>
    </p:spTree>
    <p:extLst>
      <p:ext uri="{BB962C8B-B14F-4D97-AF65-F5344CB8AC3E}">
        <p14:creationId xmlns:p14="http://schemas.microsoft.com/office/powerpoint/2010/main" val="178038024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609600" y="5562600"/>
            <a:ext cx="8226425" cy="1143000"/>
          </a:xfrm>
        </p:spPr>
        <p:txBody>
          <a:bodyPr/>
          <a:lstStyle/>
          <a:p>
            <a:r>
              <a:rPr lang="en-US" b="1" dirty="0">
                <a:solidFill>
                  <a:schemeClr val="accent5">
                    <a:lumMod val="20000"/>
                    <a:lumOff val="80000"/>
                  </a:schemeClr>
                </a:solidFill>
              </a:rPr>
              <a:t>Cathedral Square and City Hall with Maria </a:t>
            </a:r>
            <a:r>
              <a:rPr lang="en-US" b="1" dirty="0" err="1" smtClean="0">
                <a:solidFill>
                  <a:schemeClr val="accent5">
                    <a:lumMod val="20000"/>
                    <a:lumOff val="80000"/>
                  </a:schemeClr>
                </a:solidFill>
              </a:rPr>
              <a:t>Carafa</a:t>
            </a:r>
            <a:endParaRPr lang="en-US" b="1" dirty="0">
              <a:solidFill>
                <a:schemeClr val="accent5">
                  <a:lumMod val="20000"/>
                  <a:lumOff val="80000"/>
                </a:schemeClr>
              </a:solidFill>
            </a:endParaRPr>
          </a:p>
        </p:txBody>
      </p:sp>
    </p:spTree>
    <p:extLst>
      <p:ext uri="{BB962C8B-B14F-4D97-AF65-F5344CB8AC3E}">
        <p14:creationId xmlns:p14="http://schemas.microsoft.com/office/powerpoint/2010/main" val="127953994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5697"/>
            <a:ext cx="8226425" cy="766702"/>
          </a:xfrm>
        </p:spPr>
        <p:txBody>
          <a:bodyPr/>
          <a:lstStyle/>
          <a:p>
            <a:r>
              <a:rPr lang="en-US" dirty="0" err="1" smtClean="0"/>
              <a:t>Noto</a:t>
            </a:r>
            <a:r>
              <a:rPr lang="en-US" dirty="0" smtClean="0"/>
              <a:t> in Sicily</a:t>
            </a:r>
            <a:endParaRPr lang="en-US"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72399"/>
            <a:ext cx="9144000" cy="6099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821555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Taormina - Theater Greco-Sicily</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28800"/>
            <a:ext cx="9144000" cy="3871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24867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66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6273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43" y="0"/>
            <a:ext cx="8226425" cy="653008"/>
          </a:xfrm>
        </p:spPr>
        <p:txBody>
          <a:bodyPr/>
          <a:lstStyle/>
          <a:p>
            <a:r>
              <a:rPr lang="en-US" dirty="0"/>
              <a:t>Taormina</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52" y="653008"/>
            <a:ext cx="9208417" cy="6204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017788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8" y="0"/>
            <a:ext cx="8226425" cy="762001"/>
          </a:xfrm>
        </p:spPr>
        <p:txBody>
          <a:bodyPr/>
          <a:lstStyle/>
          <a:p>
            <a:r>
              <a:rPr lang="en-US" dirty="0" smtClean="0"/>
              <a:t>Catania</a:t>
            </a:r>
            <a:endParaRPr lang="en-US"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58" y="762001"/>
            <a:ext cx="926111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5255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5613" y="274638"/>
            <a:ext cx="8226425" cy="639762"/>
          </a:xfrm>
        </p:spPr>
        <p:txBody>
          <a:bodyPr/>
          <a:lstStyle/>
          <a:p>
            <a:r>
              <a:rPr lang="en-US" dirty="0"/>
              <a:t>Sanctuary of </a:t>
            </a:r>
            <a:r>
              <a:rPr lang="en-US" dirty="0" err="1"/>
              <a:t>Tindari</a:t>
            </a:r>
            <a:endParaRPr lang="en-US" dirty="0"/>
          </a:p>
        </p:txBody>
      </p:sp>
    </p:spTree>
    <p:extLst>
      <p:ext uri="{BB962C8B-B14F-4D97-AF65-F5344CB8AC3E}">
        <p14:creationId xmlns:p14="http://schemas.microsoft.com/office/powerpoint/2010/main" val="424141342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787" y="0"/>
            <a:ext cx="8226425" cy="750167"/>
          </a:xfrm>
        </p:spPr>
        <p:txBody>
          <a:bodyPr/>
          <a:lstStyle/>
          <a:p>
            <a:r>
              <a:rPr lang="en-US" dirty="0" err="1"/>
              <a:t>Milazzo</a:t>
            </a:r>
            <a:endParaRPr lang="en-US" dirty="0"/>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50167"/>
            <a:ext cx="9144000" cy="6089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67049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8072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 y="0"/>
            <a:ext cx="9180723" cy="1417638"/>
          </a:xfrm>
        </p:spPr>
        <p:txBody>
          <a:bodyPr/>
          <a:lstStyle/>
          <a:p>
            <a:r>
              <a:rPr lang="en-US" dirty="0"/>
              <a:t>Mount Etna - fuming</a:t>
            </a:r>
            <a:br>
              <a:rPr lang="en-US" dirty="0"/>
            </a:br>
            <a:r>
              <a:rPr lang="en-US" dirty="0"/>
              <a:t>One of the most active volcanoes in the world and is in an almost constant state of activity.</a:t>
            </a:r>
          </a:p>
        </p:txBody>
      </p:sp>
    </p:spTree>
    <p:extLst>
      <p:ext uri="{BB962C8B-B14F-4D97-AF65-F5344CB8AC3E}">
        <p14:creationId xmlns:p14="http://schemas.microsoft.com/office/powerpoint/2010/main" val="15102210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3733799" cy="6583362"/>
          </a:xfrm>
        </p:spPr>
        <p:txBody>
          <a:bodyPr/>
          <a:lstStyle/>
          <a:p>
            <a:r>
              <a:rPr lang="en-US" sz="2400" dirty="0"/>
              <a:t>Regional Park 'Etna</a:t>
            </a:r>
            <a:br>
              <a:rPr lang="en-US" sz="2400" dirty="0"/>
            </a:br>
            <a:r>
              <a:rPr lang="en-US" sz="2400" dirty="0" smtClean="0"/>
              <a:t>. </a:t>
            </a:r>
            <a:r>
              <a:rPr lang="en-US" sz="2400" dirty="0"/>
              <a:t>The sundial, also known as or more correctly </a:t>
            </a:r>
            <a:r>
              <a:rPr lang="en-US" sz="2400" dirty="0" err="1"/>
              <a:t>scioto</a:t>
            </a:r>
            <a:r>
              <a:rPr lang="en-US" sz="2400" dirty="0"/>
              <a:t> sundial is an instrument for measuring time based on the detection of the position of the Sun has very ancient origins and in its most general sense means most of the dials on the walls of these buildings. Strictly speaking, it should be understood only with the meridian indicator of the passage of the Sun at noon.</a:t>
            </a:r>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5859"/>
            <a:ext cx="4862322"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54614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274638"/>
            <a:ext cx="8226425" cy="1008043"/>
          </a:xfrm>
        </p:spPr>
        <p:txBody>
          <a:bodyPr/>
          <a:lstStyle/>
          <a:p>
            <a:r>
              <a:rPr lang="en-US" dirty="0"/>
              <a:t>The residence of the famous Admiral Horatio Nelson.</a:t>
            </a: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76" y="1282681"/>
            <a:ext cx="9144000" cy="5570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28395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0"/>
            <a:ext cx="3986492" cy="5638800"/>
          </a:xfrm>
        </p:spPr>
        <p:txBody>
          <a:bodyPr/>
          <a:lstStyle/>
          <a:p>
            <a:r>
              <a:rPr lang="en-US" sz="2800" dirty="0"/>
              <a:t>Woman Basin in </a:t>
            </a:r>
            <a:r>
              <a:rPr lang="en-US" sz="2800" dirty="0" err="1" smtClean="0"/>
              <a:t>Cefalu</a:t>
            </a:r>
            <a:r>
              <a:rPr lang="en-US" sz="2800" dirty="0" smtClean="0"/>
              <a:t/>
            </a:r>
            <a:br>
              <a:rPr lang="en-US" sz="2800" dirty="0" smtClean="0"/>
            </a:br>
            <a:r>
              <a:rPr lang="en-US" sz="2800" dirty="0"/>
              <a:t/>
            </a:r>
            <a:br>
              <a:rPr lang="en-US" sz="2800" dirty="0"/>
            </a:br>
            <a:r>
              <a:rPr lang="en-US" sz="2800" dirty="0" smtClean="0"/>
              <a:t>The </a:t>
            </a:r>
            <a:r>
              <a:rPr lang="en-US" sz="2800" dirty="0"/>
              <a:t>Arabic wash </a:t>
            </a:r>
            <a:r>
              <a:rPr lang="en-US" sz="2800" dirty="0" smtClean="0"/>
              <a:t>house</a:t>
            </a:r>
            <a:br>
              <a:rPr lang="en-US" sz="2800" dirty="0" smtClean="0"/>
            </a:br>
            <a:r>
              <a:rPr lang="en-US" sz="2800" dirty="0"/>
              <a:t>The medieval wash-house is located at the mouth of </a:t>
            </a:r>
            <a:r>
              <a:rPr lang="en-US" sz="2800" dirty="0" err="1"/>
              <a:t>Cefalino</a:t>
            </a:r>
            <a:r>
              <a:rPr lang="en-US" sz="2800" dirty="0" smtClean="0"/>
              <a:t>. Characteristic </a:t>
            </a:r>
            <a:r>
              <a:rPr lang="en-US" sz="2800" dirty="0"/>
              <a:t>of the wash-house is the low temperature of the water, which makes it a cool place where you refresh</a:t>
            </a:r>
            <a:r>
              <a:rPr lang="en-US" sz="2800" dirty="0" smtClean="0"/>
              <a:t>.</a:t>
            </a:r>
            <a:endParaRPr lang="en-US" sz="2800"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6493" y="-26894"/>
            <a:ext cx="51435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925880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2223923">
            <a:off x="580177" y="2897068"/>
            <a:ext cx="8226425" cy="1143000"/>
          </a:xfrm>
        </p:spPr>
        <p:txBody>
          <a:bodyPr/>
          <a:lstStyle/>
          <a:p>
            <a:pPr algn="ctr"/>
            <a:r>
              <a:rPr lang="en-US" dirty="0" smtClean="0"/>
              <a:t>Great Greco-Roman Ruins</a:t>
            </a:r>
            <a:endParaRPr lang="en-US" dirty="0"/>
          </a:p>
        </p:txBody>
      </p:sp>
    </p:spTree>
    <p:extLst>
      <p:ext uri="{BB962C8B-B14F-4D97-AF65-F5344CB8AC3E}">
        <p14:creationId xmlns:p14="http://schemas.microsoft.com/office/powerpoint/2010/main" val="174628501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156"/>
            <a:ext cx="9149548" cy="685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b="1" dirty="0" smtClean="0">
                <a:solidFill>
                  <a:schemeClr val="accent5">
                    <a:lumMod val="20000"/>
                    <a:lumOff val="80000"/>
                  </a:schemeClr>
                </a:solidFill>
                <a:effectLst>
                  <a:outerShdw blurRad="38100" dist="38100" dir="2700000" algn="tl">
                    <a:srgbClr val="000000">
                      <a:alpha val="43137"/>
                    </a:srgbClr>
                  </a:outerShdw>
                </a:effectLst>
              </a:rPr>
              <a:t>Segesta</a:t>
            </a:r>
            <a:endParaRPr lang="en-US" b="1" dirty="0">
              <a:solidFill>
                <a:schemeClr val="accent5">
                  <a:lumMod val="20000"/>
                  <a:lumOff val="80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353787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taly map">
  <a:themeElements>
    <a:clrScheme name="Office Theme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99FFCC"/>
        </a:lt1>
        <a:dk2>
          <a:srgbClr val="000000"/>
        </a:dk2>
        <a:lt2>
          <a:srgbClr val="CCCCCC"/>
        </a:lt2>
        <a:accent1>
          <a:srgbClr val="008040"/>
        </a:accent1>
        <a:accent2>
          <a:srgbClr val="00734C"/>
        </a:accent2>
        <a:accent3>
          <a:srgbClr val="CAFFE2"/>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99FFCC"/>
        </a:lt1>
        <a:dk2>
          <a:srgbClr val="000000"/>
        </a:dk2>
        <a:lt2>
          <a:srgbClr val="CCCCCC"/>
        </a:lt2>
        <a:accent1>
          <a:srgbClr val="944700"/>
        </a:accent1>
        <a:accent2>
          <a:srgbClr val="006633"/>
        </a:accent2>
        <a:accent3>
          <a:srgbClr val="CAFFE2"/>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99FFCC"/>
        </a:lt1>
        <a:dk2>
          <a:srgbClr val="000000"/>
        </a:dk2>
        <a:lt2>
          <a:srgbClr val="CCCCCC"/>
        </a:lt2>
        <a:accent1>
          <a:srgbClr val="736500"/>
        </a:accent1>
        <a:accent2>
          <a:srgbClr val="8C3A2A"/>
        </a:accent2>
        <a:accent3>
          <a:srgbClr val="CAFFE2"/>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CCCCCC"/>
        </a:lt2>
        <a:accent1>
          <a:srgbClr val="008040"/>
        </a:accent1>
        <a:accent2>
          <a:srgbClr val="00734C"/>
        </a:accent2>
        <a:accent3>
          <a:srgbClr val="FFFFFF"/>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CCCCCC"/>
        </a:lt2>
        <a:accent1>
          <a:srgbClr val="337306"/>
        </a:accent1>
        <a:accent2>
          <a:srgbClr val="0B576E"/>
        </a:accent2>
        <a:accent3>
          <a:srgbClr val="FFFFFF"/>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CCCCCC"/>
        </a:lt2>
        <a:accent1>
          <a:srgbClr val="944700"/>
        </a:accent1>
        <a:accent2>
          <a:srgbClr val="006633"/>
        </a:accent2>
        <a:accent3>
          <a:srgbClr val="FFFFFF"/>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CCCCCC"/>
        </a:lt2>
        <a:accent1>
          <a:srgbClr val="736500"/>
        </a:accent1>
        <a:accent2>
          <a:srgbClr val="8C3A2A"/>
        </a:accent2>
        <a:accent3>
          <a:srgbClr val="FFFFFF"/>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99FFCC"/>
        </a:lt1>
        <a:dk2>
          <a:srgbClr val="000000"/>
        </a:dk2>
        <a:lt2>
          <a:srgbClr val="CCCCCC"/>
        </a:lt2>
        <a:accent1>
          <a:srgbClr val="008040"/>
        </a:accent1>
        <a:accent2>
          <a:srgbClr val="00734C"/>
        </a:accent2>
        <a:accent3>
          <a:srgbClr val="CAFFE2"/>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99FFCC"/>
        </a:lt1>
        <a:dk2>
          <a:srgbClr val="000000"/>
        </a:dk2>
        <a:lt2>
          <a:srgbClr val="CCCCCC"/>
        </a:lt2>
        <a:accent1>
          <a:srgbClr val="337306"/>
        </a:accent1>
        <a:accent2>
          <a:srgbClr val="0B576E"/>
        </a:accent2>
        <a:accent3>
          <a:srgbClr val="CAFFE2"/>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99FFCC"/>
        </a:lt1>
        <a:dk2>
          <a:srgbClr val="000000"/>
        </a:dk2>
        <a:lt2>
          <a:srgbClr val="CCCCCC"/>
        </a:lt2>
        <a:accent1>
          <a:srgbClr val="944700"/>
        </a:accent1>
        <a:accent2>
          <a:srgbClr val="006633"/>
        </a:accent2>
        <a:accent3>
          <a:srgbClr val="CAFFE2"/>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99FFCC"/>
        </a:lt1>
        <a:dk2>
          <a:srgbClr val="000000"/>
        </a:dk2>
        <a:lt2>
          <a:srgbClr val="CCCCCC"/>
        </a:lt2>
        <a:accent1>
          <a:srgbClr val="736500"/>
        </a:accent1>
        <a:accent2>
          <a:srgbClr val="8C3A2A"/>
        </a:accent2>
        <a:accent3>
          <a:srgbClr val="CAFFE2"/>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CCCCCC"/>
        </a:lt2>
        <a:accent1>
          <a:srgbClr val="008040"/>
        </a:accent1>
        <a:accent2>
          <a:srgbClr val="00734C"/>
        </a:accent2>
        <a:accent3>
          <a:srgbClr val="FFFFFF"/>
        </a:accent3>
        <a:accent4>
          <a:srgbClr val="000000"/>
        </a:accent4>
        <a:accent5>
          <a:srgbClr val="AAC0AF"/>
        </a:accent5>
        <a:accent6>
          <a:srgbClr val="006844"/>
        </a:accent6>
        <a:hlink>
          <a:srgbClr val="006633"/>
        </a:hlink>
        <a:folHlink>
          <a:srgbClr val="00593B"/>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CCCCCC"/>
        </a:lt2>
        <a:accent1>
          <a:srgbClr val="337306"/>
        </a:accent1>
        <a:accent2>
          <a:srgbClr val="0B576E"/>
        </a:accent2>
        <a:accent3>
          <a:srgbClr val="FFFFFF"/>
        </a:accent3>
        <a:accent4>
          <a:srgbClr val="000000"/>
        </a:accent4>
        <a:accent5>
          <a:srgbClr val="ADBCAA"/>
        </a:accent5>
        <a:accent6>
          <a:srgbClr val="094E63"/>
        </a:accent6>
        <a:hlink>
          <a:srgbClr val="00592D"/>
        </a:hlink>
        <a:folHlink>
          <a:srgbClr val="413B6B"/>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CCCCCC"/>
        </a:lt2>
        <a:accent1>
          <a:srgbClr val="944700"/>
        </a:accent1>
        <a:accent2>
          <a:srgbClr val="006633"/>
        </a:accent2>
        <a:accent3>
          <a:srgbClr val="FFFFFF"/>
        </a:accent3>
        <a:accent4>
          <a:srgbClr val="000000"/>
        </a:accent4>
        <a:accent5>
          <a:srgbClr val="C8B1AA"/>
        </a:accent5>
        <a:accent6>
          <a:srgbClr val="005C2D"/>
        </a:accent6>
        <a:hlink>
          <a:srgbClr val="732235"/>
        </a:hlink>
        <a:folHlink>
          <a:srgbClr val="5A1B61"/>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CCCCCC"/>
        </a:lt2>
        <a:accent1>
          <a:srgbClr val="736500"/>
        </a:accent1>
        <a:accent2>
          <a:srgbClr val="8C3A2A"/>
        </a:accent2>
        <a:accent3>
          <a:srgbClr val="FFFFFF"/>
        </a:accent3>
        <a:accent4>
          <a:srgbClr val="000000"/>
        </a:accent4>
        <a:accent5>
          <a:srgbClr val="BCB8AA"/>
        </a:accent5>
        <a:accent6>
          <a:srgbClr val="7E3425"/>
        </a:accent6>
        <a:hlink>
          <a:srgbClr val="4D317A"/>
        </a:hlink>
        <a:folHlink>
          <a:srgbClr val="04592E"/>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italy map</Template>
  <TotalTime>347</TotalTime>
  <Words>284</Words>
  <Application>Microsoft Office PowerPoint</Application>
  <PresentationFormat>On-screen Show (4:3)</PresentationFormat>
  <Paragraphs>72</Paragraphs>
  <Slides>115</Slides>
  <Notes>1</Notes>
  <HiddenSlides>0</HiddenSlides>
  <MMClips>0</MMClips>
  <ScaleCrop>false</ScaleCrop>
  <HeadingPairs>
    <vt:vector size="4" baseType="variant">
      <vt:variant>
        <vt:lpstr>Theme</vt:lpstr>
      </vt:variant>
      <vt:variant>
        <vt:i4>2</vt:i4>
      </vt:variant>
      <vt:variant>
        <vt:lpstr>Slide Titles</vt:lpstr>
      </vt:variant>
      <vt:variant>
        <vt:i4>115</vt:i4>
      </vt:variant>
    </vt:vector>
  </HeadingPairs>
  <TitlesOfParts>
    <vt:vector size="117" baseType="lpstr">
      <vt:lpstr>italy map</vt:lpstr>
      <vt:lpstr>1_Default Design</vt:lpstr>
      <vt:lpstr>Italy – Jewel of the Mediterranean  Part 3</vt:lpstr>
      <vt:lpstr>Milan</vt:lpstr>
      <vt:lpstr>PowerPoint Presentation</vt:lpstr>
      <vt:lpstr>Train Station</vt:lpstr>
      <vt:lpstr>Grand Canal</vt:lpstr>
      <vt:lpstr>PowerPoint Presentation</vt:lpstr>
      <vt:lpstr>PowerPoint Presentation</vt:lpstr>
      <vt:lpstr>Sforza Castle</vt:lpstr>
      <vt:lpstr>PowerPoint Presentation</vt:lpstr>
      <vt:lpstr>PowerPoint Presentation</vt:lpstr>
      <vt:lpstr>PowerPoint Presentation</vt:lpstr>
      <vt:lpstr>Galleria Shopping</vt:lpstr>
      <vt:lpstr>PowerPoint Presentation</vt:lpstr>
      <vt:lpstr>Duomo</vt:lpstr>
      <vt:lpstr>Duomo (Cathedral) roof</vt:lpstr>
      <vt:lpstr>Duomo detail shot.</vt:lpstr>
      <vt:lpstr>PowerPoint Presentation</vt:lpstr>
      <vt:lpstr>PowerPoint Presentation</vt:lpstr>
      <vt:lpstr>La Scala Opera House</vt:lpstr>
      <vt:lpstr>La Scala Opera</vt:lpstr>
      <vt:lpstr>Modern housing planned</vt:lpstr>
      <vt:lpstr>PowerPoint Presentation</vt:lpstr>
      <vt:lpstr>PowerPoint Presentation</vt:lpstr>
      <vt:lpstr>PowerPoint Presentation</vt:lpstr>
      <vt:lpstr>PowerPoint Presentation</vt:lpstr>
      <vt:lpstr>The Giuseppe Meazza soccer stadium</vt:lpstr>
      <vt:lpstr>Public Transportation</vt:lpstr>
      <vt:lpstr>The Commercial/Business Side of Milan</vt:lpstr>
      <vt:lpstr>Commercial Bank of Italy</vt:lpstr>
      <vt:lpstr>ICA Lab</vt:lpstr>
      <vt:lpstr>Chemicals &amp; Petrochemicals</vt:lpstr>
      <vt:lpstr>PowerPoint Presentation</vt:lpstr>
      <vt:lpstr> Via Montenapoleone is the centre of Milan's fashion industry</vt:lpstr>
      <vt:lpstr>PowerPoint Presentation</vt:lpstr>
      <vt:lpstr>PowerPoint Presentation</vt:lpstr>
      <vt:lpstr>PowerPoint Presentation</vt:lpstr>
      <vt:lpstr>Italian photovoltaics</vt:lpstr>
      <vt:lpstr>Aluminum</vt:lpstr>
      <vt:lpstr>Home Furnishings</vt:lpstr>
      <vt:lpstr>PowerPoint Presentation</vt:lpstr>
      <vt:lpstr>The Italian Riviera (Liguria) </vt:lpstr>
      <vt:lpstr>San Remo</vt:lpstr>
      <vt:lpstr>PowerPoint Presentation</vt:lpstr>
      <vt:lpstr>PowerPoint Presentation</vt:lpstr>
      <vt:lpstr>Casino</vt:lpstr>
      <vt:lpstr>PowerPoint Presentation</vt:lpstr>
      <vt:lpstr>PowerPoint Presentation</vt:lpstr>
      <vt:lpstr>PowerPoint Presentation</vt:lpstr>
      <vt:lpstr>Russian Orthodox Church – San Remo was a favorite vacation spot for Russian royalty.</vt:lpstr>
      <vt:lpstr>PowerPoint Presentation</vt:lpstr>
      <vt:lpstr>Harbor of San Remo</vt:lpstr>
      <vt:lpstr>PowerPoint Presentation</vt:lpstr>
      <vt:lpstr>Dolceacqua</vt:lpstr>
      <vt:lpstr>PowerPoint Presentation</vt:lpstr>
      <vt:lpstr>PowerPoint Presentation</vt:lpstr>
      <vt:lpstr>PowerPoint Presentation</vt:lpstr>
      <vt:lpstr>PowerPoint Presentation</vt:lpstr>
      <vt:lpstr>The dark, narrow streets of the medieval part of Dolceacqua were easy to defend if the town were attacked.</vt:lpstr>
      <vt:lpstr>PowerPoint Presentation</vt:lpstr>
      <vt:lpstr>PowerPoint Presentation</vt:lpstr>
      <vt:lpstr>PowerPoint Presentation</vt:lpstr>
      <vt:lpstr>PowerPoint Presentation</vt:lpstr>
      <vt:lpstr>PowerPoint Presentation</vt:lpstr>
      <vt:lpstr>Ruins of the medieval castle</vt:lpstr>
      <vt:lpstr>PowerPoint Presentation</vt:lpstr>
      <vt:lpstr>Seborga (claims to be an independent microstate.</vt:lpstr>
      <vt:lpstr>PowerPoint Presentation</vt:lpstr>
      <vt:lpstr>PowerPoint Presentation</vt:lpstr>
      <vt:lpstr>PowerPoint Presentation</vt:lpstr>
      <vt:lpstr>PowerPoint Presentation</vt:lpstr>
      <vt:lpstr>PowerPoint Presentation</vt:lpstr>
      <vt:lpstr>The Prince of Seborga  But the principality's future has suddenly turned cloudy. Prince Giorgio I died at his home in Seborga on Nov. 25, 2009 after suffering from Lou Gehrig's disease, the principality announced. He was 73. Succession plans are uncertain.</vt:lpstr>
      <vt:lpstr>Town Church</vt:lpstr>
      <vt:lpstr>PowerPoint Presentation</vt:lpstr>
      <vt:lpstr>PowerPoint Presentation</vt:lpstr>
      <vt:lpstr>PowerPoint Presentation</vt:lpstr>
      <vt:lpstr>Sicily and Islands</vt:lpstr>
      <vt:lpstr>Trapani</vt:lpstr>
      <vt:lpstr>PowerPoint Presentation</vt:lpstr>
      <vt:lpstr>Aeolian Islands or Lipari Islands</vt:lpstr>
      <vt:lpstr>Isola Bella</vt:lpstr>
      <vt:lpstr>Palermo</vt:lpstr>
      <vt:lpstr>Patio interior Calle Vittorio Emanuele - Palermo </vt:lpstr>
      <vt:lpstr>Cathedral of Palermo</vt:lpstr>
      <vt:lpstr>Theatre Massimo Vittorio Emanuele</vt:lpstr>
      <vt:lpstr>Duomo at Siracusa</vt:lpstr>
      <vt:lpstr>Cathedral Square and City Hall with Maria Carafa</vt:lpstr>
      <vt:lpstr>Noto in Sicily</vt:lpstr>
      <vt:lpstr>Taormina - Theater Greco-Sicily</vt:lpstr>
      <vt:lpstr>Taormina</vt:lpstr>
      <vt:lpstr>Catania</vt:lpstr>
      <vt:lpstr>Sanctuary of Tindari</vt:lpstr>
      <vt:lpstr>Milazzo</vt:lpstr>
      <vt:lpstr>Mount Etna - fuming One of the most active volcanoes in the world and is in an almost constant state of activity.</vt:lpstr>
      <vt:lpstr>Regional Park 'Etna . The sundial, also known as or more correctly scioto sundial is an instrument for measuring time based on the detection of the position of the Sun has very ancient origins and in its most general sense means most of the dials on the walls of these buildings. Strictly speaking, it should be understood only with the meridian indicator of the passage of the Sun at noon.</vt:lpstr>
      <vt:lpstr>The residence of the famous Admiral Horatio Nelson.</vt:lpstr>
      <vt:lpstr>Woman Basin in Cefalu  The Arabic wash house The medieval wash-house is located at the mouth of Cefalino. Characteristic of the wash-house is the low temperature of the water, which makes it a cool place where you refresh.</vt:lpstr>
      <vt:lpstr>Great Greco-Roman Ruins</vt:lpstr>
      <vt:lpstr>Segesta</vt:lpstr>
      <vt:lpstr>PowerPoint Presentation</vt:lpstr>
      <vt:lpstr>Greek theater at Segesta</vt:lpstr>
      <vt:lpstr>Valley of the Temples (Agrigento)</vt:lpstr>
      <vt:lpstr>Doric Temple (Selinunte)     </vt:lpstr>
      <vt:lpstr>The Greek Theatre (Syracuse)  </vt:lpstr>
      <vt:lpstr>Roman Mosaic of P.zza Armerina </vt:lpstr>
      <vt:lpstr>Sicilian Culture and Products</vt:lpstr>
      <vt:lpstr>Ceramics</vt:lpstr>
      <vt:lpstr>Salt Farm &amp; Windmill</vt:lpstr>
      <vt:lpstr>Tunny-Fishery (Favignana) </vt:lpstr>
      <vt:lpstr>Winery</vt:lpstr>
      <vt:lpstr>Sicilian Wedding Cart &amp; Festival of Flowers (Noto)</vt:lpstr>
      <vt:lpstr>Cassata Cake</vt:lpstr>
      <vt:lpstr>Olive Grove</vt:lpstr>
      <vt:lpstr>Citrus Fruit</vt:lpstr>
      <vt:lpstr>Sicilian Weddings</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Italy: Jewel of the Mediterranean  Part 3</dc:title>
  <dc:creator>Joe</dc:creator>
  <cp:lastModifiedBy>Joe</cp:lastModifiedBy>
  <cp:revision>30</cp:revision>
  <dcterms:created xsi:type="dcterms:W3CDTF">2011-03-05T21:16:53Z</dcterms:created>
  <dcterms:modified xsi:type="dcterms:W3CDTF">2011-03-06T19:43:53Z</dcterms:modified>
</cp:coreProperties>
</file>