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03"/>
  </p:notesMasterIdLst>
  <p:sldIdLst>
    <p:sldId id="256" r:id="rId3"/>
    <p:sldId id="381" r:id="rId4"/>
    <p:sldId id="382" r:id="rId5"/>
    <p:sldId id="398" r:id="rId6"/>
    <p:sldId id="399" r:id="rId7"/>
    <p:sldId id="383" r:id="rId8"/>
    <p:sldId id="384" r:id="rId9"/>
    <p:sldId id="385" r:id="rId10"/>
    <p:sldId id="395" r:id="rId11"/>
    <p:sldId id="386" r:id="rId12"/>
    <p:sldId id="387" r:id="rId13"/>
    <p:sldId id="388" r:id="rId14"/>
    <p:sldId id="396" r:id="rId15"/>
    <p:sldId id="397" r:id="rId16"/>
    <p:sldId id="375" r:id="rId17"/>
    <p:sldId id="368" r:id="rId18"/>
    <p:sldId id="293" r:id="rId19"/>
    <p:sldId id="406" r:id="rId20"/>
    <p:sldId id="422" r:id="rId21"/>
    <p:sldId id="307" r:id="rId22"/>
    <p:sldId id="407" r:id="rId23"/>
    <p:sldId id="408" r:id="rId24"/>
    <p:sldId id="409" r:id="rId25"/>
    <p:sldId id="411" r:id="rId26"/>
    <p:sldId id="410" r:id="rId27"/>
    <p:sldId id="327" r:id="rId28"/>
    <p:sldId id="412" r:id="rId29"/>
    <p:sldId id="413" r:id="rId30"/>
    <p:sldId id="308" r:id="rId31"/>
    <p:sldId id="414" r:id="rId32"/>
    <p:sldId id="415" r:id="rId33"/>
    <p:sldId id="416" r:id="rId34"/>
    <p:sldId id="424" r:id="rId35"/>
    <p:sldId id="425" r:id="rId36"/>
    <p:sldId id="309" r:id="rId37"/>
    <p:sldId id="423" r:id="rId38"/>
    <p:sldId id="329" r:id="rId39"/>
    <p:sldId id="330" r:id="rId40"/>
    <p:sldId id="331" r:id="rId41"/>
    <p:sldId id="332" r:id="rId42"/>
    <p:sldId id="426" r:id="rId43"/>
    <p:sldId id="427" r:id="rId44"/>
    <p:sldId id="428" r:id="rId45"/>
    <p:sldId id="310" r:id="rId46"/>
    <p:sldId id="417" r:id="rId47"/>
    <p:sldId id="429" r:id="rId48"/>
    <p:sldId id="418" r:id="rId49"/>
    <p:sldId id="419" r:id="rId50"/>
    <p:sldId id="420" r:id="rId51"/>
    <p:sldId id="430" r:id="rId52"/>
    <p:sldId id="421" r:id="rId53"/>
    <p:sldId id="311" r:id="rId54"/>
    <p:sldId id="312" r:id="rId55"/>
    <p:sldId id="313" r:id="rId56"/>
    <p:sldId id="317" r:id="rId57"/>
    <p:sldId id="318" r:id="rId58"/>
    <p:sldId id="319" r:id="rId59"/>
    <p:sldId id="320" r:id="rId60"/>
    <p:sldId id="321" r:id="rId61"/>
    <p:sldId id="322" r:id="rId62"/>
    <p:sldId id="294" r:id="rId63"/>
    <p:sldId id="296" r:id="rId64"/>
    <p:sldId id="323" r:id="rId65"/>
    <p:sldId id="324" r:id="rId66"/>
    <p:sldId id="325" r:id="rId67"/>
    <p:sldId id="404" r:id="rId68"/>
    <p:sldId id="405" r:id="rId69"/>
    <p:sldId id="326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2" r:id="rId79"/>
    <p:sldId id="341" r:id="rId80"/>
    <p:sldId id="343" r:id="rId81"/>
    <p:sldId id="344" r:id="rId82"/>
    <p:sldId id="345" r:id="rId83"/>
    <p:sldId id="348" r:id="rId84"/>
    <p:sldId id="349" r:id="rId85"/>
    <p:sldId id="350" r:id="rId86"/>
    <p:sldId id="346" r:id="rId87"/>
    <p:sldId id="347" r:id="rId88"/>
    <p:sldId id="353" r:id="rId89"/>
    <p:sldId id="354" r:id="rId90"/>
    <p:sldId id="351" r:id="rId91"/>
    <p:sldId id="352" r:id="rId92"/>
    <p:sldId id="355" r:id="rId93"/>
    <p:sldId id="356" r:id="rId94"/>
    <p:sldId id="357" r:id="rId95"/>
    <p:sldId id="358" r:id="rId96"/>
    <p:sldId id="359" r:id="rId97"/>
    <p:sldId id="360" r:id="rId98"/>
    <p:sldId id="400" r:id="rId99"/>
    <p:sldId id="401" r:id="rId100"/>
    <p:sldId id="402" r:id="rId101"/>
    <p:sldId id="403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53" d="100"/>
          <a:sy n="53" d="100"/>
        </p:scale>
        <p:origin x="-141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E50322-391A-4CA1-A9E2-F837F0762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24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1ED6F51-FE5B-48B8-BB76-3B8489EAC0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62949-8DD6-47F7-85B4-0C06E26D1F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9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8A7D2-305E-40FC-83E9-73CE1FE1A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3FBC23A-0CBA-4B03-87F1-272EF65FD3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B63D7-DA63-4EFC-B299-88DB8B2D64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0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996A6-0C56-4489-B376-7139FB2CE1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18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94BB1-83AE-43ED-BCA4-6FB685A0E1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4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180DD-511F-4DEA-BA9A-545B328724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6D882-2F20-4F50-B765-286960293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71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A8524-03DB-4AF7-B80C-0F27268E1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59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361AD-28DF-4F70-8D9E-52791CB57C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3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300B3-2B55-48B5-A9C0-26AFA24F71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8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FB3FC-5B4B-436F-8038-DA6A5632D7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2F986-580A-4076-9415-152C47639B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5A8C5-D218-4402-A6AE-57613A28CB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7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9857DB-1668-4084-B9E0-F47585D58E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D0B60-2D91-4E58-B4FE-F874DCE256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1EB1D-C67D-44A7-A1B0-43A009E9D5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7E5A7-FD20-43C0-94F5-D44CC52EDF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8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C4018-56AB-4A8D-AF84-89A2690216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3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61866-7F38-4408-9361-049D3CF1D0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3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AEC7C-EFE9-4C10-976A-87925CAB91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5A8477-FCD5-4BD6-9671-BD3AFCE4AC3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A1E1A9-2DA6-4FD0-A92A-FBB0A258A23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1752600"/>
            <a:ext cx="4800600" cy="147002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 – Jewel of the Mediterranean – Part 2</a:t>
            </a:r>
            <a:endParaRPr lang="en-US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24200" y="3886200"/>
            <a:ext cx="4114800" cy="175260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Enchantment Abounds!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3429000"/>
            <a:ext cx="5638800" cy="22860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057400" y="3429000"/>
            <a:ext cx="228600" cy="22860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924800" y="3449893"/>
            <a:ext cx="228600" cy="22860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1"/>
            <a:ext cx="9144000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6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316662" cy="533400"/>
          </a:xfrm>
        </p:spPr>
        <p:txBody>
          <a:bodyPr/>
          <a:lstStyle/>
          <a:p>
            <a:r>
              <a:rPr lang="en-US" dirty="0" smtClean="0"/>
              <a:t>Northern Italians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45" y="871677"/>
            <a:ext cx="2410418" cy="299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88374" y="4331109"/>
            <a:ext cx="990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871677"/>
            <a:ext cx="4000500" cy="299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42286"/>
            <a:ext cx="2612923" cy="261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69171"/>
            <a:ext cx="344805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r="6939"/>
          <a:stretch/>
        </p:blipFill>
        <p:spPr bwMode="auto">
          <a:xfrm>
            <a:off x="6735097" y="871677"/>
            <a:ext cx="2332703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11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447"/>
            <a:ext cx="9144000" cy="546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1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591"/>
            <a:ext cx="4597685" cy="526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85" y="2514600"/>
            <a:ext cx="4546315" cy="437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86" y="23590"/>
            <a:ext cx="2635555" cy="244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0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092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118"/>
            <a:ext cx="9143999" cy="604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440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b="15501"/>
          <a:stretch/>
        </p:blipFill>
        <p:spPr bwMode="auto">
          <a:xfrm>
            <a:off x="0" y="1676400"/>
            <a:ext cx="9144000" cy="368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0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2312"/>
            <a:ext cx="9144000" cy="504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Outside of </a:t>
            </a:r>
            <a:r>
              <a:rPr lang="en-US" dirty="0" err="1" smtClean="0"/>
              <a:t>rome</a:t>
            </a:r>
            <a:r>
              <a:rPr lang="en-US" dirty="0" smtClean="0"/>
              <a:t> &amp; Venice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3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124075"/>
            <a:ext cx="9132887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541178">
            <a:off x="673160" y="2379149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Florence – cradle of the renaissance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97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22081"/>
          </a:xfrm>
        </p:spPr>
        <p:txBody>
          <a:bodyPr/>
          <a:lstStyle/>
          <a:p>
            <a:r>
              <a:rPr lang="en-US" sz="2400" dirty="0"/>
              <a:t>Michelangelo square - Statue of </a:t>
            </a:r>
            <a:r>
              <a:rPr lang="en-US" sz="2400" dirty="0" smtClean="0"/>
              <a:t>David – overlooks the River Arno and the old city</a:t>
            </a:r>
            <a:endParaRPr lang="en-US" sz="2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080"/>
            <a:ext cx="9144000" cy="613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883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Burano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62600" y="1600200"/>
            <a:ext cx="3348038" cy="5029200"/>
          </a:xfrm>
        </p:spPr>
        <p:txBody>
          <a:bodyPr/>
          <a:lstStyle/>
          <a:p>
            <a:r>
              <a:rPr lang="en-US" dirty="0" err="1"/>
              <a:t>Burano</a:t>
            </a:r>
            <a:r>
              <a:rPr lang="en-US" dirty="0"/>
              <a:t> is one of the prettiest islands in the lagoon: it is a miniature Venice where all the houses are painted in bright colors. </a:t>
            </a:r>
            <a:r>
              <a:rPr lang="en-US" dirty="0" err="1"/>
              <a:t>Burano</a:t>
            </a:r>
            <a:r>
              <a:rPr lang="en-US" dirty="0"/>
              <a:t> is famous for its lace work, an art carried out since the sixteenth century and which is famous worldwide. 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533811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90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4"/>
            <a:ext cx="9144000" cy="529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560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3" y="-9525"/>
            <a:ext cx="78486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58" y="-9525"/>
            <a:ext cx="8034338" cy="847725"/>
          </a:xfrm>
        </p:spPr>
        <p:txBody>
          <a:bodyPr/>
          <a:lstStyle/>
          <a:p>
            <a:r>
              <a:rPr lang="en-US" sz="2800" b="1" dirty="0" err="1" smtClean="0"/>
              <a:t>Duomo</a:t>
            </a:r>
            <a:r>
              <a:rPr lang="en-US" sz="2800" b="1" dirty="0" smtClean="0"/>
              <a:t>: </a:t>
            </a:r>
            <a:r>
              <a:rPr lang="en-US" sz="2800" b="1" dirty="0"/>
              <a:t>Cathedral of Santa Maria del Fiore and the Giotto Bell </a:t>
            </a:r>
            <a:r>
              <a:rPr lang="en-US" sz="2800" b="1" dirty="0" smtClean="0"/>
              <a:t>Tower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93679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463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2744787" cy="3687762"/>
          </a:xfrm>
        </p:spPr>
        <p:txBody>
          <a:bodyPr/>
          <a:lstStyle/>
          <a:p>
            <a:r>
              <a:rPr lang="en-US" dirty="0" err="1" smtClean="0"/>
              <a:t>Duomo</a:t>
            </a:r>
            <a:r>
              <a:rPr lang="en-US" dirty="0" smtClean="0"/>
              <a:t> – interior shot of the dome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45605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625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45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975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31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005638" cy="685800"/>
          </a:xfrm>
        </p:spPr>
        <p:txBody>
          <a:bodyPr/>
          <a:lstStyle/>
          <a:p>
            <a:r>
              <a:rPr lang="en-US" dirty="0" err="1" smtClean="0"/>
              <a:t>Duomo</a:t>
            </a:r>
            <a:r>
              <a:rPr lang="en-US" dirty="0" smtClean="0"/>
              <a:t>: from behind the baptistery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0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00100"/>
          </a:xfrm>
        </p:spPr>
        <p:txBody>
          <a:bodyPr/>
          <a:lstStyle/>
          <a:p>
            <a:r>
              <a:rPr lang="en-US" b="1" dirty="0" smtClean="0"/>
              <a:t>Baptistery doors: </a:t>
            </a:r>
            <a:r>
              <a:rPr lang="en-US" b="1" dirty="0"/>
              <a:t>Door of Heaven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378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74638"/>
            <a:ext cx="2971800" cy="3840162"/>
          </a:xfrm>
        </p:spPr>
        <p:txBody>
          <a:bodyPr/>
          <a:lstStyle/>
          <a:p>
            <a:r>
              <a:rPr lang="en-US" dirty="0"/>
              <a:t>North door of the Baptistery of Florence, the door of paradise, bronze, detail.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56167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613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 smtClean="0"/>
              <a:t>Florence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65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72" y="0"/>
            <a:ext cx="8226425" cy="796874"/>
          </a:xfrm>
        </p:spPr>
        <p:txBody>
          <a:bodyPr/>
          <a:lstStyle/>
          <a:p>
            <a:r>
              <a:rPr lang="en-US" dirty="0" smtClean="0"/>
              <a:t>Ponte </a:t>
            </a:r>
            <a:r>
              <a:rPr lang="en-US" dirty="0" err="1" smtClean="0"/>
              <a:t>Vecchio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9" y="796874"/>
            <a:ext cx="9156429" cy="603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841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47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43"/>
            <a:ext cx="9144000" cy="6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15962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Avenue of the tombstones</a:t>
            </a:r>
          </a:p>
        </p:txBody>
      </p:sp>
    </p:spTree>
    <p:extLst>
      <p:ext uri="{BB962C8B-B14F-4D97-AF65-F5344CB8AC3E}">
        <p14:creationId xmlns:p14="http://schemas.microsoft.com/office/powerpoint/2010/main" val="854142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79" y="7374"/>
            <a:ext cx="8226425" cy="1143000"/>
          </a:xfrm>
        </p:spPr>
        <p:txBody>
          <a:bodyPr/>
          <a:lstStyle/>
          <a:p>
            <a:r>
              <a:rPr lang="en-US" dirty="0" smtClean="0"/>
              <a:t>Fountain of Neptune: </a:t>
            </a:r>
            <a:r>
              <a:rPr lang="it-IT" dirty="0"/>
              <a:t>situated on the Piazza della Signoria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16" y="1139927"/>
            <a:ext cx="9187016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362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74638"/>
            <a:ext cx="3505200" cy="4297362"/>
          </a:xfrm>
        </p:spPr>
        <p:txBody>
          <a:bodyPr/>
          <a:lstStyle/>
          <a:p>
            <a:r>
              <a:rPr lang="en-US" dirty="0"/>
              <a:t>Perseus and the </a:t>
            </a:r>
            <a:r>
              <a:rPr lang="en-US" dirty="0" smtClean="0"/>
              <a:t>Gorgon: one of many sculptures in the </a:t>
            </a:r>
            <a:r>
              <a:rPr lang="it-IT" dirty="0"/>
              <a:t>The </a:t>
            </a:r>
            <a:r>
              <a:rPr lang="it-IT" i="1" dirty="0"/>
              <a:t>Loggia</a:t>
            </a:r>
            <a:r>
              <a:rPr lang="it-IT" dirty="0"/>
              <a:t> dei Lanzi, also called the </a:t>
            </a:r>
            <a:r>
              <a:rPr lang="it-IT" i="1" dirty="0"/>
              <a:t>Loggia</a:t>
            </a:r>
            <a:r>
              <a:rPr lang="it-IT" dirty="0"/>
              <a:t> della </a:t>
            </a:r>
            <a:r>
              <a:rPr lang="it-IT" dirty="0" smtClean="0"/>
              <a:t>Signoria, near the </a:t>
            </a:r>
            <a:r>
              <a:rPr lang="en-US" sz="2800" dirty="0"/>
              <a:t>Palazzo </a:t>
            </a:r>
            <a:r>
              <a:rPr lang="en-US" sz="2800" dirty="0" err="1"/>
              <a:t>Vecchio</a:t>
            </a:r>
            <a:r>
              <a:rPr lang="en-US" sz="2800" dirty="0"/>
              <a:t>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039"/>
            <a:ext cx="51640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6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3"/>
            <a:ext cx="9144000" cy="684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823"/>
            <a:ext cx="8682038" cy="985777"/>
          </a:xfr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Florence: Replica of David in front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Palazzo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Vecchio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Piazza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Signoria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364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414" y="24581"/>
            <a:ext cx="9178413" cy="737420"/>
          </a:xfrm>
        </p:spPr>
        <p:txBody>
          <a:bodyPr/>
          <a:lstStyle/>
          <a:p>
            <a:r>
              <a:rPr lang="en-US" sz="2400" dirty="0"/>
              <a:t>The Statue of David, completed by Michelangelo in 1504, is one of the most renowned works of the Renaissance.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2840" r="1936" b="2170"/>
          <a:stretch/>
        </p:blipFill>
        <p:spPr bwMode="auto">
          <a:xfrm>
            <a:off x="0" y="762001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369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2897187" cy="6049962"/>
          </a:xfrm>
        </p:spPr>
        <p:txBody>
          <a:bodyPr/>
          <a:lstStyle/>
          <a:p>
            <a:r>
              <a:rPr lang="en-US" dirty="0" smtClean="0"/>
              <a:t>David (Michelangelo) in Florence. The original sculpture has been moved to the Academy of Art (museum) to protect it from weather and polluted air.</a:t>
            </a:r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59" y="22412"/>
            <a:ext cx="5126691" cy="683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76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3871912" cy="461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524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3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9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517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7" y="381000"/>
            <a:ext cx="9148577" cy="609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08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Madonna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50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4" y="1"/>
            <a:ext cx="85192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58" y="5715000"/>
            <a:ext cx="8226425" cy="990600"/>
          </a:xfrm>
        </p:spPr>
        <p:txBody>
          <a:bodyPr/>
          <a:lstStyle/>
          <a:p>
            <a:r>
              <a:rPr lang="en-US" dirty="0"/>
              <a:t>The singer pulpit by Donatello</a:t>
            </a:r>
          </a:p>
        </p:txBody>
      </p:sp>
    </p:spTree>
    <p:extLst>
      <p:ext uri="{BB962C8B-B14F-4D97-AF65-F5344CB8AC3E}">
        <p14:creationId xmlns:p14="http://schemas.microsoft.com/office/powerpoint/2010/main" val="2919048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4"/>
            <a:ext cx="9144000" cy="624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76213"/>
            <a:ext cx="8226425" cy="738187"/>
          </a:xfrm>
        </p:spPr>
        <p:txBody>
          <a:bodyPr/>
          <a:lstStyle/>
          <a:p>
            <a:r>
              <a:rPr lang="en-US" dirty="0"/>
              <a:t>The rape of the Sabine Women</a:t>
            </a:r>
          </a:p>
        </p:txBody>
      </p:sp>
    </p:spTree>
    <p:extLst>
      <p:ext uri="{BB962C8B-B14F-4D97-AF65-F5344CB8AC3E}">
        <p14:creationId xmlns:p14="http://schemas.microsoft.com/office/powerpoint/2010/main" val="2957366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" y="0"/>
            <a:ext cx="91311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29"/>
            <a:ext cx="8226425" cy="820271"/>
          </a:xfrm>
        </p:spPr>
        <p:txBody>
          <a:bodyPr/>
          <a:lstStyle/>
          <a:p>
            <a:r>
              <a:rPr lang="en-US" dirty="0" smtClean="0"/>
              <a:t>Santa Croce, Florence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609600"/>
          </a:xfrm>
        </p:spPr>
        <p:txBody>
          <a:bodyPr/>
          <a:lstStyle/>
          <a:p>
            <a:r>
              <a:rPr lang="en-US" b="1" dirty="0"/>
              <a:t>Santa Croce</a:t>
            </a:r>
          </a:p>
        </p:txBody>
      </p:sp>
    </p:spTree>
    <p:extLst>
      <p:ext uri="{BB962C8B-B14F-4D97-AF65-F5344CB8AC3E}">
        <p14:creationId xmlns:p14="http://schemas.microsoft.com/office/powerpoint/2010/main" val="668143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74638"/>
            <a:ext cx="3962400" cy="6049962"/>
          </a:xfrm>
        </p:spPr>
        <p:txBody>
          <a:bodyPr/>
          <a:lstStyle/>
          <a:p>
            <a:r>
              <a:rPr lang="en-US" dirty="0"/>
              <a:t>DANTE Alighieri (Monument of Dante in front of Santa Croce-Florence)</a:t>
            </a:r>
            <a:br>
              <a:rPr lang="en-US" dirty="0"/>
            </a:br>
            <a:r>
              <a:rPr lang="en-US" dirty="0"/>
              <a:t>He was a major Italian poet of the Middle Ages. His "Divine Comedy" is considered the greatest literary work and a masterpiece of world literature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842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1899564" cy="3763962"/>
          </a:xfrm>
        </p:spPr>
        <p:txBody>
          <a:bodyPr/>
          <a:lstStyle/>
          <a:p>
            <a:r>
              <a:rPr lang="en-US" dirty="0"/>
              <a:t>The basilica of Santa Maria Novella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963" y="-7374"/>
            <a:ext cx="7092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760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783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24581"/>
            <a:ext cx="2132013" cy="1347019"/>
          </a:xfrm>
        </p:spPr>
        <p:txBody>
          <a:bodyPr/>
          <a:lstStyle/>
          <a:p>
            <a:r>
              <a:rPr lang="en-US" dirty="0" smtClean="0"/>
              <a:t>Piazza </a:t>
            </a:r>
            <a:r>
              <a:rPr lang="en-US" dirty="0" err="1" smtClean="0"/>
              <a:t>Republica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57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2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5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82"/>
            <a:ext cx="9144000" cy="798139"/>
          </a:xfrm>
        </p:spPr>
        <p:txBody>
          <a:bodyPr/>
          <a:lstStyle/>
          <a:p>
            <a:r>
              <a:rPr lang="en-US" sz="2800" dirty="0"/>
              <a:t>The cave of </a:t>
            </a:r>
            <a:r>
              <a:rPr lang="en-US" sz="2800" dirty="0" err="1"/>
              <a:t>Buontalenti</a:t>
            </a:r>
            <a:r>
              <a:rPr lang="en-US" sz="2800" dirty="0"/>
              <a:t>-Florence - Boboli Gardens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84" y="793657"/>
            <a:ext cx="9203849" cy="609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571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818444"/>
          </a:xfrm>
        </p:spPr>
        <p:txBody>
          <a:bodyPr/>
          <a:lstStyle/>
          <a:p>
            <a:r>
              <a:rPr lang="it-IT" dirty="0"/>
              <a:t>Villa Medici in Poggio Caiano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44"/>
            <a:ext cx="9144000" cy="603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680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0"/>
            <a:ext cx="8226425" cy="914400"/>
          </a:xfrm>
        </p:spPr>
        <p:txBody>
          <a:bodyPr/>
          <a:lstStyle/>
          <a:p>
            <a:r>
              <a:rPr lang="en-US" dirty="0" smtClean="0"/>
              <a:t>Milan </a:t>
            </a:r>
            <a:r>
              <a:rPr lang="en-US" dirty="0" err="1" smtClean="0"/>
              <a:t>Duomo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248"/>
            <a:ext cx="9144000" cy="601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1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Milan skyline (industrial air pollution)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257"/>
            <a:ext cx="9136381" cy="640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Milan City Center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6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0" y="-13448"/>
            <a:ext cx="9161929" cy="687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-35860"/>
            <a:ext cx="5862638" cy="874060"/>
          </a:xfrm>
        </p:spPr>
        <p:txBody>
          <a:bodyPr/>
          <a:lstStyle/>
          <a:p>
            <a:r>
              <a:rPr lang="en-US" dirty="0" smtClean="0"/>
              <a:t>Naples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68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59"/>
            <a:ext cx="8839200" cy="684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67235"/>
            <a:ext cx="8226425" cy="1143000"/>
          </a:xfrm>
        </p:spPr>
        <p:txBody>
          <a:bodyPr/>
          <a:lstStyle/>
          <a:p>
            <a:r>
              <a:rPr lang="en-US" dirty="0" smtClean="0"/>
              <a:t>Palermo, Sicily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50728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7929"/>
            <a:ext cx="3232017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Palermo </a:t>
            </a:r>
            <a:r>
              <a:rPr lang="en-US" dirty="0" err="1" smtClean="0">
                <a:solidFill>
                  <a:srgbClr val="FFFFFF"/>
                </a:solidFill>
              </a:rPr>
              <a:t>Duomo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5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66" y="-30162"/>
            <a:ext cx="8226425" cy="792162"/>
          </a:xfrm>
        </p:spPr>
        <p:txBody>
          <a:bodyPr/>
          <a:lstStyle/>
          <a:p>
            <a:r>
              <a:rPr lang="en-US" dirty="0" err="1" smtClean="0"/>
              <a:t>Burano</a:t>
            </a:r>
            <a:r>
              <a:rPr lang="en-US" dirty="0" smtClean="0"/>
              <a:t> in Winter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4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Palermo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1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425" cy="838200"/>
          </a:xfrm>
        </p:spPr>
        <p:txBody>
          <a:bodyPr/>
          <a:lstStyle/>
          <a:p>
            <a:r>
              <a:rPr lang="en-US" dirty="0" err="1"/>
              <a:t>Civita</a:t>
            </a:r>
            <a:r>
              <a:rPr lang="en-US" dirty="0"/>
              <a:t> di </a:t>
            </a:r>
            <a:r>
              <a:rPr lang="en-US" dirty="0" err="1"/>
              <a:t>Bagnoregio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347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250"/>
            <a:ext cx="9144000" cy="661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101" y="95250"/>
            <a:ext cx="3733800" cy="792162"/>
          </a:xfrm>
        </p:spPr>
        <p:txBody>
          <a:bodyPr/>
          <a:lstStyle/>
          <a:p>
            <a:pPr algn="ctr"/>
            <a:r>
              <a:rPr lang="en-US" sz="2400" dirty="0" smtClean="0"/>
              <a:t>Villa </a:t>
            </a:r>
            <a:r>
              <a:rPr lang="en-US" sz="2400" dirty="0" err="1" smtClean="0"/>
              <a:t>D’Este</a:t>
            </a:r>
            <a:r>
              <a:rPr lang="en-US" sz="2400" dirty="0" smtClean="0"/>
              <a:t> at Tivoli near Rome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63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sights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"/>
            <a:ext cx="9144000" cy="627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Mt. Etna, Sicily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2" y="228600"/>
            <a:ext cx="9173067" cy="607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9" y="0"/>
            <a:ext cx="8226425" cy="914400"/>
          </a:xfrm>
        </p:spPr>
        <p:txBody>
          <a:bodyPr/>
          <a:lstStyle/>
          <a:p>
            <a:r>
              <a:rPr lang="en-US" dirty="0" smtClean="0"/>
              <a:t>Lake Como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4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Lake Garda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71390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57" y="0"/>
            <a:ext cx="8226425" cy="763904"/>
          </a:xfrm>
        </p:spPr>
        <p:txBody>
          <a:bodyPr/>
          <a:lstStyle/>
          <a:p>
            <a:r>
              <a:rPr lang="en-US" smtClean="0"/>
              <a:t>Garda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" y="763904"/>
            <a:ext cx="9146860" cy="609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1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8569"/>
            <a:ext cx="9152187" cy="642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Blue Grotto, Isle of Capri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4482"/>
            <a:ext cx="65440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362" y="5706036"/>
            <a:ext cx="7386638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Pieta (Michelangelo)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Murano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52400"/>
            <a:ext cx="4267200" cy="6553200"/>
          </a:xfrm>
        </p:spPr>
        <p:txBody>
          <a:bodyPr/>
          <a:lstStyle/>
          <a:p>
            <a:r>
              <a:rPr lang="en-US" dirty="0" err="1"/>
              <a:t>Murano</a:t>
            </a:r>
            <a:r>
              <a:rPr lang="en-US" dirty="0"/>
              <a:t> glass is a famous product of the Venetian island of </a:t>
            </a:r>
            <a:r>
              <a:rPr lang="en-US" dirty="0" err="1"/>
              <a:t>Murano</a:t>
            </a:r>
            <a:r>
              <a:rPr lang="en-US" dirty="0"/>
              <a:t>. Located off the shore of Venice, Italy, </a:t>
            </a:r>
            <a:r>
              <a:rPr lang="en-US" dirty="0" err="1"/>
              <a:t>Murano</a:t>
            </a:r>
            <a:r>
              <a:rPr lang="en-US" dirty="0"/>
              <a:t> has been a commercial port as far back as the 7th century. By the 10th century, the city had become well-known for its glassmakers</a:t>
            </a:r>
            <a:r>
              <a:rPr lang="en-US" dirty="0" smtClean="0"/>
              <a:t>, </a:t>
            </a:r>
            <a:r>
              <a:rPr lang="en-US" dirty="0"/>
              <a:t>who created unique </a:t>
            </a:r>
            <a:r>
              <a:rPr lang="en-US" dirty="0" err="1"/>
              <a:t>Murano</a:t>
            </a:r>
            <a:r>
              <a:rPr lang="en-US" dirty="0"/>
              <a:t> glass. While </a:t>
            </a:r>
            <a:r>
              <a:rPr lang="en-US" dirty="0" err="1"/>
              <a:t>Murano</a:t>
            </a:r>
            <a:r>
              <a:rPr lang="en-US" dirty="0"/>
              <a:t> glassmakers have settled and operate elsewhere, some say authentic </a:t>
            </a:r>
            <a:r>
              <a:rPr lang="en-US" dirty="0" err="1"/>
              <a:t>Murano</a:t>
            </a:r>
            <a:r>
              <a:rPr lang="en-US" dirty="0"/>
              <a:t> glass is fabricated only in </a:t>
            </a:r>
            <a:r>
              <a:rPr lang="en-US" dirty="0" err="1"/>
              <a:t>Murano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89327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8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4" y="0"/>
            <a:ext cx="90027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2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400050"/>
            <a:ext cx="7077075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2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3" y="0"/>
            <a:ext cx="88134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07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32657"/>
            <a:ext cx="8039100" cy="689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9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2"/>
            <a:ext cx="9152965" cy="686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5761038"/>
            <a:ext cx="5114365" cy="1143000"/>
          </a:xfrm>
        </p:spPr>
        <p:txBody>
          <a:bodyPr/>
          <a:lstStyle/>
          <a:p>
            <a:r>
              <a:rPr lang="en-US" dirty="0" smtClean="0"/>
              <a:t>Tomb of Pope John XXIII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7" y="381000"/>
            <a:ext cx="9159014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4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2286000" cy="3611562"/>
          </a:xfrm>
        </p:spPr>
        <p:txBody>
          <a:bodyPr/>
          <a:lstStyle/>
          <a:p>
            <a:pPr algn="ctr"/>
            <a:r>
              <a:rPr lang="en-US" dirty="0" smtClean="0"/>
              <a:t>Italian Alps</a:t>
            </a:r>
            <a:endParaRPr lang="en-US" dirty="0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5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2"/>
            <a:ext cx="9153555" cy="684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64" y="17852"/>
            <a:ext cx="8226425" cy="744148"/>
          </a:xfrm>
        </p:spPr>
        <p:txBody>
          <a:bodyPr/>
          <a:lstStyle/>
          <a:p>
            <a:r>
              <a:rPr lang="en-US" dirty="0" smtClean="0"/>
              <a:t>Apennine Mountains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4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1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7769225" cy="762000"/>
          </a:xfrm>
        </p:spPr>
        <p:txBody>
          <a:bodyPr/>
          <a:lstStyle/>
          <a:p>
            <a:r>
              <a:rPr lang="en-US" dirty="0" err="1" smtClean="0"/>
              <a:t>Amalfi</a:t>
            </a:r>
            <a:r>
              <a:rPr lang="en-US" dirty="0" smtClean="0"/>
              <a:t> Coast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48"/>
            <a:ext cx="9144000" cy="608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92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Products of Italy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770"/>
            <a:ext cx="9144000" cy="607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00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5" y="0"/>
            <a:ext cx="8332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8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5"/>
          <a:stretch/>
        </p:blipFill>
        <p:spPr bwMode="auto">
          <a:xfrm>
            <a:off x="2286000" y="1308847"/>
            <a:ext cx="6858000" cy="55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36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7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944" y="1"/>
            <a:ext cx="66974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47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" y="381001"/>
            <a:ext cx="9140432" cy="609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13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" y="457200"/>
            <a:ext cx="9097346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72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28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734"/>
            <a:ext cx="4343400" cy="357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6" y="3505200"/>
            <a:ext cx="5382053" cy="322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0"/>
            <a:ext cx="3943350" cy="524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3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7467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0"/>
            <a:ext cx="88174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25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agriculture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8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7787" y="0"/>
            <a:ext cx="8226425" cy="914400"/>
          </a:xfrm>
        </p:spPr>
        <p:txBody>
          <a:bodyPr/>
          <a:lstStyle/>
          <a:p>
            <a:r>
              <a:rPr lang="en-US" dirty="0" smtClean="0"/>
              <a:t>Olive Grove</a:t>
            </a:r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1143000"/>
            <a:ext cx="923924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9" y="-4482"/>
            <a:ext cx="8572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59" y="0"/>
            <a:ext cx="8226425" cy="1143000"/>
          </a:xfrm>
        </p:spPr>
        <p:txBody>
          <a:bodyPr/>
          <a:lstStyle/>
          <a:p>
            <a:r>
              <a:rPr lang="en-US" dirty="0" err="1" smtClean="0"/>
              <a:t>Vinyard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3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Citrus: oranges &amp; lemons</a:t>
            </a:r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48" y="0"/>
            <a:ext cx="3716887" cy="494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1"/>
            <a:ext cx="535634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16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13447"/>
            <a:ext cx="8226425" cy="748553"/>
          </a:xfrm>
        </p:spPr>
        <p:txBody>
          <a:bodyPr/>
          <a:lstStyle/>
          <a:p>
            <a:r>
              <a:rPr lang="en-US" dirty="0" smtClean="0"/>
              <a:t>Wheat Field (Durum wheat)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5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3805238" cy="868362"/>
          </a:xfrm>
        </p:spPr>
        <p:txBody>
          <a:bodyPr/>
          <a:lstStyle/>
          <a:p>
            <a:r>
              <a:rPr lang="en-US" dirty="0" smtClean="0"/>
              <a:t>Fig Trees</a:t>
            </a:r>
            <a:endParaRPr lang="en-US" dirty="0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2286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0"/>
            <a:ext cx="4775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8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 people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542" y="152400"/>
            <a:ext cx="6316662" cy="1143000"/>
          </a:xfrm>
        </p:spPr>
        <p:txBody>
          <a:bodyPr/>
          <a:lstStyle/>
          <a:p>
            <a:r>
              <a:rPr lang="en-US" dirty="0" smtClean="0"/>
              <a:t>Sicilians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200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9"/>
          <a:stretch/>
        </p:blipFill>
        <p:spPr bwMode="auto">
          <a:xfrm>
            <a:off x="3788374" y="152400"/>
            <a:ext cx="2250476" cy="416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990600" y="6019800"/>
            <a:ext cx="12192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0500"/>
            <a:ext cx="24765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99" y="2895600"/>
            <a:ext cx="2474101" cy="363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3823" y="4432011"/>
            <a:ext cx="2275027" cy="234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0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316662" cy="685800"/>
          </a:xfrm>
        </p:spPr>
        <p:txBody>
          <a:bodyPr/>
          <a:lstStyle/>
          <a:p>
            <a:r>
              <a:rPr lang="en-US" dirty="0" smtClean="0"/>
              <a:t>Tuscans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42" y="98092"/>
            <a:ext cx="4068058" cy="258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0" r="12798"/>
          <a:stretch/>
        </p:blipFill>
        <p:spPr bwMode="auto">
          <a:xfrm>
            <a:off x="2691580" y="4800600"/>
            <a:ext cx="2846439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14873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7616" y="4039988"/>
            <a:ext cx="2523983" cy="259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41742"/>
            <a:ext cx="2352816" cy="2158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62000" y="4800599"/>
            <a:ext cx="533400" cy="5388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taly map">
  <a:themeElements>
    <a:clrScheme name="Office Theme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99FFCC"/>
      </a:lt1>
      <a:dk2>
        <a:srgbClr val="000000"/>
      </a:dk2>
      <a:lt2>
        <a:srgbClr val="CCCCCC"/>
      </a:lt2>
      <a:accent1>
        <a:srgbClr val="337306"/>
      </a:accent1>
      <a:accent2>
        <a:srgbClr val="0B576E"/>
      </a:accent2>
      <a:accent3>
        <a:srgbClr val="CAFFE2"/>
      </a:accent3>
      <a:accent4>
        <a:srgbClr val="000000"/>
      </a:accent4>
      <a:accent5>
        <a:srgbClr val="ADBCAA"/>
      </a:accent5>
      <a:accent6>
        <a:srgbClr val="094E63"/>
      </a:accent6>
      <a:hlink>
        <a:srgbClr val="00592D"/>
      </a:hlink>
      <a:folHlink>
        <a:srgbClr val="413B6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CAFFE2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CAFFE2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CAFFE2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99FFCC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CAFFE2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008040"/>
        </a:accent1>
        <a:accent2>
          <a:srgbClr val="00734C"/>
        </a:accent2>
        <a:accent3>
          <a:srgbClr val="FFFFFF"/>
        </a:accent3>
        <a:accent4>
          <a:srgbClr val="000000"/>
        </a:accent4>
        <a:accent5>
          <a:srgbClr val="AAC0AF"/>
        </a:accent5>
        <a:accent6>
          <a:srgbClr val="006844"/>
        </a:accent6>
        <a:hlink>
          <a:srgbClr val="006633"/>
        </a:hlink>
        <a:folHlink>
          <a:srgbClr val="00593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37306"/>
        </a:accent1>
        <a:accent2>
          <a:srgbClr val="0B576E"/>
        </a:accent2>
        <a:accent3>
          <a:srgbClr val="FFFFFF"/>
        </a:accent3>
        <a:accent4>
          <a:srgbClr val="000000"/>
        </a:accent4>
        <a:accent5>
          <a:srgbClr val="ADBCAA"/>
        </a:accent5>
        <a:accent6>
          <a:srgbClr val="094E63"/>
        </a:accent6>
        <a:hlink>
          <a:srgbClr val="00592D"/>
        </a:hlink>
        <a:folHlink>
          <a:srgbClr val="413B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44700"/>
        </a:accent1>
        <a:accent2>
          <a:srgbClr val="006633"/>
        </a:accent2>
        <a:accent3>
          <a:srgbClr val="FFFFFF"/>
        </a:accent3>
        <a:accent4>
          <a:srgbClr val="000000"/>
        </a:accent4>
        <a:accent5>
          <a:srgbClr val="C8B1AA"/>
        </a:accent5>
        <a:accent6>
          <a:srgbClr val="005C2D"/>
        </a:accent6>
        <a:hlink>
          <a:srgbClr val="732235"/>
        </a:hlink>
        <a:folHlink>
          <a:srgbClr val="5A1B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6500"/>
        </a:accent1>
        <a:accent2>
          <a:srgbClr val="8C3A2A"/>
        </a:accent2>
        <a:accent3>
          <a:srgbClr val="FFFFFF"/>
        </a:accent3>
        <a:accent4>
          <a:srgbClr val="000000"/>
        </a:accent4>
        <a:accent5>
          <a:srgbClr val="BCB8AA"/>
        </a:accent5>
        <a:accent6>
          <a:srgbClr val="7E3425"/>
        </a:accent6>
        <a:hlink>
          <a:srgbClr val="4D317A"/>
        </a:hlink>
        <a:folHlink>
          <a:srgbClr val="04592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italy map</Template>
  <TotalTime>1417</TotalTime>
  <Words>468</Words>
  <Application>Microsoft Office PowerPoint</Application>
  <PresentationFormat>On-screen Show (4:3)</PresentationFormat>
  <Paragraphs>67</Paragraphs>
  <Slides>100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02" baseType="lpstr">
      <vt:lpstr>italy map</vt:lpstr>
      <vt:lpstr>1_Default Design</vt:lpstr>
      <vt:lpstr>Italy – Jewel of the Mediterranean – Part 2</vt:lpstr>
      <vt:lpstr>Burano</vt:lpstr>
      <vt:lpstr>PowerPoint Presentation</vt:lpstr>
      <vt:lpstr>PowerPoint Presentation</vt:lpstr>
      <vt:lpstr>PowerPoint Presentation</vt:lpstr>
      <vt:lpstr>Burano in Winter</vt:lpstr>
      <vt:lpstr>Murano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Outside of rome &amp; Venice</vt:lpstr>
      <vt:lpstr>Florence – cradle of the renaissance</vt:lpstr>
      <vt:lpstr>Michelangelo square - Statue of David – overlooks the River Arno and the old city</vt:lpstr>
      <vt:lpstr>Florence</vt:lpstr>
      <vt:lpstr>PowerPoint Presentation</vt:lpstr>
      <vt:lpstr>Duomo: Cathedral of Santa Maria del Fiore and the Giotto Bell Tower</vt:lpstr>
      <vt:lpstr>PowerPoint Presentation</vt:lpstr>
      <vt:lpstr>Duomo – interior shot of the dome</vt:lpstr>
      <vt:lpstr>PowerPoint Presentation</vt:lpstr>
      <vt:lpstr>Duomo: from behind the baptistery</vt:lpstr>
      <vt:lpstr>Baptistery doors: Door of Heaven</vt:lpstr>
      <vt:lpstr>North door of the Baptistery of Florence, the door of paradise, bronze, detail.</vt:lpstr>
      <vt:lpstr>Florence</vt:lpstr>
      <vt:lpstr>Ponte Vecchio</vt:lpstr>
      <vt:lpstr>PowerPoint Presentation</vt:lpstr>
      <vt:lpstr>Avenue of the tombstones</vt:lpstr>
      <vt:lpstr>Fountain of Neptune: situated on the Piazza della Signoria</vt:lpstr>
      <vt:lpstr>Perseus and the Gorgon: one of many sculptures in the The Loggia dei Lanzi, also called the Loggia della Signoria, near the Palazzo Vecchio </vt:lpstr>
      <vt:lpstr>Florence: Replica of David in front of the Palazzo Vecchio in the Piazza della Signoria </vt:lpstr>
      <vt:lpstr>The Statue of David, completed by Michelangelo in 1504, is one of the most renowned works of the Renaissance.</vt:lpstr>
      <vt:lpstr>David (Michelangelo) in Florence. The original sculpture has been moved to the Academy of Art (museum) to protect it from weather and polluted air.</vt:lpstr>
      <vt:lpstr>PowerPoint Presentation</vt:lpstr>
      <vt:lpstr>PowerPoint Presentation</vt:lpstr>
      <vt:lpstr>PowerPoint Presentation</vt:lpstr>
      <vt:lpstr>Madonna</vt:lpstr>
      <vt:lpstr>The singer pulpit by Donatello</vt:lpstr>
      <vt:lpstr>The rape of the Sabine Women</vt:lpstr>
      <vt:lpstr>Santa Croce, Florence</vt:lpstr>
      <vt:lpstr>Santa Croce</vt:lpstr>
      <vt:lpstr>DANTE Alighieri (Monument of Dante in front of Santa Croce-Florence) He was a major Italian poet of the Middle Ages. His "Divine Comedy" is considered the greatest literary work and a masterpiece of world literature.</vt:lpstr>
      <vt:lpstr>The basilica of Santa Maria Novella</vt:lpstr>
      <vt:lpstr>PowerPoint Presentation</vt:lpstr>
      <vt:lpstr>Piazza Republica</vt:lpstr>
      <vt:lpstr>The cave of Buontalenti-Florence - Boboli Gardens</vt:lpstr>
      <vt:lpstr>Villa Medici in Poggio Caiano</vt:lpstr>
      <vt:lpstr>Milan Duomo</vt:lpstr>
      <vt:lpstr>Milan skyline (industrial air pollution)</vt:lpstr>
      <vt:lpstr>Milan City Center</vt:lpstr>
      <vt:lpstr>Naples</vt:lpstr>
      <vt:lpstr>Naples</vt:lpstr>
      <vt:lpstr>Naples</vt:lpstr>
      <vt:lpstr>Palermo, Sicily</vt:lpstr>
      <vt:lpstr>Palermo Duomo</vt:lpstr>
      <vt:lpstr>Palermo</vt:lpstr>
      <vt:lpstr>Civita di Bagnoregio</vt:lpstr>
      <vt:lpstr>Villa D’Este at Tivoli near Rome</vt:lpstr>
      <vt:lpstr>sights</vt:lpstr>
      <vt:lpstr>Mt. Etna, Sicily</vt:lpstr>
      <vt:lpstr>Lake Como</vt:lpstr>
      <vt:lpstr>Lake Garda</vt:lpstr>
      <vt:lpstr>Garda</vt:lpstr>
      <vt:lpstr>Blue Grotto, Isle of Capri</vt:lpstr>
      <vt:lpstr>Pieta (Michelangelo)</vt:lpstr>
      <vt:lpstr>PowerPoint Presentation</vt:lpstr>
      <vt:lpstr>PowerPoint Presentation</vt:lpstr>
      <vt:lpstr>PowerPoint Presentation</vt:lpstr>
      <vt:lpstr>PowerPoint Presentation</vt:lpstr>
      <vt:lpstr>Tomb of Pope John XXIII</vt:lpstr>
      <vt:lpstr>PowerPoint Presentation</vt:lpstr>
      <vt:lpstr>Italian Alps</vt:lpstr>
      <vt:lpstr>Apennine Mountains</vt:lpstr>
      <vt:lpstr>PowerPoint Presentation</vt:lpstr>
      <vt:lpstr>Amalfi Coast</vt:lpstr>
      <vt:lpstr>Products of Italy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Italian agriculture</vt:lpstr>
      <vt:lpstr>Olive Grove</vt:lpstr>
      <vt:lpstr>Vinyard</vt:lpstr>
      <vt:lpstr>Citrus: oranges &amp; lemons</vt:lpstr>
      <vt:lpstr>Wheat Field (Durum wheat)</vt:lpstr>
      <vt:lpstr>Fig Trees</vt:lpstr>
      <vt:lpstr>Italian people</vt:lpstr>
      <vt:lpstr>Sicilians</vt:lpstr>
      <vt:lpstr>Tuscans</vt:lpstr>
      <vt:lpstr>Northern Italians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Italy – Jewel of the Mediterranean</dc:title>
  <dc:creator>Joe</dc:creator>
  <cp:lastModifiedBy>Joe</cp:lastModifiedBy>
  <cp:revision>41</cp:revision>
  <dcterms:created xsi:type="dcterms:W3CDTF">2011-02-27T01:21:07Z</dcterms:created>
  <dcterms:modified xsi:type="dcterms:W3CDTF">2011-03-04T14:53:28Z</dcterms:modified>
</cp:coreProperties>
</file>