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16"/>
  </p:notesMasterIdLst>
  <p:sldIdLst>
    <p:sldId id="256" r:id="rId3"/>
    <p:sldId id="257" r:id="rId4"/>
    <p:sldId id="258" r:id="rId5"/>
    <p:sldId id="260" r:id="rId6"/>
    <p:sldId id="261" r:id="rId7"/>
    <p:sldId id="262" r:id="rId8"/>
    <p:sldId id="263" r:id="rId9"/>
    <p:sldId id="264" r:id="rId10"/>
    <p:sldId id="259" r:id="rId11"/>
    <p:sldId id="265" r:id="rId12"/>
    <p:sldId id="266" r:id="rId13"/>
    <p:sldId id="277" r:id="rId14"/>
    <p:sldId id="267" r:id="rId15"/>
    <p:sldId id="268" r:id="rId16"/>
    <p:sldId id="269" r:id="rId17"/>
    <p:sldId id="301" r:id="rId18"/>
    <p:sldId id="270" r:id="rId19"/>
    <p:sldId id="271" r:id="rId20"/>
    <p:sldId id="272" r:id="rId21"/>
    <p:sldId id="273" r:id="rId22"/>
    <p:sldId id="274" r:id="rId23"/>
    <p:sldId id="276" r:id="rId24"/>
    <p:sldId id="275" r:id="rId25"/>
    <p:sldId id="278" r:id="rId26"/>
    <p:sldId id="279" r:id="rId27"/>
    <p:sldId id="280" r:id="rId28"/>
    <p:sldId id="281" r:id="rId29"/>
    <p:sldId id="282" r:id="rId30"/>
    <p:sldId id="283" r:id="rId31"/>
    <p:sldId id="303" r:id="rId32"/>
    <p:sldId id="284" r:id="rId33"/>
    <p:sldId id="285" r:id="rId34"/>
    <p:sldId id="287" r:id="rId35"/>
    <p:sldId id="286" r:id="rId36"/>
    <p:sldId id="291" r:id="rId37"/>
    <p:sldId id="328" r:id="rId38"/>
    <p:sldId id="302" r:id="rId39"/>
    <p:sldId id="288" r:id="rId40"/>
    <p:sldId id="289" r:id="rId41"/>
    <p:sldId id="290" r:id="rId42"/>
    <p:sldId id="292" r:id="rId43"/>
    <p:sldId id="295" r:id="rId44"/>
    <p:sldId id="297" r:id="rId45"/>
    <p:sldId id="298" r:id="rId46"/>
    <p:sldId id="299" r:id="rId47"/>
    <p:sldId id="300" r:id="rId48"/>
    <p:sldId id="304" r:id="rId49"/>
    <p:sldId id="305" r:id="rId50"/>
    <p:sldId id="306" r:id="rId51"/>
    <p:sldId id="395" r:id="rId52"/>
    <p:sldId id="402" r:id="rId53"/>
    <p:sldId id="403" r:id="rId54"/>
    <p:sldId id="404" r:id="rId55"/>
    <p:sldId id="405" r:id="rId56"/>
    <p:sldId id="406" r:id="rId57"/>
    <p:sldId id="407" r:id="rId58"/>
    <p:sldId id="408" r:id="rId59"/>
    <p:sldId id="397" r:id="rId60"/>
    <p:sldId id="396" r:id="rId61"/>
    <p:sldId id="398" r:id="rId62"/>
    <p:sldId id="399" r:id="rId63"/>
    <p:sldId id="400" r:id="rId64"/>
    <p:sldId id="401" r:id="rId65"/>
    <p:sldId id="409" r:id="rId66"/>
    <p:sldId id="411" r:id="rId67"/>
    <p:sldId id="410" r:id="rId68"/>
    <p:sldId id="412"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361" r:id="rId89"/>
    <p:sldId id="362" r:id="rId90"/>
    <p:sldId id="393" r:id="rId91"/>
    <p:sldId id="372" r:id="rId92"/>
    <p:sldId id="373" r:id="rId93"/>
    <p:sldId id="394" r:id="rId94"/>
    <p:sldId id="363" r:id="rId95"/>
    <p:sldId id="364" r:id="rId96"/>
    <p:sldId id="389" r:id="rId97"/>
    <p:sldId id="390" r:id="rId98"/>
    <p:sldId id="365" r:id="rId99"/>
    <p:sldId id="316" r:id="rId100"/>
    <p:sldId id="366" r:id="rId101"/>
    <p:sldId id="314" r:id="rId102"/>
    <p:sldId id="367" r:id="rId103"/>
    <p:sldId id="315" r:id="rId104"/>
    <p:sldId id="391" r:id="rId105"/>
    <p:sldId id="369" r:id="rId106"/>
    <p:sldId id="392" r:id="rId107"/>
    <p:sldId id="370" r:id="rId108"/>
    <p:sldId id="374" r:id="rId109"/>
    <p:sldId id="376" r:id="rId110"/>
    <p:sldId id="371" r:id="rId111"/>
    <p:sldId id="377" r:id="rId112"/>
    <p:sldId id="378" r:id="rId113"/>
    <p:sldId id="379" r:id="rId114"/>
    <p:sldId id="380" r:id="rId1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53" d="100"/>
          <a:sy n="53" d="100"/>
        </p:scale>
        <p:origin x="-141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slide" Target="slides/slide113.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3E50322-391A-4CA1-A9E2-F837F07621AC}" type="slidenum">
              <a:rPr lang="en-US"/>
              <a:pPr/>
              <a:t>‹#›</a:t>
            </a:fld>
            <a:endParaRPr lang="en-US"/>
          </a:p>
        </p:txBody>
      </p:sp>
    </p:spTree>
    <p:extLst>
      <p:ext uri="{BB962C8B-B14F-4D97-AF65-F5344CB8AC3E}">
        <p14:creationId xmlns:p14="http://schemas.microsoft.com/office/powerpoint/2010/main" val="6954247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defRPr/>
            </a:lvl1pPr>
          </a:lstStyle>
          <a:p>
            <a:pPr lvl="0"/>
            <a:r>
              <a:rPr lang="en-US" noProof="0" smtClean="0"/>
              <a:t>Click to edit Master title style</a:t>
            </a:r>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71ED6F51-FE5B-48B8-BB76-3B8489EAC0D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D62949-8DD6-47F7-85B4-0C06E26D1F5C}" type="slidenum">
              <a:rPr lang="en-US"/>
              <a:pPr/>
              <a:t>‹#›</a:t>
            </a:fld>
            <a:endParaRPr lang="en-US"/>
          </a:p>
        </p:txBody>
      </p:sp>
    </p:spTree>
    <p:extLst>
      <p:ext uri="{BB962C8B-B14F-4D97-AF65-F5344CB8AC3E}">
        <p14:creationId xmlns:p14="http://schemas.microsoft.com/office/powerpoint/2010/main" val="153039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F8A7D2-305E-40FC-83E9-73CE1FE1ABA0}" type="slidenum">
              <a:rPr lang="en-US"/>
              <a:pPr/>
              <a:t>‹#›</a:t>
            </a:fld>
            <a:endParaRPr lang="en-US"/>
          </a:p>
        </p:txBody>
      </p:sp>
    </p:spTree>
    <p:extLst>
      <p:ext uri="{BB962C8B-B14F-4D97-AF65-F5344CB8AC3E}">
        <p14:creationId xmlns:p14="http://schemas.microsoft.com/office/powerpoint/2010/main" val="292999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43FBC23A-0CBA-4B03-87F1-272EF65FD3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1B63D7-DA63-4EFC-B299-88DB8B2D647B}" type="slidenum">
              <a:rPr lang="en-US"/>
              <a:pPr/>
              <a:t>‹#›</a:t>
            </a:fld>
            <a:endParaRPr lang="en-US"/>
          </a:p>
        </p:txBody>
      </p:sp>
    </p:spTree>
    <p:extLst>
      <p:ext uri="{BB962C8B-B14F-4D97-AF65-F5344CB8AC3E}">
        <p14:creationId xmlns:p14="http://schemas.microsoft.com/office/powerpoint/2010/main" val="3386300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1996A6-0C56-4489-B376-7139FB2CE119}" type="slidenum">
              <a:rPr lang="en-US"/>
              <a:pPr/>
              <a:t>‹#›</a:t>
            </a:fld>
            <a:endParaRPr lang="en-US"/>
          </a:p>
        </p:txBody>
      </p:sp>
    </p:spTree>
    <p:extLst>
      <p:ext uri="{BB962C8B-B14F-4D97-AF65-F5344CB8AC3E}">
        <p14:creationId xmlns:p14="http://schemas.microsoft.com/office/powerpoint/2010/main" val="4237118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D94BB1-83AE-43ED-BCA4-6FB685A0E12B}" type="slidenum">
              <a:rPr lang="en-US"/>
              <a:pPr/>
              <a:t>‹#›</a:t>
            </a:fld>
            <a:endParaRPr lang="en-US"/>
          </a:p>
        </p:txBody>
      </p:sp>
    </p:spTree>
    <p:extLst>
      <p:ext uri="{BB962C8B-B14F-4D97-AF65-F5344CB8AC3E}">
        <p14:creationId xmlns:p14="http://schemas.microsoft.com/office/powerpoint/2010/main" val="883546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FA180DD-511F-4DEA-BA9A-545B328724F4}" type="slidenum">
              <a:rPr lang="en-US"/>
              <a:pPr/>
              <a:t>‹#›</a:t>
            </a:fld>
            <a:endParaRPr lang="en-US"/>
          </a:p>
        </p:txBody>
      </p:sp>
    </p:spTree>
    <p:extLst>
      <p:ext uri="{BB962C8B-B14F-4D97-AF65-F5344CB8AC3E}">
        <p14:creationId xmlns:p14="http://schemas.microsoft.com/office/powerpoint/2010/main" val="3455470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46D882-2F20-4F50-B765-286960293EAB}" type="slidenum">
              <a:rPr lang="en-US"/>
              <a:pPr/>
              <a:t>‹#›</a:t>
            </a:fld>
            <a:endParaRPr lang="en-US"/>
          </a:p>
        </p:txBody>
      </p:sp>
    </p:spTree>
    <p:extLst>
      <p:ext uri="{BB962C8B-B14F-4D97-AF65-F5344CB8AC3E}">
        <p14:creationId xmlns:p14="http://schemas.microsoft.com/office/powerpoint/2010/main" val="3218571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7A8524-03DB-4AF7-B80C-0F27268E1993}" type="slidenum">
              <a:rPr lang="en-US"/>
              <a:pPr/>
              <a:t>‹#›</a:t>
            </a:fld>
            <a:endParaRPr lang="en-US"/>
          </a:p>
        </p:txBody>
      </p:sp>
    </p:spTree>
    <p:extLst>
      <p:ext uri="{BB962C8B-B14F-4D97-AF65-F5344CB8AC3E}">
        <p14:creationId xmlns:p14="http://schemas.microsoft.com/office/powerpoint/2010/main" val="2268359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4361AD-28DF-4F70-8D9E-52791CB57CE0}" type="slidenum">
              <a:rPr lang="en-US"/>
              <a:pPr/>
              <a:t>‹#›</a:t>
            </a:fld>
            <a:endParaRPr lang="en-US"/>
          </a:p>
        </p:txBody>
      </p:sp>
    </p:spTree>
    <p:extLst>
      <p:ext uri="{BB962C8B-B14F-4D97-AF65-F5344CB8AC3E}">
        <p14:creationId xmlns:p14="http://schemas.microsoft.com/office/powerpoint/2010/main" val="171983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9300B3-2B55-48B5-A9C0-26AFA24F71C1}" type="slidenum">
              <a:rPr lang="en-US"/>
              <a:pPr/>
              <a:t>‹#›</a:t>
            </a:fld>
            <a:endParaRPr lang="en-US"/>
          </a:p>
        </p:txBody>
      </p:sp>
    </p:spTree>
    <p:extLst>
      <p:ext uri="{BB962C8B-B14F-4D97-AF65-F5344CB8AC3E}">
        <p14:creationId xmlns:p14="http://schemas.microsoft.com/office/powerpoint/2010/main" val="179177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6FB3FC-5B4B-436F-8038-DA6A5632D747}" type="slidenum">
              <a:rPr lang="en-US"/>
              <a:pPr/>
              <a:t>‹#›</a:t>
            </a:fld>
            <a:endParaRPr lang="en-US"/>
          </a:p>
        </p:txBody>
      </p:sp>
    </p:spTree>
    <p:extLst>
      <p:ext uri="{BB962C8B-B14F-4D97-AF65-F5344CB8AC3E}">
        <p14:creationId xmlns:p14="http://schemas.microsoft.com/office/powerpoint/2010/main" val="410643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2F986-580A-4076-9415-152C47639BAC}" type="slidenum">
              <a:rPr lang="en-US"/>
              <a:pPr/>
              <a:t>‹#›</a:t>
            </a:fld>
            <a:endParaRPr lang="en-US"/>
          </a:p>
        </p:txBody>
      </p:sp>
    </p:spTree>
    <p:extLst>
      <p:ext uri="{BB962C8B-B14F-4D97-AF65-F5344CB8AC3E}">
        <p14:creationId xmlns:p14="http://schemas.microsoft.com/office/powerpoint/2010/main" val="2076911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A5A8C5-D218-4402-A6AE-57613A28CB73}" type="slidenum">
              <a:rPr lang="en-US"/>
              <a:pPr/>
              <a:t>‹#›</a:t>
            </a:fld>
            <a:endParaRPr lang="en-US"/>
          </a:p>
        </p:txBody>
      </p:sp>
    </p:spTree>
    <p:extLst>
      <p:ext uri="{BB962C8B-B14F-4D97-AF65-F5344CB8AC3E}">
        <p14:creationId xmlns:p14="http://schemas.microsoft.com/office/powerpoint/2010/main" val="151157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9857DB-1668-4084-B9E0-F47585D58E4F}" type="slidenum">
              <a:rPr lang="en-US"/>
              <a:pPr/>
              <a:t>‹#›</a:t>
            </a:fld>
            <a:endParaRPr lang="en-US"/>
          </a:p>
        </p:txBody>
      </p:sp>
    </p:spTree>
    <p:extLst>
      <p:ext uri="{BB962C8B-B14F-4D97-AF65-F5344CB8AC3E}">
        <p14:creationId xmlns:p14="http://schemas.microsoft.com/office/powerpoint/2010/main" val="19007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7D0B60-2D91-4E58-B4FE-F874DCE2560E}" type="slidenum">
              <a:rPr lang="en-US"/>
              <a:pPr/>
              <a:t>‹#›</a:t>
            </a:fld>
            <a:endParaRPr lang="en-US"/>
          </a:p>
        </p:txBody>
      </p:sp>
    </p:spTree>
    <p:extLst>
      <p:ext uri="{BB962C8B-B14F-4D97-AF65-F5344CB8AC3E}">
        <p14:creationId xmlns:p14="http://schemas.microsoft.com/office/powerpoint/2010/main" val="8730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A91EB1D-C67D-44A7-A1B0-43A009E9D57F}" type="slidenum">
              <a:rPr lang="en-US"/>
              <a:pPr/>
              <a:t>‹#›</a:t>
            </a:fld>
            <a:endParaRPr lang="en-US"/>
          </a:p>
        </p:txBody>
      </p:sp>
    </p:spTree>
    <p:extLst>
      <p:ext uri="{BB962C8B-B14F-4D97-AF65-F5344CB8AC3E}">
        <p14:creationId xmlns:p14="http://schemas.microsoft.com/office/powerpoint/2010/main" val="17798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617E5A7-FD20-43C0-94F5-D44CC52EDF34}" type="slidenum">
              <a:rPr lang="en-US"/>
              <a:pPr/>
              <a:t>‹#›</a:t>
            </a:fld>
            <a:endParaRPr lang="en-US"/>
          </a:p>
        </p:txBody>
      </p:sp>
    </p:spTree>
    <p:extLst>
      <p:ext uri="{BB962C8B-B14F-4D97-AF65-F5344CB8AC3E}">
        <p14:creationId xmlns:p14="http://schemas.microsoft.com/office/powerpoint/2010/main" val="379558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DC4018-56AB-4A8D-AF84-89A2690216CB}" type="slidenum">
              <a:rPr lang="en-US"/>
              <a:pPr/>
              <a:t>‹#›</a:t>
            </a:fld>
            <a:endParaRPr lang="en-US"/>
          </a:p>
        </p:txBody>
      </p:sp>
    </p:spTree>
    <p:extLst>
      <p:ext uri="{BB962C8B-B14F-4D97-AF65-F5344CB8AC3E}">
        <p14:creationId xmlns:p14="http://schemas.microsoft.com/office/powerpoint/2010/main" val="329043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C61866-7F38-4408-9361-049D3CF1D0BD}" type="slidenum">
              <a:rPr lang="en-US"/>
              <a:pPr/>
              <a:t>‹#›</a:t>
            </a:fld>
            <a:endParaRPr lang="en-US"/>
          </a:p>
        </p:txBody>
      </p:sp>
    </p:spTree>
    <p:extLst>
      <p:ext uri="{BB962C8B-B14F-4D97-AF65-F5344CB8AC3E}">
        <p14:creationId xmlns:p14="http://schemas.microsoft.com/office/powerpoint/2010/main" val="84583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4AEC7C-EFE9-4C10-976A-87925CAB9123}" type="slidenum">
              <a:rPr lang="en-US"/>
              <a:pPr/>
              <a:t>‹#›</a:t>
            </a:fld>
            <a:endParaRPr lang="en-US"/>
          </a:p>
        </p:txBody>
      </p:sp>
    </p:spTree>
    <p:extLst>
      <p:ext uri="{BB962C8B-B14F-4D97-AF65-F5344CB8AC3E}">
        <p14:creationId xmlns:p14="http://schemas.microsoft.com/office/powerpoint/2010/main" val="22343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5A8477-FCD5-4BD6-9671-BD3AFCE4AC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A1E1A9-2DA6-4FD0-A92A-FBB0A258A23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667000" y="1752600"/>
            <a:ext cx="4800600" cy="1470025"/>
          </a:xfrm>
        </p:spPr>
        <p:txBody>
          <a:bodyPr/>
          <a:lstStyle/>
          <a:p>
            <a:pPr algn="ctr"/>
            <a:r>
              <a:rPr lang="en-US" b="1" dirty="0" smtClean="0">
                <a:solidFill>
                  <a:srgbClr val="008000"/>
                </a:solidFill>
                <a:effectLst>
                  <a:outerShdw blurRad="38100" dist="38100" dir="2700000" algn="tl">
                    <a:srgbClr val="000000">
                      <a:alpha val="43137"/>
                    </a:srgbClr>
                  </a:outerShdw>
                </a:effectLst>
              </a:rPr>
              <a:t>Italy – Jewel of the Mediterranean – Part 1</a:t>
            </a:r>
            <a:endParaRPr lang="en-US" b="1" dirty="0">
              <a:solidFill>
                <a:srgbClr val="008000"/>
              </a:solidFill>
              <a:effectLst>
                <a:outerShdw blurRad="38100" dist="38100" dir="2700000" algn="tl">
                  <a:srgbClr val="000000">
                    <a:alpha val="43137"/>
                  </a:srgbClr>
                </a:outerShdw>
              </a:effectLst>
            </a:endParaRPr>
          </a:p>
        </p:txBody>
      </p:sp>
      <p:sp>
        <p:nvSpPr>
          <p:cNvPr id="58371" name="Rectangle 3"/>
          <p:cNvSpPr>
            <a:spLocks noGrp="1" noChangeArrowheads="1"/>
          </p:cNvSpPr>
          <p:nvPr>
            <p:ph type="subTitle" idx="1"/>
          </p:nvPr>
        </p:nvSpPr>
        <p:spPr>
          <a:xfrm>
            <a:off x="3124200" y="3886200"/>
            <a:ext cx="4114800" cy="1752600"/>
          </a:xfrm>
        </p:spPr>
        <p:txBody>
          <a:bodyPr/>
          <a:lstStyle/>
          <a:p>
            <a:pPr algn="ctr"/>
            <a:r>
              <a:rPr lang="en-US" sz="2800" dirty="0" smtClean="0">
                <a:solidFill>
                  <a:srgbClr val="FF0000"/>
                </a:solidFill>
                <a:effectLst>
                  <a:outerShdw blurRad="38100" dist="38100" dir="2700000" algn="tl">
                    <a:srgbClr val="000000">
                      <a:alpha val="43137"/>
                    </a:srgbClr>
                  </a:outerShdw>
                </a:effectLst>
                <a:latin typeface="Arial Black" pitchFamily="34" charset="0"/>
              </a:rPr>
              <a:t>Enchantment Abounds!</a:t>
            </a:r>
            <a:endParaRPr lang="en-US" sz="2800" dirty="0">
              <a:solidFill>
                <a:srgbClr val="FF0000"/>
              </a:solidFill>
              <a:effectLst>
                <a:outerShdw blurRad="38100" dist="38100" dir="2700000" algn="tl">
                  <a:srgbClr val="000000">
                    <a:alpha val="43137"/>
                  </a:srgbClr>
                </a:outerShdw>
              </a:effectLst>
              <a:latin typeface="Arial Black" pitchFamily="34" charset="0"/>
            </a:endParaRPr>
          </a:p>
        </p:txBody>
      </p:sp>
      <p:sp>
        <p:nvSpPr>
          <p:cNvPr id="2" name="Rectangle 1"/>
          <p:cNvSpPr/>
          <p:nvPr/>
        </p:nvSpPr>
        <p:spPr>
          <a:xfrm>
            <a:off x="2286000" y="3429000"/>
            <a:ext cx="5638800" cy="2286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057400" y="3429000"/>
            <a:ext cx="228600" cy="2286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7924800" y="3449893"/>
            <a:ext cx="228600" cy="2286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Rome – The eternal City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13176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39"/>
            <a:ext cx="8534400" cy="682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Venice</a:t>
            </a:r>
            <a:endParaRPr lang="en-US" dirty="0"/>
          </a:p>
        </p:txBody>
      </p:sp>
    </p:spTree>
    <p:extLst>
      <p:ext uri="{BB962C8B-B14F-4D97-AF65-F5344CB8AC3E}">
        <p14:creationId xmlns:p14="http://schemas.microsoft.com/office/powerpoint/2010/main" val="40815093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9436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0"/>
            <a:ext cx="881742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6" y="17929"/>
            <a:ext cx="8226425" cy="591671"/>
          </a:xfrm>
        </p:spPr>
        <p:txBody>
          <a:bodyPr/>
          <a:lstStyle/>
          <a:p>
            <a:r>
              <a:rPr lang="en-US" dirty="0" smtClean="0"/>
              <a:t>Venice: Rialto Bridge</a:t>
            </a:r>
            <a:endParaRPr lang="en-US" dirty="0"/>
          </a:p>
        </p:txBody>
      </p:sp>
    </p:spTree>
    <p:extLst>
      <p:ext uri="{BB962C8B-B14F-4D97-AF65-F5344CB8AC3E}">
        <p14:creationId xmlns:p14="http://schemas.microsoft.com/office/powerpoint/2010/main" val="7076995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8985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16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5573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095500"/>
            <a:ext cx="46482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025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3636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35859"/>
            <a:ext cx="8226425" cy="759253"/>
          </a:xfrm>
        </p:spPr>
        <p:txBody>
          <a:bodyPr/>
          <a:lstStyle/>
          <a:p>
            <a:r>
              <a:rPr lang="en-US" dirty="0" smtClean="0"/>
              <a:t>Grand Canal</a:t>
            </a:r>
            <a:endParaRPr lang="en-US"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12"/>
            <a:ext cx="9144000" cy="607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4731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0"/>
            <a:ext cx="5019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3488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600075"/>
            <a:ext cx="9115425"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9842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2286000" cy="3916362"/>
          </a:xfrm>
        </p:spPr>
        <p:txBody>
          <a:bodyPr/>
          <a:lstStyle/>
          <a:p>
            <a:pPr algn="ctr"/>
            <a:r>
              <a:rPr lang="en-US" dirty="0" smtClean="0"/>
              <a:t>Tradition: Gondolas</a:t>
            </a:r>
            <a:endParaRPr lang="en-US"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273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99" y="31376"/>
            <a:ext cx="8226425" cy="723094"/>
          </a:xfrm>
        </p:spPr>
        <p:txBody>
          <a:bodyPr/>
          <a:lstStyle/>
          <a:p>
            <a:r>
              <a:rPr lang="en-US" dirty="0" smtClean="0"/>
              <a:t>I Love You, Rome!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75447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308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0029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9251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Grand Hotel des </a:t>
            </a:r>
            <a:r>
              <a:rPr lang="en-US" b="1" dirty="0" err="1"/>
              <a:t>Bains</a:t>
            </a:r>
            <a:r>
              <a:rPr lang="en-US" b="1" dirty="0"/>
              <a:t> </a:t>
            </a:r>
          </a:p>
        </p:txBody>
      </p:sp>
      <p:sp>
        <p:nvSpPr>
          <p:cNvPr id="3" name="Content Placeholder 2"/>
          <p:cNvSpPr>
            <a:spLocks noGrp="1"/>
          </p:cNvSpPr>
          <p:nvPr>
            <p:ph idx="1"/>
          </p:nvPr>
        </p:nvSpPr>
        <p:spPr>
          <a:xfrm>
            <a:off x="455613" y="1600200"/>
            <a:ext cx="8226425" cy="5105400"/>
          </a:xfrm>
        </p:spPr>
        <p:txBody>
          <a:bodyPr/>
          <a:lstStyle/>
          <a:p>
            <a:r>
              <a:rPr lang="en-US" sz="2800" b="1" dirty="0"/>
              <a:t>The Grand Hotel des </a:t>
            </a:r>
            <a:r>
              <a:rPr lang="en-US" sz="2800" b="1" dirty="0" err="1"/>
              <a:t>Bains</a:t>
            </a:r>
            <a:r>
              <a:rPr lang="en-US" sz="2800" b="1" dirty="0"/>
              <a:t> was a hotel on the Lido di </a:t>
            </a:r>
            <a:r>
              <a:rPr lang="en-US" sz="2800" b="1" dirty="0" err="1"/>
              <a:t>Venezia</a:t>
            </a:r>
            <a:r>
              <a:rPr lang="en-US" sz="2800" b="1" dirty="0"/>
              <a:t>. It was built in 1900 to attract wealthy tourists. It was known among other things, by Thomas Mann's residence in 1911, the </a:t>
            </a:r>
            <a:r>
              <a:rPr lang="en-US" sz="2800" b="1" dirty="0" err="1"/>
              <a:t>inspierte</a:t>
            </a:r>
            <a:r>
              <a:rPr lang="en-US" sz="2800" b="1" dirty="0"/>
              <a:t> him to the novella Death in Venice. </a:t>
            </a:r>
            <a:r>
              <a:rPr lang="en-US" sz="2800" b="1" dirty="0" err="1"/>
              <a:t>Luchino</a:t>
            </a:r>
            <a:r>
              <a:rPr lang="en-US" sz="2800" b="1" dirty="0"/>
              <a:t> Visconti's film of the same name was filmed there in 1971. The hotel was also used for </a:t>
            </a:r>
            <a:r>
              <a:rPr lang="en-US" sz="2800" b="1" dirty="0" err="1"/>
              <a:t>Shepheard's</a:t>
            </a:r>
            <a:r>
              <a:rPr lang="en-US" sz="2800" b="1" dirty="0"/>
              <a:t> Hotel in Cairo for the film The English Patient. Sergei </a:t>
            </a:r>
            <a:r>
              <a:rPr lang="en-US" sz="2800" b="1" dirty="0" err="1"/>
              <a:t>Pavlovich</a:t>
            </a:r>
            <a:r>
              <a:rPr lang="en-US" sz="2800" b="1" dirty="0"/>
              <a:t> Diaghilev died in the hotel in 1929</a:t>
            </a:r>
          </a:p>
        </p:txBody>
      </p:sp>
    </p:spTree>
    <p:extLst>
      <p:ext uri="{BB962C8B-B14F-4D97-AF65-F5344CB8AC3E}">
        <p14:creationId xmlns:p14="http://schemas.microsoft.com/office/powerpoint/2010/main" val="21811620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8034"/>
            <a:ext cx="9197257" cy="515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820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9258299"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37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From the roof of St. Peter’s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7592"/>
            <a:ext cx="9144000" cy="55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162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22412"/>
            <a:ext cx="8226425" cy="1143000"/>
          </a:xfrm>
        </p:spPr>
        <p:txBody>
          <a:bodyPr/>
          <a:lstStyle/>
          <a:p>
            <a:r>
              <a:rPr lang="en-US" dirty="0" err="1"/>
              <a:t>Colesseum</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1965"/>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20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01" y="5696"/>
            <a:ext cx="8226425" cy="771544"/>
          </a:xfrm>
        </p:spPr>
        <p:txBody>
          <a:bodyPr/>
          <a:lstStyle/>
          <a:p>
            <a:r>
              <a:rPr lang="en-US" dirty="0" err="1" smtClean="0"/>
              <a:t>Colesseum</a:t>
            </a:r>
            <a:r>
              <a:rPr lang="en-US" dirty="0" smtClean="0"/>
              <a:t> Interior</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10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571500"/>
            <a:ext cx="88963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652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152400"/>
            <a:ext cx="8226425" cy="715962"/>
          </a:xfrm>
        </p:spPr>
        <p:txBody>
          <a:bodyPr/>
          <a:lstStyle/>
          <a:p>
            <a:r>
              <a:rPr lang="en-US" dirty="0">
                <a:solidFill>
                  <a:srgbClr val="FFFFFF"/>
                </a:solidFill>
              </a:rPr>
              <a:t>Fountain </a:t>
            </a:r>
            <a:r>
              <a:rPr lang="en-US" dirty="0" err="1">
                <a:solidFill>
                  <a:srgbClr val="FFFFFF"/>
                </a:solidFill>
              </a:rPr>
              <a:t>Trevi</a:t>
            </a:r>
            <a:endParaRPr lang="en-US" dirty="0">
              <a:solidFill>
                <a:srgbClr val="FFFFFF"/>
              </a:solidFill>
            </a:endParaRPr>
          </a:p>
        </p:txBody>
      </p:sp>
    </p:spTree>
    <p:extLst>
      <p:ext uri="{BB962C8B-B14F-4D97-AF65-F5344CB8AC3E}">
        <p14:creationId xmlns:p14="http://schemas.microsoft.com/office/powerpoint/2010/main" val="2578083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246888"/>
            <a:ext cx="9144000" cy="638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607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688387" cy="715962"/>
          </a:xfrm>
        </p:spPr>
        <p:txBody>
          <a:bodyPr/>
          <a:lstStyle/>
          <a:p>
            <a:r>
              <a:rPr lang="en-US" dirty="0" smtClean="0">
                <a:solidFill>
                  <a:srgbClr val="FFFFFF"/>
                </a:solidFill>
              </a:rPr>
              <a:t>Castle </a:t>
            </a:r>
            <a:r>
              <a:rPr lang="en-US" dirty="0" err="1" smtClean="0">
                <a:solidFill>
                  <a:srgbClr val="FFFFFF"/>
                </a:solidFill>
              </a:rPr>
              <a:t>Sant</a:t>
            </a:r>
            <a:r>
              <a:rPr lang="en-US" dirty="0" smtClean="0">
                <a:solidFill>
                  <a:srgbClr val="FFFFFF"/>
                </a:solidFill>
              </a:rPr>
              <a:t>‘ Angelo and the Bridge of Angels</a:t>
            </a:r>
            <a:endParaRPr lang="en-US" dirty="0">
              <a:solidFill>
                <a:srgbClr val="FFFFFF"/>
              </a:solidFill>
            </a:endParaRPr>
          </a:p>
        </p:txBody>
      </p:sp>
    </p:spTree>
    <p:extLst>
      <p:ext uri="{BB962C8B-B14F-4D97-AF65-F5344CB8AC3E}">
        <p14:creationId xmlns:p14="http://schemas.microsoft.com/office/powerpoint/2010/main" val="458787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sp>
        <p:nvSpPr>
          <p:cNvPr id="59395" name="Rectangle 3"/>
          <p:cNvSpPr>
            <a:spLocks noGrp="1" noChangeArrowheads="1"/>
          </p:cNvSpPr>
          <p:nvPr>
            <p:ph type="body" idx="1"/>
          </p:nvPr>
        </p:nvSpPr>
        <p:spPr>
          <a:xfrm>
            <a:off x="5638800" y="3276600"/>
            <a:ext cx="3381375" cy="3581400"/>
          </a:xfrm>
        </p:spPr>
        <p:txBody>
          <a:bodyPr/>
          <a:lstStyle/>
          <a:p>
            <a:r>
              <a:rPr lang="en-US" b="1" dirty="0"/>
              <a:t>Region: Europe</a:t>
            </a:r>
          </a:p>
          <a:p>
            <a:r>
              <a:rPr lang="en-US" b="1" dirty="0"/>
              <a:t>Area total: 301,338 km2 </a:t>
            </a:r>
          </a:p>
          <a:p>
            <a:r>
              <a:rPr lang="en-US" b="1" dirty="0"/>
              <a:t>Coast line: Mediterranean Sea, Adriatic Sea, Tyrrhenian Sea</a:t>
            </a:r>
          </a:p>
          <a:p>
            <a:r>
              <a:rPr lang="en-US" b="1" dirty="0"/>
              <a:t>Capital: Rome</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513505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7200"/>
            <a:ext cx="30861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583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
            <a:ext cx="9144000"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39762"/>
          </a:xfrm>
        </p:spPr>
        <p:txBody>
          <a:bodyPr/>
          <a:lstStyle/>
          <a:p>
            <a:r>
              <a:rPr lang="en-US" dirty="0"/>
              <a:t>Basilica of St. Paul</a:t>
            </a:r>
          </a:p>
        </p:txBody>
      </p:sp>
    </p:spTree>
    <p:extLst>
      <p:ext uri="{BB962C8B-B14F-4D97-AF65-F5344CB8AC3E}">
        <p14:creationId xmlns:p14="http://schemas.microsoft.com/office/powerpoint/2010/main" val="993459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Courthouse</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7787"/>
            <a:ext cx="9144000" cy="53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3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31376"/>
            <a:ext cx="8226425" cy="727576"/>
          </a:xfrm>
        </p:spPr>
        <p:txBody>
          <a:bodyPr/>
          <a:lstStyle/>
          <a:p>
            <a:r>
              <a:rPr lang="en-US" dirty="0" smtClean="0"/>
              <a:t>Columns Garden</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61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00400" y="0"/>
            <a:ext cx="5943600" cy="838200"/>
          </a:xfrm>
        </p:spPr>
        <p:txBody>
          <a:bodyPr/>
          <a:lstStyle/>
          <a:p>
            <a:r>
              <a:rPr lang="en-US" dirty="0" smtClean="0"/>
              <a:t>Roman Forum</a:t>
            </a:r>
            <a:endParaRPr lang="en-US" dirty="0"/>
          </a:p>
        </p:txBody>
      </p:sp>
    </p:spTree>
    <p:extLst>
      <p:ext uri="{BB962C8B-B14F-4D97-AF65-F5344CB8AC3E}">
        <p14:creationId xmlns:p14="http://schemas.microsoft.com/office/powerpoint/2010/main" val="280688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34" y="13447"/>
            <a:ext cx="8226425" cy="809513"/>
          </a:xfrm>
        </p:spPr>
        <p:txBody>
          <a:bodyPr/>
          <a:lstStyle/>
          <a:p>
            <a:r>
              <a:rPr lang="en-US" dirty="0" smtClean="0"/>
              <a:t>Arch of Constantine</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822960"/>
            <a:ext cx="9144000"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999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2286000" cy="3382962"/>
          </a:xfrm>
        </p:spPr>
        <p:txBody>
          <a:bodyPr/>
          <a:lstStyle/>
          <a:p>
            <a:pPr algn="ctr"/>
            <a:r>
              <a:rPr lang="en-US" dirty="0" smtClean="0"/>
              <a:t>Trajan’s Column</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482"/>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1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4482"/>
            <a:ext cx="8226425" cy="777240"/>
          </a:xfrm>
        </p:spPr>
        <p:txBody>
          <a:bodyPr/>
          <a:lstStyle/>
          <a:p>
            <a:r>
              <a:rPr lang="en-US" dirty="0"/>
              <a:t>The Monument of Victor Emmanuel II</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758"/>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007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22412"/>
            <a:ext cx="8226425" cy="792162"/>
          </a:xfrm>
        </p:spPr>
        <p:txBody>
          <a:bodyPr/>
          <a:lstStyle/>
          <a:p>
            <a:pPr algn="r"/>
            <a:r>
              <a:rPr lang="en-US" dirty="0" smtClean="0"/>
              <a:t>Pantheon</a:t>
            </a:r>
            <a:endParaRPr lang="en-US" dirty="0"/>
          </a:p>
        </p:txBody>
      </p:sp>
    </p:spTree>
    <p:extLst>
      <p:ext uri="{BB962C8B-B14F-4D97-AF65-F5344CB8AC3E}">
        <p14:creationId xmlns:p14="http://schemas.microsoft.com/office/powerpoint/2010/main" val="1687387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1364"/>
          </a:xfrm>
        </p:spPr>
        <p:txBody>
          <a:bodyPr/>
          <a:lstStyle/>
          <a:p>
            <a:r>
              <a:rPr lang="en-US" dirty="0" smtClean="0"/>
              <a:t>Pantheon Dome - Interior</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364"/>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39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191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8" y="277071"/>
            <a:ext cx="9144000" cy="657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622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22412"/>
            <a:ext cx="8226425" cy="735644"/>
          </a:xfrm>
        </p:spPr>
        <p:txBody>
          <a:bodyPr/>
          <a:lstStyle/>
          <a:p>
            <a:r>
              <a:rPr lang="en-US" dirty="0" err="1"/>
              <a:t>St.Peter's</a:t>
            </a:r>
            <a:r>
              <a:rPr lang="en-US" dirty="0"/>
              <a:t> </a:t>
            </a:r>
            <a:r>
              <a:rPr lang="en-US" dirty="0" smtClean="0"/>
              <a:t>Basilica</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3232"/>
            <a:ext cx="9144000"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21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33085"/>
          </a:xfrm>
        </p:spPr>
        <p:txBody>
          <a:bodyPr/>
          <a:lstStyle/>
          <a:p>
            <a:r>
              <a:rPr lang="en-US" dirty="0" smtClean="0"/>
              <a:t>St. Peter’s Interior</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085"/>
            <a:ext cx="9144000" cy="612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705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3626"/>
            <a:ext cx="8226425" cy="749132"/>
          </a:xfrm>
        </p:spPr>
        <p:txBody>
          <a:bodyPr/>
          <a:lstStyle/>
          <a:p>
            <a:r>
              <a:rPr lang="en-US" dirty="0" smtClean="0"/>
              <a:t>St. Peter’s “Square” (It’s circular)</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2758"/>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09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54" y="23626"/>
            <a:ext cx="8226425" cy="965841"/>
          </a:xfrm>
        </p:spPr>
        <p:txBody>
          <a:bodyPr/>
          <a:lstStyle/>
          <a:p>
            <a:r>
              <a:rPr lang="en-US" dirty="0"/>
              <a:t>Piazza </a:t>
            </a:r>
            <a:r>
              <a:rPr lang="en-US" dirty="0" err="1"/>
              <a:t>Navona</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 y="989467"/>
            <a:ext cx="9139518" cy="586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261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7" y="0"/>
            <a:ext cx="8226425" cy="733425"/>
          </a:xfrm>
        </p:spPr>
        <p:txBody>
          <a:bodyPr/>
          <a:lstStyle/>
          <a:p>
            <a:r>
              <a:rPr lang="en-US" dirty="0" smtClean="0"/>
              <a:t>Neptune Fountain (Bernini) Piazza </a:t>
            </a:r>
            <a:r>
              <a:rPr lang="en-US" dirty="0" err="1" smtClean="0"/>
              <a:t>Navona</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059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048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3447" y="5746376"/>
            <a:ext cx="8682038" cy="1143000"/>
          </a:xfrm>
        </p:spPr>
        <p:txBody>
          <a:bodyPr/>
          <a:lstStyle/>
          <a:p>
            <a:r>
              <a:rPr lang="en-US" dirty="0" smtClean="0"/>
              <a:t>Four Rivers Fountain (Bernini) Piazza </a:t>
            </a:r>
            <a:r>
              <a:rPr lang="en-US" dirty="0" err="1" smtClean="0"/>
              <a:t>Navona</a:t>
            </a:r>
            <a:endParaRPr lang="en-US" dirty="0"/>
          </a:p>
        </p:txBody>
      </p:sp>
    </p:spTree>
    <p:extLst>
      <p:ext uri="{BB962C8B-B14F-4D97-AF65-F5344CB8AC3E}">
        <p14:creationId xmlns:p14="http://schemas.microsoft.com/office/powerpoint/2010/main" val="5473515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Moro Fountain (Bernini) Piazza </a:t>
            </a:r>
            <a:r>
              <a:rPr lang="en-US" dirty="0" err="1" smtClean="0"/>
              <a:t>Navona</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3872"/>
            <a:ext cx="9144000" cy="517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109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2232"/>
            <a:ext cx="8226425" cy="821566"/>
          </a:xfrm>
        </p:spPr>
        <p:txBody>
          <a:bodyPr/>
          <a:lstStyle/>
          <a:p>
            <a:r>
              <a:rPr lang="en-US" dirty="0"/>
              <a:t>Spanish steps-Rome</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334"/>
            <a:ext cx="9144000" cy="604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94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898"/>
            <a:ext cx="9144000" cy="582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55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30" y="0"/>
            <a:ext cx="723013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16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99472"/>
          </a:xfrm>
        </p:spPr>
        <p:txBody>
          <a:bodyPr/>
          <a:lstStyle/>
          <a:p>
            <a:r>
              <a:rPr lang="en-US" dirty="0" smtClean="0"/>
              <a:t>Tiber River at night</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9472"/>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3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
            <a:ext cx="9144000"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39762"/>
          </a:xfrm>
        </p:spPr>
        <p:txBody>
          <a:bodyPr/>
          <a:lstStyle/>
          <a:p>
            <a:r>
              <a:rPr lang="en-US" dirty="0" smtClean="0"/>
              <a:t>View from the Victor Emmanuel Monument</a:t>
            </a:r>
            <a:endParaRPr lang="en-US" dirty="0"/>
          </a:p>
        </p:txBody>
      </p:sp>
    </p:spTree>
    <p:extLst>
      <p:ext uri="{BB962C8B-B14F-4D97-AF65-F5344CB8AC3E}">
        <p14:creationId xmlns:p14="http://schemas.microsoft.com/office/powerpoint/2010/main" val="3350240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Vittorio </a:t>
            </a:r>
            <a:r>
              <a:rPr lang="en-US" dirty="0" err="1"/>
              <a:t>Emanuele</a:t>
            </a:r>
            <a:r>
              <a:rPr lang="en-US" dirty="0"/>
              <a:t> II</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1664746"/>
            <a:ext cx="9144000" cy="516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855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22412"/>
            <a:ext cx="8226425" cy="776882"/>
          </a:xfrm>
        </p:spPr>
        <p:txBody>
          <a:bodyPr/>
          <a:lstStyle/>
          <a:p>
            <a:r>
              <a:rPr lang="en-US" dirty="0" err="1"/>
              <a:t>Palatin</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47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802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715962"/>
          </a:xfrm>
        </p:spPr>
        <p:txBody>
          <a:bodyPr/>
          <a:lstStyle/>
          <a:p>
            <a:r>
              <a:rPr lang="en-US" dirty="0" smtClean="0"/>
              <a:t>Pyramid in </a:t>
            </a:r>
            <a:br>
              <a:rPr lang="en-US" dirty="0" smtClean="0"/>
            </a:br>
            <a:r>
              <a:rPr lang="en-US" dirty="0" smtClean="0">
                <a:solidFill>
                  <a:srgbClr val="FFFFFF"/>
                </a:solidFill>
              </a:rPr>
              <a:t>Pyramid in Rome</a:t>
            </a:r>
            <a:endParaRPr lang="en-US" dirty="0">
              <a:solidFill>
                <a:srgbClr val="FFFFFF"/>
              </a:solidFill>
            </a:endParaRPr>
          </a:p>
        </p:txBody>
      </p:sp>
    </p:spTree>
    <p:extLst>
      <p:ext uri="{BB962C8B-B14F-4D97-AF65-F5344CB8AC3E}">
        <p14:creationId xmlns:p14="http://schemas.microsoft.com/office/powerpoint/2010/main" val="4223609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640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26" y="-13447"/>
            <a:ext cx="82131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073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59485"/>
            <a:ext cx="8226425" cy="907554"/>
          </a:xfrm>
        </p:spPr>
        <p:txBody>
          <a:bodyPr/>
          <a:lstStyle/>
          <a:p>
            <a:r>
              <a:rPr lang="en-US" dirty="0"/>
              <a:t>San Giovanni</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8" y="967039"/>
            <a:ext cx="9157447" cy="591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585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26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1380" y="5710518"/>
            <a:ext cx="8226425" cy="1143000"/>
          </a:xfrm>
        </p:spPr>
        <p:txBody>
          <a:bodyPr/>
          <a:lstStyle/>
          <a:p>
            <a:r>
              <a:rPr lang="it-IT" b="1" dirty="0">
                <a:solidFill>
                  <a:srgbClr val="FFFFFF"/>
                </a:solidFill>
              </a:rPr>
              <a:t>The Basilica di Santa Maria Maggiore</a:t>
            </a:r>
            <a:endParaRPr lang="en-US" b="1" dirty="0">
              <a:solidFill>
                <a:srgbClr val="FFFFFF"/>
              </a:solidFill>
            </a:endParaRPr>
          </a:p>
        </p:txBody>
      </p:sp>
    </p:spTree>
    <p:extLst>
      <p:ext uri="{BB962C8B-B14F-4D97-AF65-F5344CB8AC3E}">
        <p14:creationId xmlns:p14="http://schemas.microsoft.com/office/powerpoint/2010/main" val="2142370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2795588" cy="3382962"/>
          </a:xfrm>
        </p:spPr>
        <p:txBody>
          <a:bodyPr/>
          <a:lstStyle/>
          <a:p>
            <a:pPr algn="ctr"/>
            <a:r>
              <a:rPr lang="it-IT" dirty="0"/>
              <a:t>Basilica di Santa Maria Maggiore</a:t>
            </a:r>
            <a:br>
              <a:rPr lang="it-IT" dirty="0"/>
            </a:br>
            <a:r>
              <a:rPr lang="it-IT" dirty="0"/>
              <a:t> </a:t>
            </a:r>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588" y="0"/>
            <a:ext cx="6348412" cy="680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141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2438400" cy="3535362"/>
          </a:xfrm>
        </p:spPr>
        <p:txBody>
          <a:bodyPr/>
          <a:lstStyle/>
          <a:p>
            <a:pPr algn="ctr"/>
            <a:r>
              <a:rPr lang="en-US" dirty="0" smtClean="0"/>
              <a:t>Climate Map</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735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Verona – Setting of the Romeo &amp; Juliet Story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8662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Verona-</a:t>
            </a:r>
            <a:r>
              <a:rPr lang="en-US" dirty="0" err="1"/>
              <a:t>Pietra</a:t>
            </a:r>
            <a:r>
              <a:rPr lang="en-US" dirty="0"/>
              <a:t> Bridge-</a:t>
            </a:r>
            <a:r>
              <a:rPr lang="en-US" dirty="0" err="1"/>
              <a:t>Lamberti</a:t>
            </a:r>
            <a:r>
              <a:rPr lang="en-US" dirty="0"/>
              <a:t> Tower-Cathedral of Santa Maria </a:t>
            </a:r>
            <a:r>
              <a:rPr lang="en-US" dirty="0" err="1"/>
              <a:t>Matricolare</a:t>
            </a:r>
            <a:r>
              <a:rPr lang="en-US" dirty="0"/>
              <a:t> the Adige.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123950"/>
            <a:ext cx="886777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034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35859"/>
            <a:ext cx="8226425" cy="776167"/>
          </a:xfrm>
        </p:spPr>
        <p:txBody>
          <a:bodyPr/>
          <a:lstStyle/>
          <a:p>
            <a:r>
              <a:rPr lang="en-US" dirty="0" smtClean="0"/>
              <a:t>Arena</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12026"/>
            <a:ext cx="9144000" cy="605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809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97006"/>
          </a:xfrm>
        </p:spPr>
        <p:txBody>
          <a:bodyPr/>
          <a:lstStyle/>
          <a:p>
            <a:r>
              <a:rPr lang="en-US" sz="2400" dirty="0"/>
              <a:t>Madonna Verona - Piazza </a:t>
            </a:r>
            <a:r>
              <a:rPr lang="en-US" sz="2400" dirty="0" err="1"/>
              <a:t>delle</a:t>
            </a:r>
            <a:r>
              <a:rPr lang="en-US" sz="2400" dirty="0"/>
              <a:t> </a:t>
            </a:r>
            <a:r>
              <a:rPr lang="en-US" sz="2400" dirty="0" err="1"/>
              <a:t>Erbe</a:t>
            </a:r>
            <a:r>
              <a:rPr lang="en-US" sz="2400" dirty="0"/>
              <a:t> fountain marble statue is the symbol of the city.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697006"/>
            <a:ext cx="865822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141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53" y="0"/>
            <a:ext cx="8712013" cy="914400"/>
          </a:xfrm>
        </p:spPr>
        <p:txBody>
          <a:bodyPr/>
          <a:lstStyle/>
          <a:p>
            <a:r>
              <a:rPr lang="en-US" dirty="0"/>
              <a:t>San Zeno Maggiore - Verona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53" y="914400"/>
            <a:ext cx="8734425"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6307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92" y="110316"/>
            <a:ext cx="8226425" cy="1143000"/>
          </a:xfrm>
        </p:spPr>
        <p:txBody>
          <a:bodyPr/>
          <a:lstStyle/>
          <a:p>
            <a:r>
              <a:rPr lang="en-US" dirty="0"/>
              <a:t>The Gates of the Bra.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 y="1262281"/>
            <a:ext cx="9143999" cy="559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269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Tomb</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9277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Kloster</a:t>
            </a:r>
            <a:r>
              <a:rPr lang="en-US" dirty="0"/>
              <a:t> Shrine of Our Lady of Lourdes.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1676400"/>
            <a:ext cx="9144000" cy="506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0986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966" y="5697"/>
            <a:ext cx="8226425" cy="1013478"/>
          </a:xfrm>
        </p:spPr>
        <p:txBody>
          <a:bodyPr/>
          <a:lstStyle/>
          <a:p>
            <a:r>
              <a:rPr lang="en-US" dirty="0" smtClean="0"/>
              <a:t>Juliet’s House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1019175"/>
            <a:ext cx="9209503"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386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2" y="0"/>
            <a:ext cx="8226425" cy="741023"/>
          </a:xfrm>
        </p:spPr>
        <p:txBody>
          <a:bodyPr/>
          <a:lstStyle/>
          <a:p>
            <a:r>
              <a:rPr lang="en-US" dirty="0" smtClean="0"/>
              <a:t>Juliet’s balcony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741023"/>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814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5921"/>
            <a:ext cx="5610225" cy="6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1259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516187" cy="3687762"/>
          </a:xfrm>
        </p:spPr>
        <p:txBody>
          <a:bodyPr/>
          <a:lstStyle/>
          <a:p>
            <a:r>
              <a:rPr lang="en-US" dirty="0" smtClean="0"/>
              <a:t>Waiting for Romeo</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1812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099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304800"/>
            <a:ext cx="9144000" cy="625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292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50920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1642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17714"/>
          </a:xfrm>
        </p:spPr>
        <p:txBody>
          <a:bodyPr/>
          <a:lstStyle/>
          <a:p>
            <a:r>
              <a:rPr lang="en-US" dirty="0" smtClean="0"/>
              <a:t>Artistic Door Knocker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7714"/>
            <a:ext cx="9144000"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7816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7772400" cy="1362075"/>
          </a:xfrm>
        </p:spPr>
        <p:txBody>
          <a:bodyPr/>
          <a:lstStyle/>
          <a:p>
            <a:r>
              <a:rPr lang="en-US" dirty="0" smtClean="0"/>
              <a:t>Tuscan Towns</a:t>
            </a:r>
            <a:endParaRPr lang="en-US" dirty="0"/>
          </a:p>
        </p:txBody>
      </p:sp>
      <p:sp>
        <p:nvSpPr>
          <p:cNvPr id="4" name="Text Placeholder 3"/>
          <p:cNvSpPr>
            <a:spLocks noGrp="1"/>
          </p:cNvSpPr>
          <p:nvPr>
            <p:ph type="body" idx="1"/>
          </p:nvPr>
        </p:nvSpPr>
        <p:spPr/>
        <p:txBody>
          <a:bodyPr/>
          <a:lstStyle/>
          <a:p>
            <a:endParaRPr lang="en-US"/>
          </a:p>
        </p:txBody>
      </p:sp>
      <p:sp>
        <p:nvSpPr>
          <p:cNvPr id="5" name="Oval 4"/>
          <p:cNvSpPr/>
          <p:nvPr/>
        </p:nvSpPr>
        <p:spPr>
          <a:xfrm>
            <a:off x="762000" y="4724400"/>
            <a:ext cx="457200" cy="609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40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San </a:t>
            </a:r>
            <a:r>
              <a:rPr lang="en-US" b="1" dirty="0" err="1" smtClean="0"/>
              <a:t>Gimignano</a:t>
            </a:r>
            <a:endParaRPr lang="en-US" b="1" dirty="0"/>
          </a:p>
        </p:txBody>
      </p:sp>
      <p:sp>
        <p:nvSpPr>
          <p:cNvPr id="4" name="Content Placeholder 3"/>
          <p:cNvSpPr>
            <a:spLocks noGrp="1"/>
          </p:cNvSpPr>
          <p:nvPr>
            <p:ph idx="1"/>
          </p:nvPr>
        </p:nvSpPr>
        <p:spPr/>
        <p:txBody>
          <a:bodyPr/>
          <a:lstStyle/>
          <a:p>
            <a:r>
              <a:rPr lang="en-US" sz="2800" b="1" dirty="0"/>
              <a:t>San </a:t>
            </a:r>
            <a:r>
              <a:rPr lang="en-US" sz="2800" b="1" dirty="0" err="1"/>
              <a:t>Gimignano</a:t>
            </a:r>
            <a:r>
              <a:rPr lang="en-US" sz="2800" b="1" dirty="0"/>
              <a:t> is a small walled medieval hill </a:t>
            </a:r>
            <a:r>
              <a:rPr lang="en-US" sz="2800" b="1" dirty="0" smtClean="0"/>
              <a:t>town </a:t>
            </a:r>
            <a:r>
              <a:rPr lang="en-US" sz="2800" b="1" dirty="0"/>
              <a:t>in the province of Siena, Tuscany, north-central Italy</a:t>
            </a:r>
            <a:r>
              <a:rPr lang="en-US" sz="2800" b="1" dirty="0" smtClean="0"/>
              <a:t>. It </a:t>
            </a:r>
            <a:r>
              <a:rPr lang="en-US" sz="2800" b="1" dirty="0"/>
              <a:t>is mainly famous for its medieval architecture, especially its towers, which may be seen from several </a:t>
            </a:r>
            <a:r>
              <a:rPr lang="en-US" sz="2800" b="1" dirty="0" err="1"/>
              <a:t>kilometres</a:t>
            </a:r>
            <a:r>
              <a:rPr lang="en-US" sz="2800" b="1" dirty="0"/>
              <a:t> outside the town</a:t>
            </a:r>
            <a:r>
              <a:rPr lang="en-US" sz="2800" b="1" dirty="0" smtClean="0"/>
              <a:t>. </a:t>
            </a:r>
            <a:endParaRPr lang="en-US" sz="2800" b="1" dirty="0"/>
          </a:p>
        </p:txBody>
      </p:sp>
    </p:spTree>
    <p:extLst>
      <p:ext uri="{BB962C8B-B14F-4D97-AF65-F5344CB8AC3E}">
        <p14:creationId xmlns:p14="http://schemas.microsoft.com/office/powerpoint/2010/main" val="3795377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81" y="0"/>
            <a:ext cx="8226425" cy="74927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 y="381000"/>
            <a:ext cx="9144000" cy="613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9808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728"/>
            <a:ext cx="9144000" cy="583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8772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0328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45268">
            <a:off x="-174079" y="2660241"/>
            <a:ext cx="9843425" cy="1143000"/>
          </a:xfrm>
        </p:spPr>
        <p:txBody>
          <a:bodyPr/>
          <a:lstStyle/>
          <a:p>
            <a:pPr algn="ctr"/>
            <a:r>
              <a:rPr lang="en-US" sz="6600" dirty="0" smtClean="0"/>
              <a:t>Siena</a:t>
            </a:r>
            <a:endParaRPr lang="en-US" sz="6600" dirty="0"/>
          </a:p>
        </p:txBody>
      </p:sp>
    </p:spTree>
    <p:extLst>
      <p:ext uri="{BB962C8B-B14F-4D97-AF65-F5344CB8AC3E}">
        <p14:creationId xmlns:p14="http://schemas.microsoft.com/office/powerpoint/2010/main" val="2389226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931"/>
            <a:ext cx="5964703" cy="684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5138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73" y="0"/>
            <a:ext cx="8226425" cy="805703"/>
          </a:xfrm>
        </p:spPr>
        <p:txBody>
          <a:bodyPr/>
          <a:lstStyle/>
          <a:p>
            <a:r>
              <a:rPr lang="en-US" dirty="0"/>
              <a:t>Cathedral Siena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5703"/>
            <a:ext cx="9149773"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178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4638"/>
            <a:ext cx="2667000" cy="4068762"/>
          </a:xfrm>
        </p:spPr>
        <p:txBody>
          <a:bodyPr/>
          <a:lstStyle/>
          <a:p>
            <a:r>
              <a:rPr lang="en-US" dirty="0" smtClean="0"/>
              <a:t>Cathedral Dome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5357811" cy="688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7156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152400"/>
            <a:ext cx="8226425" cy="1143000"/>
          </a:xfrm>
        </p:spPr>
        <p:txBody>
          <a:bodyPr/>
          <a:lstStyle/>
          <a:p>
            <a:r>
              <a:rPr lang="en-US" dirty="0"/>
              <a:t>Campo Square where </a:t>
            </a:r>
            <a:r>
              <a:rPr lang="en-US" dirty="0" err="1"/>
              <a:t>Palio</a:t>
            </a:r>
            <a:r>
              <a:rPr lang="en-US" dirty="0"/>
              <a:t> (horse races) held.</a:t>
            </a:r>
          </a:p>
        </p:txBody>
      </p:sp>
    </p:spTree>
    <p:extLst>
      <p:ext uri="{BB962C8B-B14F-4D97-AF65-F5344CB8AC3E}">
        <p14:creationId xmlns:p14="http://schemas.microsoft.com/office/powerpoint/2010/main" val="36720747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37124"/>
          </a:xfrm>
        </p:spPr>
        <p:txBody>
          <a:bodyPr/>
          <a:lstStyle/>
          <a:p>
            <a:r>
              <a:rPr lang="en-US" dirty="0" err="1"/>
              <a:t>Palio</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7124"/>
            <a:ext cx="9144000" cy="599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1074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820987" cy="3382962"/>
          </a:xfrm>
        </p:spPr>
        <p:txBody>
          <a:bodyPr/>
          <a:lstStyle/>
          <a:p>
            <a:r>
              <a:rPr lang="en-US" dirty="0"/>
              <a:t>Historical area in Siena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291"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031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1" y="0"/>
            <a:ext cx="8226425" cy="750475"/>
          </a:xfrm>
        </p:spPr>
        <p:txBody>
          <a:bodyPr/>
          <a:lstStyle/>
          <a:p>
            <a:r>
              <a:rPr lang="en-US" dirty="0"/>
              <a:t>The fountain Gaia - </a:t>
            </a:r>
            <a:r>
              <a:rPr lang="en-US" dirty="0" err="1"/>
              <a:t>Sieana</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750475"/>
            <a:ext cx="9126071" cy="610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676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93231">
            <a:off x="598093" y="2642123"/>
            <a:ext cx="8226425" cy="1143000"/>
          </a:xfrm>
        </p:spPr>
        <p:txBody>
          <a:bodyPr/>
          <a:lstStyle/>
          <a:p>
            <a:pPr algn="ctr"/>
            <a:r>
              <a:rPr lang="en-US" sz="6000" dirty="0" smtClean="0"/>
              <a:t>Pisa</a:t>
            </a:r>
            <a:endParaRPr lang="en-US" sz="6000" dirty="0"/>
          </a:p>
        </p:txBody>
      </p:sp>
    </p:spTree>
    <p:extLst>
      <p:ext uri="{BB962C8B-B14F-4D97-AF65-F5344CB8AC3E}">
        <p14:creationId xmlns:p14="http://schemas.microsoft.com/office/powerpoint/2010/main" val="38931197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5" y="304800"/>
            <a:ext cx="921895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3185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534400" cy="682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639762"/>
          </a:xfrm>
        </p:spPr>
        <p:txBody>
          <a:bodyPr/>
          <a:lstStyle/>
          <a:p>
            <a:pPr algn="r"/>
            <a:r>
              <a:rPr lang="en-US" dirty="0"/>
              <a:t>Pisa tower - Cathedral - Baptistery</a:t>
            </a:r>
          </a:p>
        </p:txBody>
      </p:sp>
    </p:spTree>
    <p:extLst>
      <p:ext uri="{BB962C8B-B14F-4D97-AF65-F5344CB8AC3E}">
        <p14:creationId xmlns:p14="http://schemas.microsoft.com/office/powerpoint/2010/main" val="30064218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99" y="13447"/>
            <a:ext cx="8226425" cy="745505"/>
          </a:xfrm>
        </p:spPr>
        <p:txBody>
          <a:bodyPr/>
          <a:lstStyle/>
          <a:p>
            <a:r>
              <a:rPr lang="en-US" dirty="0"/>
              <a:t>Cathedral - Santa Maria </a:t>
            </a:r>
            <a:r>
              <a:rPr lang="en-US" dirty="0" err="1"/>
              <a:t>Assunta</a:t>
            </a:r>
            <a:r>
              <a:rPr lang="en-US"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272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2330"/>
            <a:ext cx="7848600" cy="69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9971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930"/>
            <a:ext cx="45572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3000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54387" cy="3992562"/>
          </a:xfrm>
        </p:spPr>
        <p:txBody>
          <a:bodyPr/>
          <a:lstStyle/>
          <a:p>
            <a:r>
              <a:rPr lang="en-US" dirty="0"/>
              <a:t>Pisa Cathedral - Pulpit</a:t>
            </a:r>
            <a:br>
              <a:rPr lang="en-US" dirty="0"/>
            </a:br>
            <a:r>
              <a:rPr lang="en-US" dirty="0"/>
              <a:t>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4624387" cy="693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3556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Baptistery</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302" y="0"/>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477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2363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2"/>
            <a:ext cx="9173883" cy="688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3667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2" y="-4482"/>
            <a:ext cx="8226425" cy="699605"/>
          </a:xfrm>
        </p:spPr>
        <p:txBody>
          <a:bodyPr/>
          <a:lstStyle/>
          <a:p>
            <a:r>
              <a:rPr lang="en-US" dirty="0"/>
              <a:t>Birds - Pisa - Arno</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695123"/>
            <a:ext cx="9144000"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2884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529" y="0"/>
            <a:ext cx="69195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0823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Venice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79009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72" y="-12232"/>
            <a:ext cx="8226425" cy="698032"/>
          </a:xfrm>
        </p:spPr>
        <p:txBody>
          <a:bodyPr/>
          <a:lstStyle/>
          <a:p>
            <a:r>
              <a:rPr lang="en-US" dirty="0" smtClean="0"/>
              <a:t>Carnival (Mardi Gras) </a:t>
            </a:r>
            <a:endParaRPr lang="en-US" dirty="0"/>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6" y="685800"/>
            <a:ext cx="90201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9132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592"/>
            <a:ext cx="9144000" cy="646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55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91" y="0"/>
            <a:ext cx="79744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723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4478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536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02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089"/>
            <a:ext cx="9150981"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7318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Tower</a:t>
            </a:r>
            <a:endParaRPr lang="en-US"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581" y="-26894"/>
            <a:ext cx="5597419" cy="688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1197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31376"/>
            <a:ext cx="8226425" cy="736720"/>
          </a:xfrm>
        </p:spPr>
        <p:txBody>
          <a:bodyPr/>
          <a:lstStyle/>
          <a:p>
            <a:r>
              <a:rPr lang="en-US" dirty="0" smtClean="0"/>
              <a:t>Piazza San Marco</a:t>
            </a: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9275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609600"/>
            <a:ext cx="6400800" cy="5509200"/>
          </a:xfrm>
          <a:prstGeom prst="rect">
            <a:avLst/>
          </a:prstGeom>
        </p:spPr>
        <p:txBody>
          <a:bodyPr wrap="square">
            <a:spAutoFit/>
          </a:bodyPr>
          <a:lstStyle/>
          <a:p>
            <a:r>
              <a:rPr lang="en-US" sz="3200" dirty="0"/>
              <a:t>Famous for its pigeons and the stunning architecture, Piazza San Marco is the central landmark and gathering place in Venice, the most vibrant spot where most of the festivals take place. Dominated by the San Marco Basilica, the Doge’s Palace and the Basilica’s campanile, it’s one of the best places for photographers to spend time.</a:t>
            </a:r>
          </a:p>
        </p:txBody>
      </p:sp>
    </p:spTree>
    <p:extLst>
      <p:ext uri="{BB962C8B-B14F-4D97-AF65-F5344CB8AC3E}">
        <p14:creationId xmlns:p14="http://schemas.microsoft.com/office/powerpoint/2010/main" val="33120302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84" y="-48092"/>
            <a:ext cx="8226425" cy="997511"/>
          </a:xfrm>
        </p:spPr>
        <p:txBody>
          <a:bodyPr/>
          <a:lstStyle/>
          <a:p>
            <a:r>
              <a:rPr lang="en-US" dirty="0"/>
              <a:t>San Marco Square-Doge's Palace</a:t>
            </a: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9419"/>
            <a:ext cx="9147258" cy="588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3586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0770"/>
            <a:ext cx="9158699" cy="608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Venice</a:t>
            </a:r>
            <a:endParaRPr lang="en-US" dirty="0"/>
          </a:p>
        </p:txBody>
      </p:sp>
    </p:spTree>
    <p:extLst>
      <p:ext uri="{BB962C8B-B14F-4D97-AF65-F5344CB8AC3E}">
        <p14:creationId xmlns:p14="http://schemas.microsoft.com/office/powerpoint/2010/main" val="14835510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Marco-Doge's Palace</a:t>
            </a:r>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0512"/>
            <a:ext cx="9144000" cy="504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210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taly map">
  <a:themeElements>
    <a:clrScheme name="Office Theme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FFCC"/>
        </a:lt1>
        <a:dk2>
          <a:srgbClr val="000000"/>
        </a:dk2>
        <a:lt2>
          <a:srgbClr val="CCCCCC"/>
        </a:lt2>
        <a:accent1>
          <a:srgbClr val="008040"/>
        </a:accent1>
        <a:accent2>
          <a:srgbClr val="00734C"/>
        </a:accent2>
        <a:accent3>
          <a:srgbClr val="CAFFE2"/>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FFCC"/>
        </a:lt1>
        <a:dk2>
          <a:srgbClr val="000000"/>
        </a:dk2>
        <a:lt2>
          <a:srgbClr val="CCCCCC"/>
        </a:lt2>
        <a:accent1>
          <a:srgbClr val="944700"/>
        </a:accent1>
        <a:accent2>
          <a:srgbClr val="006633"/>
        </a:accent2>
        <a:accent3>
          <a:srgbClr val="CAFFE2"/>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FFCC"/>
        </a:lt1>
        <a:dk2>
          <a:srgbClr val="000000"/>
        </a:dk2>
        <a:lt2>
          <a:srgbClr val="CCCCCC"/>
        </a:lt2>
        <a:accent1>
          <a:srgbClr val="736500"/>
        </a:accent1>
        <a:accent2>
          <a:srgbClr val="8C3A2A"/>
        </a:accent2>
        <a:accent3>
          <a:srgbClr val="CAFFE2"/>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8040"/>
        </a:accent1>
        <a:accent2>
          <a:srgbClr val="00734C"/>
        </a:accent2>
        <a:accent3>
          <a:srgbClr val="FFFFFF"/>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337306"/>
        </a:accent1>
        <a:accent2>
          <a:srgbClr val="0B576E"/>
        </a:accent2>
        <a:accent3>
          <a:srgbClr val="FFFFFF"/>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44700"/>
        </a:accent1>
        <a:accent2>
          <a:srgbClr val="006633"/>
        </a:accent2>
        <a:accent3>
          <a:srgbClr val="FFFFFF"/>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736500"/>
        </a:accent1>
        <a:accent2>
          <a:srgbClr val="8C3A2A"/>
        </a:accent2>
        <a:accent3>
          <a:srgbClr val="FFFFFF"/>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FFCC"/>
        </a:lt1>
        <a:dk2>
          <a:srgbClr val="000000"/>
        </a:dk2>
        <a:lt2>
          <a:srgbClr val="CCCCCC"/>
        </a:lt2>
        <a:accent1>
          <a:srgbClr val="008040"/>
        </a:accent1>
        <a:accent2>
          <a:srgbClr val="00734C"/>
        </a:accent2>
        <a:accent3>
          <a:srgbClr val="CAFFE2"/>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FFCC"/>
        </a:lt1>
        <a:dk2>
          <a:srgbClr val="000000"/>
        </a:dk2>
        <a:lt2>
          <a:srgbClr val="CCCCCC"/>
        </a:lt2>
        <a:accent1>
          <a:srgbClr val="944700"/>
        </a:accent1>
        <a:accent2>
          <a:srgbClr val="006633"/>
        </a:accent2>
        <a:accent3>
          <a:srgbClr val="CAFFE2"/>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FFCC"/>
        </a:lt1>
        <a:dk2>
          <a:srgbClr val="000000"/>
        </a:dk2>
        <a:lt2>
          <a:srgbClr val="CCCCCC"/>
        </a:lt2>
        <a:accent1>
          <a:srgbClr val="736500"/>
        </a:accent1>
        <a:accent2>
          <a:srgbClr val="8C3A2A"/>
        </a:accent2>
        <a:accent3>
          <a:srgbClr val="CAFFE2"/>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008040"/>
        </a:accent1>
        <a:accent2>
          <a:srgbClr val="00734C"/>
        </a:accent2>
        <a:accent3>
          <a:srgbClr val="FFFFFF"/>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337306"/>
        </a:accent1>
        <a:accent2>
          <a:srgbClr val="0B576E"/>
        </a:accent2>
        <a:accent3>
          <a:srgbClr val="FFFFFF"/>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44700"/>
        </a:accent1>
        <a:accent2>
          <a:srgbClr val="006633"/>
        </a:accent2>
        <a:accent3>
          <a:srgbClr val="FFFFFF"/>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736500"/>
        </a:accent1>
        <a:accent2>
          <a:srgbClr val="8C3A2A"/>
        </a:accent2>
        <a:accent3>
          <a:srgbClr val="FFFFFF"/>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italy map</Template>
  <TotalTime>1323</TotalTime>
  <Words>509</Words>
  <Application>Microsoft Office PowerPoint</Application>
  <PresentationFormat>On-screen Show (4:3)</PresentationFormat>
  <Paragraphs>81</Paragraphs>
  <Slides>113</Slides>
  <Notes>0</Notes>
  <HiddenSlides>0</HiddenSlides>
  <MMClips>0</MMClips>
  <ScaleCrop>false</ScaleCrop>
  <HeadingPairs>
    <vt:vector size="4" baseType="variant">
      <vt:variant>
        <vt:lpstr>Theme</vt:lpstr>
      </vt:variant>
      <vt:variant>
        <vt:i4>2</vt:i4>
      </vt:variant>
      <vt:variant>
        <vt:lpstr>Slide Titles</vt:lpstr>
      </vt:variant>
      <vt:variant>
        <vt:i4>113</vt:i4>
      </vt:variant>
    </vt:vector>
  </HeadingPairs>
  <TitlesOfParts>
    <vt:vector size="115" baseType="lpstr">
      <vt:lpstr>italy map</vt:lpstr>
      <vt:lpstr>1_Default Design</vt:lpstr>
      <vt:lpstr>Italy – Jewel of the Mediterranean – Part 1</vt:lpstr>
      <vt:lpstr>PowerPoint Presentation</vt:lpstr>
      <vt:lpstr>PowerPoint Presentation</vt:lpstr>
      <vt:lpstr>PowerPoint Presentation</vt:lpstr>
      <vt:lpstr>Climate Map</vt:lpstr>
      <vt:lpstr>PowerPoint Presentation</vt:lpstr>
      <vt:lpstr>PowerPoint Presentation</vt:lpstr>
      <vt:lpstr>PowerPoint Presentation</vt:lpstr>
      <vt:lpstr>PowerPoint Presentation</vt:lpstr>
      <vt:lpstr>Rome – The eternal City</vt:lpstr>
      <vt:lpstr>I Love You, Rome!</vt:lpstr>
      <vt:lpstr>PowerPoint Presentation</vt:lpstr>
      <vt:lpstr>From the roof of St. Peter’s</vt:lpstr>
      <vt:lpstr>Colesseum</vt:lpstr>
      <vt:lpstr>Colesseum Interior</vt:lpstr>
      <vt:lpstr>PowerPoint Presentation</vt:lpstr>
      <vt:lpstr>Fountain Trevi</vt:lpstr>
      <vt:lpstr>PowerPoint Presentation</vt:lpstr>
      <vt:lpstr>Castle Sant‘ Angelo and the Bridge of Angels</vt:lpstr>
      <vt:lpstr>PowerPoint Presentation</vt:lpstr>
      <vt:lpstr>Basilica of St. Paul</vt:lpstr>
      <vt:lpstr>Courthouse</vt:lpstr>
      <vt:lpstr>Columns Garden</vt:lpstr>
      <vt:lpstr>Roman Forum</vt:lpstr>
      <vt:lpstr>Arch of Constantine</vt:lpstr>
      <vt:lpstr>Trajan’s Column</vt:lpstr>
      <vt:lpstr>The Monument of Victor Emmanuel II</vt:lpstr>
      <vt:lpstr>Pantheon</vt:lpstr>
      <vt:lpstr>Pantheon Dome - Interior</vt:lpstr>
      <vt:lpstr>PowerPoint Presentation</vt:lpstr>
      <vt:lpstr>St.Peter's Basilica</vt:lpstr>
      <vt:lpstr>St. Peter’s Interior</vt:lpstr>
      <vt:lpstr>St. Peter’s “Square” (It’s circular)</vt:lpstr>
      <vt:lpstr>Piazza Navona</vt:lpstr>
      <vt:lpstr>Neptune Fountain (Bernini) Piazza Navona</vt:lpstr>
      <vt:lpstr>Four Rivers Fountain (Bernini) Piazza Navona</vt:lpstr>
      <vt:lpstr>Moro Fountain (Bernini) Piazza Navona</vt:lpstr>
      <vt:lpstr>Spanish steps-Rome</vt:lpstr>
      <vt:lpstr>PowerPoint Presentation</vt:lpstr>
      <vt:lpstr>Tiber River at night</vt:lpstr>
      <vt:lpstr>View from the Victor Emmanuel Monument</vt:lpstr>
      <vt:lpstr>Bridge- Vittorio Emanuele II</vt:lpstr>
      <vt:lpstr>Palatin</vt:lpstr>
      <vt:lpstr>Pyramid in  Pyramid in Rome</vt:lpstr>
      <vt:lpstr>PowerPoint Presentation</vt:lpstr>
      <vt:lpstr>PowerPoint Presentation</vt:lpstr>
      <vt:lpstr>San Giovanni</vt:lpstr>
      <vt:lpstr>The Basilica di Santa Maria Maggiore</vt:lpstr>
      <vt:lpstr>Basilica di Santa Maria Maggiore  </vt:lpstr>
      <vt:lpstr>Verona – Setting of the Romeo &amp; Juliet Story</vt:lpstr>
      <vt:lpstr>Verona-Pietra Bridge-Lamberti Tower-Cathedral of Santa Maria Matricolare the Adige.</vt:lpstr>
      <vt:lpstr>Arena</vt:lpstr>
      <vt:lpstr>Madonna Verona - Piazza delle Erbe fountain marble statue is the symbol of the city.</vt:lpstr>
      <vt:lpstr>San Zeno Maggiore - Verona</vt:lpstr>
      <vt:lpstr>The Gates of the Bra.</vt:lpstr>
      <vt:lpstr>Tomb</vt:lpstr>
      <vt:lpstr>Kloster Shrine of Our Lady of Lourdes.</vt:lpstr>
      <vt:lpstr>Juliet’s House</vt:lpstr>
      <vt:lpstr>Juliet’s balcony</vt:lpstr>
      <vt:lpstr>Waiting for Romeo</vt:lpstr>
      <vt:lpstr>PowerPoint Presentation</vt:lpstr>
      <vt:lpstr>PowerPoint Presentation</vt:lpstr>
      <vt:lpstr>Artistic Door Knocker</vt:lpstr>
      <vt:lpstr>Tuscan Towns</vt:lpstr>
      <vt:lpstr>San Gimignano</vt:lpstr>
      <vt:lpstr>PowerPoint Presentation</vt:lpstr>
      <vt:lpstr>PowerPoint Presentation</vt:lpstr>
      <vt:lpstr>PowerPoint Presentation</vt:lpstr>
      <vt:lpstr>Siena</vt:lpstr>
      <vt:lpstr>Cathedral Siena</vt:lpstr>
      <vt:lpstr>Cathedral Dome</vt:lpstr>
      <vt:lpstr>Campo Square where Palio (horse races) held.</vt:lpstr>
      <vt:lpstr>Palio</vt:lpstr>
      <vt:lpstr>Historical area in Siena</vt:lpstr>
      <vt:lpstr>The fountain Gaia - Sieana</vt:lpstr>
      <vt:lpstr>Pisa</vt:lpstr>
      <vt:lpstr>PowerPoint Presentation</vt:lpstr>
      <vt:lpstr>Pisa tower - Cathedral - Baptistery</vt:lpstr>
      <vt:lpstr>Cathedral - Santa Maria Assunta </vt:lpstr>
      <vt:lpstr>PowerPoint Presentation</vt:lpstr>
      <vt:lpstr>Pisa Cathedral - Pulpit  </vt:lpstr>
      <vt:lpstr>Baptistery</vt:lpstr>
      <vt:lpstr>PowerPoint Presentation</vt:lpstr>
      <vt:lpstr>PowerPoint Presentation</vt:lpstr>
      <vt:lpstr>Birds - Pisa - Arno</vt:lpstr>
      <vt:lpstr>PowerPoint Presentation</vt:lpstr>
      <vt:lpstr>Venice</vt:lpstr>
      <vt:lpstr>Carnival (Mardi Gras) </vt:lpstr>
      <vt:lpstr>PowerPoint Presentation</vt:lpstr>
      <vt:lpstr>PowerPoint Presentation</vt:lpstr>
      <vt:lpstr>PowerPoint Presentation</vt:lpstr>
      <vt:lpstr>PowerPoint Presentation</vt:lpstr>
      <vt:lpstr>PowerPoint Presentation</vt:lpstr>
      <vt:lpstr>Bell Tower</vt:lpstr>
      <vt:lpstr>Piazza San Marco</vt:lpstr>
      <vt:lpstr>PowerPoint Presentation</vt:lpstr>
      <vt:lpstr>San Marco Square-Doge's Palace</vt:lpstr>
      <vt:lpstr>Venice</vt:lpstr>
      <vt:lpstr>San Marco-Doge's Palace</vt:lpstr>
      <vt:lpstr>Venice</vt:lpstr>
      <vt:lpstr>PowerPoint Presentation</vt:lpstr>
      <vt:lpstr>Venice: Rialto Bridge</vt:lpstr>
      <vt:lpstr>PowerPoint Presentation</vt:lpstr>
      <vt:lpstr>PowerPoint Presentation</vt:lpstr>
      <vt:lpstr>PowerPoint Presentation</vt:lpstr>
      <vt:lpstr>Grand Canal</vt:lpstr>
      <vt:lpstr>PowerPoint Presentation</vt:lpstr>
      <vt:lpstr>PowerPoint Presentation</vt:lpstr>
      <vt:lpstr>Tradition: Gondolas</vt:lpstr>
      <vt:lpstr>PowerPoint Presentation</vt:lpstr>
      <vt:lpstr>PowerPoint Presentation</vt:lpstr>
      <vt:lpstr>The Grand Hotel des Bains </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 – Jewel of the Mediterranean</dc:title>
  <dc:creator>Joe</dc:creator>
  <cp:lastModifiedBy>Joe</cp:lastModifiedBy>
  <cp:revision>39</cp:revision>
  <dcterms:created xsi:type="dcterms:W3CDTF">2011-02-27T01:21:07Z</dcterms:created>
  <dcterms:modified xsi:type="dcterms:W3CDTF">2011-03-04T14:53:09Z</dcterms:modified>
</cp:coreProperties>
</file>