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5" r:id="rId5"/>
    <p:sldId id="259" r:id="rId6"/>
    <p:sldId id="260" r:id="rId7"/>
    <p:sldId id="261" r:id="rId8"/>
    <p:sldId id="298" r:id="rId9"/>
    <p:sldId id="262" r:id="rId10"/>
    <p:sldId id="263" r:id="rId11"/>
    <p:sldId id="299" r:id="rId12"/>
    <p:sldId id="264" r:id="rId13"/>
    <p:sldId id="265" r:id="rId14"/>
    <p:sldId id="266" r:id="rId15"/>
    <p:sldId id="267" r:id="rId16"/>
    <p:sldId id="288" r:id="rId17"/>
    <p:sldId id="268" r:id="rId18"/>
    <p:sldId id="269" r:id="rId19"/>
    <p:sldId id="270" r:id="rId20"/>
    <p:sldId id="271" r:id="rId21"/>
    <p:sldId id="272" r:id="rId22"/>
    <p:sldId id="273" r:id="rId23"/>
    <p:sldId id="274" r:id="rId24"/>
    <p:sldId id="285" r:id="rId25"/>
    <p:sldId id="287" r:id="rId26"/>
    <p:sldId id="275" r:id="rId27"/>
    <p:sldId id="276" r:id="rId28"/>
    <p:sldId id="277" r:id="rId29"/>
    <p:sldId id="278" r:id="rId30"/>
    <p:sldId id="279" r:id="rId31"/>
    <p:sldId id="280" r:id="rId32"/>
    <p:sldId id="281" r:id="rId33"/>
    <p:sldId id="282" r:id="rId34"/>
    <p:sldId id="291" r:id="rId35"/>
    <p:sldId id="290" r:id="rId36"/>
    <p:sldId id="294" r:id="rId37"/>
    <p:sldId id="286" r:id="rId38"/>
    <p:sldId id="292" r:id="rId39"/>
    <p:sldId id="293" r:id="rId40"/>
    <p:sldId id="289" r:id="rId41"/>
    <p:sldId id="283" r:id="rId42"/>
    <p:sldId id="284" r:id="rId43"/>
    <p:sldId id="296" r:id="rId44"/>
    <p:sldId id="29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377B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8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272930-CFDD-434E-9719-651F01F9DEA7}" type="datetimeFigureOut">
              <a:rPr lang="en-US" smtClean="0"/>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3497144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72930-CFDD-434E-9719-651F01F9DEA7}" type="datetimeFigureOut">
              <a:rPr lang="en-US" smtClean="0"/>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2700173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72930-CFDD-434E-9719-651F01F9DEA7}" type="datetimeFigureOut">
              <a:rPr lang="en-US" smtClean="0"/>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923930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72930-CFDD-434E-9719-651F01F9DEA7}" type="datetimeFigureOut">
              <a:rPr lang="en-US" smtClean="0"/>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2313985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272930-CFDD-434E-9719-651F01F9DEA7}" type="datetimeFigureOut">
              <a:rPr lang="en-US" smtClean="0"/>
              <a:t>4/5/2011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142083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272930-CFDD-434E-9719-651F01F9DEA7}" type="datetimeFigureOut">
              <a:rPr lang="en-US" smtClean="0"/>
              <a:t>4/5/2011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98569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272930-CFDD-434E-9719-651F01F9DEA7}" type="datetimeFigureOut">
              <a:rPr lang="en-US" smtClean="0"/>
              <a:t>4/5/2011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2881949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272930-CFDD-434E-9719-651F01F9DEA7}" type="datetimeFigureOut">
              <a:rPr lang="en-US" smtClean="0"/>
              <a:t>4/5/2011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163737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72930-CFDD-434E-9719-651F01F9DEA7}" type="datetimeFigureOut">
              <a:rPr lang="en-US" smtClean="0"/>
              <a:t>4/5/2011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129392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72930-CFDD-434E-9719-651F01F9DEA7}" type="datetimeFigureOut">
              <a:rPr lang="en-US" smtClean="0"/>
              <a:t>4/5/2011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2699199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72930-CFDD-434E-9719-651F01F9DEA7}" type="datetimeFigureOut">
              <a:rPr lang="en-US" smtClean="0"/>
              <a:t>4/5/2011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A84F9E-E5A1-475F-8248-E5120CEBFF65}" type="slidenum">
              <a:rPr lang="en-US" smtClean="0"/>
              <a:t>‹#›</a:t>
            </a:fld>
            <a:endParaRPr lang="en-US"/>
          </a:p>
        </p:txBody>
      </p:sp>
    </p:spTree>
    <p:extLst>
      <p:ext uri="{BB962C8B-B14F-4D97-AF65-F5344CB8AC3E}">
        <p14:creationId xmlns:p14="http://schemas.microsoft.com/office/powerpoint/2010/main" val="75185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
              <a:srgbClr val="FFFF66"/>
            </a:gs>
            <a:gs pos="17999">
              <a:srgbClr val="FFFF99"/>
            </a:gs>
            <a:gs pos="36000">
              <a:schemeClr val="accent2">
                <a:lumMod val="20000"/>
                <a:lumOff val="80000"/>
              </a:schemeClr>
            </a:gs>
            <a:gs pos="61000">
              <a:schemeClr val="accent3">
                <a:lumMod val="60000"/>
                <a:lumOff val="40000"/>
              </a:schemeClr>
            </a:gs>
            <a:gs pos="82001">
              <a:schemeClr val="accent1">
                <a:lumMod val="60000"/>
                <a:lumOff val="40000"/>
              </a:schemeClr>
            </a:gs>
            <a:gs pos="99583">
              <a:srgbClr val="377BCD"/>
            </a:gs>
            <a:gs pos="95000">
              <a:srgbClr val="FEE7F2"/>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72930-CFDD-434E-9719-651F01F9DEA7}" type="datetimeFigureOut">
              <a:rPr lang="en-US" smtClean="0"/>
              <a:t>4/5/2011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84F9E-E5A1-475F-8248-E5120CEBFF65}" type="slidenum">
              <a:rPr lang="en-US" smtClean="0"/>
              <a:t>‹#›</a:t>
            </a:fld>
            <a:endParaRPr lang="en-US"/>
          </a:p>
        </p:txBody>
      </p:sp>
    </p:spTree>
    <p:extLst>
      <p:ext uri="{BB962C8B-B14F-4D97-AF65-F5344CB8AC3E}">
        <p14:creationId xmlns:p14="http://schemas.microsoft.com/office/powerpoint/2010/main" val="243921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343400"/>
            <a:ext cx="7772400" cy="1470025"/>
          </a:xfrm>
        </p:spPr>
        <p:txBody>
          <a:bodyPr/>
          <a:lstStyle/>
          <a:p>
            <a:r>
              <a:rPr lang="en-US" dirty="0" smtClean="0">
                <a:solidFill>
                  <a:srgbClr val="00B050"/>
                </a:solidFill>
                <a:effectLst>
                  <a:outerShdw blurRad="38100" dist="38100" dir="2700000" algn="tl">
                    <a:srgbClr val="000000">
                      <a:alpha val="43137"/>
                    </a:srgbClr>
                  </a:outerShdw>
                </a:effectLst>
                <a:latin typeface="Arial Black" pitchFamily="34" charset="0"/>
              </a:rPr>
              <a:t>A Tour of the Vatican</a:t>
            </a:r>
            <a:endParaRPr lang="en-US" dirty="0">
              <a:solidFill>
                <a:srgbClr val="00B050"/>
              </a:solidFill>
              <a:effectLst>
                <a:outerShdw blurRad="38100" dist="38100" dir="2700000" algn="tl">
                  <a:srgbClr val="000000">
                    <a:alpha val="43137"/>
                  </a:srgbClr>
                </a:outerShdw>
              </a:effectLst>
              <a:latin typeface="Arial Black"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9700"/>
            <a:ext cx="8686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494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4339"/>
            <a:ext cx="9143999" cy="283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6705600"/>
          </a:xfrm>
        </p:spPr>
        <p:txBody>
          <a:bodyPr>
            <a:normAutofit fontScale="90000"/>
          </a:bodyPr>
          <a:lstStyle/>
          <a:p>
            <a:r>
              <a:rPr lang="en-US" b="1" dirty="0" smtClean="0"/>
              <a:t>The whole Sistine Chapel ceiling – it’s difficult to get it all in one picture.</a:t>
            </a:r>
            <a:br>
              <a:rPr lang="en-US" b="1" dirty="0" smtClean="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Much of the Bible is illustrated on the walls and ceiling of the Sistine Chapel.</a:t>
            </a:r>
            <a:endParaRPr lang="en-US" b="1" dirty="0"/>
          </a:p>
        </p:txBody>
      </p:sp>
    </p:spTree>
    <p:extLst>
      <p:ext uri="{BB962C8B-B14F-4D97-AF65-F5344CB8AC3E}">
        <p14:creationId xmlns:p14="http://schemas.microsoft.com/office/powerpoint/2010/main" val="2064829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356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603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55"/>
            <a:ext cx="9144000" cy="872845"/>
          </a:xfrm>
        </p:spPr>
        <p:txBody>
          <a:bodyPr>
            <a:normAutofit/>
          </a:bodyPr>
          <a:lstStyle/>
          <a:p>
            <a:r>
              <a:rPr lang="en-US" b="1" dirty="0" smtClean="0"/>
              <a:t>Courtyard part of the Vatican Museum</a:t>
            </a:r>
            <a:endParaRPr lang="en-US"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182" y="914400"/>
            <a:ext cx="8540018"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9249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7"/>
            <a:ext cx="2590800" cy="6161741"/>
          </a:xfrm>
        </p:spPr>
        <p:txBody>
          <a:bodyPr/>
          <a:lstStyle/>
          <a:p>
            <a:r>
              <a:rPr lang="en-US" dirty="0" smtClean="0"/>
              <a:t>Ariel view of Vatican City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49904"/>
            <a:ext cx="6096000"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4224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81000"/>
            <a:ext cx="8229600" cy="6096000"/>
          </a:xfrm>
        </p:spPr>
        <p:txBody>
          <a:bodyPr>
            <a:noAutofit/>
          </a:bodyPr>
          <a:lstStyle/>
          <a:p>
            <a:r>
              <a:rPr lang="en-US" sz="3600" b="1" dirty="0" smtClean="0"/>
              <a:t>The Lateran Treaty in 1929, which brought the city-state into existence, spoke of it as a new creation (Preamble and Article III), not as a vestige of the much larger Papal States (756-1870) that had previously encompassed central Italy. Most of this territory was absorbed into the Kingdom of Italy in 1860, and the final portion, namely the city of Rome with a small area close to it, ten years later, in 1870.</a:t>
            </a:r>
            <a:endParaRPr lang="en-US" sz="3600" b="1" dirty="0"/>
          </a:p>
        </p:txBody>
      </p:sp>
    </p:spTree>
    <p:extLst>
      <p:ext uri="{BB962C8B-B14F-4D97-AF65-F5344CB8AC3E}">
        <p14:creationId xmlns:p14="http://schemas.microsoft.com/office/powerpoint/2010/main" val="257453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828800"/>
          </a:xfrm>
        </p:spPr>
        <p:txBody>
          <a:bodyPr>
            <a:normAutofit fontScale="90000"/>
          </a:bodyPr>
          <a:lstStyle/>
          <a:p>
            <a:r>
              <a:rPr lang="en-US" b="1" dirty="0" smtClean="0"/>
              <a:t>St. Peter’s &amp; the Vatican Museum comprise one of the greatest repositories of art in the world.</a:t>
            </a:r>
            <a:endParaRPr lang="en-US"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366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1434"/>
            <a:ext cx="9144000" cy="6909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Vatican Museum</a:t>
            </a:r>
            <a:endParaRPr lang="en-US" dirty="0"/>
          </a:p>
        </p:txBody>
      </p:sp>
    </p:spTree>
    <p:extLst>
      <p:ext uri="{BB962C8B-B14F-4D97-AF65-F5344CB8AC3E}">
        <p14:creationId xmlns:p14="http://schemas.microsoft.com/office/powerpoint/2010/main" val="6583114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18" y="838200"/>
            <a:ext cx="7784564"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19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76"/>
            <a:ext cx="8229600" cy="1143000"/>
          </a:xfrm>
        </p:spPr>
        <p:txBody>
          <a:bodyPr/>
          <a:lstStyle/>
          <a:p>
            <a:r>
              <a:rPr lang="en-US" b="1" dirty="0" smtClean="0"/>
              <a:t>Governance </a:t>
            </a:r>
            <a:endParaRPr lang="en-US" b="1" dirty="0"/>
          </a:p>
        </p:txBody>
      </p:sp>
      <p:sp>
        <p:nvSpPr>
          <p:cNvPr id="3" name="Content Placeholder 2"/>
          <p:cNvSpPr>
            <a:spLocks noGrp="1"/>
          </p:cNvSpPr>
          <p:nvPr>
            <p:ph idx="1"/>
          </p:nvPr>
        </p:nvSpPr>
        <p:spPr>
          <a:xfrm>
            <a:off x="457200" y="1371600"/>
            <a:ext cx="8229600" cy="5257800"/>
          </a:xfrm>
        </p:spPr>
        <p:txBody>
          <a:bodyPr>
            <a:noAutofit/>
          </a:bodyPr>
          <a:lstStyle/>
          <a:p>
            <a:r>
              <a:rPr lang="en-US" sz="3600" b="1" dirty="0" smtClean="0"/>
              <a:t>Vatican City is a non-hereditary, elected monarchy that is ruled by the Bishop of Rome — the Pope. The highest state functionaries are all clergymen of the Catholic Church. It is the sovereign territory of the Holy See (Sancta </a:t>
            </a:r>
            <a:r>
              <a:rPr lang="en-US" sz="3600" b="1" dirty="0" err="1" smtClean="0"/>
              <a:t>Sedes</a:t>
            </a:r>
            <a:r>
              <a:rPr lang="en-US" sz="3600" b="1" dirty="0" smtClean="0"/>
              <a:t>) and the location of the Pope's residence, referred to as the Apostolic Palace.</a:t>
            </a:r>
            <a:endParaRPr lang="en-US" sz="3600" b="1" dirty="0"/>
          </a:p>
        </p:txBody>
      </p:sp>
    </p:spTree>
    <p:extLst>
      <p:ext uri="{BB962C8B-B14F-4D97-AF65-F5344CB8AC3E}">
        <p14:creationId xmlns:p14="http://schemas.microsoft.com/office/powerpoint/2010/main" val="4138901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581400" cy="6206844"/>
          </a:xfrm>
        </p:spPr>
        <p:txBody>
          <a:bodyPr>
            <a:normAutofit/>
          </a:bodyPr>
          <a:lstStyle/>
          <a:p>
            <a:r>
              <a:rPr lang="en-US" sz="4000" b="1" dirty="0" smtClean="0"/>
              <a:t>The Pieta by Michelangelo is housed in St. Peter’s Basilica.</a:t>
            </a:r>
            <a:endParaRPr lang="en-US" sz="40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85482"/>
            <a:ext cx="54006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892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b="1" dirty="0" smtClean="0"/>
              <a:t>Status</a:t>
            </a:r>
            <a:endParaRPr lang="en-US" b="1" dirty="0"/>
          </a:p>
        </p:txBody>
      </p:sp>
      <p:sp>
        <p:nvSpPr>
          <p:cNvPr id="3" name="Content Placeholder 2"/>
          <p:cNvSpPr>
            <a:spLocks noGrp="1"/>
          </p:cNvSpPr>
          <p:nvPr>
            <p:ph idx="1"/>
          </p:nvPr>
        </p:nvSpPr>
        <p:spPr>
          <a:xfrm>
            <a:off x="457200" y="1219200"/>
            <a:ext cx="8229600" cy="5334000"/>
          </a:xfrm>
        </p:spPr>
        <p:txBody>
          <a:bodyPr>
            <a:normAutofit/>
          </a:bodyPr>
          <a:lstStyle/>
          <a:p>
            <a:r>
              <a:rPr lang="en-US" sz="3600" b="1" dirty="0" smtClean="0"/>
              <a:t> Vatican City officially the State of the Vatican City is a landlocked sovereign city-state whose territory consists of a walled enclave within the city of Rome. At approximately 44 hectares (110 acres), and with a population of around 800, it is the smallest independent state in the world by both population and area.</a:t>
            </a:r>
            <a:endParaRPr lang="en-US" sz="3600" b="1" dirty="0"/>
          </a:p>
        </p:txBody>
      </p:sp>
    </p:spTree>
    <p:extLst>
      <p:ext uri="{BB962C8B-B14F-4D97-AF65-F5344CB8AC3E}">
        <p14:creationId xmlns:p14="http://schemas.microsoft.com/office/powerpoint/2010/main" val="28982341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63" y="685800"/>
            <a:ext cx="826187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949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197" y="914400"/>
            <a:ext cx="767008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066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The Pope’s Residence</a:t>
            </a:r>
            <a:endParaRPr lang="en-US" b="1" dirty="0"/>
          </a:p>
        </p:txBody>
      </p:sp>
      <p:sp>
        <p:nvSpPr>
          <p:cNvPr id="3" name="Content Placeholder 2"/>
          <p:cNvSpPr>
            <a:spLocks noGrp="1"/>
          </p:cNvSpPr>
          <p:nvPr>
            <p:ph idx="1"/>
          </p:nvPr>
        </p:nvSpPr>
        <p:spPr>
          <a:xfrm>
            <a:off x="381000" y="1295400"/>
            <a:ext cx="8305800" cy="5334000"/>
          </a:xfrm>
        </p:spPr>
        <p:txBody>
          <a:bodyPr>
            <a:noAutofit/>
          </a:bodyPr>
          <a:lstStyle/>
          <a:p>
            <a:r>
              <a:rPr lang="en-US" b="1" dirty="0" smtClean="0"/>
              <a:t>The Popes have resided in the area that in 1929 became the Vatican City only since the return from Avignon in 1377. Previously, they resided in the Lateran Palace on the Caelian Hill on the opposite side of Rome, which was out of repair in 1377. The signing of the agreements that established the new state took place in the latter building, giving rise to the name of Lateran Pacts, by which they are known.</a:t>
            </a:r>
            <a:endParaRPr lang="en-US" b="1" dirty="0"/>
          </a:p>
        </p:txBody>
      </p:sp>
    </p:spTree>
    <p:extLst>
      <p:ext uri="{BB962C8B-B14F-4D97-AF65-F5344CB8AC3E}">
        <p14:creationId xmlns:p14="http://schemas.microsoft.com/office/powerpoint/2010/main" val="1502452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81487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504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1" y="0"/>
            <a:ext cx="91745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t>Vatican Gardens</a:t>
            </a:r>
            <a:endParaRPr lang="en-US" b="1" dirty="0"/>
          </a:p>
        </p:txBody>
      </p:sp>
    </p:spTree>
    <p:extLst>
      <p:ext uri="{BB962C8B-B14F-4D97-AF65-F5344CB8AC3E}">
        <p14:creationId xmlns:p14="http://schemas.microsoft.com/office/powerpoint/2010/main" val="310811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862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330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446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Cultural Treasure</a:t>
            </a:r>
            <a:endParaRPr lang="en-US" b="1" dirty="0"/>
          </a:p>
        </p:txBody>
      </p:sp>
      <p:sp>
        <p:nvSpPr>
          <p:cNvPr id="4" name="Content Placeholder 3"/>
          <p:cNvSpPr>
            <a:spLocks noGrp="1"/>
          </p:cNvSpPr>
          <p:nvPr>
            <p:ph idx="1"/>
          </p:nvPr>
        </p:nvSpPr>
        <p:spPr/>
        <p:txBody>
          <a:bodyPr/>
          <a:lstStyle/>
          <a:p>
            <a:r>
              <a:rPr lang="en-US" b="1" dirty="0" smtClean="0"/>
              <a:t>The Vatican City is itself of great cultural significance. Buildings such as St. Peter's Basilica and the Sistine Chapel are home to some of the most famous art in the world, which includes works by artists such as Botticelli, Bernini, Raphael and Michelangelo. The Vatican Library and the collections of the Vatican Museums are of the highest historical, scientific and cultural importance.</a:t>
            </a:r>
            <a:endParaRPr lang="en-US" b="1" dirty="0"/>
          </a:p>
        </p:txBody>
      </p:sp>
    </p:spTree>
    <p:extLst>
      <p:ext uri="{BB962C8B-B14F-4D97-AF65-F5344CB8AC3E}">
        <p14:creationId xmlns:p14="http://schemas.microsoft.com/office/powerpoint/2010/main" val="5988528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88644"/>
            <a:ext cx="8617397" cy="5735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994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Piazza Seen from St. Peter’s</a:t>
            </a:r>
            <a:endParaRPr lang="en-US" b="1"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7" y="1752600"/>
            <a:ext cx="919396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153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6" y="0"/>
            <a:ext cx="9153546" cy="685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417638"/>
          </a:xfrm>
        </p:spPr>
        <p:txBody>
          <a:bodyPr>
            <a:normAutofit fontScale="90000"/>
          </a:bodyPr>
          <a:lstStyle/>
          <a:p>
            <a:r>
              <a:rPr lang="en-US" b="1" dirty="0" smtClean="0"/>
              <a:t>Rome viewed from the dome of St. Peter’s Basilica</a:t>
            </a:r>
            <a:endParaRPr lang="en-US" b="1" dirty="0"/>
          </a:p>
        </p:txBody>
      </p:sp>
    </p:spTree>
    <p:extLst>
      <p:ext uri="{BB962C8B-B14F-4D97-AF65-F5344CB8AC3E}">
        <p14:creationId xmlns:p14="http://schemas.microsoft.com/office/powerpoint/2010/main" val="11232822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Sculpture in St. Peter’s</a:t>
            </a:r>
            <a:endParaRPr lang="en-US" b="1"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066800"/>
            <a:ext cx="7416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1144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World Heritage Site</a:t>
            </a:r>
            <a:endParaRPr lang="en-US" b="1" dirty="0"/>
          </a:p>
        </p:txBody>
      </p:sp>
      <p:sp>
        <p:nvSpPr>
          <p:cNvPr id="3" name="Content Placeholder 2"/>
          <p:cNvSpPr>
            <a:spLocks noGrp="1"/>
          </p:cNvSpPr>
          <p:nvPr>
            <p:ph idx="1"/>
          </p:nvPr>
        </p:nvSpPr>
        <p:spPr>
          <a:xfrm>
            <a:off x="457200" y="1066800"/>
            <a:ext cx="8229600" cy="5059363"/>
          </a:xfrm>
        </p:spPr>
        <p:txBody>
          <a:bodyPr>
            <a:normAutofit/>
          </a:bodyPr>
          <a:lstStyle/>
          <a:p>
            <a:r>
              <a:rPr lang="en-US" b="1" dirty="0" smtClean="0"/>
              <a:t>In 1984, the Vatican was added by UNESCO to the List of World Heritage Sites; it is the only one to consist of an entire state. Furthermore, it is the only site to date registered with the UNESCO as a </a:t>
            </a:r>
            <a:r>
              <a:rPr lang="en-US" b="1" dirty="0" err="1" smtClean="0"/>
              <a:t>centre</a:t>
            </a:r>
            <a:r>
              <a:rPr lang="en-US" b="1" dirty="0" smtClean="0"/>
              <a:t> containing monuments in the "International Register of Cultural Property under Special Protection" according to the 1954 Hague Convention for the Protection of Cultural Property in the Event of Armed Conflict. </a:t>
            </a:r>
            <a:endParaRPr lang="en-US" b="1" dirty="0"/>
          </a:p>
        </p:txBody>
      </p:sp>
    </p:spTree>
    <p:extLst>
      <p:ext uri="{BB962C8B-B14F-4D97-AF65-F5344CB8AC3E}">
        <p14:creationId xmlns:p14="http://schemas.microsoft.com/office/powerpoint/2010/main" val="93949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507" y="0"/>
            <a:ext cx="8229600" cy="838201"/>
          </a:xfrm>
        </p:spPr>
        <p:txBody>
          <a:bodyPr/>
          <a:lstStyle/>
          <a:p>
            <a:r>
              <a:rPr lang="en-US" b="1" dirty="0" smtClean="0"/>
              <a:t>Dome of St. Peter’s</a:t>
            </a:r>
            <a:endParaRPr lang="en-US" b="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14" y="838201"/>
            <a:ext cx="8794586" cy="586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5632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412"/>
            <a:ext cx="5262561" cy="691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4023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3614065" cy="6126162"/>
          </a:xfrm>
        </p:spPr>
        <p:txBody>
          <a:bodyPr/>
          <a:lstStyle/>
          <a:p>
            <a:r>
              <a:rPr lang="en-US" b="1" dirty="0" smtClean="0"/>
              <a:t>Exterior shot of the dome of St. Peter’s</a:t>
            </a:r>
            <a:endParaRPr lang="en-US" b="1"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5" y="1"/>
            <a:ext cx="52206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6149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356"/>
            <a:ext cx="9093425" cy="6896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294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3676818" cy="5973762"/>
          </a:xfrm>
        </p:spPr>
        <p:txBody>
          <a:bodyPr/>
          <a:lstStyle/>
          <a:p>
            <a:r>
              <a:rPr lang="en-US" dirty="0" smtClean="0"/>
              <a:t>Looking toward the main altar in St. Peter’s</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418" y="-31376"/>
            <a:ext cx="52206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915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2819400" cy="6049962"/>
          </a:xfrm>
        </p:spPr>
        <p:txBody>
          <a:bodyPr/>
          <a:lstStyle/>
          <a:p>
            <a:r>
              <a:rPr lang="en-US" b="1" dirty="0" smtClean="0"/>
              <a:t>The Main Altar</a:t>
            </a:r>
            <a:endParaRPr lang="en-US" b="1" dirty="0"/>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508" y="1"/>
            <a:ext cx="5914598" cy="689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892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400"/>
            <a:ext cx="9144000" cy="652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959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1" cy="492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50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04019"/>
            <a:ext cx="3657600" cy="6049962"/>
          </a:xfrm>
        </p:spPr>
        <p:txBody>
          <a:bodyPr/>
          <a:lstStyle/>
          <a:p>
            <a:r>
              <a:rPr lang="en-US" b="1" dirty="0" smtClean="0"/>
              <a:t>Much of the art in St. Peter’s seems to be a celebration of the Papacy.</a:t>
            </a:r>
            <a:endParaRPr lang="en-US" b="1"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5449" y="0"/>
            <a:ext cx="498062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2161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961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2324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697"/>
            <a:ext cx="8763000" cy="1143000"/>
          </a:xfrm>
        </p:spPr>
        <p:txBody>
          <a:bodyPr>
            <a:normAutofit fontScale="90000"/>
          </a:bodyPr>
          <a:lstStyle/>
          <a:p>
            <a:r>
              <a:rPr lang="en-US" b="1" dirty="0" smtClean="0"/>
              <a:t>Tomb of Pope John XXIII – most visited part of St. Peter’s Basilica</a:t>
            </a:r>
            <a:endParaRPr lang="en-US" b="1"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55106" cy="556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3157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32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4025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54424" y="5402449"/>
            <a:ext cx="8229600" cy="1143000"/>
          </a:xfrm>
        </p:spPr>
        <p:txBody>
          <a:bodyPr/>
          <a:lstStyle/>
          <a:p>
            <a:r>
              <a:rPr lang="en-US" b="1" dirty="0" smtClean="0">
                <a:solidFill>
                  <a:schemeClr val="bg1"/>
                </a:solidFill>
              </a:rPr>
              <a:t>St. Peter’s Basilica</a:t>
            </a:r>
            <a:endParaRPr lang="en-US" b="1" dirty="0">
              <a:solidFill>
                <a:schemeClr val="bg1"/>
              </a:solidFill>
            </a:endParaRPr>
          </a:p>
        </p:txBody>
      </p:sp>
    </p:spTree>
    <p:extLst>
      <p:ext uri="{BB962C8B-B14F-4D97-AF65-F5344CB8AC3E}">
        <p14:creationId xmlns:p14="http://schemas.microsoft.com/office/powerpoint/2010/main" val="216157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415" y="0"/>
            <a:ext cx="59471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smtClean="0"/>
              <a:t>Castel </a:t>
            </a:r>
            <a:r>
              <a:rPr lang="en-US" dirty="0" err="1" smtClean="0"/>
              <a:t>Sant</a:t>
            </a:r>
            <a:r>
              <a:rPr lang="en-US" dirty="0" smtClean="0"/>
              <a:t> Angelo</a:t>
            </a:r>
            <a:endParaRPr lang="en-US" dirty="0"/>
          </a:p>
        </p:txBody>
      </p:sp>
    </p:spTree>
    <p:extLst>
      <p:ext uri="{BB962C8B-B14F-4D97-AF65-F5344CB8AC3E}">
        <p14:creationId xmlns:p14="http://schemas.microsoft.com/office/powerpoint/2010/main" val="1111007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normAutofit lnSpcReduction="10000"/>
          </a:bodyPr>
          <a:lstStyle/>
          <a:p>
            <a:r>
              <a:rPr lang="en-US" b="1" dirty="0" smtClean="0"/>
              <a:t>The Vatican City is a city-state that came into existence in 1929 and is thus clearly distinct from the central authority of the Roman Catholic Church, known as the Holy See, which existed long before 1929. Ordinances of Vatican City are published in Italian. Official documents of the Holy See are issued mainly in Latin. The two entities even have distinct passports: the Holy See, not being a country, only issues diplomatic and service passports; the state of Vatican City issues normal passports. In both cases the number of passports issued is extremely limited.</a:t>
            </a:r>
            <a:endParaRPr lang="en-US" b="1" dirty="0"/>
          </a:p>
        </p:txBody>
      </p:sp>
    </p:spTree>
    <p:extLst>
      <p:ext uri="{BB962C8B-B14F-4D97-AF65-F5344CB8AC3E}">
        <p14:creationId xmlns:p14="http://schemas.microsoft.com/office/powerpoint/2010/main" val="3057901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Sistine </a:t>
            </a:r>
            <a:br>
              <a:rPr lang="en-US" dirty="0" smtClean="0"/>
            </a:br>
            <a:r>
              <a:rPr lang="en-US" dirty="0" smtClean="0"/>
              <a:t>Chapel</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1981200"/>
            <a:ext cx="9144000" cy="356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6710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b="1" dirty="0" smtClean="0"/>
              <a:t>The Creation of Adam – Centerpiece of the Sistine Chapel Ceiling by Michelangelo</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41" y="2286000"/>
            <a:ext cx="860611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110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716</Words>
  <Application>Microsoft Office PowerPoint</Application>
  <PresentationFormat>On-screen Show (4:3)</PresentationFormat>
  <Paragraphs>33</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A Tour of the Vatican</vt:lpstr>
      <vt:lpstr>Status</vt:lpstr>
      <vt:lpstr>The Piazza Seen from St. Peter’s</vt:lpstr>
      <vt:lpstr>PowerPoint Presentation</vt:lpstr>
      <vt:lpstr>St. Peter’s Basilica</vt:lpstr>
      <vt:lpstr>Castel Sant Angelo</vt:lpstr>
      <vt:lpstr>PowerPoint Presentation</vt:lpstr>
      <vt:lpstr>Sistine  Chapel</vt:lpstr>
      <vt:lpstr>The Creation of Adam – Centerpiece of the Sistine Chapel Ceiling by Michelangelo</vt:lpstr>
      <vt:lpstr>The whole Sistine Chapel ceiling – it’s difficult to get it all in one picture.       Much of the Bible is illustrated on the walls and ceiling of the Sistine Chapel.</vt:lpstr>
      <vt:lpstr>PowerPoint Presentation</vt:lpstr>
      <vt:lpstr>Courtyard part of the Vatican Museum</vt:lpstr>
      <vt:lpstr>Ariel view of Vatican City</vt:lpstr>
      <vt:lpstr>PowerPoint Presentation</vt:lpstr>
      <vt:lpstr>St. Peter’s &amp; the Vatican Museum comprise one of the greatest repositories of art in the world.</vt:lpstr>
      <vt:lpstr>Vatican Museum</vt:lpstr>
      <vt:lpstr>PowerPoint Presentation</vt:lpstr>
      <vt:lpstr>Governance </vt:lpstr>
      <vt:lpstr>The Pieta by Michelangelo is housed in St. Peter’s Basilica.</vt:lpstr>
      <vt:lpstr>PowerPoint Presentation</vt:lpstr>
      <vt:lpstr>PowerPoint Presentation</vt:lpstr>
      <vt:lpstr>The Pope’s Residence</vt:lpstr>
      <vt:lpstr>PowerPoint Presentation</vt:lpstr>
      <vt:lpstr>Vatican Gardens</vt:lpstr>
      <vt:lpstr>PowerPoint Presentation</vt:lpstr>
      <vt:lpstr>PowerPoint Presentation</vt:lpstr>
      <vt:lpstr>PowerPoint Presentation</vt:lpstr>
      <vt:lpstr>Cultural Treasure</vt:lpstr>
      <vt:lpstr>PowerPoint Presentation</vt:lpstr>
      <vt:lpstr>Rome viewed from the dome of St. Peter’s Basilica</vt:lpstr>
      <vt:lpstr>Sculpture in St. Peter’s</vt:lpstr>
      <vt:lpstr>World Heritage Site</vt:lpstr>
      <vt:lpstr>Dome of St. Peter’s</vt:lpstr>
      <vt:lpstr>PowerPoint Presentation</vt:lpstr>
      <vt:lpstr>Exterior shot of the dome of St. Peter’s</vt:lpstr>
      <vt:lpstr>PowerPoint Presentation</vt:lpstr>
      <vt:lpstr>Looking toward the main altar in St. Peter’s</vt:lpstr>
      <vt:lpstr>The Main Altar</vt:lpstr>
      <vt:lpstr>PowerPoint Presentation</vt:lpstr>
      <vt:lpstr>Much of the art in St. Peter’s seems to be a celebration of the Papacy.</vt:lpstr>
      <vt:lpstr>PowerPoint Presentation</vt:lpstr>
      <vt:lpstr>PowerPoint Presentation</vt:lpstr>
      <vt:lpstr>Tomb of Pope John XXIII – most visited part of St. Peter’s Basilica</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Tour of the Vatican</dc:title>
  <dc:creator>Joe</dc:creator>
  <cp:lastModifiedBy>Joe</cp:lastModifiedBy>
  <cp:revision>9</cp:revision>
  <dcterms:created xsi:type="dcterms:W3CDTF">2011-03-30T00:42:44Z</dcterms:created>
  <dcterms:modified xsi:type="dcterms:W3CDTF">2011-04-06T05:01:31Z</dcterms:modified>
</cp:coreProperties>
</file>