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8"/>
  </p:notesMasterIdLst>
  <p:sldIdLst>
    <p:sldId id="256" r:id="rId3"/>
    <p:sldId id="265" r:id="rId4"/>
    <p:sldId id="269" r:id="rId5"/>
    <p:sldId id="267" r:id="rId6"/>
    <p:sldId id="268" r:id="rId7"/>
    <p:sldId id="266" r:id="rId8"/>
    <p:sldId id="270" r:id="rId9"/>
    <p:sldId id="257" r:id="rId10"/>
    <p:sldId id="264" r:id="rId11"/>
    <p:sldId id="258" r:id="rId12"/>
    <p:sldId id="259" r:id="rId13"/>
    <p:sldId id="262" r:id="rId14"/>
    <p:sldId id="260" r:id="rId15"/>
    <p:sldId id="261" r:id="rId16"/>
    <p:sldId id="263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88" d="100"/>
          <a:sy n="88" d="100"/>
        </p:scale>
        <p:origin x="-5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4AB4FE-9AEF-48AD-AE0A-404143A4F1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49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2FF121F-2D73-42D1-A5BF-F9BF0DB1C6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03735-C263-4F35-BF82-96B0C96DAC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EB50E-C2F3-4C2D-A5CA-3BD2A08E4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01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602EF43-9437-493C-89DD-DF9DC95168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5B2CF-B641-4FDE-96E1-B96AB333EC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3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CC6D6-4939-40D6-84DC-9957409760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3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C2D2F-2AC4-4113-83BA-BD870854FF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68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0E51C-6CC7-4F97-913A-43ED924E62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6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AEA26-B458-467A-BC6D-90614B77C0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87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DE0D2-D3EF-466E-A133-1B0FDCB15A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03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BE3D3-1CA9-41F7-BD7E-AA023E5769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E58AC-3608-491D-ADCB-F0A4D783AE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33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C8933-8CE4-4CE8-AA92-2C84E02B7E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43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1C562-857C-4D21-A1CC-CDE9520C97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35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A9471-191C-4497-B830-4BA69D13AF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C3234-AF2E-4788-8410-AE095A2E9F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9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EA93B-B687-4494-9EAD-0B5A73FAF4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6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CB1D9-6D8B-4C00-B92E-A500296992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3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8CD82-E7EA-48B8-9350-7A73E18A1E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D3042-0405-4E2B-A100-6CCC9D535A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0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FEE9C-00A6-4ED6-8D2D-854FE31545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6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7BEF6-82C7-4438-BEF4-2EBDD960A9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5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F9A5DD7-DE22-496C-8460-114DEB2324C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FAB3FE-9BA0-47DA-AE29-E6D833E8D9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26102" y="1433739"/>
            <a:ext cx="4800600" cy="1470025"/>
          </a:xfrm>
        </p:spPr>
        <p:txBody>
          <a:bodyPr/>
          <a:lstStyle/>
          <a:p>
            <a:pPr algn="ctr"/>
            <a:r>
              <a:rPr lang="en-US" sz="4000" b="1" dirty="0" smtClean="0"/>
              <a:t>India – The Wet Monsoon in Assam</a:t>
            </a:r>
            <a:endParaRPr lang="en-US" sz="4000" b="1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92" y="3878717"/>
            <a:ext cx="4155621" cy="2765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33375"/>
            <a:ext cx="904875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33375"/>
            <a:ext cx="904875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33375"/>
            <a:ext cx="904875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396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33375"/>
            <a:ext cx="904875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748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33375"/>
            <a:ext cx="904875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386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33375"/>
            <a:ext cx="904875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05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0"/>
            <a:ext cx="51720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" b="98605" l="632" r="99579">
                        <a14:foregroundMark x1="35158" y1="6977" x2="35158" y2="6977"/>
                        <a14:foregroundMark x1="36842" y1="4186" x2="36842" y2="4186"/>
                        <a14:foregroundMark x1="40000" y1="6744" x2="40000" y2="6744"/>
                        <a14:foregroundMark x1="41684" y1="5116" x2="41684" y2="5116"/>
                        <a14:foregroundMark x1="43789" y1="4419" x2="43789" y2="4419"/>
                        <a14:foregroundMark x1="45474" y1="5581" x2="45474" y2="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1925" cy="35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" b="99623" l="203" r="9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62" y="3673513"/>
            <a:ext cx="4553780" cy="32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75" y="0"/>
            <a:ext cx="4177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6" y="274637"/>
            <a:ext cx="4245427" cy="3763963"/>
          </a:xfrm>
        </p:spPr>
        <p:txBody>
          <a:bodyPr/>
          <a:lstStyle/>
          <a:p>
            <a:r>
              <a:rPr lang="en-US" dirty="0" smtClean="0"/>
              <a:t>Wind: the horizontal movement of air from a high pressure area to a low pressure area.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44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287"/>
            <a:ext cx="9144000" cy="646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283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7" y="-43369"/>
            <a:ext cx="6792686" cy="690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672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63287"/>
            <a:ext cx="9143998" cy="64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4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42" y="1600199"/>
            <a:ext cx="7396844" cy="493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Monsoon </a:t>
            </a:r>
            <a:r>
              <a:rPr lang="en-US" smtClean="0"/>
              <a:t>Precipitation Patterns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9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Monsoon – </a:t>
            </a:r>
            <a:br>
              <a:rPr lang="en-US" b="1" dirty="0" smtClean="0"/>
            </a:br>
            <a:r>
              <a:rPr lang="en-US" b="1" dirty="0" smtClean="0"/>
              <a:t>Shifting of the Wind Direction</a:t>
            </a:r>
            <a:endParaRPr lang="en-US" b="1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3988" y="1600200"/>
            <a:ext cx="6450012" cy="5116286"/>
          </a:xfrm>
        </p:spPr>
        <p:txBody>
          <a:bodyPr/>
          <a:lstStyle/>
          <a:p>
            <a:r>
              <a:rPr lang="en-US" dirty="0" smtClean="0"/>
              <a:t>During the warm months, the winds come from the sea, bringing precipitation (often quite heavy – this is the wet season, the </a:t>
            </a:r>
            <a:r>
              <a:rPr lang="en-US" b="1" dirty="0" smtClean="0">
                <a:solidFill>
                  <a:srgbClr val="0070C0"/>
                </a:solidFill>
              </a:rPr>
              <a:t>Wet Monsoon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During the cooler months, dry winds come from the interior of the subcontinent and go out to the sea. This is the dry season (the </a:t>
            </a:r>
            <a:r>
              <a:rPr lang="en-US" b="1" dirty="0" smtClean="0">
                <a:solidFill>
                  <a:srgbClr val="FF0000"/>
                </a:solidFill>
              </a:rPr>
              <a:t>Dry Monsoon</a:t>
            </a:r>
            <a:r>
              <a:rPr lang="en-US" dirty="0" smtClean="0"/>
              <a:t>)</a:t>
            </a:r>
          </a:p>
          <a:p>
            <a:r>
              <a:rPr lang="en-US" dirty="0"/>
              <a:t>The monsoon floods have submerged parts of Assam's </a:t>
            </a:r>
            <a:r>
              <a:rPr lang="en-US" dirty="0" err="1"/>
              <a:t>Pobitora</a:t>
            </a:r>
            <a:r>
              <a:rPr lang="en-US" dirty="0"/>
              <a:t> </a:t>
            </a:r>
            <a:r>
              <a:rPr lang="en-US" dirty="0" smtClean="0"/>
              <a:t>Wildlife Sanctuary</a:t>
            </a:r>
            <a:r>
              <a:rPr lang="en-US" dirty="0"/>
              <a:t>, forcing the rare one-horned Rhinoceros and </a:t>
            </a:r>
            <a:r>
              <a:rPr lang="en-US" dirty="0" smtClean="0"/>
              <a:t>local residents take </a:t>
            </a:r>
            <a:r>
              <a:rPr lang="en-US" dirty="0"/>
              <a:t>shelter on higher land. Photos courtesy: 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timing of the wet monsoon can determine whether agriculturalists have a good year or a bad year. The quality of life is very dependent on the wet monsoon’s timing and intensity.</a:t>
            </a:r>
          </a:p>
          <a:p>
            <a:r>
              <a:rPr lang="en-US" dirty="0" smtClean="0"/>
              <a:t>When the wet monsoon is very intense, it can result in great loss of homes, washing out of bridges and roads, and increased insect-borne diseases.</a:t>
            </a:r>
          </a:p>
          <a:p>
            <a:r>
              <a:rPr lang="en-US" dirty="0" smtClean="0"/>
              <a:t>Much of South Asia and Southeast Asia is affected by the seasonal monsoons.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1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ia map 3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28282"/>
      </a:lt2>
      <a:accent1>
        <a:srgbClr val="A14D1D"/>
      </a:accent1>
      <a:accent2>
        <a:srgbClr val="85416B"/>
      </a:accent2>
      <a:accent3>
        <a:srgbClr val="FFFFFF"/>
      </a:accent3>
      <a:accent4>
        <a:srgbClr val="000000"/>
      </a:accent4>
      <a:accent5>
        <a:srgbClr val="CDB2AB"/>
      </a:accent5>
      <a:accent6>
        <a:srgbClr val="783A60"/>
      </a:accent6>
      <a:hlink>
        <a:srgbClr val="862D2D"/>
      </a:hlink>
      <a:folHlink>
        <a:srgbClr val="73542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2121"/>
        </a:accent1>
        <a:accent2>
          <a:srgbClr val="99001E"/>
        </a:accent2>
        <a:accent3>
          <a:srgbClr val="FFFFFF"/>
        </a:accent3>
        <a:accent4>
          <a:srgbClr val="000000"/>
        </a:accent4>
        <a:accent5>
          <a:srgbClr val="D0ABAB"/>
        </a:accent5>
        <a:accent6>
          <a:srgbClr val="8A001A"/>
        </a:accent6>
        <a:hlink>
          <a:srgbClr val="8C0000"/>
        </a:hlink>
        <a:folHlink>
          <a:srgbClr val="800F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14D1D"/>
        </a:accent1>
        <a:accent2>
          <a:srgbClr val="85416B"/>
        </a:accent2>
        <a:accent3>
          <a:srgbClr val="FFFFFF"/>
        </a:accent3>
        <a:accent4>
          <a:srgbClr val="000000"/>
        </a:accent4>
        <a:accent5>
          <a:srgbClr val="CDB2AB"/>
        </a:accent5>
        <a:accent6>
          <a:srgbClr val="783A60"/>
        </a:accent6>
        <a:hlink>
          <a:srgbClr val="862D2D"/>
        </a:hlink>
        <a:folHlink>
          <a:srgbClr val="7354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396C80"/>
        </a:accent1>
        <a:accent2>
          <a:srgbClr val="943E3E"/>
        </a:accent2>
        <a:accent3>
          <a:srgbClr val="FFFFFF"/>
        </a:accent3>
        <a:accent4>
          <a:srgbClr val="000000"/>
        </a:accent4>
        <a:accent5>
          <a:srgbClr val="AEBAC0"/>
        </a:accent5>
        <a:accent6>
          <a:srgbClr val="863737"/>
        </a:accent6>
        <a:hlink>
          <a:srgbClr val="3A3474"/>
        </a:hlink>
        <a:folHlink>
          <a:srgbClr val="485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806F2B"/>
        </a:accent1>
        <a:accent2>
          <a:srgbClr val="3C7331"/>
        </a:accent2>
        <a:accent3>
          <a:srgbClr val="FFFFFF"/>
        </a:accent3>
        <a:accent4>
          <a:srgbClr val="000000"/>
        </a:accent4>
        <a:accent5>
          <a:srgbClr val="C0BBAC"/>
        </a:accent5>
        <a:accent6>
          <a:srgbClr val="35682B"/>
        </a:accent6>
        <a:hlink>
          <a:srgbClr val="862D2D"/>
        </a:hlink>
        <a:folHlink>
          <a:srgbClr val="4039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CC8500"/>
        </a:accent1>
        <a:accent2>
          <a:srgbClr val="C2940A"/>
        </a:accent2>
        <a:accent3>
          <a:srgbClr val="FFFFFF"/>
        </a:accent3>
        <a:accent4>
          <a:srgbClr val="000000"/>
        </a:accent4>
        <a:accent5>
          <a:srgbClr val="E2C2AA"/>
        </a:accent5>
        <a:accent6>
          <a:srgbClr val="B08608"/>
        </a:accent6>
        <a:hlink>
          <a:srgbClr val="A66C00"/>
        </a:hlink>
        <a:folHlink>
          <a:srgbClr val="99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B29800"/>
        </a:accent1>
        <a:accent2>
          <a:srgbClr val="C97C3C"/>
        </a:accent2>
        <a:accent3>
          <a:srgbClr val="FFFFFF"/>
        </a:accent3>
        <a:accent4>
          <a:srgbClr val="000000"/>
        </a:accent4>
        <a:accent5>
          <a:srgbClr val="D5CAAA"/>
        </a:accent5>
        <a:accent6>
          <a:srgbClr val="B67035"/>
        </a:accent6>
        <a:hlink>
          <a:srgbClr val="A66C00"/>
        </a:hlink>
        <a:folHlink>
          <a:srgbClr val="BF4F4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2B9FD9"/>
        </a:accent1>
        <a:accent2>
          <a:srgbClr val="CC8500"/>
        </a:accent2>
        <a:accent3>
          <a:srgbClr val="FFFFFF"/>
        </a:accent3>
        <a:accent4>
          <a:srgbClr val="000000"/>
        </a:accent4>
        <a:accent5>
          <a:srgbClr val="ACCDE9"/>
        </a:accent5>
        <a:accent6>
          <a:srgbClr val="B97800"/>
        </a:accent6>
        <a:hlink>
          <a:srgbClr val="8A73BF"/>
        </a:hlink>
        <a:folHlink>
          <a:srgbClr val="2E994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7AB236"/>
        </a:accent1>
        <a:accent2>
          <a:srgbClr val="CC527E"/>
        </a:accent2>
        <a:accent3>
          <a:srgbClr val="FFFFFF"/>
        </a:accent3>
        <a:accent4>
          <a:srgbClr val="000000"/>
        </a:accent4>
        <a:accent5>
          <a:srgbClr val="BED5AE"/>
        </a:accent5>
        <a:accent6>
          <a:srgbClr val="B94972"/>
        </a:accent6>
        <a:hlink>
          <a:srgbClr val="4D6BBF"/>
        </a:hlink>
        <a:folHlink>
          <a:srgbClr val="A66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905"/>
        </a:accent1>
        <a:accent2>
          <a:srgbClr val="4D8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457E00"/>
        </a:accent6>
        <a:hlink>
          <a:srgbClr val="008004"/>
        </a:hlink>
        <a:folHlink>
          <a:srgbClr val="3F7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678C"/>
        </a:accent1>
        <a:accent2>
          <a:srgbClr val="5E8000"/>
        </a:accent2>
        <a:accent3>
          <a:srgbClr val="FFFFFF"/>
        </a:accent3>
        <a:accent4>
          <a:srgbClr val="000000"/>
        </a:accent4>
        <a:accent5>
          <a:srgbClr val="AAB8C5"/>
        </a:accent5>
        <a:accent6>
          <a:srgbClr val="547300"/>
        </a:accent6>
        <a:hlink>
          <a:srgbClr val="006E04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5821"/>
        </a:accent1>
        <a:accent2>
          <a:srgbClr val="008004"/>
        </a:accent2>
        <a:accent3>
          <a:srgbClr val="FFFFFF"/>
        </a:accent3>
        <a:accent4>
          <a:srgbClr val="000000"/>
        </a:accent4>
        <a:accent5>
          <a:srgbClr val="D0B4AB"/>
        </a:accent5>
        <a:accent6>
          <a:srgbClr val="007303"/>
        </a:accent6>
        <a:hlink>
          <a:srgbClr val="8C2A60"/>
        </a:hlink>
        <a:folHlink>
          <a:srgbClr val="673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403E"/>
        </a:accent1>
        <a:accent2>
          <a:srgbClr val="2D8064"/>
        </a:accent2>
        <a:accent3>
          <a:srgbClr val="FFFFFF"/>
        </a:accent3>
        <a:accent4>
          <a:srgbClr val="000000"/>
        </a:accent4>
        <a:accent5>
          <a:srgbClr val="D5AFAF"/>
        </a:accent5>
        <a:accent6>
          <a:srgbClr val="28735A"/>
        </a:accent6>
        <a:hlink>
          <a:srgbClr val="4D3F8C"/>
        </a:hlink>
        <a:folHlink>
          <a:srgbClr val="006E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0052C0"/>
        </a:accent1>
        <a:accent2>
          <a:srgbClr val="3239BF"/>
        </a:accent2>
        <a:accent3>
          <a:srgbClr val="FFFFFF"/>
        </a:accent3>
        <a:accent4>
          <a:srgbClr val="000000"/>
        </a:accent4>
        <a:accent5>
          <a:srgbClr val="AAB3DC"/>
        </a:accent5>
        <a:accent6>
          <a:srgbClr val="2C33AD"/>
        </a:accent6>
        <a:hlink>
          <a:srgbClr val="004299"/>
        </a:hlink>
        <a:folHlink>
          <a:srgbClr val="282D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759B2"/>
        </a:accent1>
        <a:accent2>
          <a:srgbClr val="00708C"/>
        </a:accent2>
        <a:accent3>
          <a:srgbClr val="FFFFFF"/>
        </a:accent3>
        <a:accent4>
          <a:srgbClr val="000000"/>
        </a:accent4>
        <a:accent5>
          <a:srgbClr val="B8B5D5"/>
        </a:accent5>
        <a:accent6>
          <a:srgbClr val="00657E"/>
        </a:accent6>
        <a:hlink>
          <a:srgbClr val="0048A6"/>
        </a:hlink>
        <a:folHlink>
          <a:srgbClr val="742E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A68500"/>
        </a:accent1>
        <a:accent2>
          <a:srgbClr val="2462B2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2058A1"/>
        </a:accent6>
        <a:hlink>
          <a:srgbClr val="546E00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828282"/>
        </a:lt2>
        <a:accent1>
          <a:srgbClr val="628000"/>
        </a:accent1>
        <a:accent2>
          <a:srgbClr val="8C5200"/>
        </a:accent2>
        <a:accent3>
          <a:srgbClr val="FFFFFF"/>
        </a:accent3>
        <a:accent4>
          <a:srgbClr val="000000"/>
        </a:accent4>
        <a:accent5>
          <a:srgbClr val="B7C0AA"/>
        </a:accent5>
        <a:accent6>
          <a:srgbClr val="7E4900"/>
        </a:accent6>
        <a:hlink>
          <a:srgbClr val="911D65"/>
        </a:hlink>
        <a:folHlink>
          <a:srgbClr val="0045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india map 3</Template>
  <TotalTime>52</TotalTime>
  <Words>197</Words>
  <Application>Microsoft Office PowerPoint</Application>
  <PresentationFormat>On-screen Show (4:3)</PresentationFormat>
  <Paragraphs>10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india map 3</vt:lpstr>
      <vt:lpstr>1_Default Design</vt:lpstr>
      <vt:lpstr>India – The Wet Monsoon in Assam</vt:lpstr>
      <vt:lpstr>PowerPoint Presentation</vt:lpstr>
      <vt:lpstr>Wind: the horizontal movement of air from a high pressure area to a low pressure area.</vt:lpstr>
      <vt:lpstr>PowerPoint Presentation</vt:lpstr>
      <vt:lpstr>PowerPoint Presentation</vt:lpstr>
      <vt:lpstr>PowerPoint Presentation</vt:lpstr>
      <vt:lpstr>Monsoon Precipitation Patterns</vt:lpstr>
      <vt:lpstr>Monsoon –  Shifting of the Wind Direction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 – Monsoon in Assam</dc:title>
  <dc:creator>naumannj</dc:creator>
  <cp:lastModifiedBy>naumannj</cp:lastModifiedBy>
  <cp:revision>6</cp:revision>
  <dcterms:created xsi:type="dcterms:W3CDTF">2011-07-25T13:23:39Z</dcterms:created>
  <dcterms:modified xsi:type="dcterms:W3CDTF">2011-07-25T14:16:18Z</dcterms:modified>
</cp:coreProperties>
</file>