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7"/>
  </p:notesMasterIdLst>
  <p:sldIdLst>
    <p:sldId id="256" r:id="rId3"/>
    <p:sldId id="259" r:id="rId4"/>
    <p:sldId id="260" r:id="rId5"/>
    <p:sldId id="279" r:id="rId6"/>
    <p:sldId id="281" r:id="rId7"/>
    <p:sldId id="284" r:id="rId8"/>
    <p:sldId id="287" r:id="rId9"/>
    <p:sldId id="280" r:id="rId10"/>
    <p:sldId id="297" r:id="rId11"/>
    <p:sldId id="275" r:id="rId12"/>
    <p:sldId id="276" r:id="rId13"/>
    <p:sldId id="299" r:id="rId14"/>
    <p:sldId id="298" r:id="rId15"/>
    <p:sldId id="300" r:id="rId16"/>
    <p:sldId id="277" r:id="rId17"/>
    <p:sldId id="262" r:id="rId18"/>
    <p:sldId id="296" r:id="rId19"/>
    <p:sldId id="301" r:id="rId20"/>
    <p:sldId id="282" r:id="rId21"/>
    <p:sldId id="294" r:id="rId22"/>
    <p:sldId id="286" r:id="rId23"/>
    <p:sldId id="285" r:id="rId24"/>
    <p:sldId id="263" r:id="rId25"/>
    <p:sldId id="293" r:id="rId26"/>
    <p:sldId id="274" r:id="rId27"/>
    <p:sldId id="273" r:id="rId28"/>
    <p:sldId id="278" r:id="rId29"/>
    <p:sldId id="268" r:id="rId30"/>
    <p:sldId id="272" r:id="rId31"/>
    <p:sldId id="269" r:id="rId32"/>
    <p:sldId id="270" r:id="rId33"/>
    <p:sldId id="271" r:id="rId34"/>
    <p:sldId id="283" r:id="rId35"/>
    <p:sldId id="289" r:id="rId36"/>
    <p:sldId id="288" r:id="rId37"/>
    <p:sldId id="264" r:id="rId38"/>
    <p:sldId id="292" r:id="rId39"/>
    <p:sldId id="265" r:id="rId40"/>
    <p:sldId id="266" r:id="rId41"/>
    <p:sldId id="267" r:id="rId42"/>
    <p:sldId id="261" r:id="rId43"/>
    <p:sldId id="290" r:id="rId44"/>
    <p:sldId id="291" r:id="rId45"/>
    <p:sldId id="295"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0" d="100"/>
          <a:sy n="100" d="100"/>
        </p:scale>
        <p:origin x="-6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0F2F3-2A15-4BA9-94C9-354DC2724E4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1508" name="Rectangle 4"/>
          <p:cNvSpPr>
            <a:spLocks noGrp="1" noChangeArrowheads="1"/>
          </p:cNvSpPr>
          <p:nvPr>
            <p:ph type="dt" sz="half" idx="2"/>
          </p:nvPr>
        </p:nvSpPr>
        <p:spPr/>
        <p:txBody>
          <a:bodyPr/>
          <a:lstStyle>
            <a:lvl1pPr>
              <a:defRPr/>
            </a:lvl1pPr>
          </a:lstStyle>
          <a:p>
            <a:endParaRPr lang="en-US"/>
          </a:p>
        </p:txBody>
      </p:sp>
      <p:sp>
        <p:nvSpPr>
          <p:cNvPr id="21509" name="Rectangle 5"/>
          <p:cNvSpPr>
            <a:spLocks noGrp="1" noChangeArrowheads="1"/>
          </p:cNvSpPr>
          <p:nvPr>
            <p:ph type="ftr" sz="quarter" idx="3"/>
          </p:nvPr>
        </p:nvSpPr>
        <p:spPr/>
        <p:txBody>
          <a:bodyPr/>
          <a:lstStyle>
            <a:lvl1pPr>
              <a:defRPr/>
            </a:lvl1pPr>
          </a:lstStyle>
          <a:p>
            <a:endParaRPr lang="en-US"/>
          </a:p>
        </p:txBody>
      </p:sp>
      <p:sp>
        <p:nvSpPr>
          <p:cNvPr id="21510" name="Rectangle 6"/>
          <p:cNvSpPr>
            <a:spLocks noGrp="1" noChangeArrowheads="1"/>
          </p:cNvSpPr>
          <p:nvPr>
            <p:ph type="sldNum" sz="quarter" idx="4"/>
          </p:nvPr>
        </p:nvSpPr>
        <p:spPr/>
        <p:txBody>
          <a:bodyPr/>
          <a:lstStyle>
            <a:lvl1pPr>
              <a:defRPr/>
            </a:lvl1pPr>
          </a:lstStyle>
          <a:p>
            <a:fld id="{48C75D06-7009-4975-BC67-211BB897AC1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BE2EAC-6025-4B0D-ABAA-66322BD99B9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599E8F-8FA1-42E4-9ADE-C37E39FE658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p>
        </p:txBody>
      </p:sp>
      <p:sp>
        <p:nvSpPr>
          <p:cNvPr id="28678" name="Rectangle 6"/>
          <p:cNvSpPr>
            <a:spLocks noGrp="1" noChangeArrowheads="1"/>
          </p:cNvSpPr>
          <p:nvPr>
            <p:ph type="ftr" sz="quarter" idx="3"/>
          </p:nvPr>
        </p:nvSpPr>
        <p:spPr/>
        <p:txBody>
          <a:bodyPr/>
          <a:lstStyle>
            <a:lvl1pPr>
              <a:defRPr/>
            </a:lvl1pPr>
          </a:lstStyle>
          <a:p>
            <a:endParaRPr lang="en-US"/>
          </a:p>
        </p:txBody>
      </p:sp>
      <p:sp>
        <p:nvSpPr>
          <p:cNvPr id="28679" name="Rectangle 7"/>
          <p:cNvSpPr>
            <a:spLocks noGrp="1" noChangeArrowheads="1"/>
          </p:cNvSpPr>
          <p:nvPr>
            <p:ph type="sldNum" sz="quarter" idx="4"/>
          </p:nvPr>
        </p:nvSpPr>
        <p:spPr/>
        <p:txBody>
          <a:bodyPr/>
          <a:lstStyle>
            <a:lvl1pPr>
              <a:defRPr/>
            </a:lvl1pPr>
          </a:lstStyle>
          <a:p>
            <a:fld id="{27193CEE-3EFF-492B-8176-5342F67E2BC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69FA87-8EDD-4E24-AD76-DEC86DC877C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139935-06AD-4FF2-9B7F-E8BF2D99D229}"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BA19F6-FCD7-4ED5-9FC6-C593557F0C9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5EE40F1-456F-45EB-BE21-70B304BD419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0BC6B7C-8DBA-4AEA-8150-13AF14EA13C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8EF3864-F68E-4FB0-899E-00466A60357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92EB86-7BD8-4ABD-8164-7A78FBC81EA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216D96-F509-457C-9A59-48F263F7A70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6B9733-DC9F-4DBE-80F0-9CD466C7ECD8}"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ECEE30-AA13-4559-A64E-88426CA52E4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60A884-965D-4CAD-8617-EAF29C442CC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A125BD-AEF2-48EC-BC26-88C5049DF3A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BA339A-B084-46DC-B2D6-C19DDB41DEA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0FB6827-A8E6-43BA-A104-DE91CBEEFD9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8184DBE-0793-474C-9C86-31ABEBB898A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FC84584-86D7-428C-9209-FE1EA621BED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F560B5-A9CB-46BC-8A86-F424B2F33A0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D382B8A-2642-4771-BA41-5DFF45BCF4C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9CA2C2A-64DF-4008-B795-38F35D6F5C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7BDF0AC-DFF7-4E13-986F-A6BC6EAB30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p:txBody>
          <a:bodyPr/>
          <a:lstStyle/>
          <a:p>
            <a:r>
              <a:rPr lang="en-US" sz="4400" b="1" dirty="0" err="1" smtClean="0"/>
              <a:t>Badami</a:t>
            </a:r>
            <a:r>
              <a:rPr lang="en-US" sz="4400" b="1" dirty="0" smtClean="0"/>
              <a:t> - </a:t>
            </a:r>
            <a:r>
              <a:rPr lang="en-US" sz="4400" b="1" dirty="0" smtClean="0"/>
              <a:t>India</a:t>
            </a:r>
            <a:endParaRPr lang="en-US" sz="4400" b="1" dirty="0"/>
          </a:p>
        </p:txBody>
      </p:sp>
      <p:sp>
        <p:nvSpPr>
          <p:cNvPr id="74755" name="Rectangle 3"/>
          <p:cNvSpPr>
            <a:spLocks noGrp="1" noChangeArrowheads="1"/>
          </p:cNvSpPr>
          <p:nvPr>
            <p:ph type="subTitle" idx="1"/>
          </p:nvPr>
        </p:nvSpPr>
        <p:spPr/>
        <p:txBody>
          <a:bodyPr/>
          <a:lstStyle/>
          <a:p>
            <a:endParaRPr lang="en-US"/>
          </a:p>
        </p:txBody>
      </p:sp>
      <p:pic>
        <p:nvPicPr>
          <p:cNvPr id="30722" name="Picture 2"/>
          <p:cNvPicPr>
            <a:picLocks noChangeAspect="1" noChangeArrowheads="1"/>
          </p:cNvPicPr>
          <p:nvPr/>
        </p:nvPicPr>
        <p:blipFill>
          <a:blip r:embed="rId2" cstate="print"/>
          <a:srcRect/>
          <a:stretch>
            <a:fillRect/>
          </a:stretch>
        </p:blipFill>
        <p:spPr bwMode="auto">
          <a:xfrm>
            <a:off x="6896100" y="171450"/>
            <a:ext cx="2095500" cy="23812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lum contrast="1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err="1" smtClean="0">
                <a:solidFill>
                  <a:schemeClr val="bg1"/>
                </a:solidFill>
              </a:rPr>
              <a:t>Bhutanatha</a:t>
            </a:r>
            <a:r>
              <a:rPr lang="en-US" b="1" dirty="0" smtClean="0">
                <a:solidFill>
                  <a:schemeClr val="bg1"/>
                </a:solidFill>
              </a:rPr>
              <a:t> temple complex in </a:t>
            </a:r>
            <a:r>
              <a:rPr lang="en-US" b="1" dirty="0" err="1" smtClean="0">
                <a:solidFill>
                  <a:schemeClr val="bg1"/>
                </a:solidFill>
              </a:rPr>
              <a:t>Badami</a:t>
            </a:r>
            <a:r>
              <a:rPr lang="en-US" b="1" dirty="0" smtClean="0">
                <a:solidFill>
                  <a:schemeClr val="bg1"/>
                </a:solidFill>
              </a:rPr>
              <a:t/>
            </a:r>
            <a:br>
              <a:rPr lang="en-US" b="1" dirty="0" smtClean="0">
                <a:solidFill>
                  <a:schemeClr val="bg1"/>
                </a:solidFill>
              </a:rPr>
            </a:br>
            <a:endParaRPr lang="en-US"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Mallikarjuna</a:t>
            </a:r>
            <a:r>
              <a:rPr lang="en-US" b="1" dirty="0" smtClean="0"/>
              <a:t> group of temples at </a:t>
            </a:r>
            <a:r>
              <a:rPr lang="en-US" b="1" dirty="0" err="1" smtClean="0"/>
              <a:t>Badami</a:t>
            </a:r>
            <a:endParaRPr lang="en-US" dirty="0"/>
          </a:p>
        </p:txBody>
      </p:sp>
      <p:pic>
        <p:nvPicPr>
          <p:cNvPr id="17410" name="Picture 2"/>
          <p:cNvPicPr>
            <a:picLocks noGrp="1" noChangeAspect="1" noChangeArrowheads="1"/>
          </p:cNvPicPr>
          <p:nvPr>
            <p:ph idx="1"/>
          </p:nvPr>
        </p:nvPicPr>
        <p:blipFill>
          <a:blip r:embed="rId2" cstate="print">
            <a:lum contrast="10000"/>
          </a:blip>
          <a:srcRect/>
          <a:stretch>
            <a:fillRect/>
          </a:stretch>
        </p:blipFill>
        <p:spPr bwMode="auto">
          <a:xfrm>
            <a:off x="-1" y="1533525"/>
            <a:ext cx="9180129" cy="53244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0"/>
            <a:ext cx="8226425" cy="752475"/>
          </a:xfrm>
        </p:spPr>
        <p:txBody>
          <a:bodyPr/>
          <a:lstStyle/>
          <a:p>
            <a:r>
              <a:rPr lang="en-US" b="1" dirty="0" smtClean="0"/>
              <a:t>Bhoothanatha Temple, </a:t>
            </a:r>
            <a:r>
              <a:rPr lang="en-US" b="1" dirty="0" err="1" smtClean="0"/>
              <a:t>Badami</a:t>
            </a:r>
            <a:endParaRPr lang="en-US" dirty="0"/>
          </a:p>
        </p:txBody>
      </p:sp>
      <p:pic>
        <p:nvPicPr>
          <p:cNvPr id="41986" name="Picture 2"/>
          <p:cNvPicPr>
            <a:picLocks noGrp="1" noChangeAspect="1" noChangeArrowheads="1"/>
          </p:cNvPicPr>
          <p:nvPr>
            <p:ph idx="1"/>
          </p:nvPr>
        </p:nvPicPr>
        <p:blipFill>
          <a:blip r:embed="rId2" cstate="print"/>
          <a:srcRect/>
          <a:stretch>
            <a:fillRect/>
          </a:stretch>
        </p:blipFill>
        <p:spPr bwMode="auto">
          <a:xfrm>
            <a:off x="0" y="766917"/>
            <a:ext cx="9144000" cy="609108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idx="1"/>
          </p:nvPr>
        </p:nvPicPr>
        <p:blipFill>
          <a:blip r:embed="rId2" cstate="print"/>
          <a:srcRect l="1119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27038" y="0"/>
            <a:ext cx="8226425" cy="1143000"/>
          </a:xfrm>
        </p:spPr>
        <p:txBody>
          <a:bodyPr/>
          <a:lstStyle/>
          <a:p>
            <a:r>
              <a:rPr lang="en-US" dirty="0" err="1" smtClean="0"/>
              <a:t>Yellamma</a:t>
            </a:r>
            <a:r>
              <a:rPr lang="en-US" dirty="0" smtClean="0"/>
              <a:t> temple at </a:t>
            </a:r>
            <a:r>
              <a:rPr lang="en-US" dirty="0" err="1" smtClean="0"/>
              <a:t>Badami</a:t>
            </a:r>
            <a:r>
              <a:rPr lang="en-US" dirty="0" smtClean="0"/>
              <a:t>, early phase construction, 11th century</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Grp="1" noChangeAspect="1" noChangeArrowheads="1"/>
          </p:cNvPicPr>
          <p:nvPr>
            <p:ph idx="1"/>
          </p:nvPr>
        </p:nvPicPr>
        <p:blipFill>
          <a:blip r:embed="rId2" cstate="print"/>
          <a:srcRect/>
          <a:stretch>
            <a:fillRect/>
          </a:stretch>
        </p:blipFill>
        <p:spPr bwMode="auto">
          <a:xfrm>
            <a:off x="139700" y="874422"/>
            <a:ext cx="8870950" cy="519379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752475"/>
          </a:xfrm>
        </p:spPr>
        <p:txBody>
          <a:bodyPr/>
          <a:lstStyle/>
          <a:p>
            <a:r>
              <a:rPr lang="en-US" dirty="0" smtClean="0"/>
              <a:t>Cave Temple Entrances</a:t>
            </a:r>
            <a:endParaRPr lang="en-US"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b="1" dirty="0" err="1" smtClean="0"/>
              <a:t>Badami</a:t>
            </a:r>
            <a:endParaRPr lang="en-US" b="1" dirty="0"/>
          </a:p>
        </p:txBody>
      </p:sp>
      <p:sp>
        <p:nvSpPr>
          <p:cNvPr id="77827" name="Rectangle 3"/>
          <p:cNvSpPr>
            <a:spLocks noGrp="1" noChangeArrowheads="1"/>
          </p:cNvSpPr>
          <p:nvPr>
            <p:ph type="body" idx="1"/>
          </p:nvPr>
        </p:nvSpPr>
        <p:spPr>
          <a:xfrm>
            <a:off x="455613" y="1600200"/>
            <a:ext cx="8226425" cy="4810125"/>
          </a:xfrm>
        </p:spPr>
        <p:txBody>
          <a:bodyPr/>
          <a:lstStyle/>
          <a:p>
            <a:r>
              <a:rPr lang="en-US" dirty="0" smtClean="0"/>
              <a:t>Set in beautiful countryside at the foot of a red sandstone ridge, the charming village of </a:t>
            </a:r>
            <a:r>
              <a:rPr lang="en-US" dirty="0" err="1" smtClean="0"/>
              <a:t>Badami</a:t>
            </a:r>
            <a:r>
              <a:rPr lang="en-US" dirty="0" smtClean="0"/>
              <a:t> was once the capital of the </a:t>
            </a:r>
            <a:r>
              <a:rPr lang="en-US" dirty="0" err="1" smtClean="0"/>
              <a:t>Calukya</a:t>
            </a:r>
            <a:r>
              <a:rPr lang="en-US" dirty="0" smtClean="0"/>
              <a:t> empire, which covered much of central Deccan between the 4th and 8th centuries. The sculptural legacy left by its artisans includes some of the earliest and finest examples of Dravidian temples and rock-cut caves. </a:t>
            </a:r>
            <a:r>
              <a:rPr lang="en-US" dirty="0" err="1" smtClean="0"/>
              <a:t>Aihole</a:t>
            </a:r>
            <a:r>
              <a:rPr lang="en-US" dirty="0" smtClean="0"/>
              <a:t> was a sort of trial ground for new temple architecture, which was further developed at </a:t>
            </a:r>
            <a:r>
              <a:rPr lang="en-US" dirty="0" err="1" smtClean="0"/>
              <a:t>Pattadakal</a:t>
            </a:r>
            <a:r>
              <a:rPr lang="en-US" dirty="0" smtClean="0"/>
              <a:t>, now a World Heritage site. The forms and sculptural work at these sites inspired </a:t>
            </a:r>
            <a:r>
              <a:rPr lang="en-US" dirty="0" smtClean="0"/>
              <a:t>later </a:t>
            </a:r>
            <a:r>
              <a:rPr lang="en-US" dirty="0" smtClean="0"/>
              <a:t>South Indian Hindu empires that rose and fell before the arrival of the Muslims. </a:t>
            </a:r>
            <a:r>
              <a:rPr lang="en-US" dirty="0" smtClean="0"/>
              <a:t>In </a:t>
            </a:r>
            <a:r>
              <a:rPr lang="en-US" dirty="0" smtClean="0"/>
              <a:t>the three </a:t>
            </a:r>
            <a:r>
              <a:rPr lang="en-US" dirty="0" smtClean="0"/>
              <a:t>cent</a:t>
            </a:r>
            <a:r>
              <a:rPr lang="en-US" dirty="0" smtClean="0"/>
              <a:t>e</a:t>
            </a:r>
            <a:r>
              <a:rPr lang="en-US" dirty="0" smtClean="0"/>
              <a:t>rs </a:t>
            </a:r>
            <a:r>
              <a:rPr lang="en-US" dirty="0" smtClean="0"/>
              <a:t>there are over 150 temples!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198438" y="0"/>
            <a:ext cx="8226425" cy="1143000"/>
          </a:xfrm>
        </p:spPr>
        <p:txBody>
          <a:bodyPr/>
          <a:lstStyle/>
          <a:p>
            <a:r>
              <a:rPr lang="en-US" b="1" dirty="0" err="1" smtClean="0">
                <a:solidFill>
                  <a:schemeClr val="bg1"/>
                </a:solidFill>
                <a:effectLst>
                  <a:outerShdw blurRad="38100" dist="38100" dir="2700000" algn="tl">
                    <a:srgbClr val="000000">
                      <a:alpha val="43137"/>
                    </a:srgbClr>
                  </a:outerShdw>
                </a:effectLst>
              </a:rPr>
              <a:t>Vaishnava</a:t>
            </a:r>
            <a:r>
              <a:rPr lang="en-US" b="1" dirty="0" smtClean="0">
                <a:solidFill>
                  <a:schemeClr val="bg1"/>
                </a:solidFill>
                <a:effectLst>
                  <a:outerShdw blurRad="38100" dist="38100" dir="2700000" algn="tl">
                    <a:srgbClr val="000000">
                      <a:alpha val="43137"/>
                    </a:srgbClr>
                  </a:outerShdw>
                </a:effectLst>
              </a:rPr>
              <a:t> Cave temple No. 3 at </a:t>
            </a:r>
            <a:r>
              <a:rPr lang="en-US" b="1" dirty="0" err="1" smtClean="0">
                <a:solidFill>
                  <a:schemeClr val="bg1"/>
                </a:solidFill>
                <a:effectLst>
                  <a:outerShdw blurRad="38100" dist="38100" dir="2700000" algn="tl">
                    <a:srgbClr val="000000">
                      <a:alpha val="43137"/>
                    </a:srgbClr>
                  </a:outerShdw>
                </a:effectLst>
              </a:rPr>
              <a:t>Badami</a:t>
            </a:r>
            <a:r>
              <a:rPr lang="en-US" b="1" dirty="0" smtClean="0">
                <a:solidFill>
                  <a:schemeClr val="bg1"/>
                </a:solidFill>
                <a:effectLst>
                  <a:outerShdw blurRad="38100" dist="38100" dir="2700000" algn="tl">
                    <a:srgbClr val="000000">
                      <a:alpha val="43137"/>
                    </a:srgbClr>
                  </a:outerShdw>
                </a:effectLst>
              </a:rPr>
              <a:t>, 578 CE</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5613" y="274638"/>
            <a:ext cx="8226425" cy="582612"/>
          </a:xfrm>
        </p:spPr>
        <p:txBody>
          <a:bodyPr/>
          <a:lstStyle/>
          <a:p>
            <a:r>
              <a:rPr lang="pt-BR" b="1" dirty="0" smtClean="0">
                <a:solidFill>
                  <a:schemeClr val="bg1"/>
                </a:solidFill>
              </a:rPr>
              <a:t>Sanctum sanctorum inside Cave No.1</a:t>
            </a:r>
            <a:endParaRPr lang="en-US"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bg1"/>
                </a:solidFill>
              </a:rPr>
              <a:t>Dancing Shiva</a:t>
            </a:r>
            <a:endParaRPr lang="en-US"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0"/>
            <a:ext cx="8226425" cy="942975"/>
          </a:xfrm>
        </p:spPr>
        <p:txBody>
          <a:bodyPr/>
          <a:lstStyle/>
          <a:p>
            <a:r>
              <a:rPr lang="en-US" dirty="0" smtClean="0"/>
              <a:t>Dancing Shiva</a:t>
            </a:r>
            <a:endParaRPr lang="en-US"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193240" y="971550"/>
            <a:ext cx="8812060" cy="57435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14111" y="342900"/>
            <a:ext cx="9158111" cy="6181725"/>
          </a:xfrm>
          <a:prstGeom prst="rect">
            <a:avLst/>
          </a:prstGeom>
          <a:noFill/>
          <a:ln w="9525">
            <a:noFill/>
            <a:miter lim="800000"/>
            <a:headEnd/>
            <a:tailEnd/>
          </a:ln>
        </p:spPr>
      </p:pic>
      <p:sp>
        <p:nvSpPr>
          <p:cNvPr id="2" name="Title 1"/>
          <p:cNvSpPr>
            <a:spLocks noGrp="1"/>
          </p:cNvSpPr>
          <p:nvPr>
            <p:ph type="title"/>
          </p:nvPr>
        </p:nvSpPr>
        <p:spPr>
          <a:xfrm>
            <a:off x="0" y="428625"/>
            <a:ext cx="9143999" cy="990600"/>
          </a:xfrm>
        </p:spPr>
        <p:txBody>
          <a:bodyPr/>
          <a:lstStyle/>
          <a:p>
            <a:pPr algn="ctr"/>
            <a:r>
              <a:rPr lang="en-US" b="1" dirty="0" smtClean="0">
                <a:solidFill>
                  <a:schemeClr val="bg1"/>
                </a:solidFill>
              </a:rPr>
              <a:t>6th century Kannada inscription in cave temple number 3 at </a:t>
            </a:r>
            <a:r>
              <a:rPr lang="en-US" b="1" dirty="0" err="1" smtClean="0">
                <a:solidFill>
                  <a:schemeClr val="bg1"/>
                </a:solidFill>
              </a:rPr>
              <a:t>Badami</a:t>
            </a:r>
            <a:endParaRPr lang="en-US"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819150"/>
          </a:xfrm>
        </p:spPr>
        <p:txBody>
          <a:bodyPr/>
          <a:lstStyle/>
          <a:p>
            <a:r>
              <a:rPr lang="en-US" dirty="0" smtClean="0"/>
              <a:t>Statue of Vishnu in a Cave Temple</a:t>
            </a:r>
            <a:endParaRPr lang="en-US"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200025" y="849047"/>
            <a:ext cx="8724900" cy="5816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3306762" cy="3297238"/>
          </a:xfrm>
        </p:spPr>
        <p:txBody>
          <a:bodyPr/>
          <a:lstStyle/>
          <a:p>
            <a:r>
              <a:rPr lang="en-US" dirty="0" smtClean="0"/>
              <a:t>Vishnu in Cave Temple No. 3</a:t>
            </a:r>
            <a:endParaRPr lang="en-US" dirty="0"/>
          </a:p>
        </p:txBody>
      </p:sp>
      <p:pic>
        <p:nvPicPr>
          <p:cNvPr id="18434" name="Picture 2"/>
          <p:cNvPicPr>
            <a:picLocks noGrp="1" noChangeAspect="1" noChangeArrowheads="1"/>
          </p:cNvPicPr>
          <p:nvPr>
            <p:ph idx="1"/>
          </p:nvPr>
        </p:nvPicPr>
        <p:blipFill>
          <a:blip r:embed="rId2" cstate="print">
            <a:lum bright="10000" contrast="10000"/>
          </a:blip>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7"/>
            <a:ext cx="3514726" cy="3735387"/>
          </a:xfrm>
        </p:spPr>
        <p:txBody>
          <a:bodyPr/>
          <a:lstStyle/>
          <a:p>
            <a:r>
              <a:rPr lang="en-US" dirty="0" smtClean="0"/>
              <a:t>                                                                                                                                         </a:t>
            </a:r>
            <a:r>
              <a:rPr lang="en-US" dirty="0" err="1" smtClean="0"/>
              <a:t>Parshvanath</a:t>
            </a:r>
            <a:r>
              <a:rPr lang="en-US" dirty="0" smtClean="0"/>
              <a:t> (the earliest Jain leader </a:t>
            </a:r>
            <a:r>
              <a:rPr lang="en-US" dirty="0" smtClean="0"/>
              <a:t>) in cave </a:t>
            </a:r>
            <a:r>
              <a:rPr lang="en-US" dirty="0" smtClean="0"/>
              <a:t>4</a:t>
            </a:r>
            <a:endParaRPr lang="en-US" dirty="0"/>
          </a:p>
        </p:txBody>
      </p:sp>
      <p:pic>
        <p:nvPicPr>
          <p:cNvPr id="9219" name="Picture 3"/>
          <p:cNvPicPr>
            <a:picLocks noGrp="1" noChangeAspect="1" noChangeArrowheads="1"/>
          </p:cNvPicPr>
          <p:nvPr>
            <p:ph idx="1"/>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lum bright="10000"/>
          </a:blip>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522288"/>
            <a:ext cx="3471863" cy="687387"/>
          </a:xfrm>
        </p:spPr>
        <p:txBody>
          <a:bodyPr/>
          <a:lstStyle/>
          <a:p>
            <a:pPr algn="ctr"/>
            <a:r>
              <a:rPr lang="en-US" dirty="0" smtClean="0"/>
              <a:t>Location</a:t>
            </a:r>
            <a:endParaRPr lang="en-US" dirty="0"/>
          </a:p>
        </p:txBody>
      </p:sp>
      <p:pic>
        <p:nvPicPr>
          <p:cNvPr id="1026" name="Picture 2"/>
          <p:cNvPicPr>
            <a:picLocks noGrp="1" noChangeAspect="1" noChangeArrowheads="1"/>
          </p:cNvPicPr>
          <p:nvPr>
            <p:ph idx="1"/>
          </p:nvPr>
        </p:nvPicPr>
        <p:blipFill>
          <a:blip r:embed="rId2" cstate="print">
            <a:lum bright="-20000" contrast="20000"/>
          </a:blip>
          <a:srcRect/>
          <a:stretch>
            <a:fillRect/>
          </a:stretch>
        </p:blipFill>
        <p:spPr bwMode="auto">
          <a:xfrm>
            <a:off x="4498680" y="180974"/>
            <a:ext cx="4527845" cy="6538207"/>
          </a:xfrm>
          <a:prstGeom prst="rect">
            <a:avLst/>
          </a:prstGeom>
          <a:noFill/>
          <a:ln w="9525">
            <a:noFill/>
            <a:miter lim="800000"/>
            <a:headEnd/>
            <a:tailEnd/>
          </a:ln>
        </p:spPr>
      </p:pic>
      <p:sp>
        <p:nvSpPr>
          <p:cNvPr id="6" name="Oval 5"/>
          <p:cNvSpPr/>
          <p:nvPr/>
        </p:nvSpPr>
        <p:spPr>
          <a:xfrm>
            <a:off x="6438900" y="2400300"/>
            <a:ext cx="66675" cy="85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43650" y="2447925"/>
            <a:ext cx="966931" cy="369332"/>
          </a:xfrm>
          <a:prstGeom prst="rect">
            <a:avLst/>
          </a:prstGeom>
          <a:noFill/>
        </p:spPr>
        <p:txBody>
          <a:bodyPr wrap="none" rtlCol="0">
            <a:spAutoFit/>
          </a:bodyPr>
          <a:lstStyle/>
          <a:p>
            <a:r>
              <a:rPr lang="en-US" dirty="0" err="1" smtClean="0"/>
              <a:t>Badami</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147639" y="1914525"/>
            <a:ext cx="4318682" cy="477202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142874" y="847725"/>
            <a:ext cx="8837717" cy="5888129"/>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3971925" y="0"/>
            <a:ext cx="5172075" cy="6896101"/>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0"/>
            <a:ext cx="8226425" cy="857250"/>
          </a:xfrm>
        </p:spPr>
        <p:txBody>
          <a:bodyPr/>
          <a:lstStyle/>
          <a:p>
            <a:r>
              <a:rPr lang="en-US" dirty="0" smtClean="0"/>
              <a:t>View of the town</a:t>
            </a:r>
            <a:endParaRPr lang="en-US"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157162" y="857250"/>
            <a:ext cx="8801099" cy="586739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2" cstate="print"/>
          <a:srcRect/>
          <a:stretch>
            <a:fillRect/>
          </a:stretch>
        </p:blipFill>
        <p:spPr bwMode="auto">
          <a:xfrm>
            <a:off x="0" y="9525"/>
            <a:ext cx="9144000" cy="6858000"/>
          </a:xfrm>
          <a:prstGeom prst="rect">
            <a:avLst/>
          </a:prstGeom>
          <a:noFill/>
          <a:ln w="9525">
            <a:noFill/>
            <a:miter lim="800000"/>
            <a:headEnd/>
            <a:tailEnd/>
          </a:ln>
        </p:spPr>
      </p:pic>
      <p:sp>
        <p:nvSpPr>
          <p:cNvPr id="2" name="Title 1"/>
          <p:cNvSpPr>
            <a:spLocks noGrp="1"/>
          </p:cNvSpPr>
          <p:nvPr>
            <p:ph type="title"/>
          </p:nvPr>
        </p:nvSpPr>
        <p:spPr>
          <a:xfrm>
            <a:off x="674688" y="5715000"/>
            <a:ext cx="8226425" cy="1143000"/>
          </a:xfrm>
        </p:spPr>
        <p:txBody>
          <a:bodyPr/>
          <a:lstStyle/>
          <a:p>
            <a:r>
              <a:rPr lang="en-US" b="1" dirty="0" smtClean="0">
                <a:solidFill>
                  <a:schemeClr val="bg1"/>
                </a:solidFill>
                <a:effectLst>
                  <a:outerShdw blurRad="38100" dist="38100" dir="2700000" algn="tl">
                    <a:srgbClr val="000000">
                      <a:alpha val="43137"/>
                    </a:srgbClr>
                  </a:outerShdw>
                </a:effectLst>
              </a:rPr>
              <a:t>View of the Town</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cstate="print"/>
          <a:srcRect/>
          <a:stretch>
            <a:fillRect/>
          </a:stretch>
        </p:blipFill>
        <p:spPr bwMode="auto">
          <a:xfrm>
            <a:off x="120650" y="750285"/>
            <a:ext cx="8832850" cy="591801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l="4142" r="6693"/>
          <a:stretch>
            <a:fillRect/>
          </a:stretch>
        </p:blipFill>
        <p:spPr bwMode="auto">
          <a:xfrm>
            <a:off x="-1" y="0"/>
            <a:ext cx="9178139"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0" y="0"/>
            <a:ext cx="916309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Badami</a:t>
            </a:r>
            <a:r>
              <a:rPr lang="en-US" dirty="0" smtClean="0"/>
              <a:t> Cliffs</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2121" r="8020"/>
          <a:stretch>
            <a:fillRect/>
          </a:stretch>
        </p:blipFill>
        <p:spPr bwMode="auto">
          <a:xfrm>
            <a:off x="-1" y="0"/>
            <a:ext cx="9249591"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Primate Family</a:t>
            </a:r>
            <a:endParaRPr lang="en-US"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1825625" y="1805781"/>
            <a:ext cx="5486400" cy="41148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4106862" cy="3173413"/>
          </a:xfrm>
        </p:spPr>
        <p:txBody>
          <a:bodyPr/>
          <a:lstStyle/>
          <a:p>
            <a:r>
              <a:rPr lang="en-US" dirty="0" smtClean="0"/>
              <a:t>Mosque in </a:t>
            </a:r>
            <a:r>
              <a:rPr lang="en-US" dirty="0" err="1" smtClean="0"/>
              <a:t>Bamai</a:t>
            </a:r>
            <a:endParaRPr lang="en-US" dirty="0"/>
          </a:p>
        </p:txBody>
      </p:sp>
      <p:pic>
        <p:nvPicPr>
          <p:cNvPr id="33794" name="Picture 2"/>
          <p:cNvPicPr>
            <a:picLocks noGrp="1" noChangeAspect="1" noChangeArrowheads="1"/>
          </p:cNvPicPr>
          <p:nvPr>
            <p:ph idx="1"/>
          </p:nvPr>
        </p:nvPicPr>
        <p:blipFill>
          <a:blip r:embed="rId2" cstate="print"/>
          <a:srcRect/>
          <a:stretch>
            <a:fillRect/>
          </a:stretch>
        </p:blipFill>
        <p:spPr bwMode="auto">
          <a:xfrm>
            <a:off x="4720590" y="0"/>
            <a:ext cx="4423410"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cstate="print"/>
          <a:srcRect/>
          <a:stretch>
            <a:fillRect/>
          </a:stretch>
        </p:blipFill>
        <p:spPr bwMode="auto">
          <a:xfrm>
            <a:off x="0" y="10633"/>
            <a:ext cx="9144000" cy="6847367"/>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solidFill>
                  <a:schemeClr val="bg1"/>
                </a:solidFill>
              </a:rPr>
              <a:t>Hotel </a:t>
            </a:r>
            <a:r>
              <a:rPr lang="en-US" b="1" dirty="0" err="1" smtClean="0">
                <a:solidFill>
                  <a:schemeClr val="bg1"/>
                </a:solidFill>
              </a:rPr>
              <a:t>Rajsangam</a:t>
            </a:r>
            <a:r>
              <a:rPr lang="en-US" b="1" dirty="0" smtClean="0">
                <a:solidFill>
                  <a:schemeClr val="bg1"/>
                </a:solidFill>
              </a:rPr>
              <a:t/>
            </a:r>
            <a:br>
              <a:rPr lang="en-US" b="1" dirty="0" smtClean="0">
                <a:solidFill>
                  <a:schemeClr val="bg1"/>
                </a:solidFill>
              </a:rPr>
            </a:b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704850"/>
          </a:xfrm>
        </p:spPr>
        <p:txBody>
          <a:bodyPr/>
          <a:lstStyle/>
          <a:p>
            <a:r>
              <a:rPr lang="en-US" dirty="0" smtClean="0"/>
              <a:t>The water tank beneath cave temples</a:t>
            </a:r>
            <a:endParaRPr lang="en-US"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lum contrast="10000"/>
          </a:blip>
          <a:srcRect/>
          <a:stretch>
            <a:fillRect/>
          </a:stretch>
        </p:blipFill>
        <p:spPr bwMode="auto">
          <a:xfrm>
            <a:off x="0" y="-142875"/>
            <a:ext cx="9144000" cy="6858000"/>
          </a:xfrm>
          <a:prstGeom prst="rect">
            <a:avLst/>
          </a:prstGeom>
          <a:noFill/>
          <a:ln w="9525">
            <a:noFill/>
            <a:miter lim="800000"/>
            <a:headEnd/>
            <a:tailEnd/>
          </a:ln>
        </p:spPr>
      </p:pic>
      <p:sp>
        <p:nvSpPr>
          <p:cNvPr id="2" name="Title 1"/>
          <p:cNvSpPr>
            <a:spLocks noGrp="1"/>
          </p:cNvSpPr>
          <p:nvPr>
            <p:ph type="title"/>
          </p:nvPr>
        </p:nvSpPr>
        <p:spPr>
          <a:xfrm>
            <a:off x="493713" y="-167481"/>
            <a:ext cx="8226425" cy="639762"/>
          </a:xfrm>
        </p:spPr>
        <p:txBody>
          <a:bodyPr/>
          <a:lstStyle/>
          <a:p>
            <a:r>
              <a:rPr lang="en-US" dirty="0" err="1" smtClean="0"/>
              <a:t>Badami</a:t>
            </a:r>
            <a:r>
              <a:rPr lang="en-US" dirty="0" smtClean="0"/>
              <a:t> tank at mouth of gorge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0"/>
            <a:ext cx="8226425" cy="866775"/>
          </a:xfrm>
        </p:spPr>
        <p:txBody>
          <a:bodyPr/>
          <a:lstStyle/>
          <a:p>
            <a:r>
              <a:rPr lang="en-US" dirty="0" smtClean="0"/>
              <a:t>Doing the wash at the </a:t>
            </a:r>
            <a:r>
              <a:rPr lang="en-US" dirty="0" err="1" smtClean="0"/>
              <a:t>Badami</a:t>
            </a:r>
            <a:r>
              <a:rPr lang="en-US" dirty="0" smtClean="0"/>
              <a:t> tank</a:t>
            </a:r>
            <a:endParaRPr lang="en-US"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139700" y="870237"/>
            <a:ext cx="8813800" cy="581710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0" y="0"/>
            <a:ext cx="9163090" cy="6858000"/>
          </a:xfrm>
          <a:prstGeom prst="rect">
            <a:avLst/>
          </a:prstGeom>
          <a:noFill/>
          <a:ln w="9525">
            <a:noFill/>
            <a:miter lim="800000"/>
            <a:headEnd/>
            <a:tailEnd/>
          </a:ln>
        </p:spPr>
      </p:pic>
      <p:sp>
        <p:nvSpPr>
          <p:cNvPr id="2" name="Title 1"/>
          <p:cNvSpPr>
            <a:spLocks noGrp="1"/>
          </p:cNvSpPr>
          <p:nvPr>
            <p:ph type="title"/>
          </p:nvPr>
        </p:nvSpPr>
        <p:spPr>
          <a:xfrm>
            <a:off x="0" y="5715000"/>
            <a:ext cx="9143999" cy="1143000"/>
          </a:xfrm>
        </p:spPr>
        <p:txBody>
          <a:bodyPr/>
          <a:lstStyle/>
          <a:p>
            <a:r>
              <a:rPr lang="en-US" sz="2800" b="1" dirty="0" smtClean="0">
                <a:solidFill>
                  <a:schemeClr val="bg1"/>
                </a:solidFill>
                <a:effectLst>
                  <a:outerShdw blurRad="38100" dist="38100" dir="2700000" algn="tl">
                    <a:srgbClr val="000000">
                      <a:alpha val="43137"/>
                    </a:srgbClr>
                  </a:outerShdw>
                </a:effectLst>
              </a:rPr>
              <a:t>Bolted climbs, Temple Area, </a:t>
            </a:r>
            <a:r>
              <a:rPr lang="en-US" sz="2800" b="1" dirty="0" err="1" smtClean="0">
                <a:solidFill>
                  <a:schemeClr val="bg1"/>
                </a:solidFill>
                <a:effectLst>
                  <a:outerShdw blurRad="38100" dist="38100" dir="2700000" algn="tl">
                    <a:srgbClr val="000000">
                      <a:alpha val="43137"/>
                    </a:srgbClr>
                  </a:outerShdw>
                </a:effectLst>
              </a:rPr>
              <a:t>Badami</a:t>
            </a:r>
            <a:r>
              <a:rPr lang="en-US" sz="2800" b="1" dirty="0" smtClean="0">
                <a:solidFill>
                  <a:schemeClr val="bg1"/>
                </a:solidFill>
                <a:effectLst>
                  <a:outerShdw blurRad="38100" dist="38100" dir="2700000" algn="tl">
                    <a:srgbClr val="000000">
                      <a:alpha val="43137"/>
                    </a:srgbClr>
                  </a:outerShdw>
                </a:effectLst>
              </a:rPr>
              <a:t>, Karnataka, India</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cstate="print"/>
          <a:srcRect/>
          <a:stretch>
            <a:fillRect/>
          </a:stretch>
        </p:blipFill>
        <p:spPr bwMode="auto">
          <a:xfrm>
            <a:off x="-71966" y="-53975"/>
            <a:ext cx="9215966" cy="6911975"/>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ia map n2">
  <a:themeElements>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Office Theme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Office Theme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Office Theme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Office Theme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Office Theme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india map n2</Template>
  <TotalTime>121</TotalTime>
  <Words>260</Words>
  <Application>Microsoft Office PowerPoint</Application>
  <PresentationFormat>On-screen Show (4:3)</PresentationFormat>
  <Paragraphs>28</Paragraphs>
  <Slides>44</Slides>
  <Notes>0</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india map n2</vt:lpstr>
      <vt:lpstr>1_Default Design</vt:lpstr>
      <vt:lpstr>Badami - India</vt:lpstr>
      <vt:lpstr>Badami</vt:lpstr>
      <vt:lpstr>Location</vt:lpstr>
      <vt:lpstr>Badami Cliffs</vt:lpstr>
      <vt:lpstr>The water tank beneath cave temples</vt:lpstr>
      <vt:lpstr>Badami tank at mouth of gorge</vt:lpstr>
      <vt:lpstr>Doing the wash at the Badami tank</vt:lpstr>
      <vt:lpstr>Bolted climbs, Temple Area, Badami, Karnataka, India</vt:lpstr>
      <vt:lpstr>Slide 9</vt:lpstr>
      <vt:lpstr>Bhutanatha temple complex in Badami </vt:lpstr>
      <vt:lpstr>Mallikarjuna group of temples at Badami</vt:lpstr>
      <vt:lpstr>Bhoothanatha Temple, Badami</vt:lpstr>
      <vt:lpstr>Slide 13</vt:lpstr>
      <vt:lpstr>Slide 14</vt:lpstr>
      <vt:lpstr>Yellamma temple at Badami, early phase construction, 11th century</vt:lpstr>
      <vt:lpstr>Slide 16</vt:lpstr>
      <vt:lpstr>Slide 17</vt:lpstr>
      <vt:lpstr>Slide 18</vt:lpstr>
      <vt:lpstr>Cave Temple Entrances</vt:lpstr>
      <vt:lpstr>Slide 20</vt:lpstr>
      <vt:lpstr>Vaishnava Cave temple No. 3 at Badami, 578 CE</vt:lpstr>
      <vt:lpstr>Sanctum sanctorum inside Cave No.1</vt:lpstr>
      <vt:lpstr>Dancing Shiva</vt:lpstr>
      <vt:lpstr>Dancing Shiva</vt:lpstr>
      <vt:lpstr>6th century Kannada inscription in cave temple number 3 at Badami</vt:lpstr>
      <vt:lpstr>Statue of Vishnu in a Cave Temple</vt:lpstr>
      <vt:lpstr>Vishnu in Cave Temple No. 3</vt:lpstr>
      <vt:lpstr>                                                                                                                                         Parshvanath (the earliest Jain leader ) in cave 4</vt:lpstr>
      <vt:lpstr>Slide 29</vt:lpstr>
      <vt:lpstr>Slide 30</vt:lpstr>
      <vt:lpstr>Slide 31</vt:lpstr>
      <vt:lpstr>Slide 32</vt:lpstr>
      <vt:lpstr>View of the town</vt:lpstr>
      <vt:lpstr>View of the Town</vt:lpstr>
      <vt:lpstr>Slide 35</vt:lpstr>
      <vt:lpstr>Slide 36</vt:lpstr>
      <vt:lpstr>Slide 37</vt:lpstr>
      <vt:lpstr>Slide 38</vt:lpstr>
      <vt:lpstr>Slide 39</vt:lpstr>
      <vt:lpstr>Slide 40</vt:lpstr>
      <vt:lpstr>Slide 41</vt:lpstr>
      <vt:lpstr>Primate Family</vt:lpstr>
      <vt:lpstr>Mosque in Bamai</vt:lpstr>
      <vt:lpstr>Hotel Rajsangam </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Badami - India</dc:title>
  <dc:creator>Joe</dc:creator>
  <cp:lastModifiedBy>Joe</cp:lastModifiedBy>
  <cp:revision>2</cp:revision>
  <dcterms:created xsi:type="dcterms:W3CDTF">2010-07-25T19:54:28Z</dcterms:created>
  <dcterms:modified xsi:type="dcterms:W3CDTF">2010-07-25T21:56:03Z</dcterms:modified>
</cp:coreProperties>
</file>