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36"/>
  </p:notesMasterIdLst>
  <p:sldIdLst>
    <p:sldId id="256" r:id="rId3"/>
    <p:sldId id="257" r:id="rId4"/>
    <p:sldId id="260" r:id="rId5"/>
    <p:sldId id="258" r:id="rId6"/>
    <p:sldId id="259" r:id="rId7"/>
    <p:sldId id="261" r:id="rId8"/>
    <p:sldId id="262" r:id="rId9"/>
    <p:sldId id="263" r:id="rId10"/>
    <p:sldId id="264" r:id="rId11"/>
    <p:sldId id="265" r:id="rId12"/>
    <p:sldId id="266" r:id="rId13"/>
    <p:sldId id="268" r:id="rId14"/>
    <p:sldId id="270" r:id="rId15"/>
    <p:sldId id="269" r:id="rId16"/>
    <p:sldId id="267" r:id="rId17"/>
    <p:sldId id="271" r:id="rId18"/>
    <p:sldId id="275" r:id="rId19"/>
    <p:sldId id="276" r:id="rId20"/>
    <p:sldId id="277" r:id="rId21"/>
    <p:sldId id="278" r:id="rId22"/>
    <p:sldId id="272" r:id="rId23"/>
    <p:sldId id="279" r:id="rId24"/>
    <p:sldId id="280" r:id="rId25"/>
    <p:sldId id="281" r:id="rId26"/>
    <p:sldId id="273" r:id="rId27"/>
    <p:sldId id="274" r:id="rId28"/>
    <p:sldId id="283" r:id="rId29"/>
    <p:sldId id="282" r:id="rId30"/>
    <p:sldId id="284" r:id="rId31"/>
    <p:sldId id="285" r:id="rId32"/>
    <p:sldId id="286" r:id="rId33"/>
    <p:sldId id="287" r:id="rId34"/>
    <p:sldId id="288"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4600"/>
  </p:normalViewPr>
  <p:slideViewPr>
    <p:cSldViewPr>
      <p:cViewPr varScale="1">
        <p:scale>
          <a:sx n="105" d="100"/>
          <a:sy n="105" d="100"/>
        </p:scale>
        <p:origin x="-38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89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891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92EBF8D-C00E-4585-8542-5987D8C7BF6F}" type="slidenum">
              <a:rPr lang="en-US" altLang="en-US"/>
              <a:pPr/>
              <a:t>‹#›</a:t>
            </a:fld>
            <a:endParaRPr lang="en-US" altLang="en-US"/>
          </a:p>
        </p:txBody>
      </p:sp>
    </p:spTree>
    <p:extLst>
      <p:ext uri="{BB962C8B-B14F-4D97-AF65-F5344CB8AC3E}">
        <p14:creationId xmlns:p14="http://schemas.microsoft.com/office/powerpoint/2010/main" val="40922485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altLang="en-US" noProof="0" smtClean="0"/>
              <a:t>Click to edit Master title style</a:t>
            </a:r>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altLang="en-US" noProof="0" smtClean="0"/>
              <a:t>Click to edit Master subtitle style</a:t>
            </a:r>
          </a:p>
        </p:txBody>
      </p:sp>
      <p:sp>
        <p:nvSpPr>
          <p:cNvPr id="22532" name="Rectangle 4"/>
          <p:cNvSpPr>
            <a:spLocks noGrp="1" noChangeArrowheads="1"/>
          </p:cNvSpPr>
          <p:nvPr>
            <p:ph type="dt" sz="half" idx="2"/>
          </p:nvPr>
        </p:nvSpPr>
        <p:spPr/>
        <p:txBody>
          <a:bodyPr/>
          <a:lstStyle>
            <a:lvl1pPr>
              <a:defRPr/>
            </a:lvl1pPr>
          </a:lstStyle>
          <a:p>
            <a:endParaRPr lang="en-US" altLang="en-US"/>
          </a:p>
        </p:txBody>
      </p:sp>
      <p:sp>
        <p:nvSpPr>
          <p:cNvPr id="22533" name="Rectangle 5"/>
          <p:cNvSpPr>
            <a:spLocks noGrp="1" noChangeArrowheads="1"/>
          </p:cNvSpPr>
          <p:nvPr>
            <p:ph type="ftr" sz="quarter" idx="3"/>
          </p:nvPr>
        </p:nvSpPr>
        <p:spPr/>
        <p:txBody>
          <a:bodyPr/>
          <a:lstStyle>
            <a:lvl1pPr>
              <a:defRPr/>
            </a:lvl1pPr>
          </a:lstStyle>
          <a:p>
            <a:endParaRPr lang="en-US" altLang="en-US"/>
          </a:p>
        </p:txBody>
      </p:sp>
      <p:sp>
        <p:nvSpPr>
          <p:cNvPr id="22534" name="Rectangle 6"/>
          <p:cNvSpPr>
            <a:spLocks noGrp="1" noChangeArrowheads="1"/>
          </p:cNvSpPr>
          <p:nvPr>
            <p:ph type="sldNum" sz="quarter" idx="4"/>
          </p:nvPr>
        </p:nvSpPr>
        <p:spPr/>
        <p:txBody>
          <a:bodyPr/>
          <a:lstStyle>
            <a:lvl1pPr>
              <a:defRPr/>
            </a:lvl1pPr>
          </a:lstStyle>
          <a:p>
            <a:fld id="{9C2FC788-10B7-49D5-9DA2-C96BB31B7F48}"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23E0F72-4200-448F-B36E-83174AD6EE87}" type="slidenum">
              <a:rPr lang="en-US" altLang="en-US"/>
              <a:pPr/>
              <a:t>‹#›</a:t>
            </a:fld>
            <a:endParaRPr lang="en-US" altLang="en-US"/>
          </a:p>
        </p:txBody>
      </p:sp>
    </p:spTree>
    <p:extLst>
      <p:ext uri="{BB962C8B-B14F-4D97-AF65-F5344CB8AC3E}">
        <p14:creationId xmlns:p14="http://schemas.microsoft.com/office/powerpoint/2010/main" val="23350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6EE4C4A-6F21-494D-BBF1-44EEAD8340E8}" type="slidenum">
              <a:rPr lang="en-US" altLang="en-US"/>
              <a:pPr/>
              <a:t>‹#›</a:t>
            </a:fld>
            <a:endParaRPr lang="en-US" altLang="en-US"/>
          </a:p>
        </p:txBody>
      </p:sp>
    </p:spTree>
    <p:extLst>
      <p:ext uri="{BB962C8B-B14F-4D97-AF65-F5344CB8AC3E}">
        <p14:creationId xmlns:p14="http://schemas.microsoft.com/office/powerpoint/2010/main" val="2900764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9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altLang="en-US" noProof="0" smtClean="0"/>
              <a:t>Click to edit Master title style</a:t>
            </a:r>
          </a:p>
        </p:txBody>
      </p:sp>
      <p:sp>
        <p:nvSpPr>
          <p:cNvPr id="2970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altLang="en-US" noProof="0" smtClean="0"/>
              <a:t>Click to edit Master subtitle style</a:t>
            </a:r>
          </a:p>
        </p:txBody>
      </p:sp>
      <p:sp>
        <p:nvSpPr>
          <p:cNvPr id="29701" name="Rectangle 5"/>
          <p:cNvSpPr>
            <a:spLocks noGrp="1" noChangeArrowheads="1"/>
          </p:cNvSpPr>
          <p:nvPr>
            <p:ph type="dt" sz="half" idx="2"/>
          </p:nvPr>
        </p:nvSpPr>
        <p:spPr/>
        <p:txBody>
          <a:bodyPr/>
          <a:lstStyle>
            <a:lvl1pPr>
              <a:defRPr/>
            </a:lvl1pPr>
          </a:lstStyle>
          <a:p>
            <a:endParaRPr lang="en-US" altLang="en-US"/>
          </a:p>
        </p:txBody>
      </p:sp>
      <p:sp>
        <p:nvSpPr>
          <p:cNvPr id="29702" name="Rectangle 6"/>
          <p:cNvSpPr>
            <a:spLocks noGrp="1" noChangeArrowheads="1"/>
          </p:cNvSpPr>
          <p:nvPr>
            <p:ph type="ftr" sz="quarter" idx="3"/>
          </p:nvPr>
        </p:nvSpPr>
        <p:spPr/>
        <p:txBody>
          <a:bodyPr/>
          <a:lstStyle>
            <a:lvl1pPr>
              <a:defRPr/>
            </a:lvl1pPr>
          </a:lstStyle>
          <a:p>
            <a:endParaRPr lang="en-US" altLang="en-US"/>
          </a:p>
        </p:txBody>
      </p:sp>
      <p:sp>
        <p:nvSpPr>
          <p:cNvPr id="29703" name="Rectangle 7"/>
          <p:cNvSpPr>
            <a:spLocks noGrp="1" noChangeArrowheads="1"/>
          </p:cNvSpPr>
          <p:nvPr>
            <p:ph type="sldNum" sz="quarter" idx="4"/>
          </p:nvPr>
        </p:nvSpPr>
        <p:spPr/>
        <p:txBody>
          <a:bodyPr/>
          <a:lstStyle>
            <a:lvl1pPr>
              <a:defRPr/>
            </a:lvl1pPr>
          </a:lstStyle>
          <a:p>
            <a:fld id="{123790C8-7923-4C7B-896E-849037DDA9BF}"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A9C8C9B-FD13-4CC8-89F7-A12D6B153FD7}" type="slidenum">
              <a:rPr lang="en-US" altLang="en-US"/>
              <a:pPr/>
              <a:t>‹#›</a:t>
            </a:fld>
            <a:endParaRPr lang="en-US" altLang="en-US"/>
          </a:p>
        </p:txBody>
      </p:sp>
    </p:spTree>
    <p:extLst>
      <p:ext uri="{BB962C8B-B14F-4D97-AF65-F5344CB8AC3E}">
        <p14:creationId xmlns:p14="http://schemas.microsoft.com/office/powerpoint/2010/main" val="2005176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1708A54-D992-478C-A3CC-16010C5D476C}" type="slidenum">
              <a:rPr lang="en-US" altLang="en-US"/>
              <a:pPr/>
              <a:t>‹#›</a:t>
            </a:fld>
            <a:endParaRPr lang="en-US" altLang="en-US"/>
          </a:p>
        </p:txBody>
      </p:sp>
    </p:spTree>
    <p:extLst>
      <p:ext uri="{BB962C8B-B14F-4D97-AF65-F5344CB8AC3E}">
        <p14:creationId xmlns:p14="http://schemas.microsoft.com/office/powerpoint/2010/main" val="3589124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C0711C8-60E5-4480-BAC3-90CA5BB12CF7}" type="slidenum">
              <a:rPr lang="en-US" altLang="en-US"/>
              <a:pPr/>
              <a:t>‹#›</a:t>
            </a:fld>
            <a:endParaRPr lang="en-US" altLang="en-US"/>
          </a:p>
        </p:txBody>
      </p:sp>
    </p:spTree>
    <p:extLst>
      <p:ext uri="{BB962C8B-B14F-4D97-AF65-F5344CB8AC3E}">
        <p14:creationId xmlns:p14="http://schemas.microsoft.com/office/powerpoint/2010/main" val="3040116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DFF3C267-88C2-4E3B-845B-191B6387BA33}" type="slidenum">
              <a:rPr lang="en-US" altLang="en-US"/>
              <a:pPr/>
              <a:t>‹#›</a:t>
            </a:fld>
            <a:endParaRPr lang="en-US" altLang="en-US"/>
          </a:p>
        </p:txBody>
      </p:sp>
    </p:spTree>
    <p:extLst>
      <p:ext uri="{BB962C8B-B14F-4D97-AF65-F5344CB8AC3E}">
        <p14:creationId xmlns:p14="http://schemas.microsoft.com/office/powerpoint/2010/main" val="944985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D6910362-E3BF-42D6-A9B9-FC027428BB9A}" type="slidenum">
              <a:rPr lang="en-US" altLang="en-US"/>
              <a:pPr/>
              <a:t>‹#›</a:t>
            </a:fld>
            <a:endParaRPr lang="en-US" altLang="en-US"/>
          </a:p>
        </p:txBody>
      </p:sp>
    </p:spTree>
    <p:extLst>
      <p:ext uri="{BB962C8B-B14F-4D97-AF65-F5344CB8AC3E}">
        <p14:creationId xmlns:p14="http://schemas.microsoft.com/office/powerpoint/2010/main" val="1284676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F9CB87C-2102-47D8-9CCD-3498E48FB8C4}" type="slidenum">
              <a:rPr lang="en-US" altLang="en-US"/>
              <a:pPr/>
              <a:t>‹#›</a:t>
            </a:fld>
            <a:endParaRPr lang="en-US" altLang="en-US"/>
          </a:p>
        </p:txBody>
      </p:sp>
    </p:spTree>
    <p:extLst>
      <p:ext uri="{BB962C8B-B14F-4D97-AF65-F5344CB8AC3E}">
        <p14:creationId xmlns:p14="http://schemas.microsoft.com/office/powerpoint/2010/main" val="2494813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E77F251-9B65-4612-B9F5-663E9B459422}" type="slidenum">
              <a:rPr lang="en-US" altLang="en-US"/>
              <a:pPr/>
              <a:t>‹#›</a:t>
            </a:fld>
            <a:endParaRPr lang="en-US" altLang="en-US"/>
          </a:p>
        </p:txBody>
      </p:sp>
    </p:spTree>
    <p:extLst>
      <p:ext uri="{BB962C8B-B14F-4D97-AF65-F5344CB8AC3E}">
        <p14:creationId xmlns:p14="http://schemas.microsoft.com/office/powerpoint/2010/main" val="837243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723EF0F-A291-4904-83AE-EA78E1FE18F1}" type="slidenum">
              <a:rPr lang="en-US" altLang="en-US"/>
              <a:pPr/>
              <a:t>‹#›</a:t>
            </a:fld>
            <a:endParaRPr lang="en-US" altLang="en-US"/>
          </a:p>
        </p:txBody>
      </p:sp>
    </p:spTree>
    <p:extLst>
      <p:ext uri="{BB962C8B-B14F-4D97-AF65-F5344CB8AC3E}">
        <p14:creationId xmlns:p14="http://schemas.microsoft.com/office/powerpoint/2010/main" val="572400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ECAE3DE-AB7D-4A13-950E-12F6E415AE56}" type="slidenum">
              <a:rPr lang="en-US" altLang="en-US"/>
              <a:pPr/>
              <a:t>‹#›</a:t>
            </a:fld>
            <a:endParaRPr lang="en-US" altLang="en-US"/>
          </a:p>
        </p:txBody>
      </p:sp>
    </p:spTree>
    <p:extLst>
      <p:ext uri="{BB962C8B-B14F-4D97-AF65-F5344CB8AC3E}">
        <p14:creationId xmlns:p14="http://schemas.microsoft.com/office/powerpoint/2010/main" val="2772519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E289ABC-5D45-4C91-AA31-560833F54322}" type="slidenum">
              <a:rPr lang="en-US" altLang="en-US"/>
              <a:pPr/>
              <a:t>‹#›</a:t>
            </a:fld>
            <a:endParaRPr lang="en-US" altLang="en-US"/>
          </a:p>
        </p:txBody>
      </p:sp>
    </p:spTree>
    <p:extLst>
      <p:ext uri="{BB962C8B-B14F-4D97-AF65-F5344CB8AC3E}">
        <p14:creationId xmlns:p14="http://schemas.microsoft.com/office/powerpoint/2010/main" val="2523706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D0BC487-0727-4464-B18E-D909B91A4C7D}" type="slidenum">
              <a:rPr lang="en-US" altLang="en-US"/>
              <a:pPr/>
              <a:t>‹#›</a:t>
            </a:fld>
            <a:endParaRPr lang="en-US" altLang="en-US"/>
          </a:p>
        </p:txBody>
      </p:sp>
    </p:spTree>
    <p:extLst>
      <p:ext uri="{BB962C8B-B14F-4D97-AF65-F5344CB8AC3E}">
        <p14:creationId xmlns:p14="http://schemas.microsoft.com/office/powerpoint/2010/main" val="888266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9E45CF3-47B2-4568-B8BB-1343F4446F21}" type="slidenum">
              <a:rPr lang="en-US" altLang="en-US"/>
              <a:pPr/>
              <a:t>‹#›</a:t>
            </a:fld>
            <a:endParaRPr lang="en-US" altLang="en-US"/>
          </a:p>
        </p:txBody>
      </p:sp>
    </p:spTree>
    <p:extLst>
      <p:ext uri="{BB962C8B-B14F-4D97-AF65-F5344CB8AC3E}">
        <p14:creationId xmlns:p14="http://schemas.microsoft.com/office/powerpoint/2010/main" val="1782273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5A13A14-B964-4D3E-99E5-6CD9B5E1937D}" type="slidenum">
              <a:rPr lang="en-US" altLang="en-US"/>
              <a:pPr/>
              <a:t>‹#›</a:t>
            </a:fld>
            <a:endParaRPr lang="en-US" altLang="en-US"/>
          </a:p>
        </p:txBody>
      </p:sp>
    </p:spTree>
    <p:extLst>
      <p:ext uri="{BB962C8B-B14F-4D97-AF65-F5344CB8AC3E}">
        <p14:creationId xmlns:p14="http://schemas.microsoft.com/office/powerpoint/2010/main" val="3253687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1D18B67-091D-4717-8B39-D90464366A4E}" type="slidenum">
              <a:rPr lang="en-US" altLang="en-US"/>
              <a:pPr/>
              <a:t>‹#›</a:t>
            </a:fld>
            <a:endParaRPr lang="en-US" altLang="en-US"/>
          </a:p>
        </p:txBody>
      </p:sp>
    </p:spTree>
    <p:extLst>
      <p:ext uri="{BB962C8B-B14F-4D97-AF65-F5344CB8AC3E}">
        <p14:creationId xmlns:p14="http://schemas.microsoft.com/office/powerpoint/2010/main" val="2015564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BB529B9F-7DD1-43C1-B654-503C8CE7DD78}" type="slidenum">
              <a:rPr lang="en-US" altLang="en-US"/>
              <a:pPr/>
              <a:t>‹#›</a:t>
            </a:fld>
            <a:endParaRPr lang="en-US" altLang="en-US"/>
          </a:p>
        </p:txBody>
      </p:sp>
    </p:spTree>
    <p:extLst>
      <p:ext uri="{BB962C8B-B14F-4D97-AF65-F5344CB8AC3E}">
        <p14:creationId xmlns:p14="http://schemas.microsoft.com/office/powerpoint/2010/main" val="3324186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9877A37-DBE6-47E8-AF44-52EF4C33EAEA}" type="slidenum">
              <a:rPr lang="en-US" altLang="en-US"/>
              <a:pPr/>
              <a:t>‹#›</a:t>
            </a:fld>
            <a:endParaRPr lang="en-US" altLang="en-US"/>
          </a:p>
        </p:txBody>
      </p:sp>
    </p:spTree>
    <p:extLst>
      <p:ext uri="{BB962C8B-B14F-4D97-AF65-F5344CB8AC3E}">
        <p14:creationId xmlns:p14="http://schemas.microsoft.com/office/powerpoint/2010/main" val="3641931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C541A37-77D3-4BDA-99EC-0E13E0C36627}" type="slidenum">
              <a:rPr lang="en-US" altLang="en-US"/>
              <a:pPr/>
              <a:t>‹#›</a:t>
            </a:fld>
            <a:endParaRPr lang="en-US" altLang="en-US"/>
          </a:p>
        </p:txBody>
      </p:sp>
    </p:spTree>
    <p:extLst>
      <p:ext uri="{BB962C8B-B14F-4D97-AF65-F5344CB8AC3E}">
        <p14:creationId xmlns:p14="http://schemas.microsoft.com/office/powerpoint/2010/main" val="1446762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F5154CE-0888-4B59-8DDA-F544CFBE219B}" type="slidenum">
              <a:rPr lang="en-US" altLang="en-US"/>
              <a:pPr/>
              <a:t>‹#›</a:t>
            </a:fld>
            <a:endParaRPr lang="en-US" altLang="en-US"/>
          </a:p>
        </p:txBody>
      </p:sp>
    </p:spTree>
    <p:extLst>
      <p:ext uri="{BB962C8B-B14F-4D97-AF65-F5344CB8AC3E}">
        <p14:creationId xmlns:p14="http://schemas.microsoft.com/office/powerpoint/2010/main" val="4011413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US" alt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896265E-01DA-4869-B17D-2DADA60D143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5"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8676"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D42FB7D-DD77-45FD-A8BD-02117DBC455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2701924" y="1676401"/>
            <a:ext cx="4841875" cy="1924050"/>
          </a:xfrm>
        </p:spPr>
        <p:txBody>
          <a:bodyPr/>
          <a:lstStyle/>
          <a:p>
            <a:r>
              <a:rPr lang="en-US" altLang="en-US" sz="4000" b="1" dirty="0" smtClean="0">
                <a:solidFill>
                  <a:srgbClr val="FF0000"/>
                </a:solidFill>
                <a:effectLst>
                  <a:outerShdw blurRad="38100" dist="38100" dir="2700000" algn="tl">
                    <a:srgbClr val="000000">
                      <a:alpha val="43137"/>
                    </a:srgbClr>
                  </a:outerShdw>
                </a:effectLst>
              </a:rPr>
              <a:t>Five ways climate change could affect Africa</a:t>
            </a:r>
            <a:endParaRPr lang="en-US" altLang="en-US" sz="4000" b="1" dirty="0">
              <a:solidFill>
                <a:srgbClr val="FF0000"/>
              </a:solidFill>
              <a:effectLst>
                <a:outerShdw blurRad="38100" dist="38100" dir="2700000" algn="tl">
                  <a:srgbClr val="000000">
                    <a:alpha val="43137"/>
                  </a:srgbClr>
                </a:outerShdw>
              </a:effectLst>
            </a:endParaRPr>
          </a:p>
        </p:txBody>
      </p:sp>
      <p:sp>
        <p:nvSpPr>
          <p:cNvPr id="56323" name="Rectangle 3"/>
          <p:cNvSpPr>
            <a:spLocks noGrp="1" noChangeArrowheads="1"/>
          </p:cNvSpPr>
          <p:nvPr>
            <p:ph type="subTitle" idx="1"/>
          </p:nvPr>
        </p:nvSpPr>
        <p:spPr/>
        <p:txBody>
          <a:bodyPr/>
          <a:lstStyle/>
          <a:p>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Cassava has been described as the "Rambo of the food crops" </a:t>
            </a:r>
            <a:endParaRPr lang="en-US" dirty="0"/>
          </a:p>
        </p:txBody>
      </p:sp>
      <p:pic>
        <p:nvPicPr>
          <p:cNvPr id="655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90" y="160020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285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challenge to agriculture may also force farmers to be more savvy with their choice of crops.</a:t>
            </a:r>
          </a:p>
          <a:p>
            <a:endParaRPr lang="en-US" dirty="0" smtClean="0"/>
          </a:p>
          <a:p>
            <a:r>
              <a:rPr lang="en-US" dirty="0" smtClean="0"/>
              <a:t>If climate change means it no longer makes sense to grow maize in certain regions, another staple, cassava, a root vegetable which has a "hardiness to higher temperatures and sporadic rainfall" and is already widely consumed on the continent, could provide a viable alternative, it says. </a:t>
            </a:r>
            <a:endParaRPr lang="en-US" dirty="0"/>
          </a:p>
        </p:txBody>
      </p:sp>
    </p:spTree>
    <p:extLst>
      <p:ext uri="{BB962C8B-B14F-4D97-AF65-F5344CB8AC3E}">
        <p14:creationId xmlns:p14="http://schemas.microsoft.com/office/powerpoint/2010/main" val="3660234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rises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43666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27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07" y="685800"/>
            <a:ext cx="9144000" cy="5150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3730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65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89" y="838200"/>
            <a:ext cx="9144000" cy="5114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7734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75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3999" cy="5172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2502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86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52" y="914400"/>
            <a:ext cx="9144000" cy="5193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5355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06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854457"/>
            <a:ext cx="9144000" cy="5121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0033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6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18" y="762000"/>
            <a:ext cx="9140982" cy="5108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8266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37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2000"/>
            <a:ext cx="9220199" cy="5253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9971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endParaRPr lang="en-US" altLang="en-US"/>
          </a:p>
        </p:txBody>
      </p:sp>
      <p:sp>
        <p:nvSpPr>
          <p:cNvPr id="57347" name="Rectangle 3"/>
          <p:cNvSpPr>
            <a:spLocks noGrp="1" noChangeArrowheads="1"/>
          </p:cNvSpPr>
          <p:nvPr>
            <p:ph type="body" idx="1"/>
          </p:nvPr>
        </p:nvSpPr>
        <p:spPr/>
        <p:txBody>
          <a:bodyPr/>
          <a:lstStyle/>
          <a:p>
            <a:r>
              <a:rPr lang="en-US" altLang="en-US" dirty="0" smtClean="0"/>
              <a:t>Africa is expected to be one of the continents hardest hit by climate change, with an increase in severe droughts, floods and storms expected to threaten the health of populations and economies alike.</a:t>
            </a:r>
          </a:p>
          <a:p>
            <a:endParaRPr lang="en-US" altLang="en-US" dirty="0" smtClean="0"/>
          </a:p>
          <a:p>
            <a:r>
              <a:rPr lang="en-US" altLang="en-US" dirty="0" smtClean="0"/>
              <a:t>Part of that vulnerability is simply down to geography - already the hottest continent, Africa is expected to warm up to 1.5 times faster than the global average, according to the UN's Intergovernmental Panel on Climate Change (IPCC) - the </a:t>
            </a:r>
            <a:r>
              <a:rPr lang="en-US" altLang="en-US" dirty="0" err="1" smtClean="0"/>
              <a:t>recognised</a:t>
            </a:r>
            <a:r>
              <a:rPr lang="en-US" altLang="en-US" dirty="0" smtClean="0"/>
              <a:t> global authority on climate science. </a:t>
            </a: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47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838200"/>
            <a:ext cx="9144000" cy="5139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2210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963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44" y="914400"/>
            <a:ext cx="9144000" cy="5159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8803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57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838200"/>
            <a:ext cx="9168096" cy="5151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2361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68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62" y="838200"/>
            <a:ext cx="9144000" cy="5129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646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78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3999" cy="520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2309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3. Malnutrition </a:t>
            </a:r>
            <a:endParaRPr lang="en-US" dirty="0"/>
          </a:p>
        </p:txBody>
      </p:sp>
      <p:sp>
        <p:nvSpPr>
          <p:cNvPr id="5" name="Text Placeholder 4"/>
          <p:cNvSpPr>
            <a:spLocks noGrp="1"/>
          </p:cNvSpPr>
          <p:nvPr>
            <p:ph type="body" idx="1"/>
          </p:nvPr>
        </p:nvSpPr>
        <p:spPr>
          <a:xfrm>
            <a:off x="685800" y="2514600"/>
            <a:ext cx="7772400" cy="1500187"/>
          </a:xfrm>
        </p:spPr>
        <p:txBody>
          <a:bodyPr/>
          <a:lstStyle/>
          <a:p>
            <a:r>
              <a:rPr lang="en-US" dirty="0" smtClean="0"/>
              <a:t>Food insecurity, one of the key threats from climate change, will necessarily have a knock-on impact on people's health. </a:t>
            </a:r>
            <a:endParaRPr lang="en-US" dirty="0"/>
          </a:p>
        </p:txBody>
      </p:sp>
    </p:spTree>
    <p:extLst>
      <p:ext uri="{BB962C8B-B14F-4D97-AF65-F5344CB8AC3E}">
        <p14:creationId xmlns:p14="http://schemas.microsoft.com/office/powerpoint/2010/main" val="4071004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762000"/>
            <a:ext cx="8226425" cy="5715000"/>
          </a:xfrm>
        </p:spPr>
        <p:txBody>
          <a:bodyPr/>
          <a:lstStyle/>
          <a:p>
            <a:r>
              <a:rPr lang="en-US" dirty="0" smtClean="0"/>
              <a:t>The IPCC reports that in Mali by 2025, 250,000 children are expected to suffer stunting, or chronic malnutrition, and that "climate change will cause a statistically significant proportion" of these cases.</a:t>
            </a:r>
          </a:p>
          <a:p>
            <a:endParaRPr lang="en-US" dirty="0" smtClean="0"/>
          </a:p>
          <a:p>
            <a:r>
              <a:rPr lang="en-US" dirty="0" smtClean="0"/>
              <a:t>Although the rate of under-nourishment in sub-Saharan Africa is coming down (it now stands at just under 1 in 4 people), the overall numbers have increased because of the rapid birth rate in recent decades.</a:t>
            </a:r>
          </a:p>
          <a:p>
            <a:endParaRPr lang="en-US" dirty="0" smtClean="0"/>
          </a:p>
          <a:p>
            <a:r>
              <a:rPr lang="en-US" dirty="0" smtClean="0"/>
              <a:t>By 2050, the population of sub-Saharan Africa is expected to more than double to 1.9 billion. That means even more mouths to feed at a time when the agricultural sector could well be struggling. </a:t>
            </a:r>
            <a:endParaRPr lang="en-US" dirty="0"/>
          </a:p>
        </p:txBody>
      </p:sp>
    </p:spTree>
    <p:extLst>
      <p:ext uri="{BB962C8B-B14F-4D97-AF65-F5344CB8AC3E}">
        <p14:creationId xmlns:p14="http://schemas.microsoft.com/office/powerpoint/2010/main" val="2619881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0"/>
            <a:ext cx="7772400" cy="1362075"/>
          </a:xfrm>
        </p:spPr>
        <p:txBody>
          <a:bodyPr/>
          <a:lstStyle/>
          <a:p>
            <a:r>
              <a:rPr lang="en-US" dirty="0" smtClean="0"/>
              <a:t>4. Malaria</a:t>
            </a:r>
            <a:endParaRPr lang="en-US" dirty="0"/>
          </a:p>
        </p:txBody>
      </p:sp>
      <p:sp>
        <p:nvSpPr>
          <p:cNvPr id="3" name="Text Placeholder 2"/>
          <p:cNvSpPr>
            <a:spLocks noGrp="1"/>
          </p:cNvSpPr>
          <p:nvPr>
            <p:ph type="body" idx="1"/>
          </p:nvPr>
        </p:nvSpPr>
        <p:spPr>
          <a:xfrm>
            <a:off x="722312" y="1"/>
            <a:ext cx="8269287" cy="4406900"/>
          </a:xfrm>
        </p:spPr>
        <p:txBody>
          <a:bodyPr/>
          <a:lstStyle/>
          <a:p>
            <a:r>
              <a:rPr lang="en-US" dirty="0" smtClean="0"/>
              <a:t>The IPCC admits that "the complexity of disease transmission" makes it incredibly difficult to say which diseases may become more or less prevalent as a result of climate change.</a:t>
            </a:r>
          </a:p>
          <a:p>
            <a:endParaRPr lang="en-US" dirty="0" smtClean="0"/>
          </a:p>
          <a:p>
            <a:r>
              <a:rPr lang="en-US" dirty="0" smtClean="0"/>
              <a:t>But it does offer one confident prediction for the highland areas of East Africa, which are among the most densely populated on the continent.</a:t>
            </a:r>
          </a:p>
          <a:p>
            <a:endParaRPr lang="en-US" dirty="0" smtClean="0"/>
          </a:p>
          <a:p>
            <a:r>
              <a:rPr lang="en-US" dirty="0" smtClean="0"/>
              <a:t>According to the reports' authors, it is not only maize crops which are likely to benefit from the warmer temperatures, but malarial mosquitoes, causing increased epidemics of Africa's biggest killer, and introducing the disease to altitudes above 2,000 </a:t>
            </a:r>
            <a:r>
              <a:rPr lang="en-US" dirty="0" err="1" smtClean="0"/>
              <a:t>metres</a:t>
            </a:r>
            <a:r>
              <a:rPr lang="en-US" dirty="0" smtClean="0"/>
              <a:t>, which have so far been considered out of harm's way. </a:t>
            </a:r>
            <a:endParaRPr lang="en-US" dirty="0"/>
          </a:p>
        </p:txBody>
      </p:sp>
    </p:spTree>
    <p:extLst>
      <p:ext uri="{BB962C8B-B14F-4D97-AF65-F5344CB8AC3E}">
        <p14:creationId xmlns:p14="http://schemas.microsoft.com/office/powerpoint/2010/main" val="2983260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z="2400" dirty="0" smtClean="0"/>
              <a:t> More than half a million people in Africa are estimated to have died from malaria in 2013 </a:t>
            </a:r>
            <a:endParaRPr lang="en-US" sz="2400" dirty="0"/>
          </a:p>
        </p:txBody>
      </p:sp>
      <p:pic>
        <p:nvPicPr>
          <p:cNvPr id="788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5867400"/>
            <a:ext cx="9144000" cy="646331"/>
          </a:xfrm>
          <a:prstGeom prst="rect">
            <a:avLst/>
          </a:prstGeom>
        </p:spPr>
        <p:txBody>
          <a:bodyPr wrap="square">
            <a:spAutoFit/>
          </a:bodyPr>
          <a:lstStyle/>
          <a:p>
            <a:r>
              <a:rPr lang="en-US" dirty="0" smtClean="0"/>
              <a:t>This new threat looms even though Africa has managed to reduce its malaria mortality rate by more than a third since the turn of the century. </a:t>
            </a:r>
            <a:endParaRPr lang="en-US" dirty="0"/>
          </a:p>
        </p:txBody>
      </p:sp>
    </p:spTree>
    <p:extLst>
      <p:ext uri="{BB962C8B-B14F-4D97-AF65-F5344CB8AC3E}">
        <p14:creationId xmlns:p14="http://schemas.microsoft.com/office/powerpoint/2010/main" val="3028661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5. Water shortages </a:t>
            </a:r>
            <a:endParaRPr lang="en-US" dirty="0"/>
          </a:p>
        </p:txBody>
      </p:sp>
      <p:sp>
        <p:nvSpPr>
          <p:cNvPr id="5" name="Text Placeholder 4"/>
          <p:cNvSpPr>
            <a:spLocks noGrp="1"/>
          </p:cNvSpPr>
          <p:nvPr>
            <p:ph type="body" idx="1"/>
          </p:nvPr>
        </p:nvSpPr>
        <p:spPr>
          <a:xfrm>
            <a:off x="685800" y="304800"/>
            <a:ext cx="7772400" cy="3797300"/>
          </a:xfrm>
        </p:spPr>
        <p:txBody>
          <a:bodyPr/>
          <a:lstStyle/>
          <a:p>
            <a:r>
              <a:rPr lang="en-US" dirty="0" smtClean="0"/>
              <a:t>One of the biggest threats facing the continent is also one of the hardest for scientists to definitively pin on climate change.</a:t>
            </a:r>
          </a:p>
          <a:p>
            <a:endParaRPr lang="en-US" dirty="0" smtClean="0"/>
          </a:p>
          <a:p>
            <a:r>
              <a:rPr lang="en-US" dirty="0" smtClean="0"/>
              <a:t>Water scarcity is driven by so many other factors, such as population growth, rapid </a:t>
            </a:r>
            <a:r>
              <a:rPr lang="en-US" dirty="0" err="1" smtClean="0"/>
              <a:t>urbanisation</a:t>
            </a:r>
            <a:r>
              <a:rPr lang="en-US" dirty="0" smtClean="0"/>
              <a:t> and changes to the way land is being used, that it has not yet been possible to figure out exactly how climate change will add to the mix.</a:t>
            </a:r>
          </a:p>
          <a:p>
            <a:endParaRPr lang="en-US" dirty="0" smtClean="0"/>
          </a:p>
          <a:p>
            <a:r>
              <a:rPr lang="en-US" dirty="0" smtClean="0"/>
              <a:t>Added to this, many African countries are already under high levels of "water stress", and 95% of farmed land in sub-Saharan Africa is estimated to be rain-fed. </a:t>
            </a:r>
            <a:endParaRPr lang="en-US" dirty="0"/>
          </a:p>
        </p:txBody>
      </p:sp>
    </p:spTree>
    <p:extLst>
      <p:ext uri="{BB962C8B-B14F-4D97-AF65-F5344CB8AC3E}">
        <p14:creationId xmlns:p14="http://schemas.microsoft.com/office/powerpoint/2010/main" val="1825629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AFRICA</a:t>
            </a:r>
            <a:endParaRPr lang="en-US" dirty="0"/>
          </a:p>
        </p:txBody>
      </p:sp>
      <p:sp>
        <p:nvSpPr>
          <p:cNvPr id="3" name="Text Placeholder 2"/>
          <p:cNvSpPr>
            <a:spLocks noGrp="1"/>
          </p:cNvSpPr>
          <p:nvPr>
            <p:ph type="body" idx="1"/>
          </p:nvPr>
        </p:nvSpPr>
        <p:spPr/>
        <p:txBody>
          <a:bodyPr/>
          <a:lstStyle/>
          <a:p>
            <a:endParaRPr lang="en-US" dirty="0"/>
          </a:p>
        </p:txBody>
      </p:sp>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064934"/>
            <a:ext cx="9144000" cy="728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1120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3999" cy="1066800"/>
          </a:xfrm>
        </p:spPr>
        <p:txBody>
          <a:bodyPr/>
          <a:lstStyle/>
          <a:p>
            <a:r>
              <a:rPr lang="en-US" dirty="0" smtClean="0"/>
              <a:t> The worst drought in 30 years has left one in three people in Botswana without enough water </a:t>
            </a:r>
            <a:endParaRPr lang="en-US" dirty="0"/>
          </a:p>
        </p:txBody>
      </p:sp>
      <p:pic>
        <p:nvPicPr>
          <p:cNvPr id="798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088781"/>
            <a:ext cx="9144000" cy="5802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4702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199" cy="6553200"/>
          </a:xfrm>
        </p:spPr>
        <p:txBody>
          <a:bodyPr/>
          <a:lstStyle/>
          <a:p>
            <a:pPr>
              <a:spcAft>
                <a:spcPts val="600"/>
              </a:spcAft>
            </a:pPr>
            <a:r>
              <a:rPr lang="en-US" dirty="0" smtClean="0"/>
              <a:t>"</a:t>
            </a:r>
            <a:r>
              <a:rPr lang="en-US" sz="2000" dirty="0" smtClean="0"/>
              <a:t>Water is life - with no water, Africa will be a dead continent," </a:t>
            </a:r>
            <a:r>
              <a:rPr lang="en-US" sz="2000" dirty="0" err="1" smtClean="0"/>
              <a:t>Opha</a:t>
            </a:r>
            <a:r>
              <a:rPr lang="en-US" sz="2000" dirty="0" smtClean="0"/>
              <a:t> Pauline </a:t>
            </a:r>
            <a:r>
              <a:rPr lang="en-US" sz="2000" dirty="0" err="1" smtClean="0"/>
              <a:t>Dube</a:t>
            </a:r>
            <a:r>
              <a:rPr lang="en-US" sz="2000" dirty="0" smtClean="0"/>
              <a:t>, Associate Professor at the University of Botswana and review author of the latest IPCC Africa report, told the BBC.</a:t>
            </a:r>
          </a:p>
          <a:p>
            <a:pPr>
              <a:spcAft>
                <a:spcPts val="600"/>
              </a:spcAft>
            </a:pPr>
            <a:r>
              <a:rPr lang="en-US" sz="2000" dirty="0" smtClean="0"/>
              <a:t>"Further water scarcity will negatively affect food production, trigger several diseases and worsen energy shortages which are already constraining development in many African countries," she adds.</a:t>
            </a:r>
          </a:p>
          <a:p>
            <a:pPr>
              <a:spcAft>
                <a:spcPts val="600"/>
              </a:spcAft>
            </a:pPr>
            <a:r>
              <a:rPr lang="en-US" sz="2000" dirty="0" smtClean="0"/>
              <a:t>Unreliable rainfall in the future will also play a big part in any crisis over water resources, but frustratingly again for scientists, it is much harder to make confident predictions about rain than it is about temperature.</a:t>
            </a:r>
          </a:p>
          <a:p>
            <a:pPr>
              <a:spcAft>
                <a:spcPts val="600"/>
              </a:spcAft>
            </a:pPr>
            <a:r>
              <a:rPr lang="en-US" sz="2000" dirty="0" smtClean="0"/>
              <a:t>The IPCC has predicted that rainfall is expected to decrease in northern Africa and parts of southern Africa.</a:t>
            </a:r>
          </a:p>
          <a:p>
            <a:pPr>
              <a:spcAft>
                <a:spcPts val="600"/>
              </a:spcAft>
            </a:pPr>
            <a:r>
              <a:rPr lang="en-US" sz="2000" dirty="0" smtClean="0"/>
              <a:t>Despite this uncertainty, three contributing authors to the Africa report told the BBC that changes in rainfall were the single impact of climate change on the continent which they were most worried about.</a:t>
            </a:r>
          </a:p>
          <a:p>
            <a:pPr>
              <a:spcAft>
                <a:spcPts val="600"/>
              </a:spcAft>
            </a:pPr>
            <a:r>
              <a:rPr lang="en-US" sz="2000" dirty="0" smtClean="0"/>
              <a:t>Africa will need to act to reduce man-made climate change as well as putting in place strategies to deal with those which cannot be avoided, but it is not going to be cheap. </a:t>
            </a:r>
            <a:endParaRPr lang="en-US" sz="2000" dirty="0"/>
          </a:p>
        </p:txBody>
      </p:sp>
    </p:spTree>
    <p:extLst>
      <p:ext uri="{BB962C8B-B14F-4D97-AF65-F5344CB8AC3E}">
        <p14:creationId xmlns:p14="http://schemas.microsoft.com/office/powerpoint/2010/main" val="1671110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Flooding may become more frequent and severe as a result of climate change </a:t>
            </a:r>
            <a:endParaRPr lang="en-US" dirty="0"/>
          </a:p>
        </p:txBody>
      </p:sp>
      <p:pic>
        <p:nvPicPr>
          <p:cNvPr id="808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714499"/>
            <a:ext cx="9144001" cy="514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5932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continent will need $20-30bn every year for the next two decades, according to the African Development Bank (</a:t>
            </a:r>
            <a:r>
              <a:rPr lang="en-US" dirty="0" err="1" smtClean="0"/>
              <a:t>AfDB</a:t>
            </a:r>
            <a:r>
              <a:rPr lang="en-US" dirty="0" smtClean="0"/>
              <a:t>), and African negotiators will be looking to developed nations in Paris to make firm financial commitments as well as agreeing to curb emissions.</a:t>
            </a:r>
          </a:p>
          <a:p>
            <a:endParaRPr lang="en-US" dirty="0" smtClean="0"/>
          </a:p>
          <a:p>
            <a:r>
              <a:rPr lang="en-US" dirty="0" smtClean="0"/>
              <a:t>In the words of </a:t>
            </a:r>
            <a:r>
              <a:rPr lang="en-US" dirty="0" err="1" smtClean="0"/>
              <a:t>AfDB</a:t>
            </a:r>
            <a:r>
              <a:rPr lang="en-US" dirty="0" smtClean="0"/>
              <a:t> president </a:t>
            </a:r>
            <a:r>
              <a:rPr lang="en-US" dirty="0" err="1" smtClean="0"/>
              <a:t>Akinwumi</a:t>
            </a:r>
            <a:r>
              <a:rPr lang="en-US" dirty="0" smtClean="0"/>
              <a:t> </a:t>
            </a:r>
            <a:r>
              <a:rPr lang="en-US" dirty="0" err="1" smtClean="0"/>
              <a:t>Adesina</a:t>
            </a:r>
            <a:r>
              <a:rPr lang="en-US" dirty="0" smtClean="0"/>
              <a:t> last week at the summit in Paris:</a:t>
            </a:r>
          </a:p>
          <a:p>
            <a:pPr lvl="1"/>
            <a:r>
              <a:rPr lang="en-US" smtClean="0"/>
              <a:t>"</a:t>
            </a:r>
            <a:r>
              <a:rPr lang="en-US" dirty="0" smtClean="0"/>
              <a:t>Africa has been short-changed by climate change. Africa must not be short-changed by climate finance."</a:t>
            </a:r>
            <a:endParaRPr lang="en-US" dirty="0"/>
          </a:p>
        </p:txBody>
      </p:sp>
    </p:spTree>
    <p:extLst>
      <p:ext uri="{BB962C8B-B14F-4D97-AF65-F5344CB8AC3E}">
        <p14:creationId xmlns:p14="http://schemas.microsoft.com/office/powerpoint/2010/main" val="937191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8374"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125" y="104078"/>
            <a:ext cx="9144000" cy="660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endParaRPr lang="en-US" altLang="en-US"/>
          </a:p>
        </p:txBody>
      </p:sp>
      <p:sp>
        <p:nvSpPr>
          <p:cNvPr id="59395" name="Rectangle 3"/>
          <p:cNvSpPr>
            <a:spLocks noGrp="1" noChangeArrowheads="1"/>
          </p:cNvSpPr>
          <p:nvPr>
            <p:ph type="body" idx="1"/>
          </p:nvPr>
        </p:nvSpPr>
        <p:spPr/>
        <p:txBody>
          <a:bodyPr/>
          <a:lstStyle/>
          <a:p>
            <a:endParaRPr lang="en-US" altLang="en-US" dirty="0"/>
          </a:p>
        </p:txBody>
      </p:sp>
      <p:pic>
        <p:nvPicPr>
          <p:cNvPr id="593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73" y="0"/>
            <a:ext cx="899192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Farming will mostly become harder</a:t>
            </a:r>
            <a:endParaRPr lang="en-US" dirty="0"/>
          </a:p>
        </p:txBody>
      </p:sp>
      <p:sp>
        <p:nvSpPr>
          <p:cNvPr id="3" name="Text Placeholder 2"/>
          <p:cNvSpPr>
            <a:spLocks noGrp="1"/>
          </p:cNvSpPr>
          <p:nvPr>
            <p:ph type="body" idx="1"/>
          </p:nvPr>
        </p:nvSpPr>
        <p:spPr>
          <a:xfrm>
            <a:off x="685800" y="1600200"/>
            <a:ext cx="7732713" cy="2349500"/>
          </a:xfrm>
        </p:spPr>
        <p:txBody>
          <a:bodyPr/>
          <a:lstStyle/>
          <a:p>
            <a:r>
              <a:rPr lang="en-US" dirty="0" smtClean="0"/>
              <a:t>The IPCC says it has "high confidence" that rising temperatures and unpredictable rains will make it harder for farmers to grow certain key crops like wheat, rice and maize (corn).</a:t>
            </a:r>
          </a:p>
          <a:p>
            <a:endParaRPr lang="en-US" dirty="0" smtClean="0"/>
          </a:p>
          <a:p>
            <a:r>
              <a:rPr lang="en-US" dirty="0" smtClean="0"/>
              <a:t>For example, it predicts that by 2050, yields for maize in Zimbabwe and South Africa could decrease by more than 30%.</a:t>
            </a:r>
            <a:endParaRPr lang="en-US" dirty="0"/>
          </a:p>
        </p:txBody>
      </p:sp>
    </p:spTree>
    <p:extLst>
      <p:ext uri="{BB962C8B-B14F-4D97-AF65-F5344CB8AC3E}">
        <p14:creationId xmlns:p14="http://schemas.microsoft.com/office/powerpoint/2010/main" val="1648806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Cattle are already dying from the drought currently ravaging southern Africa </a:t>
            </a:r>
            <a:endParaRPr lang="en-US" dirty="0"/>
          </a:p>
        </p:txBody>
      </p:sp>
      <p:pic>
        <p:nvPicPr>
          <p:cNvPr id="645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3999"/>
            <a:ext cx="9220200" cy="5186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3682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152400"/>
            <a:ext cx="8226425" cy="6324600"/>
          </a:xfrm>
        </p:spPr>
        <p:txBody>
          <a:bodyPr/>
          <a:lstStyle/>
          <a:p>
            <a:r>
              <a:rPr lang="en-US" dirty="0" smtClean="0"/>
              <a:t>SA grapples with worst drought in 30 years</a:t>
            </a:r>
          </a:p>
          <a:p>
            <a:endParaRPr lang="en-US" dirty="0" smtClean="0"/>
          </a:p>
          <a:p>
            <a:r>
              <a:rPr lang="en-US" dirty="0" smtClean="0"/>
              <a:t>Namibia on frontline of drought battle</a:t>
            </a:r>
          </a:p>
          <a:p>
            <a:endParaRPr lang="en-US" dirty="0" smtClean="0"/>
          </a:p>
          <a:p>
            <a:r>
              <a:rPr lang="en-US" dirty="0" smtClean="0"/>
              <a:t>Can Ethiopia cope with worst drought in decades?</a:t>
            </a:r>
          </a:p>
          <a:p>
            <a:endParaRPr lang="en-US" dirty="0" smtClean="0"/>
          </a:p>
          <a:p>
            <a:r>
              <a:rPr lang="en-US" dirty="0" smtClean="0"/>
              <a:t>One prominent climate scientist has used IPCC data to predict that by 2100, Chad, Niger and Zambia could lose practically their entire farming sector due to climate change.</a:t>
            </a:r>
          </a:p>
          <a:p>
            <a:endParaRPr lang="en-US" dirty="0" smtClean="0"/>
          </a:p>
          <a:p>
            <a:r>
              <a:rPr lang="en-US" dirty="0" smtClean="0"/>
              <a:t>This scenario is especially worrying when you consider that, according to the World Bank, agriculture employs two in three people in sub-Saharan Africa and accounts for a third of GDP.</a:t>
            </a:r>
            <a:endParaRPr lang="en-US" dirty="0"/>
          </a:p>
        </p:txBody>
      </p:sp>
    </p:spTree>
    <p:extLst>
      <p:ext uri="{BB962C8B-B14F-4D97-AF65-F5344CB8AC3E}">
        <p14:creationId xmlns:p14="http://schemas.microsoft.com/office/powerpoint/2010/main" val="2629729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8421687" cy="1362075"/>
          </a:xfrm>
        </p:spPr>
        <p:txBody>
          <a:bodyPr/>
          <a:lstStyle/>
          <a:p>
            <a:r>
              <a:rPr lang="en-US" dirty="0" smtClean="0"/>
              <a:t>2. But there will be some new farming opportunities</a:t>
            </a:r>
            <a:endParaRPr lang="en-US" dirty="0"/>
          </a:p>
        </p:txBody>
      </p:sp>
      <p:sp>
        <p:nvSpPr>
          <p:cNvPr id="3" name="Text Placeholder 2"/>
          <p:cNvSpPr>
            <a:spLocks noGrp="1"/>
          </p:cNvSpPr>
          <p:nvPr>
            <p:ph type="body" idx="1"/>
          </p:nvPr>
        </p:nvSpPr>
        <p:spPr>
          <a:xfrm>
            <a:off x="762000" y="228600"/>
            <a:ext cx="7772400" cy="4014787"/>
          </a:xfrm>
        </p:spPr>
        <p:txBody>
          <a:bodyPr/>
          <a:lstStyle/>
          <a:p>
            <a:r>
              <a:rPr lang="en-US" dirty="0" smtClean="0"/>
              <a:t>When it comes to farming, climate change may take with one hand and give with the other.</a:t>
            </a:r>
          </a:p>
          <a:p>
            <a:endParaRPr lang="en-US" dirty="0" smtClean="0"/>
          </a:p>
          <a:p>
            <a:r>
              <a:rPr lang="en-US" dirty="0" smtClean="0"/>
              <a:t>So, as it becomes harder to grow maize in southern Africa, it could become easier to grow it in the highland areas of East Africa in countries like Ethiopia, Kenya and Tanzania, though the overall picture for cereal crops in Africa is still a pessimistic one, the latest IPCC report says. </a:t>
            </a:r>
            <a:endParaRPr lang="en-US" dirty="0"/>
          </a:p>
        </p:txBody>
      </p:sp>
    </p:spTree>
    <p:extLst>
      <p:ext uri="{BB962C8B-B14F-4D97-AF65-F5344CB8AC3E}">
        <p14:creationId xmlns:p14="http://schemas.microsoft.com/office/powerpoint/2010/main" val="15422098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AFRICA MAP">
  <a:themeElements>
    <a:clrScheme name="Office Theme 2">
      <a:dk1>
        <a:srgbClr val="000000"/>
      </a:dk1>
      <a:lt1>
        <a:srgbClr val="FF9933"/>
      </a:lt1>
      <a:dk2>
        <a:srgbClr val="000000"/>
      </a:dk2>
      <a:lt2>
        <a:srgbClr val="CCCCCC"/>
      </a:lt2>
      <a:accent1>
        <a:srgbClr val="805900"/>
      </a:accent1>
      <a:accent2>
        <a:srgbClr val="99371F"/>
      </a:accent2>
      <a:accent3>
        <a:srgbClr val="FFCAAD"/>
      </a:accent3>
      <a:accent4>
        <a:srgbClr val="000000"/>
      </a:accent4>
      <a:accent5>
        <a:srgbClr val="C0B5AA"/>
      </a:accent5>
      <a:accent6>
        <a:srgbClr val="8A311B"/>
      </a:accent6>
      <a:hlink>
        <a:srgbClr val="733900"/>
      </a:hlink>
      <a:folHlink>
        <a:srgbClr val="80192B"/>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9933"/>
        </a:lt1>
        <a:dk2>
          <a:srgbClr val="000000"/>
        </a:dk2>
        <a:lt2>
          <a:srgbClr val="CCCCCC"/>
        </a:lt2>
        <a:accent1>
          <a:srgbClr val="A65300"/>
        </a:accent1>
        <a:accent2>
          <a:srgbClr val="8C4600"/>
        </a:accent2>
        <a:accent3>
          <a:srgbClr val="FFCAAD"/>
        </a:accent3>
        <a:accent4>
          <a:srgbClr val="000000"/>
        </a:accent4>
        <a:accent5>
          <a:srgbClr val="D0B3AA"/>
        </a:accent5>
        <a:accent6>
          <a:srgbClr val="7E3F00"/>
        </a:accent6>
        <a:hlink>
          <a:srgbClr val="733900"/>
        </a:hlink>
        <a:folHlink>
          <a:srgbClr val="6633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9933"/>
        </a:lt1>
        <a:dk2>
          <a:srgbClr val="000000"/>
        </a:dk2>
        <a:lt2>
          <a:srgbClr val="CCCCCC"/>
        </a:lt2>
        <a:accent1>
          <a:srgbClr val="805900"/>
        </a:accent1>
        <a:accent2>
          <a:srgbClr val="99371F"/>
        </a:accent2>
        <a:accent3>
          <a:srgbClr val="FFCAAD"/>
        </a:accent3>
        <a:accent4>
          <a:srgbClr val="000000"/>
        </a:accent4>
        <a:accent5>
          <a:srgbClr val="C0B5AA"/>
        </a:accent5>
        <a:accent6>
          <a:srgbClr val="8A311B"/>
        </a:accent6>
        <a:hlink>
          <a:srgbClr val="733900"/>
        </a:hlink>
        <a:folHlink>
          <a:srgbClr val="80192B"/>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9933"/>
        </a:lt1>
        <a:dk2>
          <a:srgbClr val="000000"/>
        </a:dk2>
        <a:lt2>
          <a:srgbClr val="CCCCCC"/>
        </a:lt2>
        <a:accent1>
          <a:srgbClr val="2B4F7A"/>
        </a:accent1>
        <a:accent2>
          <a:srgbClr val="804000"/>
        </a:accent2>
        <a:accent3>
          <a:srgbClr val="FFCAAD"/>
        </a:accent3>
        <a:accent4>
          <a:srgbClr val="000000"/>
        </a:accent4>
        <a:accent5>
          <a:srgbClr val="ACB2BE"/>
        </a:accent5>
        <a:accent6>
          <a:srgbClr val="733900"/>
        </a:accent6>
        <a:hlink>
          <a:srgbClr val="453161"/>
        </a:hlink>
        <a:folHlink>
          <a:srgbClr val="134C35"/>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9933"/>
        </a:lt1>
        <a:dk2>
          <a:srgbClr val="000000"/>
        </a:dk2>
        <a:lt2>
          <a:srgbClr val="CCCCCC"/>
        </a:lt2>
        <a:accent1>
          <a:srgbClr val="505900"/>
        </a:accent1>
        <a:accent2>
          <a:srgbClr val="204C6B"/>
        </a:accent2>
        <a:accent3>
          <a:srgbClr val="FFCAAD"/>
        </a:accent3>
        <a:accent4>
          <a:srgbClr val="000000"/>
        </a:accent4>
        <a:accent5>
          <a:srgbClr val="B3B5AA"/>
        </a:accent5>
        <a:accent6>
          <a:srgbClr val="1C4460"/>
        </a:accent6>
        <a:hlink>
          <a:srgbClr val="5E265A"/>
        </a:hlink>
        <a:folHlink>
          <a:srgbClr val="6B36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A65300"/>
        </a:accent1>
        <a:accent2>
          <a:srgbClr val="8C4600"/>
        </a:accent2>
        <a:accent3>
          <a:srgbClr val="FFFFFF"/>
        </a:accent3>
        <a:accent4>
          <a:srgbClr val="000000"/>
        </a:accent4>
        <a:accent5>
          <a:srgbClr val="D0B3AA"/>
        </a:accent5>
        <a:accent6>
          <a:srgbClr val="7E3F00"/>
        </a:accent6>
        <a:hlink>
          <a:srgbClr val="733900"/>
        </a:hlink>
        <a:folHlink>
          <a:srgbClr val="6633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805900"/>
        </a:accent1>
        <a:accent2>
          <a:srgbClr val="99371F"/>
        </a:accent2>
        <a:accent3>
          <a:srgbClr val="FFFFFF"/>
        </a:accent3>
        <a:accent4>
          <a:srgbClr val="000000"/>
        </a:accent4>
        <a:accent5>
          <a:srgbClr val="C0B5AA"/>
        </a:accent5>
        <a:accent6>
          <a:srgbClr val="8A311B"/>
        </a:accent6>
        <a:hlink>
          <a:srgbClr val="733900"/>
        </a:hlink>
        <a:folHlink>
          <a:srgbClr val="80192B"/>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2B4F7A"/>
        </a:accent1>
        <a:accent2>
          <a:srgbClr val="804000"/>
        </a:accent2>
        <a:accent3>
          <a:srgbClr val="FFFFFF"/>
        </a:accent3>
        <a:accent4>
          <a:srgbClr val="000000"/>
        </a:accent4>
        <a:accent5>
          <a:srgbClr val="ACB2BE"/>
        </a:accent5>
        <a:accent6>
          <a:srgbClr val="733900"/>
        </a:accent6>
        <a:hlink>
          <a:srgbClr val="453161"/>
        </a:hlink>
        <a:folHlink>
          <a:srgbClr val="134C35"/>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505900"/>
        </a:accent1>
        <a:accent2>
          <a:srgbClr val="204C6B"/>
        </a:accent2>
        <a:accent3>
          <a:srgbClr val="FFFFFF"/>
        </a:accent3>
        <a:accent4>
          <a:srgbClr val="000000"/>
        </a:accent4>
        <a:accent5>
          <a:srgbClr val="B3B5AA"/>
        </a:accent5>
        <a:accent6>
          <a:srgbClr val="1C4460"/>
        </a:accent6>
        <a:hlink>
          <a:srgbClr val="5E265A"/>
        </a:hlink>
        <a:folHlink>
          <a:srgbClr val="6B3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9933"/>
      </a:lt1>
      <a:dk2>
        <a:srgbClr val="000000"/>
      </a:dk2>
      <a:lt2>
        <a:srgbClr val="CCCCCC"/>
      </a:lt2>
      <a:accent1>
        <a:srgbClr val="805900"/>
      </a:accent1>
      <a:accent2>
        <a:srgbClr val="99371F"/>
      </a:accent2>
      <a:accent3>
        <a:srgbClr val="FFCAAD"/>
      </a:accent3>
      <a:accent4>
        <a:srgbClr val="000000"/>
      </a:accent4>
      <a:accent5>
        <a:srgbClr val="C0B5AA"/>
      </a:accent5>
      <a:accent6>
        <a:srgbClr val="8A311B"/>
      </a:accent6>
      <a:hlink>
        <a:srgbClr val="733900"/>
      </a:hlink>
      <a:folHlink>
        <a:srgbClr val="80192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9933"/>
        </a:lt1>
        <a:dk2>
          <a:srgbClr val="000000"/>
        </a:dk2>
        <a:lt2>
          <a:srgbClr val="CCCCCC"/>
        </a:lt2>
        <a:accent1>
          <a:srgbClr val="A65300"/>
        </a:accent1>
        <a:accent2>
          <a:srgbClr val="8C4600"/>
        </a:accent2>
        <a:accent3>
          <a:srgbClr val="FFCAAD"/>
        </a:accent3>
        <a:accent4>
          <a:srgbClr val="000000"/>
        </a:accent4>
        <a:accent5>
          <a:srgbClr val="D0B3AA"/>
        </a:accent5>
        <a:accent6>
          <a:srgbClr val="7E3F00"/>
        </a:accent6>
        <a:hlink>
          <a:srgbClr val="733900"/>
        </a:hlink>
        <a:folHlink>
          <a:srgbClr val="6633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9933"/>
        </a:lt1>
        <a:dk2>
          <a:srgbClr val="000000"/>
        </a:dk2>
        <a:lt2>
          <a:srgbClr val="CCCCCC"/>
        </a:lt2>
        <a:accent1>
          <a:srgbClr val="805900"/>
        </a:accent1>
        <a:accent2>
          <a:srgbClr val="99371F"/>
        </a:accent2>
        <a:accent3>
          <a:srgbClr val="FFCAAD"/>
        </a:accent3>
        <a:accent4>
          <a:srgbClr val="000000"/>
        </a:accent4>
        <a:accent5>
          <a:srgbClr val="C0B5AA"/>
        </a:accent5>
        <a:accent6>
          <a:srgbClr val="8A311B"/>
        </a:accent6>
        <a:hlink>
          <a:srgbClr val="733900"/>
        </a:hlink>
        <a:folHlink>
          <a:srgbClr val="80192B"/>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9933"/>
        </a:lt1>
        <a:dk2>
          <a:srgbClr val="000000"/>
        </a:dk2>
        <a:lt2>
          <a:srgbClr val="CCCCCC"/>
        </a:lt2>
        <a:accent1>
          <a:srgbClr val="2B4F7A"/>
        </a:accent1>
        <a:accent2>
          <a:srgbClr val="804000"/>
        </a:accent2>
        <a:accent3>
          <a:srgbClr val="FFCAAD"/>
        </a:accent3>
        <a:accent4>
          <a:srgbClr val="000000"/>
        </a:accent4>
        <a:accent5>
          <a:srgbClr val="ACB2BE"/>
        </a:accent5>
        <a:accent6>
          <a:srgbClr val="733900"/>
        </a:accent6>
        <a:hlink>
          <a:srgbClr val="453161"/>
        </a:hlink>
        <a:folHlink>
          <a:srgbClr val="134C35"/>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9933"/>
        </a:lt1>
        <a:dk2>
          <a:srgbClr val="000000"/>
        </a:dk2>
        <a:lt2>
          <a:srgbClr val="CCCCCC"/>
        </a:lt2>
        <a:accent1>
          <a:srgbClr val="505900"/>
        </a:accent1>
        <a:accent2>
          <a:srgbClr val="204C6B"/>
        </a:accent2>
        <a:accent3>
          <a:srgbClr val="FFCAAD"/>
        </a:accent3>
        <a:accent4>
          <a:srgbClr val="000000"/>
        </a:accent4>
        <a:accent5>
          <a:srgbClr val="B3B5AA"/>
        </a:accent5>
        <a:accent6>
          <a:srgbClr val="1C4460"/>
        </a:accent6>
        <a:hlink>
          <a:srgbClr val="5E265A"/>
        </a:hlink>
        <a:folHlink>
          <a:srgbClr val="6B36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A65300"/>
        </a:accent1>
        <a:accent2>
          <a:srgbClr val="8C4600"/>
        </a:accent2>
        <a:accent3>
          <a:srgbClr val="FFFFFF"/>
        </a:accent3>
        <a:accent4>
          <a:srgbClr val="000000"/>
        </a:accent4>
        <a:accent5>
          <a:srgbClr val="D0B3AA"/>
        </a:accent5>
        <a:accent6>
          <a:srgbClr val="7E3F00"/>
        </a:accent6>
        <a:hlink>
          <a:srgbClr val="733900"/>
        </a:hlink>
        <a:folHlink>
          <a:srgbClr val="6633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805900"/>
        </a:accent1>
        <a:accent2>
          <a:srgbClr val="99371F"/>
        </a:accent2>
        <a:accent3>
          <a:srgbClr val="FFFFFF"/>
        </a:accent3>
        <a:accent4>
          <a:srgbClr val="000000"/>
        </a:accent4>
        <a:accent5>
          <a:srgbClr val="C0B5AA"/>
        </a:accent5>
        <a:accent6>
          <a:srgbClr val="8A311B"/>
        </a:accent6>
        <a:hlink>
          <a:srgbClr val="733900"/>
        </a:hlink>
        <a:folHlink>
          <a:srgbClr val="80192B"/>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2B4F7A"/>
        </a:accent1>
        <a:accent2>
          <a:srgbClr val="804000"/>
        </a:accent2>
        <a:accent3>
          <a:srgbClr val="FFFFFF"/>
        </a:accent3>
        <a:accent4>
          <a:srgbClr val="000000"/>
        </a:accent4>
        <a:accent5>
          <a:srgbClr val="ACB2BE"/>
        </a:accent5>
        <a:accent6>
          <a:srgbClr val="733900"/>
        </a:accent6>
        <a:hlink>
          <a:srgbClr val="453161"/>
        </a:hlink>
        <a:folHlink>
          <a:srgbClr val="134C35"/>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505900"/>
        </a:accent1>
        <a:accent2>
          <a:srgbClr val="204C6B"/>
        </a:accent2>
        <a:accent3>
          <a:srgbClr val="FFFFFF"/>
        </a:accent3>
        <a:accent4>
          <a:srgbClr val="000000"/>
        </a:accent4>
        <a:accent5>
          <a:srgbClr val="B3B5AA"/>
        </a:accent5>
        <a:accent6>
          <a:srgbClr val="1C4460"/>
        </a:accent6>
        <a:hlink>
          <a:srgbClr val="5E265A"/>
        </a:hlink>
        <a:folHlink>
          <a:srgbClr val="6B36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AFRICA MAP</Template>
  <TotalTime>52</TotalTime>
  <Words>1154</Words>
  <Application>Microsoft Office PowerPoint</Application>
  <PresentationFormat>On-screen Show (4:3)</PresentationFormat>
  <Paragraphs>61</Paragraphs>
  <Slides>33</Slides>
  <Notes>0</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33</vt:i4>
      </vt:variant>
    </vt:vector>
  </HeadingPairs>
  <TitlesOfParts>
    <vt:vector size="36" baseType="lpstr">
      <vt:lpstr>Arial</vt:lpstr>
      <vt:lpstr>AFRICA MAP</vt:lpstr>
      <vt:lpstr>1_Default Design</vt:lpstr>
      <vt:lpstr>Five ways climate change could affect Africa</vt:lpstr>
      <vt:lpstr>PowerPoint Presentation</vt:lpstr>
      <vt:lpstr>FOCUS ON AFRICA</vt:lpstr>
      <vt:lpstr>PowerPoint Presentation</vt:lpstr>
      <vt:lpstr>PowerPoint Presentation</vt:lpstr>
      <vt:lpstr>1. Farming will mostly become harder</vt:lpstr>
      <vt:lpstr> Cattle are already dying from the drought currently ravaging southern Africa </vt:lpstr>
      <vt:lpstr>PowerPoint Presentation</vt:lpstr>
      <vt:lpstr>2. But there will be some new farming opportunities</vt:lpstr>
      <vt:lpstr> Cassava has been described as the "Rambo of the food crops" </vt:lpstr>
      <vt:lpstr>PowerPoint Presentation</vt:lpstr>
      <vt:lpstr>Temperature rises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Malnutrition </vt:lpstr>
      <vt:lpstr>PowerPoint Presentation</vt:lpstr>
      <vt:lpstr>4. Malaria</vt:lpstr>
      <vt:lpstr> More than half a million people in Africa are estimated to have died from malaria in 2013 </vt:lpstr>
      <vt:lpstr>5. Water shortages </vt:lpstr>
      <vt:lpstr> The worst drought in 30 years has left one in three people in Botswana without enough water </vt:lpstr>
      <vt:lpstr>PowerPoint Presentation</vt:lpstr>
      <vt:lpstr> Flooding may become more frequent and severe as a result of climate change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Five ways climate change could affect Africa</dc:title>
  <dc:creator>Naumann, Joseph A.</dc:creator>
  <cp:lastModifiedBy>Naumann, Joseph A.</cp:lastModifiedBy>
  <cp:revision>6</cp:revision>
  <dcterms:created xsi:type="dcterms:W3CDTF">2015-12-11T19:10:26Z</dcterms:created>
  <dcterms:modified xsi:type="dcterms:W3CDTF">2015-12-11T20:03:00Z</dcterms:modified>
</cp:coreProperties>
</file>