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47"/>
  </p:notesMasterIdLst>
  <p:sldIdLst>
    <p:sldId id="256" r:id="rId3"/>
    <p:sldId id="257" r:id="rId4"/>
    <p:sldId id="258" r:id="rId5"/>
    <p:sldId id="259" r:id="rId6"/>
    <p:sldId id="260" r:id="rId7"/>
    <p:sldId id="261" r:id="rId8"/>
    <p:sldId id="263" r:id="rId9"/>
    <p:sldId id="262" r:id="rId10"/>
    <p:sldId id="266" r:id="rId11"/>
    <p:sldId id="270" r:id="rId12"/>
    <p:sldId id="281" r:id="rId13"/>
    <p:sldId id="282" r:id="rId14"/>
    <p:sldId id="264" r:id="rId15"/>
    <p:sldId id="265" r:id="rId16"/>
    <p:sldId id="267" r:id="rId17"/>
    <p:sldId id="268" r:id="rId18"/>
    <p:sldId id="269" r:id="rId19"/>
    <p:sldId id="271" r:id="rId20"/>
    <p:sldId id="272" r:id="rId21"/>
    <p:sldId id="273" r:id="rId22"/>
    <p:sldId id="274" r:id="rId23"/>
    <p:sldId id="275" r:id="rId24"/>
    <p:sldId id="276" r:id="rId25"/>
    <p:sldId id="277" r:id="rId26"/>
    <p:sldId id="278" r:id="rId27"/>
    <p:sldId id="279" r:id="rId28"/>
    <p:sldId id="280"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00"/>
  </p:normalViewPr>
  <p:slideViewPr>
    <p:cSldViewPr>
      <p:cViewPr varScale="1">
        <p:scale>
          <a:sx n="66" d="100"/>
          <a:sy n="66" d="100"/>
        </p:scale>
        <p:origin x="175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40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4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40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40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40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47C3C61-B2C5-4F9B-B8C1-BB91B47EDB65}" type="slidenum">
              <a:rPr lang="en-US"/>
              <a:pPr/>
              <a:t>‹#›</a:t>
            </a:fld>
            <a:endParaRPr lang="en-US"/>
          </a:p>
        </p:txBody>
      </p:sp>
    </p:spTree>
    <p:extLst>
      <p:ext uri="{BB962C8B-B14F-4D97-AF65-F5344CB8AC3E}">
        <p14:creationId xmlns:p14="http://schemas.microsoft.com/office/powerpoint/2010/main" val="7225414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560CB014-1D57-49A6-A012-D3B41A6D340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7F2C3E5-C6F1-4515-96F0-C0BA4E775596}" type="slidenum">
              <a:rPr lang="en-US"/>
              <a:pPr/>
              <a:t>‹#›</a:t>
            </a:fld>
            <a:endParaRPr lang="en-US"/>
          </a:p>
        </p:txBody>
      </p:sp>
    </p:spTree>
    <p:extLst>
      <p:ext uri="{BB962C8B-B14F-4D97-AF65-F5344CB8AC3E}">
        <p14:creationId xmlns:p14="http://schemas.microsoft.com/office/powerpoint/2010/main" val="2162313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0FBDF20-F5A6-44D8-945B-B8796F22963F}" type="slidenum">
              <a:rPr lang="en-US"/>
              <a:pPr/>
              <a:t>‹#›</a:t>
            </a:fld>
            <a:endParaRPr lang="en-US"/>
          </a:p>
        </p:txBody>
      </p:sp>
    </p:spTree>
    <p:extLst>
      <p:ext uri="{BB962C8B-B14F-4D97-AF65-F5344CB8AC3E}">
        <p14:creationId xmlns:p14="http://schemas.microsoft.com/office/powerpoint/2010/main" val="3963106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69FDC7C6-34A0-4B55-9A97-5E0BD243F49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C6DF74-1C76-480C-A0BF-9A168BF1C63C}" type="slidenum">
              <a:rPr lang="en-US"/>
              <a:pPr/>
              <a:t>‹#›</a:t>
            </a:fld>
            <a:endParaRPr lang="en-US"/>
          </a:p>
        </p:txBody>
      </p:sp>
    </p:spTree>
    <p:extLst>
      <p:ext uri="{BB962C8B-B14F-4D97-AF65-F5344CB8AC3E}">
        <p14:creationId xmlns:p14="http://schemas.microsoft.com/office/powerpoint/2010/main" val="66412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A6D7A8C-38B5-4ACF-947D-31C5C6A8D331}" type="slidenum">
              <a:rPr lang="en-US"/>
              <a:pPr/>
              <a:t>‹#›</a:t>
            </a:fld>
            <a:endParaRPr lang="en-US"/>
          </a:p>
        </p:txBody>
      </p:sp>
    </p:spTree>
    <p:extLst>
      <p:ext uri="{BB962C8B-B14F-4D97-AF65-F5344CB8AC3E}">
        <p14:creationId xmlns:p14="http://schemas.microsoft.com/office/powerpoint/2010/main" val="575170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519E0D4-5E7F-444A-9096-678F88861F96}" type="slidenum">
              <a:rPr lang="en-US"/>
              <a:pPr/>
              <a:t>‹#›</a:t>
            </a:fld>
            <a:endParaRPr lang="en-US"/>
          </a:p>
        </p:txBody>
      </p:sp>
    </p:spTree>
    <p:extLst>
      <p:ext uri="{BB962C8B-B14F-4D97-AF65-F5344CB8AC3E}">
        <p14:creationId xmlns:p14="http://schemas.microsoft.com/office/powerpoint/2010/main" val="310320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0DA8DB1-7B53-4259-9164-12DB9AAFB6CF}" type="slidenum">
              <a:rPr lang="en-US"/>
              <a:pPr/>
              <a:t>‹#›</a:t>
            </a:fld>
            <a:endParaRPr lang="en-US"/>
          </a:p>
        </p:txBody>
      </p:sp>
    </p:spTree>
    <p:extLst>
      <p:ext uri="{BB962C8B-B14F-4D97-AF65-F5344CB8AC3E}">
        <p14:creationId xmlns:p14="http://schemas.microsoft.com/office/powerpoint/2010/main" val="1159833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BE9A9F1-81D3-4078-8E3F-7B9256658693}" type="slidenum">
              <a:rPr lang="en-US"/>
              <a:pPr/>
              <a:t>‹#›</a:t>
            </a:fld>
            <a:endParaRPr lang="en-US"/>
          </a:p>
        </p:txBody>
      </p:sp>
    </p:spTree>
    <p:extLst>
      <p:ext uri="{BB962C8B-B14F-4D97-AF65-F5344CB8AC3E}">
        <p14:creationId xmlns:p14="http://schemas.microsoft.com/office/powerpoint/2010/main" val="4234489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8DD1120-EF1D-49A6-8562-BF84BC3AC9AA}" type="slidenum">
              <a:rPr lang="en-US"/>
              <a:pPr/>
              <a:t>‹#›</a:t>
            </a:fld>
            <a:endParaRPr lang="en-US"/>
          </a:p>
        </p:txBody>
      </p:sp>
    </p:spTree>
    <p:extLst>
      <p:ext uri="{BB962C8B-B14F-4D97-AF65-F5344CB8AC3E}">
        <p14:creationId xmlns:p14="http://schemas.microsoft.com/office/powerpoint/2010/main" val="1858854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D29BF44-26BE-4E4E-B6AF-6E9308F61B76}" type="slidenum">
              <a:rPr lang="en-US"/>
              <a:pPr/>
              <a:t>‹#›</a:t>
            </a:fld>
            <a:endParaRPr lang="en-US"/>
          </a:p>
        </p:txBody>
      </p:sp>
    </p:spTree>
    <p:extLst>
      <p:ext uri="{BB962C8B-B14F-4D97-AF65-F5344CB8AC3E}">
        <p14:creationId xmlns:p14="http://schemas.microsoft.com/office/powerpoint/2010/main" val="3539897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329432C-CA9A-46A0-A4E8-2B119F7103E5}" type="slidenum">
              <a:rPr lang="en-US"/>
              <a:pPr/>
              <a:t>‹#›</a:t>
            </a:fld>
            <a:endParaRPr lang="en-US"/>
          </a:p>
        </p:txBody>
      </p:sp>
    </p:spTree>
    <p:extLst>
      <p:ext uri="{BB962C8B-B14F-4D97-AF65-F5344CB8AC3E}">
        <p14:creationId xmlns:p14="http://schemas.microsoft.com/office/powerpoint/2010/main" val="1420006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2E7BA49-B36D-46A5-BE19-DE406F79785B}" type="slidenum">
              <a:rPr lang="en-US"/>
              <a:pPr/>
              <a:t>‹#›</a:t>
            </a:fld>
            <a:endParaRPr lang="en-US"/>
          </a:p>
        </p:txBody>
      </p:sp>
    </p:spTree>
    <p:extLst>
      <p:ext uri="{BB962C8B-B14F-4D97-AF65-F5344CB8AC3E}">
        <p14:creationId xmlns:p14="http://schemas.microsoft.com/office/powerpoint/2010/main" val="2698994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6004293-EA80-4F24-9045-7C0AEECA0598}" type="slidenum">
              <a:rPr lang="en-US"/>
              <a:pPr/>
              <a:t>‹#›</a:t>
            </a:fld>
            <a:endParaRPr lang="en-US"/>
          </a:p>
        </p:txBody>
      </p:sp>
    </p:spTree>
    <p:extLst>
      <p:ext uri="{BB962C8B-B14F-4D97-AF65-F5344CB8AC3E}">
        <p14:creationId xmlns:p14="http://schemas.microsoft.com/office/powerpoint/2010/main" val="2686525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029CE9-8F88-4299-B43A-BE30505F57DE}" type="slidenum">
              <a:rPr lang="en-US"/>
              <a:pPr/>
              <a:t>‹#›</a:t>
            </a:fld>
            <a:endParaRPr lang="en-US"/>
          </a:p>
        </p:txBody>
      </p:sp>
    </p:spTree>
    <p:extLst>
      <p:ext uri="{BB962C8B-B14F-4D97-AF65-F5344CB8AC3E}">
        <p14:creationId xmlns:p14="http://schemas.microsoft.com/office/powerpoint/2010/main" val="97115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4379A4F-2920-4833-832F-1CD1D251FC4E}" type="slidenum">
              <a:rPr lang="en-US"/>
              <a:pPr/>
              <a:t>‹#›</a:t>
            </a:fld>
            <a:endParaRPr lang="en-US"/>
          </a:p>
        </p:txBody>
      </p:sp>
    </p:spTree>
    <p:extLst>
      <p:ext uri="{BB962C8B-B14F-4D97-AF65-F5344CB8AC3E}">
        <p14:creationId xmlns:p14="http://schemas.microsoft.com/office/powerpoint/2010/main" val="1736580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4B6B21D-1681-4B37-A54E-1FA3F12D1510}" type="slidenum">
              <a:rPr lang="en-US"/>
              <a:pPr/>
              <a:t>‹#›</a:t>
            </a:fld>
            <a:endParaRPr lang="en-US"/>
          </a:p>
        </p:txBody>
      </p:sp>
    </p:spTree>
    <p:extLst>
      <p:ext uri="{BB962C8B-B14F-4D97-AF65-F5344CB8AC3E}">
        <p14:creationId xmlns:p14="http://schemas.microsoft.com/office/powerpoint/2010/main" val="2859487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A22C5CB-8B00-4848-97BD-4E3024B22BE3}" type="slidenum">
              <a:rPr lang="en-US"/>
              <a:pPr/>
              <a:t>‹#›</a:t>
            </a:fld>
            <a:endParaRPr lang="en-US"/>
          </a:p>
        </p:txBody>
      </p:sp>
    </p:spTree>
    <p:extLst>
      <p:ext uri="{BB962C8B-B14F-4D97-AF65-F5344CB8AC3E}">
        <p14:creationId xmlns:p14="http://schemas.microsoft.com/office/powerpoint/2010/main" val="3882884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1715BA1-DEF1-4345-8C79-616B9634B7B8}" type="slidenum">
              <a:rPr lang="en-US"/>
              <a:pPr/>
              <a:t>‹#›</a:t>
            </a:fld>
            <a:endParaRPr lang="en-US"/>
          </a:p>
        </p:txBody>
      </p:sp>
    </p:spTree>
    <p:extLst>
      <p:ext uri="{BB962C8B-B14F-4D97-AF65-F5344CB8AC3E}">
        <p14:creationId xmlns:p14="http://schemas.microsoft.com/office/powerpoint/2010/main" val="981789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A8A369D-9A0B-4B9F-8752-ABEF93C9E6B0}" type="slidenum">
              <a:rPr lang="en-US"/>
              <a:pPr/>
              <a:t>‹#›</a:t>
            </a:fld>
            <a:endParaRPr lang="en-US"/>
          </a:p>
        </p:txBody>
      </p:sp>
    </p:spTree>
    <p:extLst>
      <p:ext uri="{BB962C8B-B14F-4D97-AF65-F5344CB8AC3E}">
        <p14:creationId xmlns:p14="http://schemas.microsoft.com/office/powerpoint/2010/main" val="2251865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019FA63-9840-4E8B-995A-6F15D4AFC48E}" type="slidenum">
              <a:rPr lang="en-US"/>
              <a:pPr/>
              <a:t>‹#›</a:t>
            </a:fld>
            <a:endParaRPr lang="en-US"/>
          </a:p>
        </p:txBody>
      </p:sp>
    </p:spTree>
    <p:extLst>
      <p:ext uri="{BB962C8B-B14F-4D97-AF65-F5344CB8AC3E}">
        <p14:creationId xmlns:p14="http://schemas.microsoft.com/office/powerpoint/2010/main" val="3399325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6B7CB23-5C33-438C-9EC9-38443993320B}" type="slidenum">
              <a:rPr lang="en-US"/>
              <a:pPr/>
              <a:t>‹#›</a:t>
            </a:fld>
            <a:endParaRPr lang="en-US"/>
          </a:p>
        </p:txBody>
      </p:sp>
    </p:spTree>
    <p:extLst>
      <p:ext uri="{BB962C8B-B14F-4D97-AF65-F5344CB8AC3E}">
        <p14:creationId xmlns:p14="http://schemas.microsoft.com/office/powerpoint/2010/main" val="2284064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0A53912-8F81-4B57-8C5A-A43D912CBBA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8600A25-1C33-4CE4-9B6D-53882D735EDE}"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p:txBody>
          <a:bodyPr/>
          <a:lstStyle/>
          <a:p>
            <a:pPr algn="ctr"/>
            <a:r>
              <a:rPr lang="en-US" sz="4400" b="1" dirty="0"/>
              <a:t>About the Mayans</a:t>
            </a:r>
          </a:p>
        </p:txBody>
      </p:sp>
      <p:sp>
        <p:nvSpPr>
          <p:cNvPr id="60419"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2657"/>
            <a:ext cx="8534400" cy="1719943"/>
          </a:xfrm>
        </p:spPr>
        <p:txBody>
          <a:bodyPr/>
          <a:lstStyle/>
          <a:p>
            <a:r>
              <a:rPr lang="en-US" dirty="0"/>
              <a:t>Like being cross-eyed, having a bent nose doesn't exactly scream beauty in the modern-day world. Still, the Mayans thought differently and were known for filling their noses with putty to give it a beak-like appearance.</a:t>
            </a:r>
          </a:p>
        </p:txBody>
      </p:sp>
      <p:pic>
        <p:nvPicPr>
          <p:cNvPr id="4" name="Picture 3"/>
          <p:cNvPicPr>
            <a:picLocks noChangeAspect="1"/>
          </p:cNvPicPr>
          <p:nvPr/>
        </p:nvPicPr>
        <p:blipFill>
          <a:blip r:embed="rId2"/>
          <a:stretch>
            <a:fillRect/>
          </a:stretch>
        </p:blipFill>
        <p:spPr>
          <a:xfrm>
            <a:off x="990600" y="1752600"/>
            <a:ext cx="4648200" cy="2743200"/>
          </a:xfrm>
          <a:prstGeom prst="rect">
            <a:avLst/>
          </a:prstGeom>
        </p:spPr>
      </p:pic>
      <p:pic>
        <p:nvPicPr>
          <p:cNvPr id="5" name="Picture 4"/>
          <p:cNvPicPr>
            <a:picLocks noChangeAspect="1"/>
          </p:cNvPicPr>
          <p:nvPr/>
        </p:nvPicPr>
        <p:blipFill>
          <a:blip r:embed="rId3"/>
          <a:stretch>
            <a:fillRect/>
          </a:stretch>
        </p:blipFill>
        <p:spPr>
          <a:xfrm>
            <a:off x="4384128" y="1676400"/>
            <a:ext cx="4340772" cy="4800600"/>
          </a:xfrm>
          <a:prstGeom prst="rect">
            <a:avLst/>
          </a:prstGeom>
        </p:spPr>
      </p:pic>
    </p:spTree>
    <p:extLst>
      <p:ext uri="{BB962C8B-B14F-4D97-AF65-F5344CB8AC3E}">
        <p14:creationId xmlns:p14="http://schemas.microsoft.com/office/powerpoint/2010/main" val="3027709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812760" cy="3154362"/>
          </a:xfrm>
        </p:spPr>
        <p:txBody>
          <a:bodyPr/>
          <a:lstStyle/>
          <a:p>
            <a:r>
              <a:rPr lang="en-US" dirty="0"/>
              <a:t> Noblewomen filed their teeth until they appeared pointy. </a:t>
            </a:r>
          </a:p>
        </p:txBody>
      </p:sp>
      <p:pic>
        <p:nvPicPr>
          <p:cNvPr id="4" name="Content Placeholder 3"/>
          <p:cNvPicPr>
            <a:picLocks noGrp="1" noChangeAspect="1"/>
          </p:cNvPicPr>
          <p:nvPr>
            <p:ph idx="1"/>
          </p:nvPr>
        </p:nvPicPr>
        <p:blipFill>
          <a:blip r:embed="rId2"/>
          <a:stretch>
            <a:fillRect/>
          </a:stretch>
        </p:blipFill>
        <p:spPr>
          <a:xfrm>
            <a:off x="3965159" y="-10886"/>
            <a:ext cx="5178842" cy="6868886"/>
          </a:xfrm>
          <a:prstGeom prst="rect">
            <a:avLst/>
          </a:prstGeom>
        </p:spPr>
      </p:pic>
    </p:spTree>
    <p:extLst>
      <p:ext uri="{BB962C8B-B14F-4D97-AF65-F5344CB8AC3E}">
        <p14:creationId xmlns:p14="http://schemas.microsoft.com/office/powerpoint/2010/main" val="1270558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Speaking of teeth and Mayan dentistry, the ancient peoples- of all classes-  implanted gems into their teeth due to the aesthetic appearance! </a:t>
            </a:r>
          </a:p>
        </p:txBody>
      </p:sp>
      <p:pic>
        <p:nvPicPr>
          <p:cNvPr id="4" name="Content Placeholder 3"/>
          <p:cNvPicPr>
            <a:picLocks noGrp="1" noChangeAspect="1"/>
          </p:cNvPicPr>
          <p:nvPr>
            <p:ph idx="1"/>
          </p:nvPr>
        </p:nvPicPr>
        <p:blipFill>
          <a:blip r:embed="rId2"/>
          <a:stretch>
            <a:fillRect/>
          </a:stretch>
        </p:blipFill>
        <p:spPr>
          <a:xfrm>
            <a:off x="560842" y="1600200"/>
            <a:ext cx="7897358" cy="5260855"/>
          </a:xfrm>
          <a:prstGeom prst="rect">
            <a:avLst/>
          </a:prstGeom>
        </p:spPr>
      </p:pic>
    </p:spTree>
    <p:extLst>
      <p:ext uri="{BB962C8B-B14F-4D97-AF65-F5344CB8AC3E}">
        <p14:creationId xmlns:p14="http://schemas.microsoft.com/office/powerpoint/2010/main" val="2529268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688387" cy="1143000"/>
          </a:xfrm>
        </p:spPr>
        <p:txBody>
          <a:bodyPr/>
          <a:lstStyle/>
          <a:p>
            <a:r>
              <a:rPr lang="en-US" dirty="0"/>
              <a:t>Certain linguists and scholars believe the word 'shark' derives from the Mayan language.</a:t>
            </a:r>
          </a:p>
        </p:txBody>
      </p:sp>
      <p:pic>
        <p:nvPicPr>
          <p:cNvPr id="4" name="Content Placeholder 3"/>
          <p:cNvPicPr>
            <a:picLocks noGrp="1" noChangeAspect="1"/>
          </p:cNvPicPr>
          <p:nvPr>
            <p:ph idx="1"/>
          </p:nvPr>
        </p:nvPicPr>
        <p:blipFill>
          <a:blip r:embed="rId2"/>
          <a:stretch>
            <a:fillRect/>
          </a:stretch>
        </p:blipFill>
        <p:spPr>
          <a:xfrm>
            <a:off x="685800" y="1523999"/>
            <a:ext cx="7848600" cy="4631961"/>
          </a:xfrm>
          <a:prstGeom prst="rect">
            <a:avLst/>
          </a:prstGeom>
        </p:spPr>
      </p:pic>
    </p:spTree>
    <p:extLst>
      <p:ext uri="{BB962C8B-B14F-4D97-AF65-F5344CB8AC3E}">
        <p14:creationId xmlns:p14="http://schemas.microsoft.com/office/powerpoint/2010/main" val="951159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2" y="76200"/>
            <a:ext cx="8683625" cy="533400"/>
          </a:xfrm>
        </p:spPr>
        <p:txBody>
          <a:bodyPr/>
          <a:lstStyle/>
          <a:p>
            <a:r>
              <a:rPr lang="en-US" dirty="0"/>
              <a:t>Mayans named newborns after their birthdate</a:t>
            </a:r>
          </a:p>
        </p:txBody>
      </p:sp>
      <p:pic>
        <p:nvPicPr>
          <p:cNvPr id="4" name="Content Placeholder 3"/>
          <p:cNvPicPr>
            <a:picLocks noGrp="1" noChangeAspect="1"/>
          </p:cNvPicPr>
          <p:nvPr>
            <p:ph idx="1"/>
          </p:nvPr>
        </p:nvPicPr>
        <p:blipFill>
          <a:blip r:embed="rId2"/>
          <a:stretch>
            <a:fillRect/>
          </a:stretch>
        </p:blipFill>
        <p:spPr>
          <a:xfrm>
            <a:off x="533400" y="762000"/>
            <a:ext cx="3894451" cy="2590800"/>
          </a:xfrm>
          <a:prstGeom prst="rect">
            <a:avLst/>
          </a:prstGeom>
        </p:spPr>
      </p:pic>
      <p:pic>
        <p:nvPicPr>
          <p:cNvPr id="5" name="Picture 4"/>
          <p:cNvPicPr>
            <a:picLocks noChangeAspect="1"/>
          </p:cNvPicPr>
          <p:nvPr/>
        </p:nvPicPr>
        <p:blipFill>
          <a:blip r:embed="rId3"/>
          <a:stretch>
            <a:fillRect/>
          </a:stretch>
        </p:blipFill>
        <p:spPr>
          <a:xfrm>
            <a:off x="4876800" y="762000"/>
            <a:ext cx="3733800" cy="5827318"/>
          </a:xfrm>
          <a:prstGeom prst="rect">
            <a:avLst/>
          </a:prstGeom>
        </p:spPr>
      </p:pic>
      <p:pic>
        <p:nvPicPr>
          <p:cNvPr id="6" name="Picture 5"/>
          <p:cNvPicPr>
            <a:picLocks noChangeAspect="1"/>
          </p:cNvPicPr>
          <p:nvPr/>
        </p:nvPicPr>
        <p:blipFill>
          <a:blip r:embed="rId4"/>
          <a:stretch>
            <a:fillRect/>
          </a:stretch>
        </p:blipFill>
        <p:spPr>
          <a:xfrm>
            <a:off x="533399" y="3516086"/>
            <a:ext cx="3894451" cy="2920838"/>
          </a:xfrm>
          <a:prstGeom prst="rect">
            <a:avLst/>
          </a:prstGeom>
        </p:spPr>
      </p:pic>
    </p:spTree>
    <p:extLst>
      <p:ext uri="{BB962C8B-B14F-4D97-AF65-F5344CB8AC3E}">
        <p14:creationId xmlns:p14="http://schemas.microsoft.com/office/powerpoint/2010/main" val="2951840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1"/>
            <a:ext cx="8839200" cy="1600200"/>
          </a:xfrm>
        </p:spPr>
        <p:txBody>
          <a:bodyPr/>
          <a:lstStyle/>
          <a:p>
            <a:r>
              <a:rPr lang="en-US" dirty="0"/>
              <a:t>The Mayans were believed to reside in large swathes of Central America, encompassing the south of Mexico, Guatemala, Belize, Honduras and El Salvador. </a:t>
            </a:r>
            <a:r>
              <a:rPr lang="en-US" dirty="0" smtClean="0"/>
              <a:t>Their descendants still live in much of the area.</a:t>
            </a:r>
            <a:endParaRPr lang="en-US" dirty="0"/>
          </a:p>
        </p:txBody>
      </p:sp>
      <p:pic>
        <p:nvPicPr>
          <p:cNvPr id="4" name="Picture 3"/>
          <p:cNvPicPr>
            <a:picLocks noChangeAspect="1"/>
          </p:cNvPicPr>
          <p:nvPr/>
        </p:nvPicPr>
        <p:blipFill>
          <a:blip r:embed="rId2"/>
          <a:stretch>
            <a:fillRect/>
          </a:stretch>
        </p:blipFill>
        <p:spPr>
          <a:xfrm>
            <a:off x="29028" y="1981200"/>
            <a:ext cx="9114971" cy="4723212"/>
          </a:xfrm>
          <a:prstGeom prst="rect">
            <a:avLst/>
          </a:prstGeom>
        </p:spPr>
      </p:pic>
    </p:spTree>
    <p:extLst>
      <p:ext uri="{BB962C8B-B14F-4D97-AF65-F5344CB8AC3E}">
        <p14:creationId xmlns:p14="http://schemas.microsoft.com/office/powerpoint/2010/main" val="2186134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92162"/>
          </a:xfrm>
        </p:spPr>
        <p:txBody>
          <a:bodyPr/>
          <a:lstStyle/>
          <a:p>
            <a:r>
              <a:rPr lang="en-US" sz="2400" dirty="0"/>
              <a:t>The last known Mayan government governed in the island city of Tayasal until surrendering to Spanish rule in 1697.</a:t>
            </a:r>
          </a:p>
        </p:txBody>
      </p:sp>
      <p:pic>
        <p:nvPicPr>
          <p:cNvPr id="6" name="Content Placeholder 5"/>
          <p:cNvPicPr>
            <a:picLocks noGrp="1" noChangeAspect="1"/>
          </p:cNvPicPr>
          <p:nvPr>
            <p:ph idx="1"/>
          </p:nvPr>
        </p:nvPicPr>
        <p:blipFill>
          <a:blip r:embed="rId2"/>
          <a:stretch>
            <a:fillRect/>
          </a:stretch>
        </p:blipFill>
        <p:spPr>
          <a:xfrm>
            <a:off x="228600" y="1219200"/>
            <a:ext cx="4205877" cy="5105400"/>
          </a:xfrm>
          <a:prstGeom prst="rect">
            <a:avLst/>
          </a:prstGeom>
        </p:spPr>
      </p:pic>
      <p:pic>
        <p:nvPicPr>
          <p:cNvPr id="7" name="Picture 6"/>
          <p:cNvPicPr>
            <a:picLocks noChangeAspect="1"/>
          </p:cNvPicPr>
          <p:nvPr/>
        </p:nvPicPr>
        <p:blipFill>
          <a:blip r:embed="rId3"/>
          <a:stretch>
            <a:fillRect/>
          </a:stretch>
        </p:blipFill>
        <p:spPr>
          <a:xfrm flipH="1">
            <a:off x="4267201" y="3629706"/>
            <a:ext cx="4876799" cy="3195637"/>
          </a:xfrm>
          <a:prstGeom prst="rect">
            <a:avLst/>
          </a:prstGeom>
        </p:spPr>
      </p:pic>
    </p:spTree>
    <p:extLst>
      <p:ext uri="{BB962C8B-B14F-4D97-AF65-F5344CB8AC3E}">
        <p14:creationId xmlns:p14="http://schemas.microsoft.com/office/powerpoint/2010/main" val="1574008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1"/>
            <a:ext cx="9144000" cy="1676400"/>
          </a:xfrm>
        </p:spPr>
        <p:txBody>
          <a:bodyPr/>
          <a:lstStyle/>
          <a:p>
            <a:r>
              <a:rPr lang="en-US" dirty="0"/>
              <a:t>Although the Mayan civilization was entirely conquered by the latter end of 17th century, the ancient culture and Mayan language are still prevalent in some rural areas of Mexico and Guatemala. </a:t>
            </a:r>
          </a:p>
        </p:txBody>
      </p:sp>
      <p:pic>
        <p:nvPicPr>
          <p:cNvPr id="4" name="Picture 3"/>
          <p:cNvPicPr>
            <a:picLocks noChangeAspect="1"/>
          </p:cNvPicPr>
          <p:nvPr/>
        </p:nvPicPr>
        <p:blipFill>
          <a:blip r:embed="rId2"/>
          <a:stretch>
            <a:fillRect/>
          </a:stretch>
        </p:blipFill>
        <p:spPr>
          <a:xfrm>
            <a:off x="292706" y="1807030"/>
            <a:ext cx="8558588" cy="5050970"/>
          </a:xfrm>
          <a:prstGeom prst="rect">
            <a:avLst/>
          </a:prstGeom>
        </p:spPr>
      </p:pic>
    </p:spTree>
    <p:extLst>
      <p:ext uri="{BB962C8B-B14F-4D97-AF65-F5344CB8AC3E}">
        <p14:creationId xmlns:p14="http://schemas.microsoft.com/office/powerpoint/2010/main" val="506578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535987" cy="1143000"/>
          </a:xfrm>
        </p:spPr>
        <p:txBody>
          <a:bodyPr/>
          <a:lstStyle/>
          <a:p>
            <a:r>
              <a:rPr lang="en-US" sz="2400" dirty="0"/>
              <a:t>Like many ancient civilizations, Mayans never used iron or steel to make their weapons. Instead, they were formed of obsidian or volcanic rock.</a:t>
            </a:r>
          </a:p>
        </p:txBody>
      </p:sp>
      <p:pic>
        <p:nvPicPr>
          <p:cNvPr id="4" name="Content Placeholder 3"/>
          <p:cNvPicPr>
            <a:picLocks noGrp="1" noChangeAspect="1"/>
          </p:cNvPicPr>
          <p:nvPr>
            <p:ph idx="1"/>
          </p:nvPr>
        </p:nvPicPr>
        <p:blipFill>
          <a:blip r:embed="rId2"/>
          <a:stretch>
            <a:fillRect/>
          </a:stretch>
        </p:blipFill>
        <p:spPr>
          <a:xfrm>
            <a:off x="455613" y="1524000"/>
            <a:ext cx="8159315" cy="5105400"/>
          </a:xfrm>
          <a:prstGeom prst="rect">
            <a:avLst/>
          </a:prstGeom>
        </p:spPr>
      </p:pic>
    </p:spTree>
    <p:extLst>
      <p:ext uri="{BB962C8B-B14F-4D97-AF65-F5344CB8AC3E}">
        <p14:creationId xmlns:p14="http://schemas.microsoft.com/office/powerpoint/2010/main" val="3128777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 y="274638"/>
            <a:ext cx="4267896" cy="2773362"/>
          </a:xfrm>
          <a:prstGeom prst="rect">
            <a:avLst/>
          </a:prstGeom>
        </p:spPr>
      </p:pic>
      <p:pic>
        <p:nvPicPr>
          <p:cNvPr id="6" name="Picture 5"/>
          <p:cNvPicPr>
            <a:picLocks noChangeAspect="1"/>
          </p:cNvPicPr>
          <p:nvPr/>
        </p:nvPicPr>
        <p:blipFill>
          <a:blip r:embed="rId3"/>
          <a:stretch>
            <a:fillRect/>
          </a:stretch>
        </p:blipFill>
        <p:spPr>
          <a:xfrm>
            <a:off x="1337244" y="3200400"/>
            <a:ext cx="3159252" cy="3657600"/>
          </a:xfrm>
          <a:prstGeom prst="rect">
            <a:avLst/>
          </a:prstGeom>
        </p:spPr>
      </p:pic>
      <p:pic>
        <p:nvPicPr>
          <p:cNvPr id="7" name="Picture 6"/>
          <p:cNvPicPr>
            <a:picLocks noChangeAspect="1"/>
          </p:cNvPicPr>
          <p:nvPr/>
        </p:nvPicPr>
        <p:blipFill>
          <a:blip r:embed="rId4"/>
          <a:stretch>
            <a:fillRect/>
          </a:stretch>
        </p:blipFill>
        <p:spPr>
          <a:xfrm>
            <a:off x="4730711" y="296408"/>
            <a:ext cx="4178340" cy="5875791"/>
          </a:xfrm>
          <a:prstGeom prst="rect">
            <a:avLst/>
          </a:prstGeom>
        </p:spPr>
      </p:pic>
    </p:spTree>
    <p:extLst>
      <p:ext uri="{BB962C8B-B14F-4D97-AF65-F5344CB8AC3E}">
        <p14:creationId xmlns:p14="http://schemas.microsoft.com/office/powerpoint/2010/main" val="3936724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668588" y="14514"/>
            <a:ext cx="6316662" cy="639762"/>
          </a:xfrm>
        </p:spPr>
        <p:txBody>
          <a:bodyPr/>
          <a:lstStyle/>
          <a:p>
            <a:r>
              <a:rPr lang="en-US" dirty="0" smtClean="0"/>
              <a:t>Putting in perspective</a:t>
            </a:r>
            <a:endParaRPr lang="en-US" dirty="0"/>
          </a:p>
        </p:txBody>
      </p:sp>
      <p:sp>
        <p:nvSpPr>
          <p:cNvPr id="61443" name="Rectangle 3"/>
          <p:cNvSpPr>
            <a:spLocks noGrp="1" noChangeArrowheads="1"/>
          </p:cNvSpPr>
          <p:nvPr>
            <p:ph type="body" idx="1"/>
          </p:nvPr>
        </p:nvSpPr>
        <p:spPr>
          <a:xfrm>
            <a:off x="990600" y="1676400"/>
            <a:ext cx="8029575" cy="5029200"/>
          </a:xfrm>
        </p:spPr>
        <p:txBody>
          <a:bodyPr/>
          <a:lstStyle/>
          <a:p>
            <a:r>
              <a:rPr lang="en-US" dirty="0"/>
              <a:t>If you have a quick look at the history books, you'll find large sections devoted to Ancient Greece, The Egyptians, The Romans etc.  At least, those are the periods most often taught in Western schools. But little is known about the pre-Columbus Maya peoples. And no, Mel Gibson's 2006 film 'Apocalypto' doesn't count as an accurate source of Mayan information</a:t>
            </a:r>
            <a:r>
              <a:rPr lang="en-US" dirty="0" smtClean="0"/>
              <a:t>.</a:t>
            </a:r>
          </a:p>
          <a:p>
            <a:endParaRPr lang="en-US" dirty="0"/>
          </a:p>
          <a:p>
            <a:r>
              <a:rPr lang="en-US" dirty="0"/>
              <a:t>Instead, let </a:t>
            </a:r>
            <a:r>
              <a:rPr lang="en-US" dirty="0" err="1"/>
              <a:t>Lifehack</a:t>
            </a:r>
            <a:r>
              <a:rPr lang="en-US" dirty="0"/>
              <a:t> Lane take you through </a:t>
            </a:r>
            <a:r>
              <a:rPr lang="en-US" dirty="0" smtClean="0"/>
              <a:t>some </a:t>
            </a:r>
            <a:r>
              <a:rPr lang="en-US" dirty="0"/>
              <a:t>fascinating facts about the Mayans you're likely to have never come across</a:t>
            </a:r>
            <a:r>
              <a:rPr lang="en-US" dirty="0" smtClean="0"/>
              <a:t>. Some additions were made by Joe Naumann – UMSL.</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86" y="457200"/>
            <a:ext cx="9144000" cy="1839686"/>
          </a:xfrm>
        </p:spPr>
        <p:txBody>
          <a:bodyPr/>
          <a:lstStyle/>
          <a:p>
            <a:r>
              <a:rPr lang="en-US" dirty="0"/>
              <a:t>It's well documented that Mayan peoples practiced blood sacrifice in many of their rituals, but even to this day, some still do! And no, not on humans, but unsuspecting chickens should worry.</a:t>
            </a:r>
          </a:p>
        </p:txBody>
      </p:sp>
      <p:pic>
        <p:nvPicPr>
          <p:cNvPr id="4" name="Picture 3"/>
          <p:cNvPicPr>
            <a:picLocks noChangeAspect="1"/>
          </p:cNvPicPr>
          <p:nvPr/>
        </p:nvPicPr>
        <p:blipFill>
          <a:blip r:embed="rId2"/>
          <a:stretch>
            <a:fillRect/>
          </a:stretch>
        </p:blipFill>
        <p:spPr>
          <a:xfrm>
            <a:off x="1828800" y="2438400"/>
            <a:ext cx="5810250" cy="3429000"/>
          </a:xfrm>
          <a:prstGeom prst="rect">
            <a:avLst/>
          </a:prstGeom>
        </p:spPr>
      </p:pic>
    </p:spTree>
    <p:extLst>
      <p:ext uri="{BB962C8B-B14F-4D97-AF65-F5344CB8AC3E}">
        <p14:creationId xmlns:p14="http://schemas.microsoft.com/office/powerpoint/2010/main" val="1415437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86" y="152401"/>
            <a:ext cx="9107714" cy="2743200"/>
          </a:xfrm>
        </p:spPr>
        <p:txBody>
          <a:bodyPr/>
          <a:lstStyle/>
          <a:p>
            <a:r>
              <a:rPr lang="en-US" dirty="0"/>
              <a:t>In the modern-day world, ballgames are beloved the world over, and it seems the Mayans were no different. Indeed, like the Aztecs, the Mayans were avid fans of the ballgame 'Mesoamerican Ballgame.' However, unlike popular ballgames of soccer and basketball, the Mayans game was more associated with life and death, and even involved decapitation, possibly on the losing team.</a:t>
            </a:r>
          </a:p>
        </p:txBody>
      </p:sp>
      <p:pic>
        <p:nvPicPr>
          <p:cNvPr id="4" name="Picture 3"/>
          <p:cNvPicPr>
            <a:picLocks noChangeAspect="1"/>
          </p:cNvPicPr>
          <p:nvPr/>
        </p:nvPicPr>
        <p:blipFill>
          <a:blip r:embed="rId2"/>
          <a:stretch>
            <a:fillRect/>
          </a:stretch>
        </p:blipFill>
        <p:spPr>
          <a:xfrm>
            <a:off x="609600" y="2931886"/>
            <a:ext cx="5638800" cy="3790527"/>
          </a:xfrm>
          <a:prstGeom prst="rect">
            <a:avLst/>
          </a:prstGeom>
        </p:spPr>
      </p:pic>
      <p:sp>
        <p:nvSpPr>
          <p:cNvPr id="5" name="TextBox 4"/>
          <p:cNvSpPr txBox="1"/>
          <p:nvPr/>
        </p:nvSpPr>
        <p:spPr>
          <a:xfrm>
            <a:off x="6553200" y="3048000"/>
            <a:ext cx="2362200" cy="1477328"/>
          </a:xfrm>
          <a:prstGeom prst="rect">
            <a:avLst/>
          </a:prstGeom>
          <a:noFill/>
        </p:spPr>
        <p:txBody>
          <a:bodyPr wrap="square" rtlCol="0">
            <a:spAutoFit/>
          </a:bodyPr>
          <a:lstStyle/>
          <a:p>
            <a:r>
              <a:rPr lang="en-US" dirty="0" smtClean="0"/>
              <a:t>Ball court – the one I saw in Belize was not very large – it was similar to this one.</a:t>
            </a:r>
            <a:endParaRPr lang="en-US" dirty="0"/>
          </a:p>
        </p:txBody>
      </p:sp>
    </p:spTree>
    <p:extLst>
      <p:ext uri="{BB962C8B-B14F-4D97-AF65-F5344CB8AC3E}">
        <p14:creationId xmlns:p14="http://schemas.microsoft.com/office/powerpoint/2010/main" val="3009156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8372" y="152400"/>
            <a:ext cx="4764628" cy="4191000"/>
          </a:xfrm>
          <a:prstGeom prst="rect">
            <a:avLst/>
          </a:prstGeom>
        </p:spPr>
      </p:pic>
      <p:pic>
        <p:nvPicPr>
          <p:cNvPr id="5" name="Picture 4"/>
          <p:cNvPicPr>
            <a:picLocks noChangeAspect="1"/>
          </p:cNvPicPr>
          <p:nvPr/>
        </p:nvPicPr>
        <p:blipFill>
          <a:blip r:embed="rId3"/>
          <a:stretch>
            <a:fillRect/>
          </a:stretch>
        </p:blipFill>
        <p:spPr>
          <a:xfrm>
            <a:off x="4419600" y="3184726"/>
            <a:ext cx="4552950" cy="3473250"/>
          </a:xfrm>
          <a:prstGeom prst="rect">
            <a:avLst/>
          </a:prstGeom>
        </p:spPr>
      </p:pic>
    </p:spTree>
    <p:extLst>
      <p:ext uri="{BB962C8B-B14F-4D97-AF65-F5344CB8AC3E}">
        <p14:creationId xmlns:p14="http://schemas.microsoft.com/office/powerpoint/2010/main" val="262021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8143"/>
            <a:ext cx="8226425" cy="1143000"/>
          </a:xfrm>
        </p:spPr>
        <p:txBody>
          <a:bodyPr/>
          <a:lstStyle/>
          <a:p>
            <a:r>
              <a:rPr lang="en-US" dirty="0" smtClean="0"/>
              <a:t>In </a:t>
            </a:r>
            <a:r>
              <a:rPr lang="en-US" dirty="0"/>
              <a:t>fact, some Mayans still play the game, though human sacrifice is strictly off limits...</a:t>
            </a:r>
          </a:p>
        </p:txBody>
      </p:sp>
      <p:pic>
        <p:nvPicPr>
          <p:cNvPr id="6" name="Content Placeholder 5"/>
          <p:cNvPicPr>
            <a:picLocks noGrp="1" noChangeAspect="1"/>
          </p:cNvPicPr>
          <p:nvPr>
            <p:ph idx="1"/>
          </p:nvPr>
        </p:nvPicPr>
        <p:blipFill>
          <a:blip r:embed="rId2"/>
          <a:stretch>
            <a:fillRect/>
          </a:stretch>
        </p:blipFill>
        <p:spPr>
          <a:xfrm>
            <a:off x="304800" y="1295400"/>
            <a:ext cx="3505200" cy="5152644"/>
          </a:xfrm>
          <a:prstGeom prst="rect">
            <a:avLst/>
          </a:prstGeom>
        </p:spPr>
      </p:pic>
      <p:pic>
        <p:nvPicPr>
          <p:cNvPr id="7" name="Picture 6"/>
          <p:cNvPicPr>
            <a:picLocks noChangeAspect="1"/>
          </p:cNvPicPr>
          <p:nvPr/>
        </p:nvPicPr>
        <p:blipFill>
          <a:blip r:embed="rId3"/>
          <a:stretch>
            <a:fillRect/>
          </a:stretch>
        </p:blipFill>
        <p:spPr>
          <a:xfrm>
            <a:off x="5257799" y="1250645"/>
            <a:ext cx="3619359" cy="5197399"/>
          </a:xfrm>
          <a:prstGeom prst="rect">
            <a:avLst/>
          </a:prstGeom>
        </p:spPr>
      </p:pic>
    </p:spTree>
    <p:extLst>
      <p:ext uri="{BB962C8B-B14F-4D97-AF65-F5344CB8AC3E}">
        <p14:creationId xmlns:p14="http://schemas.microsoft.com/office/powerpoint/2010/main" val="608610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944562"/>
          </a:xfrm>
        </p:spPr>
        <p:txBody>
          <a:bodyPr/>
          <a:lstStyle/>
          <a:p>
            <a:r>
              <a:rPr lang="en-US" dirty="0"/>
              <a:t>Saunas and hot baths were often used by the Mayans to rid impurities. </a:t>
            </a:r>
          </a:p>
        </p:txBody>
      </p:sp>
      <p:pic>
        <p:nvPicPr>
          <p:cNvPr id="4" name="Content Placeholder 3"/>
          <p:cNvPicPr>
            <a:picLocks noGrp="1" noChangeAspect="1"/>
          </p:cNvPicPr>
          <p:nvPr>
            <p:ph idx="1"/>
          </p:nvPr>
        </p:nvPicPr>
        <p:blipFill>
          <a:blip r:embed="rId2"/>
          <a:stretch>
            <a:fillRect/>
          </a:stretch>
        </p:blipFill>
        <p:spPr>
          <a:xfrm>
            <a:off x="0" y="1222828"/>
            <a:ext cx="9144000" cy="5396459"/>
          </a:xfrm>
          <a:prstGeom prst="rect">
            <a:avLst/>
          </a:prstGeom>
        </p:spPr>
      </p:pic>
    </p:spTree>
    <p:extLst>
      <p:ext uri="{BB962C8B-B14F-4D97-AF65-F5344CB8AC3E}">
        <p14:creationId xmlns:p14="http://schemas.microsoft.com/office/powerpoint/2010/main" val="1090011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1"/>
            <a:ext cx="9067800" cy="1600200"/>
          </a:xfrm>
        </p:spPr>
        <p:txBody>
          <a:bodyPr/>
          <a:lstStyle/>
          <a:p>
            <a:r>
              <a:rPr lang="en-US" dirty="0"/>
              <a:t>Though many will tell you the Mayan calendar predicted the fatal end of the world in 2012, none of their calendars predicted anything of the </a:t>
            </a:r>
            <a:r>
              <a:rPr lang="en-US" dirty="0" smtClean="0"/>
              <a:t>sort</a:t>
            </a:r>
            <a:r>
              <a:rPr lang="en-US" dirty="0"/>
              <a:t>.</a:t>
            </a:r>
          </a:p>
        </p:txBody>
      </p:sp>
      <p:pic>
        <p:nvPicPr>
          <p:cNvPr id="4" name="Picture 3"/>
          <p:cNvPicPr>
            <a:picLocks noChangeAspect="1"/>
          </p:cNvPicPr>
          <p:nvPr/>
        </p:nvPicPr>
        <p:blipFill>
          <a:blip r:embed="rId2"/>
          <a:stretch>
            <a:fillRect/>
          </a:stretch>
        </p:blipFill>
        <p:spPr>
          <a:xfrm>
            <a:off x="21771" y="1486941"/>
            <a:ext cx="9144000" cy="5396459"/>
          </a:xfrm>
          <a:prstGeom prst="rect">
            <a:avLst/>
          </a:prstGeom>
        </p:spPr>
      </p:pic>
    </p:spTree>
    <p:extLst>
      <p:ext uri="{BB962C8B-B14F-4D97-AF65-F5344CB8AC3E}">
        <p14:creationId xmlns:p14="http://schemas.microsoft.com/office/powerpoint/2010/main" val="2713276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92162"/>
          </a:xfrm>
        </p:spPr>
        <p:txBody>
          <a:bodyPr/>
          <a:lstStyle/>
          <a:p>
            <a:r>
              <a:rPr lang="en-US" dirty="0" smtClean="0"/>
              <a:t>Had more than one calendar</a:t>
            </a:r>
            <a:endParaRPr lang="en-US" dirty="0"/>
          </a:p>
        </p:txBody>
      </p:sp>
      <p:sp>
        <p:nvSpPr>
          <p:cNvPr id="3" name="Content Placeholder 2"/>
          <p:cNvSpPr>
            <a:spLocks noGrp="1"/>
          </p:cNvSpPr>
          <p:nvPr>
            <p:ph idx="1"/>
          </p:nvPr>
        </p:nvSpPr>
        <p:spPr>
          <a:xfrm>
            <a:off x="228601" y="1066800"/>
            <a:ext cx="8763000" cy="5486400"/>
          </a:xfrm>
        </p:spPr>
        <p:txBody>
          <a:bodyPr/>
          <a:lstStyle/>
          <a:p>
            <a:r>
              <a:rPr lang="en-US" dirty="0"/>
              <a:t>The Maya calendar consists of several cycles or counts of different lengths. The 260-day count is known to scholars as the </a:t>
            </a:r>
            <a:r>
              <a:rPr lang="en-US" dirty="0" err="1"/>
              <a:t>Tzolkin</a:t>
            </a:r>
            <a:r>
              <a:rPr lang="en-US" dirty="0"/>
              <a:t>, or </a:t>
            </a:r>
            <a:r>
              <a:rPr lang="en-US" dirty="0" err="1"/>
              <a:t>Tzolk'in</a:t>
            </a:r>
            <a:r>
              <a:rPr lang="en-US" dirty="0" smtClean="0"/>
              <a:t>. </a:t>
            </a:r>
            <a:r>
              <a:rPr lang="en-US" dirty="0"/>
              <a:t>The </a:t>
            </a:r>
            <a:r>
              <a:rPr lang="en-US" dirty="0" err="1"/>
              <a:t>Tzolkin</a:t>
            </a:r>
            <a:r>
              <a:rPr lang="en-US" dirty="0"/>
              <a:t> was combined with a 365-day vague solar year known as the </a:t>
            </a:r>
            <a:r>
              <a:rPr lang="en-US" dirty="0" err="1"/>
              <a:t>Haab</a:t>
            </a:r>
            <a:r>
              <a:rPr lang="en-US" dirty="0"/>
              <a:t>' to form a synchronized cycle lasting for 52 </a:t>
            </a:r>
            <a:r>
              <a:rPr lang="en-US" dirty="0" err="1"/>
              <a:t>Haab</a:t>
            </a:r>
            <a:r>
              <a:rPr lang="en-US" dirty="0"/>
              <a:t>', called the Calendar Round. The Calendar Round is still in use by many groups in the Guatemalan </a:t>
            </a:r>
            <a:r>
              <a:rPr lang="en-US" dirty="0" smtClean="0"/>
              <a:t>highlands.</a:t>
            </a:r>
          </a:p>
          <a:p>
            <a:r>
              <a:rPr lang="en-US" dirty="0"/>
              <a:t>Less-prevalent or poorly understood cycles, combinations and calendar progressions were also tracked. An 819-day Count is attested in a few inscriptions. Repeating sets of 9 days (see below "Nine lords of the night</a:t>
            </a:r>
            <a:r>
              <a:rPr lang="en-US" dirty="0" smtClean="0"/>
              <a:t>") </a:t>
            </a:r>
            <a:r>
              <a:rPr lang="en-US" dirty="0"/>
              <a:t>associated with different groups of deities, animals, and other significant concepts are also known.</a:t>
            </a:r>
          </a:p>
        </p:txBody>
      </p:sp>
    </p:spTree>
    <p:extLst>
      <p:ext uri="{BB962C8B-B14F-4D97-AF65-F5344CB8AC3E}">
        <p14:creationId xmlns:p14="http://schemas.microsoft.com/office/powerpoint/2010/main" val="2777270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609600"/>
            <a:ext cx="8226425" cy="5516563"/>
          </a:xfrm>
        </p:spPr>
        <p:txBody>
          <a:bodyPr/>
          <a:lstStyle/>
          <a:p>
            <a:r>
              <a:rPr lang="en-US" dirty="0"/>
              <a:t>Away from the Babylonian system, the Mayans are thought to be the first civilization to use the number zero as a placeholder. The Mayans devised a counting system that was able to represent very large numbers by using </a:t>
            </a:r>
            <a:r>
              <a:rPr lang="en-US" i="1" dirty="0"/>
              <a:t>only</a:t>
            </a:r>
            <a:r>
              <a:rPr lang="en-US" dirty="0"/>
              <a:t> 3 symbols, a dot, a bar, and a symbol for zero, or completion, usually a shell. The chart above shows the first complete cycle of numbers. Like our numbering system, they used place values to expand this system to allow the expression of very large values. Their system has two significant differences from the system we use: 1) the place values are arranged vertically, and 2) they use a base 20, or </a:t>
            </a:r>
            <a:r>
              <a:rPr lang="en-US" i="1" dirty="0" err="1"/>
              <a:t>vigesimal</a:t>
            </a:r>
            <a:r>
              <a:rPr lang="en-US" dirty="0"/>
              <a:t>, system</a:t>
            </a:r>
            <a:r>
              <a:rPr lang="en-US" dirty="0" smtClean="0"/>
              <a:t>. </a:t>
            </a:r>
            <a:r>
              <a:rPr lang="en-US" dirty="0" smtClean="0">
                <a:solidFill>
                  <a:srgbClr val="FFFF00"/>
                </a:solidFill>
              </a:rPr>
              <a:t>See the next slide . . . </a:t>
            </a:r>
            <a:endParaRPr lang="en-US" dirty="0">
              <a:solidFill>
                <a:srgbClr val="FFFF00"/>
              </a:solidFill>
            </a:endParaRPr>
          </a:p>
          <a:p>
            <a:endParaRPr lang="en-US" dirty="0"/>
          </a:p>
        </p:txBody>
      </p:sp>
    </p:spTree>
    <p:extLst>
      <p:ext uri="{BB962C8B-B14F-4D97-AF65-F5344CB8AC3E}">
        <p14:creationId xmlns:p14="http://schemas.microsoft.com/office/powerpoint/2010/main" val="2235213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52400" y="4075"/>
            <a:ext cx="8839200" cy="6853925"/>
          </a:xfrm>
          <a:prstGeom prst="rect">
            <a:avLst/>
          </a:prstGeom>
        </p:spPr>
      </p:pic>
    </p:spTree>
    <p:extLst>
      <p:ext uri="{BB962C8B-B14F-4D97-AF65-F5344CB8AC3E}">
        <p14:creationId xmlns:p14="http://schemas.microsoft.com/office/powerpoint/2010/main" val="1129728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
            <a:ext cx="8991600" cy="2133600"/>
          </a:xfrm>
        </p:spPr>
        <p:txBody>
          <a:bodyPr/>
          <a:lstStyle/>
          <a:p>
            <a:r>
              <a:rPr lang="en-US" dirty="0"/>
              <a:t>The Mayans are synonyms with many things, but it's often the ruins and pyramids in the city of </a:t>
            </a:r>
            <a:r>
              <a:rPr lang="en-US" dirty="0" err="1"/>
              <a:t>Chichen</a:t>
            </a:r>
            <a:r>
              <a:rPr lang="en-US" dirty="0"/>
              <a:t> Itza, the largest Mayan city that most people will recognize. Unbelievably, the government only recently purchased the historic city from a private owner!</a:t>
            </a:r>
          </a:p>
        </p:txBody>
      </p:sp>
      <p:pic>
        <p:nvPicPr>
          <p:cNvPr id="4" name="Picture 3"/>
          <p:cNvPicPr>
            <a:picLocks noChangeAspect="1"/>
          </p:cNvPicPr>
          <p:nvPr/>
        </p:nvPicPr>
        <p:blipFill>
          <a:blip r:embed="rId2"/>
          <a:stretch>
            <a:fillRect/>
          </a:stretch>
        </p:blipFill>
        <p:spPr>
          <a:xfrm>
            <a:off x="516466" y="2013857"/>
            <a:ext cx="8263467" cy="4876800"/>
          </a:xfrm>
          <a:prstGeom prst="rect">
            <a:avLst/>
          </a:prstGeom>
        </p:spPr>
      </p:pic>
    </p:spTree>
    <p:extLst>
      <p:ext uri="{BB962C8B-B14F-4D97-AF65-F5344CB8AC3E}">
        <p14:creationId xmlns:p14="http://schemas.microsoft.com/office/powerpoint/2010/main" val="1681550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81000"/>
            <a:ext cx="9144000" cy="608971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1771"/>
            <a:ext cx="8991600" cy="3178629"/>
          </a:xfrm>
        </p:spPr>
        <p:txBody>
          <a:bodyPr/>
          <a:lstStyle/>
          <a:p>
            <a:r>
              <a:rPr lang="en-US" dirty="0"/>
              <a:t> Human sacrifice played a large role in the Mayan culture, and as many historians have discovered over the years, the sacrifices were huge spectacles. Normally, prisoners and slaves were painted blue before led up the staircases of a pyramid. From that point, many would succumb to their deaths via the barrage of stabbing arrows from exuberant onlookers. If that hadn't killed them, then they'd find themselves in the more unfortunate position of being skinned alive. </a:t>
            </a:r>
          </a:p>
        </p:txBody>
      </p:sp>
      <p:pic>
        <p:nvPicPr>
          <p:cNvPr id="4" name="Picture 3"/>
          <p:cNvPicPr>
            <a:picLocks noChangeAspect="1"/>
          </p:cNvPicPr>
          <p:nvPr/>
        </p:nvPicPr>
        <p:blipFill rotWithShape="1">
          <a:blip r:embed="rId2"/>
          <a:srcRect t="11617"/>
          <a:stretch/>
        </p:blipFill>
        <p:spPr>
          <a:xfrm>
            <a:off x="1600200" y="3048000"/>
            <a:ext cx="5915762" cy="3806371"/>
          </a:xfrm>
          <a:prstGeom prst="rect">
            <a:avLst/>
          </a:prstGeom>
        </p:spPr>
      </p:pic>
    </p:spTree>
    <p:extLst>
      <p:ext uri="{BB962C8B-B14F-4D97-AF65-F5344CB8AC3E}">
        <p14:creationId xmlns:p14="http://schemas.microsoft.com/office/powerpoint/2010/main" val="3261579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1"/>
            <a:ext cx="8991600" cy="2743200"/>
          </a:xfrm>
        </p:spPr>
        <p:txBody>
          <a:bodyPr/>
          <a:lstStyle/>
          <a:p>
            <a:r>
              <a:rPr lang="en-US" dirty="0"/>
              <a:t>Mayan medicine was quite advanced, and though they equated sickness with the supernatural, research has shown that a high percentage of Mayan surgeries were based on rational observations via the effects of plants and the human body. Yes, many of the shamans were ahead of their time, and were known to sutured wounds with human hair, and even perform complex oral surgeries.</a:t>
            </a:r>
          </a:p>
        </p:txBody>
      </p:sp>
      <p:pic>
        <p:nvPicPr>
          <p:cNvPr id="4" name="Picture 3"/>
          <p:cNvPicPr>
            <a:picLocks noChangeAspect="1"/>
          </p:cNvPicPr>
          <p:nvPr/>
        </p:nvPicPr>
        <p:blipFill>
          <a:blip r:embed="rId2"/>
          <a:stretch>
            <a:fillRect/>
          </a:stretch>
        </p:blipFill>
        <p:spPr>
          <a:xfrm>
            <a:off x="361950" y="2993572"/>
            <a:ext cx="8572500" cy="3657600"/>
          </a:xfrm>
          <a:prstGeom prst="rect">
            <a:avLst/>
          </a:prstGeom>
        </p:spPr>
      </p:pic>
    </p:spTree>
    <p:extLst>
      <p:ext uri="{BB962C8B-B14F-4D97-AF65-F5344CB8AC3E}">
        <p14:creationId xmlns:p14="http://schemas.microsoft.com/office/powerpoint/2010/main" val="1774315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No single King ruled the Mayan Empire. Instead, rule and law was spread across 20 separate areas, each with their own ruler and noble class.</a:t>
            </a:r>
          </a:p>
        </p:txBody>
      </p:sp>
      <p:pic>
        <p:nvPicPr>
          <p:cNvPr id="4" name="Content Placeholder 3"/>
          <p:cNvPicPr>
            <a:picLocks noGrp="1" noChangeAspect="1"/>
          </p:cNvPicPr>
          <p:nvPr>
            <p:ph idx="1"/>
          </p:nvPr>
        </p:nvPicPr>
        <p:blipFill>
          <a:blip r:embed="rId2"/>
          <a:stretch>
            <a:fillRect/>
          </a:stretch>
        </p:blipFill>
        <p:spPr>
          <a:xfrm>
            <a:off x="568325" y="1513114"/>
            <a:ext cx="8001000" cy="5334000"/>
          </a:xfrm>
          <a:prstGeom prst="rect">
            <a:avLst/>
          </a:prstGeom>
        </p:spPr>
      </p:pic>
    </p:spTree>
    <p:extLst>
      <p:ext uri="{BB962C8B-B14F-4D97-AF65-F5344CB8AC3E}">
        <p14:creationId xmlns:p14="http://schemas.microsoft.com/office/powerpoint/2010/main" val="3081923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143"/>
            <a:ext cx="8226425" cy="1582057"/>
          </a:xfrm>
        </p:spPr>
        <p:txBody>
          <a:bodyPr/>
          <a:lstStyle/>
          <a:p>
            <a:r>
              <a:rPr lang="en-US" dirty="0"/>
              <a:t>The Mayans had a penchant for farming, and although agriculture in a tropical rainforest isn't easy, the farmers overcame such obstacles by clearing large areas to create large reservoirs from which to store water. </a:t>
            </a:r>
          </a:p>
        </p:txBody>
      </p:sp>
      <p:pic>
        <p:nvPicPr>
          <p:cNvPr id="4" name="Picture 3"/>
          <p:cNvPicPr>
            <a:picLocks noChangeAspect="1"/>
          </p:cNvPicPr>
          <p:nvPr/>
        </p:nvPicPr>
        <p:blipFill>
          <a:blip r:embed="rId2"/>
          <a:stretch>
            <a:fillRect/>
          </a:stretch>
        </p:blipFill>
        <p:spPr>
          <a:xfrm>
            <a:off x="1066800" y="1752600"/>
            <a:ext cx="7010400" cy="4409173"/>
          </a:xfrm>
          <a:prstGeom prst="rect">
            <a:avLst/>
          </a:prstGeom>
        </p:spPr>
      </p:pic>
    </p:spTree>
    <p:extLst>
      <p:ext uri="{BB962C8B-B14F-4D97-AF65-F5344CB8AC3E}">
        <p14:creationId xmlns:p14="http://schemas.microsoft.com/office/powerpoint/2010/main" val="2305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228600"/>
            <a:ext cx="4267200" cy="2819400"/>
          </a:xfrm>
        </p:spPr>
        <p:txBody>
          <a:bodyPr/>
          <a:lstStyle/>
          <a:p>
            <a:r>
              <a:rPr lang="en-US" dirty="0" smtClean="0"/>
              <a:t>Today, Mayan farmers till the land and live in houses built the way their ancestors built them.</a:t>
            </a:r>
            <a:endParaRPr lang="en-US" dirty="0"/>
          </a:p>
        </p:txBody>
      </p:sp>
      <p:pic>
        <p:nvPicPr>
          <p:cNvPr id="4" name="Picture 3"/>
          <p:cNvPicPr>
            <a:picLocks noChangeAspect="1"/>
          </p:cNvPicPr>
          <p:nvPr/>
        </p:nvPicPr>
        <p:blipFill>
          <a:blip r:embed="rId2"/>
          <a:stretch>
            <a:fillRect/>
          </a:stretch>
        </p:blipFill>
        <p:spPr>
          <a:xfrm>
            <a:off x="0" y="-14514"/>
            <a:ext cx="4572000" cy="3429000"/>
          </a:xfrm>
          <a:prstGeom prst="rect">
            <a:avLst/>
          </a:prstGeom>
        </p:spPr>
      </p:pic>
      <p:pic>
        <p:nvPicPr>
          <p:cNvPr id="5" name="Picture 4"/>
          <p:cNvPicPr>
            <a:picLocks noChangeAspect="1"/>
          </p:cNvPicPr>
          <p:nvPr/>
        </p:nvPicPr>
        <p:blipFill>
          <a:blip r:embed="rId3"/>
          <a:stretch>
            <a:fillRect/>
          </a:stretch>
        </p:blipFill>
        <p:spPr>
          <a:xfrm>
            <a:off x="4550206" y="3389086"/>
            <a:ext cx="4593793" cy="3390219"/>
          </a:xfrm>
          <a:prstGeom prst="rect">
            <a:avLst/>
          </a:prstGeom>
        </p:spPr>
      </p:pic>
      <p:pic>
        <p:nvPicPr>
          <p:cNvPr id="6" name="Picture 5"/>
          <p:cNvPicPr>
            <a:picLocks noChangeAspect="1"/>
          </p:cNvPicPr>
          <p:nvPr/>
        </p:nvPicPr>
        <p:blipFill>
          <a:blip r:embed="rId4"/>
          <a:stretch>
            <a:fillRect/>
          </a:stretch>
        </p:blipFill>
        <p:spPr>
          <a:xfrm>
            <a:off x="0" y="3389086"/>
            <a:ext cx="5094591" cy="3390219"/>
          </a:xfrm>
          <a:prstGeom prst="rect">
            <a:avLst/>
          </a:prstGeom>
        </p:spPr>
      </p:pic>
    </p:spTree>
    <p:extLst>
      <p:ext uri="{BB962C8B-B14F-4D97-AF65-F5344CB8AC3E}">
        <p14:creationId xmlns:p14="http://schemas.microsoft.com/office/powerpoint/2010/main" val="1490328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1" y="152401"/>
            <a:ext cx="8529638" cy="2133600"/>
          </a:xfrm>
        </p:spPr>
        <p:txBody>
          <a:bodyPr/>
          <a:lstStyle/>
          <a:p>
            <a:r>
              <a:rPr lang="en-US" dirty="0"/>
              <a:t>Like many cultures past and present, the Mayan society was divided into three separate groups. At the top, you had the kings and priests while the middle and lower classes comprised of artisans, tradesmen and merchants. Farmers were deemed to be of the lowest class.</a:t>
            </a:r>
          </a:p>
        </p:txBody>
      </p:sp>
      <p:pic>
        <p:nvPicPr>
          <p:cNvPr id="4" name="Picture 3"/>
          <p:cNvPicPr>
            <a:picLocks noChangeAspect="1"/>
          </p:cNvPicPr>
          <p:nvPr/>
        </p:nvPicPr>
        <p:blipFill>
          <a:blip r:embed="rId2"/>
          <a:stretch>
            <a:fillRect/>
          </a:stretch>
        </p:blipFill>
        <p:spPr>
          <a:xfrm>
            <a:off x="1524000" y="2057400"/>
            <a:ext cx="6391072" cy="4800600"/>
          </a:xfrm>
          <a:prstGeom prst="rect">
            <a:avLst/>
          </a:prstGeom>
        </p:spPr>
      </p:pic>
    </p:spTree>
    <p:extLst>
      <p:ext uri="{BB962C8B-B14F-4D97-AF65-F5344CB8AC3E}">
        <p14:creationId xmlns:p14="http://schemas.microsoft.com/office/powerpoint/2010/main" val="3276023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226425" cy="4525963"/>
          </a:xfrm>
        </p:spPr>
        <p:txBody>
          <a:bodyPr/>
          <a:lstStyle/>
          <a:p>
            <a:r>
              <a:rPr lang="en-US" dirty="0"/>
              <a:t>The decline of the Mayan Empire came long before the Spanish conquest. In fact, many of the great Mayan cities such as Palenque, Tikal, and Copán had long disappeared, and even to this day, no one knows quite what happened. And though many theories have since proliferated- the most frequent being disease and invasion- there has never been any substantial evidence to prove such theories.</a:t>
            </a:r>
          </a:p>
        </p:txBody>
      </p:sp>
    </p:spTree>
    <p:extLst>
      <p:ext uri="{BB962C8B-B14F-4D97-AF65-F5344CB8AC3E}">
        <p14:creationId xmlns:p14="http://schemas.microsoft.com/office/powerpoint/2010/main" val="839471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029"/>
            <a:ext cx="9140824" cy="593725"/>
          </a:xfrm>
        </p:spPr>
        <p:txBody>
          <a:bodyPr/>
          <a:lstStyle/>
          <a:p>
            <a:r>
              <a:rPr lang="en-US" dirty="0" smtClean="0"/>
              <a:t>The civilization’s cities and power are gone . . . </a:t>
            </a:r>
            <a:endParaRPr lang="en-US" dirty="0"/>
          </a:p>
        </p:txBody>
      </p:sp>
      <p:pic>
        <p:nvPicPr>
          <p:cNvPr id="5" name="Content Placeholder 4"/>
          <p:cNvPicPr>
            <a:picLocks noGrp="1" noChangeAspect="1"/>
          </p:cNvPicPr>
          <p:nvPr>
            <p:ph idx="1"/>
          </p:nvPr>
        </p:nvPicPr>
        <p:blipFill>
          <a:blip r:embed="rId2"/>
          <a:stretch>
            <a:fillRect/>
          </a:stretch>
        </p:blipFill>
        <p:spPr>
          <a:xfrm>
            <a:off x="-3176" y="643346"/>
            <a:ext cx="9144000" cy="5643154"/>
          </a:xfrm>
          <a:prstGeom prst="rect">
            <a:avLst/>
          </a:prstGeom>
        </p:spPr>
      </p:pic>
      <p:sp>
        <p:nvSpPr>
          <p:cNvPr id="4" name="Title 1"/>
          <p:cNvSpPr txBox="1">
            <a:spLocks/>
          </p:cNvSpPr>
          <p:nvPr/>
        </p:nvSpPr>
        <p:spPr bwMode="auto">
          <a:xfrm>
            <a:off x="455612" y="5715000"/>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a:lstStyle>
          <a:p>
            <a:r>
              <a:rPr lang="en-US" kern="0" dirty="0" smtClean="0"/>
              <a:t>But the people remain . . . . </a:t>
            </a:r>
            <a:endParaRPr lang="en-US" kern="0" dirty="0"/>
          </a:p>
        </p:txBody>
      </p:sp>
    </p:spTree>
    <p:extLst>
      <p:ext uri="{BB962C8B-B14F-4D97-AF65-F5344CB8AC3E}">
        <p14:creationId xmlns:p14="http://schemas.microsoft.com/office/powerpoint/2010/main" val="2634707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Maya today</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50792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1" y="228600"/>
            <a:ext cx="6019799" cy="6400800"/>
          </a:xfrm>
        </p:spPr>
        <p:txBody>
          <a:bodyPr/>
          <a:lstStyle/>
          <a:p>
            <a:r>
              <a:rPr lang="en-US" dirty="0"/>
              <a:t>To say that the Maya civilization disappeared is not only an inaccuracy, but a great disservice to more than 6 million Maya living today in Guatemala, Mexico and Belize. While the city-states of the Classic period lowlands may have been abandoned in the tenth century, the Maya people did not disappear any more than the Italians when the Roman Empire fell.</a:t>
            </a:r>
          </a:p>
          <a:p>
            <a:r>
              <a:rPr lang="en-US" dirty="0"/>
              <a:t>Throughout hundreds of years of outside efforts to oppress and assimilate, the Maya people have continued to hold on to their unique way of life. Modern Maya religion is a colorful hybrid of Catholicism and ancient Maya beliefs and rituals. </a:t>
            </a:r>
          </a:p>
        </p:txBody>
      </p:sp>
      <p:pic>
        <p:nvPicPr>
          <p:cNvPr id="4" name="Picture 3"/>
          <p:cNvPicPr>
            <a:picLocks noChangeAspect="1"/>
          </p:cNvPicPr>
          <p:nvPr/>
        </p:nvPicPr>
        <p:blipFill>
          <a:blip r:embed="rId2"/>
          <a:stretch>
            <a:fillRect/>
          </a:stretch>
        </p:blipFill>
        <p:spPr>
          <a:xfrm>
            <a:off x="6357257" y="1295400"/>
            <a:ext cx="2587978" cy="4267200"/>
          </a:xfrm>
          <a:prstGeom prst="rect">
            <a:avLst/>
          </a:prstGeom>
        </p:spPr>
      </p:pic>
    </p:spTree>
    <p:extLst>
      <p:ext uri="{BB962C8B-B14F-4D97-AF65-F5344CB8AC3E}">
        <p14:creationId xmlns:p14="http://schemas.microsoft.com/office/powerpoint/2010/main" val="2719015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5613" y="274638"/>
            <a:ext cx="8226425" cy="868362"/>
          </a:xfrm>
        </p:spPr>
        <p:txBody>
          <a:bodyPr/>
          <a:lstStyle/>
          <a:p>
            <a:r>
              <a:rPr lang="en-US" dirty="0" smtClean="0"/>
              <a:t>Written Language</a:t>
            </a:r>
            <a:endParaRPr lang="en-US" dirty="0"/>
          </a:p>
        </p:txBody>
      </p:sp>
      <p:sp>
        <p:nvSpPr>
          <p:cNvPr id="63491" name="Rectangle 3"/>
          <p:cNvSpPr>
            <a:spLocks noGrp="1" noChangeArrowheads="1"/>
          </p:cNvSpPr>
          <p:nvPr>
            <p:ph type="body" idx="1"/>
          </p:nvPr>
        </p:nvSpPr>
        <p:spPr/>
        <p:txBody>
          <a:bodyPr/>
          <a:lstStyle/>
          <a:p>
            <a:r>
              <a:rPr lang="en-US" dirty="0"/>
              <a:t>The Mayans formed the first pre-Columbus writing system in the Americas, which is thought by historians to date back to as far as the 3rd century BC. Historians believe the writing used 800 different glyphs which, as you can see, appears somewhat reminiscent of the Egyptian hieroglyphs, even though the actual writings have no direct parallels. Pretty cool, right?</a:t>
            </a:r>
          </a:p>
          <a:p>
            <a:endParaRPr lang="en-US" dirty="0"/>
          </a:p>
          <a:p>
            <a:r>
              <a:rPr lang="en-US" dirty="0"/>
              <a:t>Well, the Spanish didn't think so, and after burning any Mayan-related documents they could get their hands on, only four books with Mayan writings are believed to be in existence</a:t>
            </a:r>
            <a:r>
              <a:rPr lang="en-US" dirty="0" smtClean="0"/>
              <a:t>. </a:t>
            </a:r>
            <a:r>
              <a:rPr lang="en-US" dirty="0" smtClean="0">
                <a:solidFill>
                  <a:srgbClr val="FFFF00"/>
                </a:solidFill>
              </a:rPr>
              <a:t>See the next slide . . . </a:t>
            </a:r>
            <a:endParaRPr lang="en-US" dirty="0">
              <a:solidFill>
                <a:srgbClr val="FFFF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1066800"/>
            <a:ext cx="8226425" cy="5638800"/>
          </a:xfrm>
        </p:spPr>
        <p:txBody>
          <a:bodyPr/>
          <a:lstStyle/>
          <a:p>
            <a:r>
              <a:rPr lang="en-US" dirty="0"/>
              <a:t>Their ancient gods have been replaced with statues of </a:t>
            </a:r>
            <a:r>
              <a:rPr lang="en-US" dirty="0" err="1"/>
              <a:t>santos</a:t>
            </a:r>
            <a:r>
              <a:rPr lang="en-US" dirty="0"/>
              <a:t> (and secret </a:t>
            </a:r>
            <a:r>
              <a:rPr lang="en-US" dirty="0" err="1"/>
              <a:t>Maximóns</a:t>
            </a:r>
            <a:r>
              <a:rPr lang="en-US" dirty="0"/>
              <a:t>) but the stories of these saints only remotely resemble those of their European counterparts. Today, devout Maya worship at mountain and cave shrines, making offerings of chickens, candles and incense with a ritual alcoholic drink. Shaman/</a:t>
            </a:r>
            <a:r>
              <a:rPr lang="en-US" dirty="0" err="1"/>
              <a:t>daykeepers</a:t>
            </a:r>
            <a:r>
              <a:rPr lang="en-US" dirty="0"/>
              <a:t> keep count of the 260 day ritual calendar and provide healing by identifying curses and offended ancestors, counting seeds and crystals in their divinations, and performing </a:t>
            </a:r>
            <a:r>
              <a:rPr lang="en-US" dirty="0" err="1"/>
              <a:t>curando</a:t>
            </a:r>
            <a:r>
              <a:rPr lang="en-US" dirty="0"/>
              <a:t> rituals.</a:t>
            </a:r>
          </a:p>
        </p:txBody>
      </p:sp>
    </p:spTree>
    <p:extLst>
      <p:ext uri="{BB962C8B-B14F-4D97-AF65-F5344CB8AC3E}">
        <p14:creationId xmlns:p14="http://schemas.microsoft.com/office/powerpoint/2010/main" val="3105518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152400"/>
            <a:ext cx="8226425" cy="5973763"/>
          </a:xfrm>
        </p:spPr>
        <p:txBody>
          <a:bodyPr/>
          <a:lstStyle/>
          <a:p>
            <a:r>
              <a:rPr lang="en-US" dirty="0"/>
              <a:t>The Maya community has both secular and religious leaders. A man rises through the ranks of a confraternity by assuming increasing financial responsibilities for religious feasts and processions, often near financial ruin by the time he completes his obligations. Most Maya families are maize farmers and they still use the slash and burn method for their </a:t>
            </a:r>
            <a:r>
              <a:rPr lang="en-US" dirty="0" err="1"/>
              <a:t>milpas</a:t>
            </a:r>
            <a:r>
              <a:rPr lang="en-US" dirty="0"/>
              <a:t>.</a:t>
            </a:r>
          </a:p>
        </p:txBody>
      </p:sp>
      <p:pic>
        <p:nvPicPr>
          <p:cNvPr id="4" name="Picture 3"/>
          <p:cNvPicPr>
            <a:picLocks noChangeAspect="1"/>
          </p:cNvPicPr>
          <p:nvPr/>
        </p:nvPicPr>
        <p:blipFill>
          <a:blip r:embed="rId2"/>
          <a:stretch>
            <a:fillRect/>
          </a:stretch>
        </p:blipFill>
        <p:spPr>
          <a:xfrm>
            <a:off x="1905000" y="3052763"/>
            <a:ext cx="5031645" cy="3733800"/>
          </a:xfrm>
          <a:prstGeom prst="rect">
            <a:avLst/>
          </a:prstGeom>
        </p:spPr>
      </p:pic>
    </p:spTree>
    <p:extLst>
      <p:ext uri="{BB962C8B-B14F-4D97-AF65-F5344CB8AC3E}">
        <p14:creationId xmlns:p14="http://schemas.microsoft.com/office/powerpoint/2010/main" val="772139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762000"/>
            <a:ext cx="4725987" cy="5364163"/>
          </a:xfrm>
        </p:spPr>
        <p:txBody>
          <a:bodyPr/>
          <a:lstStyle/>
          <a:p>
            <a:r>
              <a:rPr lang="en-US" dirty="0"/>
              <a:t>You can identify the community to which a Maya individual belongs by their dress. The women wear loose hand-woven or embroidered </a:t>
            </a:r>
            <a:r>
              <a:rPr lang="en-US" dirty="0" err="1"/>
              <a:t>huipiles</a:t>
            </a:r>
            <a:r>
              <a:rPr lang="en-US" dirty="0"/>
              <a:t> (blouses) with distinctive patterns and colors for each community. Few men in the Guatemala highlands wear the traditional </a:t>
            </a:r>
            <a:r>
              <a:rPr lang="en-US" dirty="0" err="1"/>
              <a:t>traje</a:t>
            </a:r>
            <a:r>
              <a:rPr lang="en-US" dirty="0"/>
              <a:t> as it could be dangerous to call attention to themselves as Maya</a:t>
            </a:r>
          </a:p>
        </p:txBody>
      </p:sp>
      <p:pic>
        <p:nvPicPr>
          <p:cNvPr id="4" name="Picture 3"/>
          <p:cNvPicPr>
            <a:picLocks noChangeAspect="1"/>
          </p:cNvPicPr>
          <p:nvPr/>
        </p:nvPicPr>
        <p:blipFill>
          <a:blip r:embed="rId2"/>
          <a:stretch>
            <a:fillRect/>
          </a:stretch>
        </p:blipFill>
        <p:spPr>
          <a:xfrm>
            <a:off x="5334000" y="131342"/>
            <a:ext cx="3276600" cy="6625478"/>
          </a:xfrm>
          <a:prstGeom prst="rect">
            <a:avLst/>
          </a:prstGeom>
        </p:spPr>
      </p:pic>
    </p:spTree>
    <p:extLst>
      <p:ext uri="{BB962C8B-B14F-4D97-AF65-F5344CB8AC3E}">
        <p14:creationId xmlns:p14="http://schemas.microsoft.com/office/powerpoint/2010/main" val="11158472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685800"/>
            <a:ext cx="8226425" cy="5440363"/>
          </a:xfrm>
        </p:spPr>
        <p:txBody>
          <a:bodyPr/>
          <a:lstStyle/>
          <a:p>
            <a:r>
              <a:rPr lang="en-US" dirty="0"/>
              <a:t>During the 1980's the </a:t>
            </a:r>
            <a:r>
              <a:rPr lang="en-US" dirty="0" err="1"/>
              <a:t>Kekchi</a:t>
            </a:r>
            <a:r>
              <a:rPr lang="en-US" dirty="0"/>
              <a:t> Maya of Guatemala found themselves in the middle of a conflict between leftist guerrillas and the government. The ladino guerrillas, based in the surrounding forests, demanded food and shelter from the Maya. In retribution, Guatemalan death squads killed 150,000 people and disappeared another 40,000. Tens of thousands of refugees fled to Mexico and the United States while those who remained were moved into "model" villages were all men were required to enlist in civil patrols.</a:t>
            </a:r>
          </a:p>
          <a:p>
            <a:r>
              <a:rPr lang="en-US" dirty="0"/>
              <a:t>Today, in Chiapas, Mexico, the Maya people are once again caught between the Zapatistas rebels and the Mexican government. There seems to be no end to the threats to the Maya way of life. </a:t>
            </a:r>
          </a:p>
        </p:txBody>
      </p:sp>
    </p:spTree>
    <p:extLst>
      <p:ext uri="{BB962C8B-B14F-4D97-AF65-F5344CB8AC3E}">
        <p14:creationId xmlns:p14="http://schemas.microsoft.com/office/powerpoint/2010/main" val="25346816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914400"/>
            <a:ext cx="8226425" cy="5211763"/>
          </a:xfrm>
        </p:spPr>
        <p:txBody>
          <a:bodyPr/>
          <a:lstStyle/>
          <a:p>
            <a:r>
              <a:rPr lang="en-US" dirty="0"/>
              <a:t>Fundamentalist missionaries are also responsible for destroying the Maya culture with a more insidious, though nonviolent, strategy. In the </a:t>
            </a:r>
            <a:r>
              <a:rPr lang="en-US" dirty="0" err="1"/>
              <a:t>Lacandon</a:t>
            </a:r>
            <a:r>
              <a:rPr lang="en-US" dirty="0"/>
              <a:t> forest, the harvesting of the great mahoganies is not only destroying the precious rainforest, but is also seriously jeopardizing the remote </a:t>
            </a:r>
            <a:r>
              <a:rPr lang="en-US" dirty="0" err="1"/>
              <a:t>Lacandon</a:t>
            </a:r>
            <a:r>
              <a:rPr lang="en-US" dirty="0"/>
              <a:t> Maya community.</a:t>
            </a:r>
          </a:p>
          <a:p>
            <a:endParaRPr lang="en-US" dirty="0"/>
          </a:p>
          <a:p>
            <a:r>
              <a:rPr lang="en-US" dirty="0"/>
              <a:t>Old Chan Kin, the spiritual leader of the </a:t>
            </a:r>
            <a:r>
              <a:rPr lang="en-US" dirty="0" err="1"/>
              <a:t>Lancandon</a:t>
            </a:r>
            <a:r>
              <a:rPr lang="en-US" dirty="0"/>
              <a:t> Maya, once predicted that when the last Maya dies, the world will end. Chan kin died in December 1996 at over 100 years old. Let us hope that his prophecy never comes to pass.</a:t>
            </a:r>
          </a:p>
        </p:txBody>
      </p:sp>
    </p:spTree>
    <p:extLst>
      <p:ext uri="{BB962C8B-B14F-4D97-AF65-F5344CB8AC3E}">
        <p14:creationId xmlns:p14="http://schemas.microsoft.com/office/powerpoint/2010/main" val="239371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74638"/>
            <a:ext cx="9144000" cy="6096000"/>
          </a:xfrm>
          <a:prstGeom prst="rect">
            <a:avLst/>
          </a:prstGeom>
        </p:spPr>
      </p:pic>
    </p:spTree>
    <p:extLst>
      <p:ext uri="{BB962C8B-B14F-4D97-AF65-F5344CB8AC3E}">
        <p14:creationId xmlns:p14="http://schemas.microsoft.com/office/powerpoint/2010/main" val="2305358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563562"/>
          </a:xfrm>
        </p:spPr>
        <p:txBody>
          <a:bodyPr/>
          <a:lstStyle/>
          <a:p>
            <a:r>
              <a:rPr lang="en-US" dirty="0" smtClean="0"/>
              <a:t>Beauty is culturally relative</a:t>
            </a:r>
            <a:endParaRPr lang="en-US" dirty="0"/>
          </a:p>
        </p:txBody>
      </p:sp>
      <p:sp>
        <p:nvSpPr>
          <p:cNvPr id="3" name="Content Placeholder 2"/>
          <p:cNvSpPr>
            <a:spLocks noGrp="1"/>
          </p:cNvSpPr>
          <p:nvPr>
            <p:ph idx="1"/>
          </p:nvPr>
        </p:nvSpPr>
        <p:spPr>
          <a:xfrm>
            <a:off x="152400" y="990601"/>
            <a:ext cx="8839200" cy="2362200"/>
          </a:xfrm>
        </p:spPr>
        <p:txBody>
          <a:bodyPr/>
          <a:lstStyle/>
          <a:p>
            <a:r>
              <a:rPr lang="en-US" dirty="0"/>
              <a:t> If you thought the modern-day world was riddled with vanity, then wait until you read this. Believe it or not, The pre-Columbian Mayans enhanced their children's features by regularly pressing boards against their children's forehead to preserve any early onsets of wrinkling! But, as was often the case, such pressing resulted in the forehead receding. </a:t>
            </a:r>
          </a:p>
        </p:txBody>
      </p:sp>
      <p:pic>
        <p:nvPicPr>
          <p:cNvPr id="4" name="Picture 3"/>
          <p:cNvPicPr>
            <a:picLocks noChangeAspect="1"/>
          </p:cNvPicPr>
          <p:nvPr/>
        </p:nvPicPr>
        <p:blipFill>
          <a:blip r:embed="rId2"/>
          <a:stretch>
            <a:fillRect/>
          </a:stretch>
        </p:blipFill>
        <p:spPr>
          <a:xfrm>
            <a:off x="1752600" y="3352801"/>
            <a:ext cx="5841998" cy="3505199"/>
          </a:xfrm>
          <a:prstGeom prst="rect">
            <a:avLst/>
          </a:prstGeom>
        </p:spPr>
      </p:pic>
    </p:spTree>
    <p:extLst>
      <p:ext uri="{BB962C8B-B14F-4D97-AF65-F5344CB8AC3E}">
        <p14:creationId xmlns:p14="http://schemas.microsoft.com/office/powerpoint/2010/main" val="2659227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3914" y="609600"/>
            <a:ext cx="5099060" cy="2341562"/>
          </a:xfrm>
          <a:prstGeom prst="rect">
            <a:avLst/>
          </a:prstGeom>
        </p:spPr>
      </p:pic>
      <p:pic>
        <p:nvPicPr>
          <p:cNvPr id="5" name="Picture 4"/>
          <p:cNvPicPr>
            <a:picLocks noChangeAspect="1"/>
          </p:cNvPicPr>
          <p:nvPr/>
        </p:nvPicPr>
        <p:blipFill>
          <a:blip r:embed="rId3"/>
          <a:stretch>
            <a:fillRect/>
          </a:stretch>
        </p:blipFill>
        <p:spPr>
          <a:xfrm>
            <a:off x="455613" y="3401174"/>
            <a:ext cx="4895590" cy="2847226"/>
          </a:xfrm>
          <a:prstGeom prst="rect">
            <a:avLst/>
          </a:prstGeom>
        </p:spPr>
      </p:pic>
      <p:pic>
        <p:nvPicPr>
          <p:cNvPr id="6" name="Picture 5"/>
          <p:cNvPicPr>
            <a:picLocks noChangeAspect="1"/>
          </p:cNvPicPr>
          <p:nvPr/>
        </p:nvPicPr>
        <p:blipFill>
          <a:blip r:embed="rId4"/>
          <a:stretch>
            <a:fillRect/>
          </a:stretch>
        </p:blipFill>
        <p:spPr>
          <a:xfrm>
            <a:off x="5540159" y="1038974"/>
            <a:ext cx="3445109" cy="4724400"/>
          </a:xfrm>
          <a:prstGeom prst="rect">
            <a:avLst/>
          </a:prstGeom>
        </p:spPr>
      </p:pic>
    </p:spTree>
    <p:extLst>
      <p:ext uri="{BB962C8B-B14F-4D97-AF65-F5344CB8AC3E}">
        <p14:creationId xmlns:p14="http://schemas.microsoft.com/office/powerpoint/2010/main" val="2850128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52400"/>
            <a:ext cx="8226425" cy="639762"/>
          </a:xfrm>
        </p:spPr>
        <p:txBody>
          <a:bodyPr/>
          <a:lstStyle/>
          <a:p>
            <a:r>
              <a:rPr lang="en-US" dirty="0" smtClean="0"/>
              <a:t>Crossed eyes?</a:t>
            </a:r>
            <a:endParaRPr lang="en-US" dirty="0"/>
          </a:p>
        </p:txBody>
      </p:sp>
      <p:sp>
        <p:nvSpPr>
          <p:cNvPr id="3" name="Content Placeholder 2"/>
          <p:cNvSpPr>
            <a:spLocks noGrp="1"/>
          </p:cNvSpPr>
          <p:nvPr>
            <p:ph idx="1"/>
          </p:nvPr>
        </p:nvSpPr>
        <p:spPr>
          <a:xfrm>
            <a:off x="455612" y="990600"/>
            <a:ext cx="8226425" cy="1219200"/>
          </a:xfrm>
        </p:spPr>
        <p:txBody>
          <a:bodyPr/>
          <a:lstStyle/>
          <a:p>
            <a:r>
              <a:rPr lang="en-US" dirty="0"/>
              <a:t>To be deemed noble, Mayans often saw being cross-eyed as a key characteristic, which led many parents to dangle object in front of their newborns.</a:t>
            </a:r>
          </a:p>
        </p:txBody>
      </p:sp>
      <p:pic>
        <p:nvPicPr>
          <p:cNvPr id="4" name="Picture 3"/>
          <p:cNvPicPr>
            <a:picLocks noChangeAspect="1"/>
          </p:cNvPicPr>
          <p:nvPr/>
        </p:nvPicPr>
        <p:blipFill>
          <a:blip r:embed="rId2"/>
          <a:stretch>
            <a:fillRect/>
          </a:stretch>
        </p:blipFill>
        <p:spPr>
          <a:xfrm>
            <a:off x="914399" y="2274888"/>
            <a:ext cx="3566003" cy="3470910"/>
          </a:xfrm>
          <a:prstGeom prst="rect">
            <a:avLst/>
          </a:prstGeom>
        </p:spPr>
      </p:pic>
      <p:pic>
        <p:nvPicPr>
          <p:cNvPr id="5" name="Picture 4"/>
          <p:cNvPicPr>
            <a:picLocks noChangeAspect="1"/>
          </p:cNvPicPr>
          <p:nvPr/>
        </p:nvPicPr>
        <p:blipFill>
          <a:blip r:embed="rId3"/>
          <a:stretch>
            <a:fillRect/>
          </a:stretch>
        </p:blipFill>
        <p:spPr>
          <a:xfrm>
            <a:off x="4997863" y="2274888"/>
            <a:ext cx="3384137" cy="3470910"/>
          </a:xfrm>
          <a:prstGeom prst="rect">
            <a:avLst/>
          </a:prstGeom>
        </p:spPr>
      </p:pic>
      <p:sp>
        <p:nvSpPr>
          <p:cNvPr id="6" name="TextBox 5"/>
          <p:cNvSpPr txBox="1"/>
          <p:nvPr/>
        </p:nvSpPr>
        <p:spPr>
          <a:xfrm>
            <a:off x="5105400" y="5810886"/>
            <a:ext cx="3384137" cy="369332"/>
          </a:xfrm>
          <a:prstGeom prst="rect">
            <a:avLst/>
          </a:prstGeom>
          <a:noFill/>
        </p:spPr>
        <p:txBody>
          <a:bodyPr wrap="square" rtlCol="0">
            <a:spAutoFit/>
          </a:bodyPr>
          <a:lstStyle/>
          <a:p>
            <a:r>
              <a:rPr lang="en-US" dirty="0" smtClean="0"/>
              <a:t>Mayan image of the sun god</a:t>
            </a:r>
            <a:endParaRPr lang="en-US" dirty="0"/>
          </a:p>
        </p:txBody>
      </p:sp>
    </p:spTree>
    <p:extLst>
      <p:ext uri="{BB962C8B-B14F-4D97-AF65-F5344CB8AC3E}">
        <p14:creationId xmlns:p14="http://schemas.microsoft.com/office/powerpoint/2010/main" val="4098457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6315" t="6560" r="5296" b="27780"/>
          <a:stretch/>
        </p:blipFill>
        <p:spPr>
          <a:xfrm>
            <a:off x="0" y="381000"/>
            <a:ext cx="9144000" cy="5094514"/>
          </a:xfrm>
          <a:prstGeom prst="rect">
            <a:avLst/>
          </a:prstGeom>
        </p:spPr>
      </p:pic>
    </p:spTree>
    <p:extLst>
      <p:ext uri="{BB962C8B-B14F-4D97-AF65-F5344CB8AC3E}">
        <p14:creationId xmlns:p14="http://schemas.microsoft.com/office/powerpoint/2010/main" val="31082587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2141_slide">
  <a:themeElements>
    <a:clrScheme name="Office Theme 2">
      <a:dk1>
        <a:srgbClr val="616161"/>
      </a:dk1>
      <a:lt1>
        <a:srgbClr val="FFFFFF"/>
      </a:lt1>
      <a:dk2>
        <a:srgbClr val="006600"/>
      </a:dk2>
      <a:lt2>
        <a:srgbClr val="FFFFFF"/>
      </a:lt2>
      <a:accent1>
        <a:srgbClr val="A8DA09"/>
      </a:accent1>
      <a:accent2>
        <a:srgbClr val="0994DA"/>
      </a:accent2>
      <a:accent3>
        <a:srgbClr val="AAB8AA"/>
      </a:accent3>
      <a:accent4>
        <a:srgbClr val="DADADA"/>
      </a:accent4>
      <a:accent5>
        <a:srgbClr val="D1EAAA"/>
      </a:accent5>
      <a:accent6>
        <a:srgbClr val="0786C5"/>
      </a:accent6>
      <a:hlink>
        <a:srgbClr val="09DA09"/>
      </a:hlink>
      <a:folHlink>
        <a:srgbClr val="E8CF0B"/>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616161"/>
        </a:dk1>
        <a:lt1>
          <a:srgbClr val="FFFFFF"/>
        </a:lt1>
        <a:dk2>
          <a:srgbClr val="006600"/>
        </a:dk2>
        <a:lt2>
          <a:srgbClr val="FFFFFF"/>
        </a:lt2>
        <a:accent1>
          <a:srgbClr val="29C729"/>
        </a:accent1>
        <a:accent2>
          <a:srgbClr val="99BA2B"/>
        </a:accent2>
        <a:accent3>
          <a:srgbClr val="AAB8AA"/>
        </a:accent3>
        <a:accent4>
          <a:srgbClr val="DADADA"/>
        </a:accent4>
        <a:accent5>
          <a:srgbClr val="ACE0AC"/>
        </a:accent5>
        <a:accent6>
          <a:srgbClr val="8AA826"/>
        </a:accent6>
        <a:hlink>
          <a:srgbClr val="66BE66"/>
        </a:hlink>
        <a:folHlink>
          <a:srgbClr val="BCE245"/>
        </a:folHlink>
      </a:clrScheme>
      <a:clrMap bg1="dk2" tx1="lt1" bg2="dk1" tx2="lt2" accent1="accent1" accent2="accent2" accent3="accent3" accent4="accent4" accent5="accent5" accent6="accent6" hlink="hlink" folHlink="folHlink"/>
    </a:extraClrScheme>
    <a:extraClrScheme>
      <a:clrScheme name="Office Theme 2">
        <a:dk1>
          <a:srgbClr val="616161"/>
        </a:dk1>
        <a:lt1>
          <a:srgbClr val="FFFFFF"/>
        </a:lt1>
        <a:dk2>
          <a:srgbClr val="006600"/>
        </a:dk2>
        <a:lt2>
          <a:srgbClr val="FFFFFF"/>
        </a:lt2>
        <a:accent1>
          <a:srgbClr val="A8DA09"/>
        </a:accent1>
        <a:accent2>
          <a:srgbClr val="0994DA"/>
        </a:accent2>
        <a:accent3>
          <a:srgbClr val="AAB8AA"/>
        </a:accent3>
        <a:accent4>
          <a:srgbClr val="DADADA"/>
        </a:accent4>
        <a:accent5>
          <a:srgbClr val="D1EAAA"/>
        </a:accent5>
        <a:accent6>
          <a:srgbClr val="0786C5"/>
        </a:accent6>
        <a:hlink>
          <a:srgbClr val="09DA09"/>
        </a:hlink>
        <a:folHlink>
          <a:srgbClr val="E8CF0B"/>
        </a:folHlink>
      </a:clrScheme>
      <a:clrMap bg1="dk2" tx1="lt1" bg2="dk1" tx2="lt2" accent1="accent1" accent2="accent2" accent3="accent3" accent4="accent4" accent5="accent5" accent6="accent6" hlink="hlink" folHlink="folHlink"/>
    </a:extraClrScheme>
    <a:extraClrScheme>
      <a:clrScheme name="Office Theme 3">
        <a:dk1>
          <a:srgbClr val="616161"/>
        </a:dk1>
        <a:lt1>
          <a:srgbClr val="FFFFFF"/>
        </a:lt1>
        <a:dk2>
          <a:srgbClr val="006600"/>
        </a:dk2>
        <a:lt2>
          <a:srgbClr val="FFFFFF"/>
        </a:lt2>
        <a:accent1>
          <a:srgbClr val="F3A823"/>
        </a:accent1>
        <a:accent2>
          <a:srgbClr val="47CE47"/>
        </a:accent2>
        <a:accent3>
          <a:srgbClr val="AAB8AA"/>
        </a:accent3>
        <a:accent4>
          <a:srgbClr val="DADADA"/>
        </a:accent4>
        <a:accent5>
          <a:srgbClr val="F8D1AC"/>
        </a:accent5>
        <a:accent6>
          <a:srgbClr val="3FBA3F"/>
        </a:accent6>
        <a:hlink>
          <a:srgbClr val="F9A16C"/>
        </a:hlink>
        <a:folHlink>
          <a:srgbClr val="E580B3"/>
        </a:folHlink>
      </a:clrScheme>
      <a:clrMap bg1="dk2" tx1="lt1" bg2="dk1" tx2="lt2" accent1="accent1" accent2="accent2" accent3="accent3" accent4="accent4" accent5="accent5" accent6="accent6" hlink="hlink" folHlink="folHlink"/>
    </a:extraClrScheme>
    <a:extraClrScheme>
      <a:clrScheme name="Office Theme 4">
        <a:dk1>
          <a:srgbClr val="616161"/>
        </a:dk1>
        <a:lt1>
          <a:srgbClr val="FFFFFF"/>
        </a:lt1>
        <a:dk2>
          <a:srgbClr val="006600"/>
        </a:dk2>
        <a:lt2>
          <a:srgbClr val="FFFFFF"/>
        </a:lt2>
        <a:accent1>
          <a:srgbClr val="E9AFCC"/>
        </a:accent1>
        <a:accent2>
          <a:srgbClr val="E7C463"/>
        </a:accent2>
        <a:accent3>
          <a:srgbClr val="AAB8AA"/>
        </a:accent3>
        <a:accent4>
          <a:srgbClr val="DADADA"/>
        </a:accent4>
        <a:accent5>
          <a:srgbClr val="F2D4E2"/>
        </a:accent5>
        <a:accent6>
          <a:srgbClr val="D1B159"/>
        </a:accent6>
        <a:hlink>
          <a:srgbClr val="C9E05C"/>
        </a:hlink>
        <a:folHlink>
          <a:srgbClr val="95B1E7"/>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29C729"/>
        </a:accent1>
        <a:accent2>
          <a:srgbClr val="99BA2B"/>
        </a:accent2>
        <a:accent3>
          <a:srgbClr val="FFFFFF"/>
        </a:accent3>
        <a:accent4>
          <a:srgbClr val="000000"/>
        </a:accent4>
        <a:accent5>
          <a:srgbClr val="ACE0AC"/>
        </a:accent5>
        <a:accent6>
          <a:srgbClr val="8AA826"/>
        </a:accent6>
        <a:hlink>
          <a:srgbClr val="66BE66"/>
        </a:hlink>
        <a:folHlink>
          <a:srgbClr val="BCE245"/>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A8DA09"/>
        </a:accent1>
        <a:accent2>
          <a:srgbClr val="0994DA"/>
        </a:accent2>
        <a:accent3>
          <a:srgbClr val="FFFFFF"/>
        </a:accent3>
        <a:accent4>
          <a:srgbClr val="000000"/>
        </a:accent4>
        <a:accent5>
          <a:srgbClr val="D1EAAA"/>
        </a:accent5>
        <a:accent6>
          <a:srgbClr val="0786C5"/>
        </a:accent6>
        <a:hlink>
          <a:srgbClr val="09DA09"/>
        </a:hlink>
        <a:folHlink>
          <a:srgbClr val="E8CF0B"/>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F3A823"/>
        </a:accent1>
        <a:accent2>
          <a:srgbClr val="47CE47"/>
        </a:accent2>
        <a:accent3>
          <a:srgbClr val="FFFFFF"/>
        </a:accent3>
        <a:accent4>
          <a:srgbClr val="000000"/>
        </a:accent4>
        <a:accent5>
          <a:srgbClr val="F8D1AC"/>
        </a:accent5>
        <a:accent6>
          <a:srgbClr val="3FBA3F"/>
        </a:accent6>
        <a:hlink>
          <a:srgbClr val="F9A16C"/>
        </a:hlink>
        <a:folHlink>
          <a:srgbClr val="E580B3"/>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E9AFCC"/>
        </a:accent1>
        <a:accent2>
          <a:srgbClr val="E7C463"/>
        </a:accent2>
        <a:accent3>
          <a:srgbClr val="FFFFFF"/>
        </a:accent3>
        <a:accent4>
          <a:srgbClr val="000000"/>
        </a:accent4>
        <a:accent5>
          <a:srgbClr val="F2D4E2"/>
        </a:accent5>
        <a:accent6>
          <a:srgbClr val="D1B159"/>
        </a:accent6>
        <a:hlink>
          <a:srgbClr val="C9E05C"/>
        </a:hlink>
        <a:folHlink>
          <a:srgbClr val="95B1E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616161"/>
      </a:dk1>
      <a:lt1>
        <a:srgbClr val="FFFFFF"/>
      </a:lt1>
      <a:dk2>
        <a:srgbClr val="006600"/>
      </a:dk2>
      <a:lt2>
        <a:srgbClr val="FFFFFF"/>
      </a:lt2>
      <a:accent1>
        <a:srgbClr val="A8DA09"/>
      </a:accent1>
      <a:accent2>
        <a:srgbClr val="0994DA"/>
      </a:accent2>
      <a:accent3>
        <a:srgbClr val="AAB8AA"/>
      </a:accent3>
      <a:accent4>
        <a:srgbClr val="DADADA"/>
      </a:accent4>
      <a:accent5>
        <a:srgbClr val="D1EAAA"/>
      </a:accent5>
      <a:accent6>
        <a:srgbClr val="0786C5"/>
      </a:accent6>
      <a:hlink>
        <a:srgbClr val="09DA09"/>
      </a:hlink>
      <a:folHlink>
        <a:srgbClr val="E8CF0B"/>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616161"/>
        </a:dk1>
        <a:lt1>
          <a:srgbClr val="FFFFFF"/>
        </a:lt1>
        <a:dk2>
          <a:srgbClr val="006600"/>
        </a:dk2>
        <a:lt2>
          <a:srgbClr val="FFFFFF"/>
        </a:lt2>
        <a:accent1>
          <a:srgbClr val="29C729"/>
        </a:accent1>
        <a:accent2>
          <a:srgbClr val="99BA2B"/>
        </a:accent2>
        <a:accent3>
          <a:srgbClr val="AAB8AA"/>
        </a:accent3>
        <a:accent4>
          <a:srgbClr val="DADADA"/>
        </a:accent4>
        <a:accent5>
          <a:srgbClr val="ACE0AC"/>
        </a:accent5>
        <a:accent6>
          <a:srgbClr val="8AA826"/>
        </a:accent6>
        <a:hlink>
          <a:srgbClr val="66BE66"/>
        </a:hlink>
        <a:folHlink>
          <a:srgbClr val="BCE245"/>
        </a:folHlink>
      </a:clrScheme>
      <a:clrMap bg1="dk2" tx1="lt1" bg2="dk1" tx2="lt2" accent1="accent1" accent2="accent2" accent3="accent3" accent4="accent4" accent5="accent5" accent6="accent6" hlink="hlink" folHlink="folHlink"/>
    </a:extraClrScheme>
    <a:extraClrScheme>
      <a:clrScheme name="1_Default Design 2">
        <a:dk1>
          <a:srgbClr val="616161"/>
        </a:dk1>
        <a:lt1>
          <a:srgbClr val="FFFFFF"/>
        </a:lt1>
        <a:dk2>
          <a:srgbClr val="006600"/>
        </a:dk2>
        <a:lt2>
          <a:srgbClr val="FFFFFF"/>
        </a:lt2>
        <a:accent1>
          <a:srgbClr val="A8DA09"/>
        </a:accent1>
        <a:accent2>
          <a:srgbClr val="0994DA"/>
        </a:accent2>
        <a:accent3>
          <a:srgbClr val="AAB8AA"/>
        </a:accent3>
        <a:accent4>
          <a:srgbClr val="DADADA"/>
        </a:accent4>
        <a:accent5>
          <a:srgbClr val="D1EAAA"/>
        </a:accent5>
        <a:accent6>
          <a:srgbClr val="0786C5"/>
        </a:accent6>
        <a:hlink>
          <a:srgbClr val="09DA09"/>
        </a:hlink>
        <a:folHlink>
          <a:srgbClr val="E8CF0B"/>
        </a:folHlink>
      </a:clrScheme>
      <a:clrMap bg1="dk2" tx1="lt1" bg2="dk1" tx2="lt2" accent1="accent1" accent2="accent2" accent3="accent3" accent4="accent4" accent5="accent5" accent6="accent6" hlink="hlink" folHlink="folHlink"/>
    </a:extraClrScheme>
    <a:extraClrScheme>
      <a:clrScheme name="1_Default Design 3">
        <a:dk1>
          <a:srgbClr val="616161"/>
        </a:dk1>
        <a:lt1>
          <a:srgbClr val="FFFFFF"/>
        </a:lt1>
        <a:dk2>
          <a:srgbClr val="006600"/>
        </a:dk2>
        <a:lt2>
          <a:srgbClr val="FFFFFF"/>
        </a:lt2>
        <a:accent1>
          <a:srgbClr val="F3A823"/>
        </a:accent1>
        <a:accent2>
          <a:srgbClr val="47CE47"/>
        </a:accent2>
        <a:accent3>
          <a:srgbClr val="AAB8AA"/>
        </a:accent3>
        <a:accent4>
          <a:srgbClr val="DADADA"/>
        </a:accent4>
        <a:accent5>
          <a:srgbClr val="F8D1AC"/>
        </a:accent5>
        <a:accent6>
          <a:srgbClr val="3FBA3F"/>
        </a:accent6>
        <a:hlink>
          <a:srgbClr val="F9A16C"/>
        </a:hlink>
        <a:folHlink>
          <a:srgbClr val="E580B3"/>
        </a:folHlink>
      </a:clrScheme>
      <a:clrMap bg1="dk2" tx1="lt1" bg2="dk1" tx2="lt2" accent1="accent1" accent2="accent2" accent3="accent3" accent4="accent4" accent5="accent5" accent6="accent6" hlink="hlink" folHlink="folHlink"/>
    </a:extraClrScheme>
    <a:extraClrScheme>
      <a:clrScheme name="1_Default Design 4">
        <a:dk1>
          <a:srgbClr val="616161"/>
        </a:dk1>
        <a:lt1>
          <a:srgbClr val="FFFFFF"/>
        </a:lt1>
        <a:dk2>
          <a:srgbClr val="006600"/>
        </a:dk2>
        <a:lt2>
          <a:srgbClr val="FFFFFF"/>
        </a:lt2>
        <a:accent1>
          <a:srgbClr val="E9AFCC"/>
        </a:accent1>
        <a:accent2>
          <a:srgbClr val="E7C463"/>
        </a:accent2>
        <a:accent3>
          <a:srgbClr val="AAB8AA"/>
        </a:accent3>
        <a:accent4>
          <a:srgbClr val="DADADA"/>
        </a:accent4>
        <a:accent5>
          <a:srgbClr val="F2D4E2"/>
        </a:accent5>
        <a:accent6>
          <a:srgbClr val="D1B159"/>
        </a:accent6>
        <a:hlink>
          <a:srgbClr val="C9E05C"/>
        </a:hlink>
        <a:folHlink>
          <a:srgbClr val="95B1E7"/>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29C729"/>
        </a:accent1>
        <a:accent2>
          <a:srgbClr val="99BA2B"/>
        </a:accent2>
        <a:accent3>
          <a:srgbClr val="FFFFFF"/>
        </a:accent3>
        <a:accent4>
          <a:srgbClr val="000000"/>
        </a:accent4>
        <a:accent5>
          <a:srgbClr val="ACE0AC"/>
        </a:accent5>
        <a:accent6>
          <a:srgbClr val="8AA826"/>
        </a:accent6>
        <a:hlink>
          <a:srgbClr val="66BE66"/>
        </a:hlink>
        <a:folHlink>
          <a:srgbClr val="BCE245"/>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A8DA09"/>
        </a:accent1>
        <a:accent2>
          <a:srgbClr val="0994DA"/>
        </a:accent2>
        <a:accent3>
          <a:srgbClr val="FFFFFF"/>
        </a:accent3>
        <a:accent4>
          <a:srgbClr val="000000"/>
        </a:accent4>
        <a:accent5>
          <a:srgbClr val="D1EAAA"/>
        </a:accent5>
        <a:accent6>
          <a:srgbClr val="0786C5"/>
        </a:accent6>
        <a:hlink>
          <a:srgbClr val="09DA09"/>
        </a:hlink>
        <a:folHlink>
          <a:srgbClr val="E8CF0B"/>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F3A823"/>
        </a:accent1>
        <a:accent2>
          <a:srgbClr val="47CE47"/>
        </a:accent2>
        <a:accent3>
          <a:srgbClr val="FFFFFF"/>
        </a:accent3>
        <a:accent4>
          <a:srgbClr val="000000"/>
        </a:accent4>
        <a:accent5>
          <a:srgbClr val="F8D1AC"/>
        </a:accent5>
        <a:accent6>
          <a:srgbClr val="3FBA3F"/>
        </a:accent6>
        <a:hlink>
          <a:srgbClr val="F9A16C"/>
        </a:hlink>
        <a:folHlink>
          <a:srgbClr val="E580B3"/>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E9AFCC"/>
        </a:accent1>
        <a:accent2>
          <a:srgbClr val="E7C463"/>
        </a:accent2>
        <a:accent3>
          <a:srgbClr val="FFFFFF"/>
        </a:accent3>
        <a:accent4>
          <a:srgbClr val="000000"/>
        </a:accent4>
        <a:accent5>
          <a:srgbClr val="F2D4E2"/>
        </a:accent5>
        <a:accent6>
          <a:srgbClr val="D1B159"/>
        </a:accent6>
        <a:hlink>
          <a:srgbClr val="C9E05C"/>
        </a:hlink>
        <a:folHlink>
          <a:srgbClr val="95B1E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leafage4</Template>
  <TotalTime>131</TotalTime>
  <Words>1966</Words>
  <Application>Microsoft Office PowerPoint</Application>
  <PresentationFormat>On-screen Show (4:3)</PresentationFormat>
  <Paragraphs>54</Paragraphs>
  <Slides>44</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44</vt:i4>
      </vt:variant>
    </vt:vector>
  </HeadingPairs>
  <TitlesOfParts>
    <vt:vector size="47" baseType="lpstr">
      <vt:lpstr>Arial</vt:lpstr>
      <vt:lpstr>ind_2141_slide</vt:lpstr>
      <vt:lpstr>1_Default Design</vt:lpstr>
      <vt:lpstr>About the Mayans</vt:lpstr>
      <vt:lpstr>Putting in perspective</vt:lpstr>
      <vt:lpstr>PowerPoint Presentation</vt:lpstr>
      <vt:lpstr>Written Language</vt:lpstr>
      <vt:lpstr>PowerPoint Presentation</vt:lpstr>
      <vt:lpstr>Beauty is culturally relative</vt:lpstr>
      <vt:lpstr>PowerPoint Presentation</vt:lpstr>
      <vt:lpstr>Crossed eyes?</vt:lpstr>
      <vt:lpstr>PowerPoint Presentation</vt:lpstr>
      <vt:lpstr>PowerPoint Presentation</vt:lpstr>
      <vt:lpstr> Noblewomen filed their teeth until they appeared pointy. </vt:lpstr>
      <vt:lpstr>Speaking of teeth and Mayan dentistry, the ancient peoples- of all classes-  implanted gems into their teeth due to the aesthetic appearance! </vt:lpstr>
      <vt:lpstr>Certain linguists and scholars believe the word 'shark' derives from the Mayan language.</vt:lpstr>
      <vt:lpstr>Mayans named newborns after their birthdate</vt:lpstr>
      <vt:lpstr>PowerPoint Presentation</vt:lpstr>
      <vt:lpstr>The last known Mayan government governed in the island city of Tayasal until surrendering to Spanish rule in 1697.</vt:lpstr>
      <vt:lpstr>PowerPoint Presentation</vt:lpstr>
      <vt:lpstr>Like many ancient civilizations, Mayans never used iron or steel to make their weapons. Instead, they were formed of obsidian or volcanic rock.</vt:lpstr>
      <vt:lpstr>PowerPoint Presentation</vt:lpstr>
      <vt:lpstr>PowerPoint Presentation</vt:lpstr>
      <vt:lpstr>PowerPoint Presentation</vt:lpstr>
      <vt:lpstr>PowerPoint Presentation</vt:lpstr>
      <vt:lpstr>In fact, some Mayans still play the game, though human sacrifice is strictly off limits...</vt:lpstr>
      <vt:lpstr>Saunas and hot baths were often used by the Mayans to rid impurities. </vt:lpstr>
      <vt:lpstr>PowerPoint Presentation</vt:lpstr>
      <vt:lpstr>Had more than one calendar</vt:lpstr>
      <vt:lpstr>PowerPoint Presentation</vt:lpstr>
      <vt:lpstr>PowerPoint Presentation</vt:lpstr>
      <vt:lpstr>PowerPoint Presentation</vt:lpstr>
      <vt:lpstr>PowerPoint Presentation</vt:lpstr>
      <vt:lpstr>PowerPoint Presentation</vt:lpstr>
      <vt:lpstr>No single King ruled the Mayan Empire. Instead, rule and law was spread across 20 separate areas, each with their own ruler and noble class.</vt:lpstr>
      <vt:lpstr>PowerPoint Presentation</vt:lpstr>
      <vt:lpstr>PowerPoint Presentation</vt:lpstr>
      <vt:lpstr>PowerPoint Presentation</vt:lpstr>
      <vt:lpstr>PowerPoint Presentation</vt:lpstr>
      <vt:lpstr>The civilization’s cities and power are gone . . . </vt:lpstr>
      <vt:lpstr>The Maya today</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the Mayans</dc:title>
  <dc:creator>Joseph Naumann</dc:creator>
  <cp:lastModifiedBy>Joseph Naumann</cp:lastModifiedBy>
  <cp:revision>14</cp:revision>
  <dcterms:created xsi:type="dcterms:W3CDTF">2016-03-25T17:25:56Z</dcterms:created>
  <dcterms:modified xsi:type="dcterms:W3CDTF">2016-03-28T10:37:52Z</dcterms:modified>
</cp:coreProperties>
</file>