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60" r:id="rId7"/>
    <p:sldId id="261" r:id="rId8"/>
    <p:sldId id="263" r:id="rId9"/>
    <p:sldId id="264" r:id="rId10"/>
    <p:sldId id="265" r:id="rId11"/>
    <p:sldId id="267" r:id="rId12"/>
    <p:sldId id="279" r:id="rId13"/>
    <p:sldId id="262" r:id="rId14"/>
    <p:sldId id="268" r:id="rId15"/>
    <p:sldId id="269" r:id="rId16"/>
    <p:sldId id="270" r:id="rId17"/>
    <p:sldId id="271" r:id="rId18"/>
    <p:sldId id="272" r:id="rId19"/>
    <p:sldId id="273" r:id="rId20"/>
    <p:sldId id="274" r:id="rId21"/>
    <p:sldId id="275" r:id="rId22"/>
    <p:sldId id="276" r:id="rId23"/>
    <p:sldId id="277" r:id="rId24"/>
    <p:sldId id="278" r:id="rId25"/>
    <p:sldId id="266" r:id="rId26"/>
    <p:sldId id="282" r:id="rId27"/>
    <p:sldId id="28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0" autoAdjust="0"/>
    <p:restoredTop sz="94600"/>
  </p:normalViewPr>
  <p:slideViewPr>
    <p:cSldViewPr>
      <p:cViewPr>
        <p:scale>
          <a:sx n="115" d="100"/>
          <a:sy n="115" d="100"/>
        </p:scale>
        <p:origin x="-3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130425"/>
            <a:ext cx="7772400" cy="1470025"/>
          </a:xfrm>
        </p:spPr>
        <p:txBody>
          <a:bodyPr/>
          <a:lstStyle>
            <a:lvl1pPr algn="ctr">
              <a:defRPr/>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316" name="Rectangle 4"/>
          <p:cNvSpPr>
            <a:spLocks noGrp="1" noChangeArrowheads="1"/>
          </p:cNvSpPr>
          <p:nvPr>
            <p:ph type="dt" sz="half" idx="2"/>
          </p:nvPr>
        </p:nvSpPr>
        <p:spPr/>
        <p:txBody>
          <a:bodyPr/>
          <a:lstStyle>
            <a:lvl1pPr>
              <a:defRPr/>
            </a:lvl1pPr>
          </a:lstStyle>
          <a:p>
            <a:endParaRPr lang="en-US"/>
          </a:p>
        </p:txBody>
      </p:sp>
      <p:sp>
        <p:nvSpPr>
          <p:cNvPr id="13317" name="Rectangle 5"/>
          <p:cNvSpPr>
            <a:spLocks noGrp="1" noChangeArrowheads="1"/>
          </p:cNvSpPr>
          <p:nvPr>
            <p:ph type="ftr" sz="quarter" idx="3"/>
          </p:nvPr>
        </p:nvSpPr>
        <p:spPr/>
        <p:txBody>
          <a:bodyPr/>
          <a:lstStyle>
            <a:lvl1pPr>
              <a:defRPr/>
            </a:lvl1pPr>
          </a:lstStyle>
          <a:p>
            <a:endParaRPr lang="en-US"/>
          </a:p>
        </p:txBody>
      </p:sp>
      <p:sp>
        <p:nvSpPr>
          <p:cNvPr id="13318" name="Rectangle 6"/>
          <p:cNvSpPr>
            <a:spLocks noGrp="1" noChangeArrowheads="1"/>
          </p:cNvSpPr>
          <p:nvPr>
            <p:ph type="sldNum" sz="quarter" idx="4"/>
          </p:nvPr>
        </p:nvSpPr>
        <p:spPr/>
        <p:txBody>
          <a:bodyPr/>
          <a:lstStyle>
            <a:lvl1pPr>
              <a:defRPr/>
            </a:lvl1pPr>
          </a:lstStyle>
          <a:p>
            <a:fld id="{3FC50864-0022-4DDE-92DC-025157FF0C0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9F6016-95E1-414F-B983-E3902FD039F3}" type="slidenum">
              <a:rPr lang="en-US"/>
              <a:pPr/>
              <a:t>‹#›</a:t>
            </a:fld>
            <a:endParaRPr lang="en-US"/>
          </a:p>
        </p:txBody>
      </p:sp>
    </p:spTree>
    <p:extLst>
      <p:ext uri="{BB962C8B-B14F-4D97-AF65-F5344CB8AC3E}">
        <p14:creationId xmlns:p14="http://schemas.microsoft.com/office/powerpoint/2010/main" val="242591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7D168-AE16-4A83-B79E-A2DCC3146EF7}" type="slidenum">
              <a:rPr lang="en-US"/>
              <a:pPr/>
              <a:t>‹#›</a:t>
            </a:fld>
            <a:endParaRPr lang="en-US"/>
          </a:p>
        </p:txBody>
      </p:sp>
    </p:spTree>
    <p:extLst>
      <p:ext uri="{BB962C8B-B14F-4D97-AF65-F5344CB8AC3E}">
        <p14:creationId xmlns:p14="http://schemas.microsoft.com/office/powerpoint/2010/main" val="214136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B585A6-3CB0-4965-9DBC-8652B675DEEE}" type="slidenum">
              <a:rPr lang="en-US"/>
              <a:pPr/>
              <a:t>‹#›</a:t>
            </a:fld>
            <a:endParaRPr lang="en-US"/>
          </a:p>
        </p:txBody>
      </p:sp>
    </p:spTree>
    <p:extLst>
      <p:ext uri="{BB962C8B-B14F-4D97-AF65-F5344CB8AC3E}">
        <p14:creationId xmlns:p14="http://schemas.microsoft.com/office/powerpoint/2010/main" val="87658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B511E0-5769-4053-A87A-0D8621DCE6DF}" type="slidenum">
              <a:rPr lang="en-US"/>
              <a:pPr/>
              <a:t>‹#›</a:t>
            </a:fld>
            <a:endParaRPr lang="en-US"/>
          </a:p>
        </p:txBody>
      </p:sp>
    </p:spTree>
    <p:extLst>
      <p:ext uri="{BB962C8B-B14F-4D97-AF65-F5344CB8AC3E}">
        <p14:creationId xmlns:p14="http://schemas.microsoft.com/office/powerpoint/2010/main" val="14410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62346F-06AB-48F0-8055-EB9D6407FA07}" type="slidenum">
              <a:rPr lang="en-US"/>
              <a:pPr/>
              <a:t>‹#›</a:t>
            </a:fld>
            <a:endParaRPr lang="en-US"/>
          </a:p>
        </p:txBody>
      </p:sp>
    </p:spTree>
    <p:extLst>
      <p:ext uri="{BB962C8B-B14F-4D97-AF65-F5344CB8AC3E}">
        <p14:creationId xmlns:p14="http://schemas.microsoft.com/office/powerpoint/2010/main" val="84731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E67BB7-AFE9-4B03-B803-FAB76E17C8CB}" type="slidenum">
              <a:rPr lang="en-US"/>
              <a:pPr/>
              <a:t>‹#›</a:t>
            </a:fld>
            <a:endParaRPr lang="en-US"/>
          </a:p>
        </p:txBody>
      </p:sp>
    </p:spTree>
    <p:extLst>
      <p:ext uri="{BB962C8B-B14F-4D97-AF65-F5344CB8AC3E}">
        <p14:creationId xmlns:p14="http://schemas.microsoft.com/office/powerpoint/2010/main" val="2860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DC95739-F476-419F-9326-31D2359201D9}" type="slidenum">
              <a:rPr lang="en-US"/>
              <a:pPr/>
              <a:t>‹#›</a:t>
            </a:fld>
            <a:endParaRPr lang="en-US"/>
          </a:p>
        </p:txBody>
      </p:sp>
    </p:spTree>
    <p:extLst>
      <p:ext uri="{BB962C8B-B14F-4D97-AF65-F5344CB8AC3E}">
        <p14:creationId xmlns:p14="http://schemas.microsoft.com/office/powerpoint/2010/main" val="320684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2E5AAC3-1D2F-4FB1-9BB6-06D98EFADB36}" type="slidenum">
              <a:rPr lang="en-US"/>
              <a:pPr/>
              <a:t>‹#›</a:t>
            </a:fld>
            <a:endParaRPr lang="en-US"/>
          </a:p>
        </p:txBody>
      </p:sp>
    </p:spTree>
    <p:extLst>
      <p:ext uri="{BB962C8B-B14F-4D97-AF65-F5344CB8AC3E}">
        <p14:creationId xmlns:p14="http://schemas.microsoft.com/office/powerpoint/2010/main" val="352169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136935-69C6-400C-B26F-B98CF897BD47}" type="slidenum">
              <a:rPr lang="en-US"/>
              <a:pPr/>
              <a:t>‹#›</a:t>
            </a:fld>
            <a:endParaRPr lang="en-US"/>
          </a:p>
        </p:txBody>
      </p:sp>
    </p:spTree>
    <p:extLst>
      <p:ext uri="{BB962C8B-B14F-4D97-AF65-F5344CB8AC3E}">
        <p14:creationId xmlns:p14="http://schemas.microsoft.com/office/powerpoint/2010/main" val="67339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A99ED0-F3B7-4607-B7F2-483FB275F110}" type="slidenum">
              <a:rPr lang="en-US"/>
              <a:pPr/>
              <a:t>‹#›</a:t>
            </a:fld>
            <a:endParaRPr lang="en-US"/>
          </a:p>
        </p:txBody>
      </p:sp>
    </p:spTree>
    <p:extLst>
      <p:ext uri="{BB962C8B-B14F-4D97-AF65-F5344CB8AC3E}">
        <p14:creationId xmlns:p14="http://schemas.microsoft.com/office/powerpoint/2010/main" val="177671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1885D5-DB33-403F-92B2-8AD82DACF1D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rot="2021604">
            <a:off x="685800" y="2130425"/>
            <a:ext cx="7772400" cy="1470025"/>
          </a:xfrm>
        </p:spPr>
        <p:txBody>
          <a:bodyPr/>
          <a:lstStyle/>
          <a:p>
            <a:r>
              <a:rPr lang="en-US" b="1" dirty="0" smtClean="0">
                <a:effectLst>
                  <a:outerShdw blurRad="38100" dist="38100" dir="2700000" algn="tl">
                    <a:srgbClr val="000000">
                      <a:alpha val="43137"/>
                    </a:srgbClr>
                  </a:outerShdw>
                </a:effectLst>
              </a:rPr>
              <a:t>Climate change charts &amp; Maps</a:t>
            </a:r>
            <a:endParaRPr lang="en-US" b="1" dirty="0">
              <a:effectLst>
                <a:outerShdw blurRad="38100" dist="38100" dir="2700000" algn="tl">
                  <a:srgbClr val="000000">
                    <a:alpha val="43137"/>
                  </a:srgbClr>
                </a:outerShdw>
              </a:effectLst>
            </a:endParaRPr>
          </a:p>
        </p:txBody>
      </p:sp>
      <p:sp>
        <p:nvSpPr>
          <p:cNvPr id="14339" name="Rectangle 3"/>
          <p:cNvSpPr>
            <a:spLocks noGrp="1" noChangeArrowheads="1"/>
          </p:cNvSpPr>
          <p:nvPr>
            <p:ph type="subTitle" idx="1"/>
          </p:nvPr>
        </p:nvSpPr>
        <p:spPr>
          <a:xfrm rot="2018165">
            <a:off x="280415" y="3899248"/>
            <a:ext cx="5038165" cy="1245009"/>
          </a:xfrm>
        </p:spPr>
        <p:txBody>
          <a:bodyPr/>
          <a:lstStyle/>
          <a:p>
            <a:r>
              <a:rPr lang="en-US" b="1" dirty="0" smtClean="0">
                <a:effectLst>
                  <a:outerShdw blurRad="38100" dist="38100" dir="2700000" algn="tl">
                    <a:srgbClr val="000000">
                      <a:alpha val="43137"/>
                    </a:srgbClr>
                  </a:outerShdw>
                </a:effectLst>
              </a:rPr>
              <a:t>They support only one conclusion</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111" b="100000" l="893" r="89286"/>
                    </a14:imgEffect>
                  </a14:imgLayer>
                </a14:imgProps>
              </a:ext>
              <a:ext uri="{28A0092B-C50C-407E-A947-70E740481C1C}">
                <a14:useLocalDpi xmlns:a14="http://schemas.microsoft.com/office/drawing/2010/main" val="0"/>
              </a:ext>
            </a:extLst>
          </a:blip>
          <a:srcRect/>
          <a:stretch>
            <a:fillRect/>
          </a:stretch>
        </p:blipFill>
        <p:spPr bwMode="auto">
          <a:xfrm>
            <a:off x="6553200" y="-304800"/>
            <a:ext cx="2895600" cy="290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 Tuesday, two government science agencies announced that the first six months of 2016 were the warmest first half of any year on record.  The data confirms what climate scientists have been startled to see during the past several years — the Earth's climate has made a step jump into a new, hotter era with more intense and frequent extreme events.</a:t>
            </a:r>
          </a:p>
        </p:txBody>
      </p:sp>
    </p:spTree>
    <p:extLst>
      <p:ext uri="{BB962C8B-B14F-4D97-AF65-F5344CB8AC3E}">
        <p14:creationId xmlns:p14="http://schemas.microsoft.com/office/powerpoint/2010/main" val="4095529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990600"/>
            <a:ext cx="7772400" cy="4778375"/>
          </a:xfrm>
        </p:spPr>
        <p:txBody>
          <a:bodyPr/>
          <a:lstStyle/>
          <a:p>
            <a:r>
              <a:rPr lang="en-US" sz="5400" dirty="0">
                <a:solidFill>
                  <a:srgbClr val="FF0000"/>
                </a:solidFill>
                <a:effectLst>
                  <a:glow rad="127000">
                    <a:srgbClr val="FFFF00"/>
                  </a:glow>
                </a:effectLst>
              </a:rPr>
              <a:t>NASA Says 2016 Hottest On Record So Far, Arctic Sea Ice Cover May Reach New Lows</a:t>
            </a:r>
          </a:p>
        </p:txBody>
      </p:sp>
    </p:spTree>
    <p:extLst>
      <p:ext uri="{BB962C8B-B14F-4D97-AF65-F5344CB8AC3E}">
        <p14:creationId xmlns:p14="http://schemas.microsoft.com/office/powerpoint/2010/main" val="2653995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0"/>
            <a:ext cx="3352800" cy="6858000"/>
          </a:xfrm>
        </p:spPr>
        <p:txBody>
          <a:bodyPr/>
          <a:lstStyle/>
          <a:p>
            <a:r>
              <a:rPr lang="en-US" dirty="0"/>
              <a:t>For the first time, forecast predicts hotter than normal in every square inch of the USA</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2" y="304800"/>
            <a:ext cx="5689942"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31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26894"/>
            <a:ext cx="9117106" cy="794991"/>
          </a:xfrm>
        </p:spPr>
        <p:txBody>
          <a:bodyPr/>
          <a:lstStyle/>
          <a:p>
            <a:pPr algn="ctr"/>
            <a:r>
              <a:rPr lang="en-US" dirty="0" smtClean="0"/>
              <a:t>It’s not a myth; it’s reality!</a:t>
            </a:r>
            <a:endParaRPr lang="en-US" dirty="0"/>
          </a:p>
        </p:txBody>
      </p:sp>
      <p:pic>
        <p:nvPicPr>
          <p:cNvPr id="4" name="Content Placeholder 3"/>
          <p:cNvPicPr>
            <a:picLocks noGrp="1" noChangeAspect="1"/>
          </p:cNvPicPr>
          <p:nvPr>
            <p:ph idx="1"/>
          </p:nvPr>
        </p:nvPicPr>
        <p:blipFill>
          <a:blip r:embed="rId2"/>
          <a:stretch>
            <a:fillRect/>
          </a:stretch>
        </p:blipFill>
        <p:spPr>
          <a:xfrm>
            <a:off x="0" y="768097"/>
            <a:ext cx="9144000" cy="6089904"/>
          </a:xfrm>
          <a:prstGeom prst="rect">
            <a:avLst/>
          </a:prstGeom>
        </p:spPr>
      </p:pic>
      <p:sp>
        <p:nvSpPr>
          <p:cNvPr id="3" name="Rectangle 2"/>
          <p:cNvSpPr/>
          <p:nvPr/>
        </p:nvSpPr>
        <p:spPr>
          <a:xfrm>
            <a:off x="1905000" y="1458558"/>
            <a:ext cx="5334000" cy="4708981"/>
          </a:xfrm>
          <a:prstGeom prst="rect">
            <a:avLst/>
          </a:prstGeom>
        </p:spPr>
        <p:txBody>
          <a:bodyPr wrap="square">
            <a:spAutoFit/>
          </a:bodyPr>
          <a:lstStyle/>
          <a:p>
            <a:r>
              <a:rPr lang="en-US" sz="6000" b="1" dirty="0">
                <a:solidFill>
                  <a:srgbClr val="FF0000"/>
                </a:solidFill>
                <a:effectLst>
                  <a:outerShdw blurRad="38100" dist="38100" dir="2700000" algn="tl">
                    <a:srgbClr val="000000">
                      <a:alpha val="43137"/>
                    </a:srgbClr>
                  </a:outerShdw>
                </a:effectLst>
              </a:rPr>
              <a:t>The climate that most of us grew up with is gone for good</a:t>
            </a:r>
          </a:p>
        </p:txBody>
      </p:sp>
    </p:spTree>
    <p:extLst>
      <p:ext uri="{BB962C8B-B14F-4D97-AF65-F5344CB8AC3E}">
        <p14:creationId xmlns:p14="http://schemas.microsoft.com/office/powerpoint/2010/main" val="3923625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19200"/>
            <a:ext cx="9144000" cy="4632960"/>
          </a:xfrm>
          <a:prstGeom prst="rect">
            <a:avLst/>
          </a:prstGeom>
        </p:spPr>
      </p:pic>
    </p:spTree>
    <p:extLst>
      <p:ext uri="{BB962C8B-B14F-4D97-AF65-F5344CB8AC3E}">
        <p14:creationId xmlns:p14="http://schemas.microsoft.com/office/powerpoint/2010/main" val="3228902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1142999"/>
            <a:ext cx="9144001" cy="4517895"/>
          </a:xfrm>
          <a:prstGeom prst="rect">
            <a:avLst/>
          </a:prstGeom>
        </p:spPr>
      </p:pic>
    </p:spTree>
    <p:extLst>
      <p:ext uri="{BB962C8B-B14F-4D97-AF65-F5344CB8AC3E}">
        <p14:creationId xmlns:p14="http://schemas.microsoft.com/office/powerpoint/2010/main" val="4230421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143000"/>
            <a:ext cx="9143999" cy="4659793"/>
          </a:xfrm>
          <a:prstGeom prst="rect">
            <a:avLst/>
          </a:prstGeom>
        </p:spPr>
      </p:pic>
    </p:spTree>
    <p:extLst>
      <p:ext uri="{BB962C8B-B14F-4D97-AF65-F5344CB8AC3E}">
        <p14:creationId xmlns:p14="http://schemas.microsoft.com/office/powerpoint/2010/main" val="3662410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990600"/>
            <a:ext cx="9144001" cy="4711391"/>
          </a:xfrm>
          <a:prstGeom prst="rect">
            <a:avLst/>
          </a:prstGeom>
        </p:spPr>
      </p:pic>
    </p:spTree>
    <p:extLst>
      <p:ext uri="{BB962C8B-B14F-4D97-AF65-F5344CB8AC3E}">
        <p14:creationId xmlns:p14="http://schemas.microsoft.com/office/powerpoint/2010/main" val="678529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066800"/>
            <a:ext cx="9143999" cy="4538032"/>
          </a:xfrm>
          <a:prstGeom prst="rect">
            <a:avLst/>
          </a:prstGeom>
        </p:spPr>
      </p:pic>
    </p:spTree>
    <p:extLst>
      <p:ext uri="{BB962C8B-B14F-4D97-AF65-F5344CB8AC3E}">
        <p14:creationId xmlns:p14="http://schemas.microsoft.com/office/powerpoint/2010/main" val="2799162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143000"/>
            <a:ext cx="9144000" cy="4592381"/>
          </a:xfrm>
          <a:prstGeom prst="rect">
            <a:avLst/>
          </a:prstGeom>
        </p:spPr>
      </p:pic>
    </p:spTree>
    <p:extLst>
      <p:ext uri="{BB962C8B-B14F-4D97-AF65-F5344CB8AC3E}">
        <p14:creationId xmlns:p14="http://schemas.microsoft.com/office/powerpoint/2010/main" val="154558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5811"/>
            <a:ext cx="9144000" cy="609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385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380066"/>
            <a:ext cx="9144000" cy="4334933"/>
          </a:xfrm>
          <a:prstGeom prst="rect">
            <a:avLst/>
          </a:prstGeom>
        </p:spPr>
      </p:pic>
    </p:spTree>
    <p:extLst>
      <p:ext uri="{BB962C8B-B14F-4D97-AF65-F5344CB8AC3E}">
        <p14:creationId xmlns:p14="http://schemas.microsoft.com/office/powerpoint/2010/main" val="1426357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19200"/>
            <a:ext cx="9144000" cy="4443876"/>
          </a:xfrm>
          <a:prstGeom prst="rect">
            <a:avLst/>
          </a:prstGeom>
        </p:spPr>
      </p:pic>
    </p:spTree>
    <p:extLst>
      <p:ext uri="{BB962C8B-B14F-4D97-AF65-F5344CB8AC3E}">
        <p14:creationId xmlns:p14="http://schemas.microsoft.com/office/powerpoint/2010/main" val="2151510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929" y="1417638"/>
            <a:ext cx="9143999" cy="4376154"/>
          </a:xfrm>
          <a:prstGeom prst="rect">
            <a:avLst/>
          </a:prstGeom>
        </p:spPr>
      </p:pic>
    </p:spTree>
    <p:extLst>
      <p:ext uri="{BB962C8B-B14F-4D97-AF65-F5344CB8AC3E}">
        <p14:creationId xmlns:p14="http://schemas.microsoft.com/office/powerpoint/2010/main" val="2454147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19200"/>
            <a:ext cx="9144000" cy="4517733"/>
          </a:xfrm>
          <a:prstGeom prst="rect">
            <a:avLst/>
          </a:prstGeom>
        </p:spPr>
      </p:pic>
    </p:spTree>
    <p:extLst>
      <p:ext uri="{BB962C8B-B14F-4D97-AF65-F5344CB8AC3E}">
        <p14:creationId xmlns:p14="http://schemas.microsoft.com/office/powerpoint/2010/main" val="1832494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45310"/>
            <a:ext cx="9144000" cy="4565227"/>
          </a:xfrm>
          <a:prstGeom prst="rect">
            <a:avLst/>
          </a:prstGeom>
        </p:spPr>
      </p:pic>
    </p:spTree>
    <p:extLst>
      <p:ext uri="{BB962C8B-B14F-4D97-AF65-F5344CB8AC3E}">
        <p14:creationId xmlns:p14="http://schemas.microsoft.com/office/powerpoint/2010/main" val="703583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Pay attention!</a:t>
            </a:r>
            <a:endParaRPr lang="en-US" dirty="0"/>
          </a:p>
        </p:txBody>
      </p:sp>
      <p:pic>
        <p:nvPicPr>
          <p:cNvPr id="4" name="Content Placeholder 3"/>
          <p:cNvPicPr>
            <a:picLocks noGrp="1" noChangeAspect="1"/>
          </p:cNvPicPr>
          <p:nvPr>
            <p:ph idx="1"/>
          </p:nvPr>
        </p:nvPicPr>
        <p:blipFill>
          <a:blip r:embed="rId2"/>
          <a:stretch>
            <a:fillRect/>
          </a:stretch>
        </p:blipFill>
        <p:spPr>
          <a:xfrm>
            <a:off x="0" y="1462881"/>
            <a:ext cx="9144000" cy="4800600"/>
          </a:xfrm>
          <a:prstGeom prst="rect">
            <a:avLst/>
          </a:prstGeom>
        </p:spPr>
      </p:pic>
    </p:spTree>
    <p:extLst>
      <p:ext uri="{BB962C8B-B14F-4D97-AF65-F5344CB8AC3E}">
        <p14:creationId xmlns:p14="http://schemas.microsoft.com/office/powerpoint/2010/main" val="3948020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becoming the hottest year in the history of </a:t>
            </a:r>
            <a:r>
              <a:rPr lang="en-US" smtClean="0"/>
              <a:t>weather records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6381"/>
            <a:ext cx="9144000" cy="4673600"/>
          </a:xfrm>
        </p:spPr>
      </p:pic>
    </p:spTree>
    <p:extLst>
      <p:ext uri="{BB962C8B-B14F-4D97-AF65-F5344CB8AC3E}">
        <p14:creationId xmlns:p14="http://schemas.microsoft.com/office/powerpoint/2010/main" val="2321623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6" y="0"/>
            <a:ext cx="9148156"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521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0" y="274638"/>
            <a:ext cx="9144000" cy="6204330"/>
          </a:xfrm>
          <a:prstGeom prst="rect">
            <a:avLst/>
          </a:prstGeom>
        </p:spPr>
      </p:pic>
      <p:sp>
        <p:nvSpPr>
          <p:cNvPr id="15363" name="Rectangle 3"/>
          <p:cNvSpPr>
            <a:spLocks noGrp="1" noChangeArrowheads="1"/>
          </p:cNvSpPr>
          <p:nvPr>
            <p:ph type="body" idx="1"/>
          </p:nvPr>
        </p:nvSpPr>
        <p:spPr>
          <a:xfrm>
            <a:off x="434788" y="1808731"/>
            <a:ext cx="8229600" cy="4525963"/>
          </a:xfrm>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52400"/>
            <a:ext cx="9144000" cy="6574025"/>
          </a:xfrm>
          <a:prstGeom prst="rect">
            <a:avLst/>
          </a:prstGeom>
        </p:spPr>
      </p:pic>
    </p:spTree>
    <p:extLst>
      <p:ext uri="{BB962C8B-B14F-4D97-AF65-F5344CB8AC3E}">
        <p14:creationId xmlns:p14="http://schemas.microsoft.com/office/powerpoint/2010/main" val="3185271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3362" y="1"/>
            <a:ext cx="8662038" cy="6858000"/>
          </a:xfrm>
          <a:prstGeom prst="rect">
            <a:avLst/>
          </a:prstGeom>
        </p:spPr>
      </p:pic>
    </p:spTree>
    <p:extLst>
      <p:ext uri="{BB962C8B-B14F-4D97-AF65-F5344CB8AC3E}">
        <p14:creationId xmlns:p14="http://schemas.microsoft.com/office/powerpoint/2010/main" val="3906099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418134"/>
            <a:ext cx="9144000" cy="6039816"/>
          </a:xfrm>
          <a:prstGeom prst="rect">
            <a:avLst/>
          </a:prstGeom>
        </p:spPr>
      </p:pic>
    </p:spTree>
    <p:extLst>
      <p:ext uri="{BB962C8B-B14F-4D97-AF65-F5344CB8AC3E}">
        <p14:creationId xmlns:p14="http://schemas.microsoft.com/office/powerpoint/2010/main" val="404691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52400"/>
            <a:ext cx="9144000" cy="6566019"/>
          </a:xfrm>
          <a:prstGeom prst="rect">
            <a:avLst/>
          </a:prstGeom>
        </p:spPr>
      </p:pic>
    </p:spTree>
    <p:extLst>
      <p:ext uri="{BB962C8B-B14F-4D97-AF65-F5344CB8AC3E}">
        <p14:creationId xmlns:p14="http://schemas.microsoft.com/office/powerpoint/2010/main" val="1671732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832691"/>
          </a:xfrm>
        </p:spPr>
        <p:txBody>
          <a:bodyPr/>
          <a:lstStyle/>
          <a:p>
            <a:pPr algn="ctr"/>
            <a:r>
              <a:rPr lang="en-US" sz="3200" dirty="0"/>
              <a:t>on track to be the hottest year ever on record,</a:t>
            </a:r>
          </a:p>
        </p:txBody>
      </p:sp>
      <p:pic>
        <p:nvPicPr>
          <p:cNvPr id="4" name="Content Placeholder 3"/>
          <p:cNvPicPr>
            <a:picLocks noGrp="1" noChangeAspect="1"/>
          </p:cNvPicPr>
          <p:nvPr>
            <p:ph idx="1"/>
          </p:nvPr>
        </p:nvPicPr>
        <p:blipFill>
          <a:blip r:embed="rId2"/>
          <a:stretch>
            <a:fillRect/>
          </a:stretch>
        </p:blipFill>
        <p:spPr>
          <a:xfrm>
            <a:off x="-1" y="846138"/>
            <a:ext cx="9144001" cy="5972177"/>
          </a:xfrm>
          <a:prstGeom prst="rect">
            <a:avLst/>
          </a:prstGeom>
        </p:spPr>
      </p:pic>
    </p:spTree>
    <p:extLst>
      <p:ext uri="{BB962C8B-B14F-4D97-AF65-F5344CB8AC3E}">
        <p14:creationId xmlns:p14="http://schemas.microsoft.com/office/powerpoint/2010/main" val="1492663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9220200" cy="6324600"/>
          </a:xfrm>
        </p:spPr>
        <p:txBody>
          <a:bodyPr/>
          <a:lstStyle/>
          <a:p>
            <a:r>
              <a:rPr lang="en-US" dirty="0"/>
              <a:t> </a:t>
            </a:r>
            <a:r>
              <a:rPr lang="en-US" sz="2800" dirty="0"/>
              <a:t>This year may be only half over, but 2016 is already on track to be the hottest year ever on record, with each of the first six months, from January to June, setting new temperature records, NASA officials announced this week</a:t>
            </a:r>
            <a:r>
              <a:rPr lang="en-US" sz="2800" dirty="0" smtClean="0"/>
              <a:t>.</a:t>
            </a:r>
          </a:p>
          <a:p>
            <a:endParaRPr lang="en-US" sz="2800" dirty="0"/>
          </a:p>
          <a:p>
            <a:r>
              <a:rPr lang="en-US" sz="2800" dirty="0" smtClean="0"/>
              <a:t>For </a:t>
            </a:r>
            <a:r>
              <a:rPr lang="en-US" sz="2800" dirty="0"/>
              <a:t>the first time, NASA shared a midyear climate analysis, doing so because temperature averages this year have been so in excess of previous data, agency officials said. NASA's data showed that each month in 2016 was the warmest respective month globally in the modern temperature record, which dates to 1880. This trend suggests 2016 will surpass 2015 as the hottest year on record, NASA said</a:t>
            </a:r>
            <a:r>
              <a:rPr lang="en-US" dirty="0"/>
              <a:t>.</a:t>
            </a:r>
          </a:p>
        </p:txBody>
      </p:sp>
    </p:spTree>
    <p:extLst>
      <p:ext uri="{BB962C8B-B14F-4D97-AF65-F5344CB8AC3E}">
        <p14:creationId xmlns:p14="http://schemas.microsoft.com/office/powerpoint/2010/main" val="129084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_0242_slide">
  <a:themeElements>
    <a:clrScheme name="Office Theme 3">
      <a:dk1>
        <a:srgbClr val="696969"/>
      </a:dk1>
      <a:lt1>
        <a:srgbClr val="FFFFFF"/>
      </a:lt1>
      <a:dk2>
        <a:srgbClr val="D2691E"/>
      </a:dk2>
      <a:lt2>
        <a:srgbClr val="FFFFFF"/>
      </a:lt2>
      <a:accent1>
        <a:srgbClr val="2560D3"/>
      </a:accent1>
      <a:accent2>
        <a:srgbClr val="25D444"/>
      </a:accent2>
      <a:accent3>
        <a:srgbClr val="E5B9AB"/>
      </a:accent3>
      <a:accent4>
        <a:srgbClr val="DADADA"/>
      </a:accent4>
      <a:accent5>
        <a:srgbClr val="ACB6E6"/>
      </a:accent5>
      <a:accent6>
        <a:srgbClr val="20C03D"/>
      </a:accent6>
      <a:hlink>
        <a:srgbClr val="ACD6ED"/>
      </a:hlink>
      <a:folHlink>
        <a:srgbClr val="F5CBAB"/>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696969"/>
        </a:dk1>
        <a:lt1>
          <a:srgbClr val="FFFFFF"/>
        </a:lt1>
        <a:dk2>
          <a:srgbClr val="D2691E"/>
        </a:dk2>
        <a:lt2>
          <a:srgbClr val="FFFFFF"/>
        </a:lt2>
        <a:accent1>
          <a:srgbClr val="6B4529"/>
        </a:accent1>
        <a:accent2>
          <a:srgbClr val="E78639"/>
        </a:accent2>
        <a:accent3>
          <a:srgbClr val="E5B9AB"/>
        </a:accent3>
        <a:accent4>
          <a:srgbClr val="DADADA"/>
        </a:accent4>
        <a:accent5>
          <a:srgbClr val="BAB0AC"/>
        </a:accent5>
        <a:accent6>
          <a:srgbClr val="D17933"/>
        </a:accent6>
        <a:hlink>
          <a:srgbClr val="EC9D65"/>
        </a:hlink>
        <a:folHlink>
          <a:srgbClr val="F7CBAD"/>
        </a:folHlink>
      </a:clrScheme>
      <a:clrMap bg1="dk2" tx1="lt1" bg2="dk1" tx2="lt2" accent1="accent1" accent2="accent2" accent3="accent3" accent4="accent4" accent5="accent5" accent6="accent6" hlink="hlink" folHlink="folHlink"/>
    </a:extraClrScheme>
    <a:extraClrScheme>
      <a:clrScheme name="Office Theme 2">
        <a:dk1>
          <a:srgbClr val="696969"/>
        </a:dk1>
        <a:lt1>
          <a:srgbClr val="FFFFFF"/>
        </a:lt1>
        <a:dk2>
          <a:srgbClr val="D2691E"/>
        </a:dk2>
        <a:lt2>
          <a:srgbClr val="FFFFFF"/>
        </a:lt2>
        <a:accent1>
          <a:srgbClr val="FF720A"/>
        </a:accent1>
        <a:accent2>
          <a:srgbClr val="FF9E55"/>
        </a:accent2>
        <a:accent3>
          <a:srgbClr val="E5B9AB"/>
        </a:accent3>
        <a:accent4>
          <a:srgbClr val="DADADA"/>
        </a:accent4>
        <a:accent5>
          <a:srgbClr val="FFBCAA"/>
        </a:accent5>
        <a:accent6>
          <a:srgbClr val="E78F4C"/>
        </a:accent6>
        <a:hlink>
          <a:srgbClr val="FFD389"/>
        </a:hlink>
        <a:folHlink>
          <a:srgbClr val="FFADA2"/>
        </a:folHlink>
      </a:clrScheme>
      <a:clrMap bg1="dk2" tx1="lt1" bg2="dk1" tx2="lt2" accent1="accent1" accent2="accent2" accent3="accent3" accent4="accent4" accent5="accent5" accent6="accent6" hlink="hlink" folHlink="folHlink"/>
    </a:extraClrScheme>
    <a:extraClrScheme>
      <a:clrScheme name="Office Theme 3">
        <a:dk1>
          <a:srgbClr val="696969"/>
        </a:dk1>
        <a:lt1>
          <a:srgbClr val="FFFFFF"/>
        </a:lt1>
        <a:dk2>
          <a:srgbClr val="D2691E"/>
        </a:dk2>
        <a:lt2>
          <a:srgbClr val="FFFFFF"/>
        </a:lt2>
        <a:accent1>
          <a:srgbClr val="2560D3"/>
        </a:accent1>
        <a:accent2>
          <a:srgbClr val="25D444"/>
        </a:accent2>
        <a:accent3>
          <a:srgbClr val="E5B9AB"/>
        </a:accent3>
        <a:accent4>
          <a:srgbClr val="DADADA"/>
        </a:accent4>
        <a:accent5>
          <a:srgbClr val="ACB6E6"/>
        </a:accent5>
        <a:accent6>
          <a:srgbClr val="20C03D"/>
        </a:accent6>
        <a:hlink>
          <a:srgbClr val="ACD6ED"/>
        </a:hlink>
        <a:folHlink>
          <a:srgbClr val="F5CBAB"/>
        </a:folHlink>
      </a:clrScheme>
      <a:clrMap bg1="dk2" tx1="lt1" bg2="dk1" tx2="lt2" accent1="accent1" accent2="accent2" accent3="accent3" accent4="accent4" accent5="accent5" accent6="accent6" hlink="hlink" folHlink="folHlink"/>
    </a:extraClrScheme>
    <a:extraClrScheme>
      <a:clrScheme name="Office Theme 4">
        <a:dk1>
          <a:srgbClr val="696969"/>
        </a:dk1>
        <a:lt1>
          <a:srgbClr val="FFFFFF"/>
        </a:lt1>
        <a:dk2>
          <a:srgbClr val="D2691E"/>
        </a:dk2>
        <a:lt2>
          <a:srgbClr val="FFFFFF"/>
        </a:lt2>
        <a:accent1>
          <a:srgbClr val="CB64FF"/>
        </a:accent1>
        <a:accent2>
          <a:srgbClr val="47C1FF"/>
        </a:accent2>
        <a:accent3>
          <a:srgbClr val="E5B9AB"/>
        </a:accent3>
        <a:accent4>
          <a:srgbClr val="DADADA"/>
        </a:accent4>
        <a:accent5>
          <a:srgbClr val="E2B8FF"/>
        </a:accent5>
        <a:accent6>
          <a:srgbClr val="3FAFE7"/>
        </a:accent6>
        <a:hlink>
          <a:srgbClr val="FFBA85"/>
        </a:hlink>
        <a:folHlink>
          <a:srgbClr val="FBFF6C"/>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6B4529"/>
        </a:accent1>
        <a:accent2>
          <a:srgbClr val="E78639"/>
        </a:accent2>
        <a:accent3>
          <a:srgbClr val="FFFFFF"/>
        </a:accent3>
        <a:accent4>
          <a:srgbClr val="000000"/>
        </a:accent4>
        <a:accent5>
          <a:srgbClr val="BAB0AC"/>
        </a:accent5>
        <a:accent6>
          <a:srgbClr val="D17933"/>
        </a:accent6>
        <a:hlink>
          <a:srgbClr val="EC9D65"/>
        </a:hlink>
        <a:folHlink>
          <a:srgbClr val="F7CBAD"/>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FF720A"/>
        </a:accent1>
        <a:accent2>
          <a:srgbClr val="FF9E55"/>
        </a:accent2>
        <a:accent3>
          <a:srgbClr val="FFFFFF"/>
        </a:accent3>
        <a:accent4>
          <a:srgbClr val="000000"/>
        </a:accent4>
        <a:accent5>
          <a:srgbClr val="FFBCAA"/>
        </a:accent5>
        <a:accent6>
          <a:srgbClr val="E78F4C"/>
        </a:accent6>
        <a:hlink>
          <a:srgbClr val="FFD389"/>
        </a:hlink>
        <a:folHlink>
          <a:srgbClr val="FFADA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2560D3"/>
        </a:accent1>
        <a:accent2>
          <a:srgbClr val="25D444"/>
        </a:accent2>
        <a:accent3>
          <a:srgbClr val="FFFFFF"/>
        </a:accent3>
        <a:accent4>
          <a:srgbClr val="000000"/>
        </a:accent4>
        <a:accent5>
          <a:srgbClr val="ACB6E6"/>
        </a:accent5>
        <a:accent6>
          <a:srgbClr val="20C03D"/>
        </a:accent6>
        <a:hlink>
          <a:srgbClr val="ACD6ED"/>
        </a:hlink>
        <a:folHlink>
          <a:srgbClr val="F5CBAB"/>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CB64FF"/>
        </a:accent1>
        <a:accent2>
          <a:srgbClr val="47C1FF"/>
        </a:accent2>
        <a:accent3>
          <a:srgbClr val="FFFFFF"/>
        </a:accent3>
        <a:accent4>
          <a:srgbClr val="000000"/>
        </a:accent4>
        <a:accent5>
          <a:srgbClr val="E2B8FF"/>
        </a:accent5>
        <a:accent6>
          <a:srgbClr val="3FAFE7"/>
        </a:accent6>
        <a:hlink>
          <a:srgbClr val="FFBA85"/>
        </a:hlink>
        <a:folHlink>
          <a:srgbClr val="FBFF6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abstract orange circles</Template>
  <TotalTime>56</TotalTime>
  <Words>277</Words>
  <Application>Microsoft Office PowerPoint</Application>
  <PresentationFormat>On-screen Show (4:3)</PresentationFormat>
  <Paragraphs>13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ind_0242_slide</vt:lpstr>
      <vt:lpstr>Climate change charts &amp; Maps</vt:lpstr>
      <vt:lpstr>PowerPoint Presentation</vt:lpstr>
      <vt:lpstr>PowerPoint Presentation</vt:lpstr>
      <vt:lpstr>PowerPoint Presentation</vt:lpstr>
      <vt:lpstr>PowerPoint Presentation</vt:lpstr>
      <vt:lpstr>PowerPoint Presentation</vt:lpstr>
      <vt:lpstr>PowerPoint Presentation</vt:lpstr>
      <vt:lpstr>on track to be the hottest year ever on record,</vt:lpstr>
      <vt:lpstr>PowerPoint Presentation</vt:lpstr>
      <vt:lpstr>PowerPoint Presentation</vt:lpstr>
      <vt:lpstr>NASA Says 2016 Hottest On Record So Far, Arctic Sea Ice Cover May Reach New Lows</vt:lpstr>
      <vt:lpstr>For the first time, forecast predicts hotter than normal in every square inch of the USA</vt:lpstr>
      <vt:lpstr>It’s not a myth; it’s reality!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 attention!</vt:lpstr>
      <vt:lpstr>2016 becoming the hottest year in the history of weather records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charts</dc:title>
  <dc:creator>Joseph Naumann</dc:creator>
  <cp:lastModifiedBy>Naumann, Joseph A.</cp:lastModifiedBy>
  <cp:revision>13</cp:revision>
  <dcterms:created xsi:type="dcterms:W3CDTF">2016-07-21T01:58:20Z</dcterms:created>
  <dcterms:modified xsi:type="dcterms:W3CDTF">2016-08-23T17:24:29Z</dcterms:modified>
</cp:coreProperties>
</file>