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324" r:id="rId33"/>
    <p:sldId id="325" r:id="rId34"/>
    <p:sldId id="326"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11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782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smtClean="0"/>
              <a:t>Click to edit Master title style</a:t>
            </a:r>
            <a:endParaRPr lang="en-US"/>
          </a:p>
        </p:txBody>
      </p:sp>
      <p:sp>
        <p:nvSpPr>
          <p:cNvPr id="778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77831" name="Freeform 7"/>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77832" name="Rectangle 8"/>
          <p:cNvSpPr>
            <a:spLocks noGrp="1" noChangeArrowheads="1"/>
          </p:cNvSpPr>
          <p:nvPr>
            <p:ph type="ftr" sz="quarter" idx="3"/>
          </p:nvPr>
        </p:nvSpPr>
        <p:spPr/>
        <p:txBody>
          <a:bodyPr/>
          <a:lstStyle>
            <a:lvl1pPr>
              <a:defRPr/>
            </a:lvl1pPr>
          </a:lstStyle>
          <a:p>
            <a:endParaRPr lang="en-US"/>
          </a:p>
        </p:txBody>
      </p:sp>
      <p:sp>
        <p:nvSpPr>
          <p:cNvPr id="77833" name="Rectangle 9"/>
          <p:cNvSpPr>
            <a:spLocks noGrp="1" noChangeArrowheads="1"/>
          </p:cNvSpPr>
          <p:nvPr>
            <p:ph type="sldNum" sz="quarter" idx="4"/>
          </p:nvPr>
        </p:nvSpPr>
        <p:spPr/>
        <p:txBody>
          <a:bodyPr/>
          <a:lstStyle>
            <a:lvl1pPr>
              <a:defRPr/>
            </a:lvl1pPr>
          </a:lstStyle>
          <a:p>
            <a:fld id="{40B4CEAA-4955-4E51-B017-F4EF12A92D05}" type="slidenum">
              <a:rPr lang="en-US"/>
              <a:pPr/>
              <a:t>‹#›</a:t>
            </a:fld>
            <a:endParaRPr lang="en-US"/>
          </a:p>
        </p:txBody>
      </p:sp>
      <p:sp>
        <p:nvSpPr>
          <p:cNvPr id="77834" name="Rectangle 10"/>
          <p:cNvSpPr>
            <a:spLocks noGrp="1" noChangeArrowheads="1"/>
          </p:cNvSpPr>
          <p:nvPr>
            <p:ph type="dt" sz="quarter" idx="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040479-F5C0-4CF2-B278-97FBB00DECF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A16AD0-8B7E-47D9-8F11-D7E7DF866BA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E782C-C6AC-4952-AA3A-F07A5D48C4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CEFD89-CC7D-4BA6-96A7-A2631C73892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7FD288-0D77-46B9-BAEC-DC0D2E26716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8583239-0725-4208-8917-8AF40D6C086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85AEFAD-D058-41E0-844E-8B14740C598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3F66AD-487B-4FD7-8043-C288DE8AEF1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D41DBF-13E7-4C7F-8F3D-E3D1853B32C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002838-65E3-4A8A-8B79-7F199297AF7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6805" name="Rectangle 5"/>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6" name="Rectangle 6"/>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6807" name="Rectangle 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a:p>
        </p:txBody>
      </p:sp>
      <p:sp>
        <p:nvSpPr>
          <p:cNvPr id="76808" name="Rectangle 8"/>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US"/>
          </a:p>
        </p:txBody>
      </p:sp>
      <p:sp>
        <p:nvSpPr>
          <p:cNvPr id="76809" name="Rectangle 9"/>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01F69A9C-12D9-4F0C-9A6E-C481B7C8931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Cities and Special Places </a:t>
            </a:r>
            <a:r>
              <a:rPr lang="en-US" dirty="0" smtClean="0"/>
              <a:t>Threatened by Sea Level Rising</a:t>
            </a:r>
            <a:endParaRPr lang="en-US" dirty="0"/>
          </a:p>
        </p:txBody>
      </p:sp>
      <p:sp>
        <p:nvSpPr>
          <p:cNvPr id="3" name="Subtitle 2"/>
          <p:cNvSpPr>
            <a:spLocks noGrp="1"/>
          </p:cNvSpPr>
          <p:nvPr>
            <p:ph type="subTitle" sz="quarter" idx="1"/>
          </p:nvPr>
        </p:nvSpPr>
        <p:spPr/>
        <p:txBody>
          <a:bodyPr/>
          <a:lstStyle/>
          <a:p>
            <a:r>
              <a:rPr lang="en-US" dirty="0" smtClean="0"/>
              <a:t>Victims of Global Warming – Climate Change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Utrecht, the Netherlands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1524000"/>
            <a:ext cx="3886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734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Hague, the Netherlands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766" y="1447800"/>
            <a:ext cx="38671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380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Hamburg, Germany</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399" y="1442007"/>
            <a:ext cx="7302537" cy="488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141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Ghent, Belgium</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60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764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Sloten</a:t>
            </a:r>
            <a:r>
              <a:rPr lang="en-US" dirty="0" smtClean="0"/>
              <a:t>, the Netherlands</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4430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358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Bangkok, Thailand</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578" y="1800224"/>
            <a:ext cx="625642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20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Alappuzha, India</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609" y="1819274"/>
            <a:ext cx="6404014" cy="481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904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856" y="0"/>
            <a:ext cx="8229600" cy="1384300"/>
          </a:xfrm>
        </p:spPr>
        <p:txBody>
          <a:bodyPr/>
          <a:lstStyle/>
          <a:p>
            <a:r>
              <a:rPr lang="en-US" dirty="0" smtClean="0"/>
              <a:t>Nan </a:t>
            </a:r>
            <a:r>
              <a:rPr lang="en-US" dirty="0" err="1" smtClean="0"/>
              <a:t>Madol</a:t>
            </a:r>
            <a:r>
              <a:rPr lang="en-US" dirty="0"/>
              <a:t>, the island of </a:t>
            </a:r>
            <a:r>
              <a:rPr lang="en-US" dirty="0" err="1" smtClean="0"/>
              <a:t>Pohnpei</a:t>
            </a:r>
            <a:r>
              <a:rPr lang="en-US" dirty="0" smtClean="0"/>
              <a:t> </a:t>
            </a:r>
            <a:r>
              <a:rPr lang="en-US" dirty="0"/>
              <a:t>in Micronesia</a:t>
            </a:r>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12" y="1434825"/>
            <a:ext cx="7911888" cy="52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031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Suzhou, China</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543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489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Hoi </a:t>
            </a:r>
            <a:r>
              <a:rPr lang="en-US" dirty="0" smtClean="0"/>
              <a:t>An, Vietnam</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18631"/>
            <a:ext cx="6827340" cy="51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592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Vulnerable Cities</a:t>
            </a:r>
            <a:endParaRPr lang="en-US" dirty="0"/>
          </a:p>
        </p:txBody>
      </p:sp>
      <p:sp>
        <p:nvSpPr>
          <p:cNvPr id="3" name="Content Placeholder 2"/>
          <p:cNvSpPr>
            <a:spLocks noGrp="1"/>
          </p:cNvSpPr>
          <p:nvPr>
            <p:ph idx="1"/>
          </p:nvPr>
        </p:nvSpPr>
        <p:spPr/>
        <p:txBody>
          <a:bodyPr/>
          <a:lstStyle/>
          <a:p>
            <a:r>
              <a:rPr lang="en-US" dirty="0" smtClean="0"/>
              <a:t>Coastal cities with canals</a:t>
            </a:r>
          </a:p>
          <a:p>
            <a:r>
              <a:rPr lang="en-US" dirty="0" smtClean="0"/>
              <a:t>Coastal cities on estuaries</a:t>
            </a:r>
          </a:p>
          <a:p>
            <a:r>
              <a:rPr lang="en-US" dirty="0" smtClean="0"/>
              <a:t>Cities (towns) on coral islands with very little elevation</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 Bosch, the Netherlands</a:t>
            </a: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96" y="1454070"/>
            <a:ext cx="7672976" cy="509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574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London, UK</a:t>
            </a:r>
            <a:endParaRPr lang="en-US" dirty="0"/>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54" y="1391194"/>
            <a:ext cx="7151077" cy="478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612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Warnemunde</a:t>
            </a:r>
            <a:r>
              <a:rPr lang="en-US" dirty="0"/>
              <a:t>, Germany</a:t>
            </a: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599"/>
            <a:ext cx="7922586" cy="52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909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Shanghai, China</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89173"/>
            <a:ext cx="6862763" cy="513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592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Bologna, Italy</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27" y="1428750"/>
            <a:ext cx="8744856"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662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Zitang</a:t>
            </a:r>
            <a:r>
              <a:rPr lang="en-US" dirty="0" smtClean="0"/>
              <a:t>, china</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630"/>
            <a:ext cx="91440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804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Mogan</a:t>
            </a:r>
            <a:r>
              <a:rPr lang="en-US" dirty="0"/>
              <a:t> Gran </a:t>
            </a:r>
            <a:r>
              <a:rPr lang="en-US" dirty="0" err="1" smtClean="0"/>
              <a:t>Canaria</a:t>
            </a:r>
            <a:r>
              <a:rPr lang="en-US" dirty="0" smtClean="0"/>
              <a:t>, Canary Islands.</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073502"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518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 the 32 largest cities in the world 22 are located on Estuaries.</a:t>
            </a:r>
          </a:p>
        </p:txBody>
      </p:sp>
      <p:sp>
        <p:nvSpPr>
          <p:cNvPr id="3" name="Text Placeholder 2"/>
          <p:cNvSpPr>
            <a:spLocks noGrp="1"/>
          </p:cNvSpPr>
          <p:nvPr>
            <p:ph type="body"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4611"/>
            <a:ext cx="5820796" cy="389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356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079500"/>
          </a:xfrm>
        </p:spPr>
        <p:txBody>
          <a:bodyPr/>
          <a:lstStyle/>
          <a:p>
            <a:r>
              <a:rPr lang="en-US" dirty="0" smtClean="0"/>
              <a:t>Threatened Cities of the World</a:t>
            </a:r>
            <a:endParaRPr lang="en-US" dirty="0"/>
          </a:p>
        </p:txBody>
      </p:sp>
      <p:sp>
        <p:nvSpPr>
          <p:cNvPr id="5" name="Content Placeholder 4"/>
          <p:cNvSpPr>
            <a:spLocks noGrp="1"/>
          </p:cNvSpPr>
          <p:nvPr>
            <p:ph idx="1"/>
          </p:nvPr>
        </p:nvSpPr>
        <p:spPr>
          <a:xfrm>
            <a:off x="228600" y="1295400"/>
            <a:ext cx="8763000" cy="5257800"/>
          </a:xfrm>
        </p:spPr>
        <p:txBody>
          <a:bodyPr/>
          <a:lstStyle/>
          <a:p>
            <a:r>
              <a:rPr lang="en-US" dirty="0"/>
              <a:t>The report also listed cities most likely to be impacted in terms of population and cost, focusing on 136 port cities around the world.</a:t>
            </a:r>
          </a:p>
          <a:p>
            <a:r>
              <a:rPr lang="en-US" dirty="0" smtClean="0"/>
              <a:t>Calcutta</a:t>
            </a:r>
            <a:r>
              <a:rPr lang="en-US" dirty="0"/>
              <a:t>, India, heads the list of the top 10 cities at risk in 2070 in terms of population exposure, with India's Mumbai, or Bombay, second. Miami, Fla., in ninth place, was the only city in a developed country on the report's list of the 10 top cities at risk due to population exposure.</a:t>
            </a:r>
          </a:p>
        </p:txBody>
      </p:sp>
    </p:spTree>
    <p:extLst>
      <p:ext uri="{BB962C8B-B14F-4D97-AF65-F5344CB8AC3E}">
        <p14:creationId xmlns:p14="http://schemas.microsoft.com/office/powerpoint/2010/main" val="1184911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228600"/>
            <a:ext cx="4038600" cy="6172200"/>
          </a:xfrm>
        </p:spPr>
        <p:txBody>
          <a:bodyPr/>
          <a:lstStyle/>
          <a:p>
            <a:r>
              <a:rPr lang="en-US" dirty="0"/>
              <a:t>The other cities on that list are Dhaka (Bangladesh), Guangzhou (China), Ho Chi Minh City (Vietnam), Shanghai (China), Bangkok (Thailand), Rangoon (Myanmar) and </a:t>
            </a:r>
            <a:r>
              <a:rPr lang="en-US" dirty="0" err="1"/>
              <a:t>Hai</a:t>
            </a:r>
            <a:r>
              <a:rPr lang="en-US" dirty="0"/>
              <a:t> </a:t>
            </a:r>
            <a:r>
              <a:rPr lang="en-US" dirty="0" err="1"/>
              <a:t>Phong</a:t>
            </a:r>
            <a:r>
              <a:rPr lang="en-US" dirty="0"/>
              <a:t> (Vietnam), respectively.</a:t>
            </a:r>
          </a:p>
        </p:txBody>
      </p:sp>
      <p:sp>
        <p:nvSpPr>
          <p:cNvPr id="9" name="Content Placeholder 8"/>
          <p:cNvSpPr>
            <a:spLocks noGrp="1"/>
          </p:cNvSpPr>
          <p:nvPr>
            <p:ph sz="half" idx="2"/>
          </p:nvPr>
        </p:nvSpPr>
        <p:spPr>
          <a:xfrm>
            <a:off x="4648200" y="228600"/>
            <a:ext cx="4038600" cy="6172200"/>
          </a:xfrm>
        </p:spPr>
        <p:txBody>
          <a:bodyPr/>
          <a:lstStyle/>
          <a:p>
            <a:r>
              <a:rPr lang="en-US" dirty="0"/>
              <a:t>For present-day conditions, the top 10 cities in terms of exposed population are estimated to be Mumbai, Guangzhou, Shanghai, Miami, Ho Chi Minh City, Calcutta, Greater New York, Osaka-Kobe (Japan), Alexandria (Egypt) and New Orleans, respectively.</a:t>
            </a:r>
          </a:p>
        </p:txBody>
      </p:sp>
    </p:spTree>
    <p:extLst>
      <p:ext uri="{BB962C8B-B14F-4D97-AF65-F5344CB8AC3E}">
        <p14:creationId xmlns:p14="http://schemas.microsoft.com/office/powerpoint/2010/main" val="364341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Venice, Italy</a:t>
            </a:r>
            <a:endParaRPr lang="en-US" dirty="0"/>
          </a:p>
        </p:txBody>
      </p:sp>
      <p:pic>
        <p:nvPicPr>
          <p:cNvPr id="96258" name="Picture 2"/>
          <p:cNvPicPr>
            <a:picLocks noGrp="1" noChangeAspect="1" noChangeArrowheads="1"/>
          </p:cNvPicPr>
          <p:nvPr>
            <p:ph idx="1"/>
          </p:nvPr>
        </p:nvPicPr>
        <p:blipFill>
          <a:blip r:embed="rId2" cstate="print"/>
          <a:srcRect/>
          <a:stretch>
            <a:fillRect/>
          </a:stretch>
        </p:blipFill>
        <p:spPr bwMode="auto">
          <a:xfrm>
            <a:off x="762000" y="1493520"/>
            <a:ext cx="7690556" cy="498348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Top </a:t>
            </a:r>
            <a:r>
              <a:rPr lang="en-US" sz="3200" dirty="0"/>
              <a:t>20 Port Cities for Exposed </a:t>
            </a:r>
            <a:r>
              <a:rPr lang="en-US" sz="3200" dirty="0" smtClean="0"/>
              <a:t>Population</a:t>
            </a:r>
            <a:br>
              <a:rPr lang="en-US" sz="3200" dirty="0" smtClean="0"/>
            </a:br>
            <a:r>
              <a:rPr lang="en-US" sz="3200" dirty="0" smtClean="0"/>
              <a:t>Future </a:t>
            </a:r>
            <a:r>
              <a:rPr lang="en-US" sz="3200" dirty="0"/>
              <a:t>climate, subsidence and socio-economic scenario, 2070s</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00168"/>
            <a:ext cx="7761835" cy="482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173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3000" y="1219200"/>
            <a:ext cx="6858000" cy="1362075"/>
          </a:xfrm>
        </p:spPr>
        <p:txBody>
          <a:bodyPr/>
          <a:lstStyle/>
          <a:p>
            <a:r>
              <a:rPr lang="en-US" dirty="0"/>
              <a:t>20 Places Threatened By Global Warming</a:t>
            </a:r>
          </a:p>
        </p:txBody>
      </p:sp>
    </p:spTree>
    <p:extLst>
      <p:ext uri="{BB962C8B-B14F-4D97-AF65-F5344CB8AC3E}">
        <p14:creationId xmlns:p14="http://schemas.microsoft.com/office/powerpoint/2010/main" val="361284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10600" cy="688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Palau, Micronesia</a:t>
            </a:r>
          </a:p>
        </p:txBody>
      </p:sp>
    </p:spTree>
    <p:extLst>
      <p:ext uri="{BB962C8B-B14F-4D97-AF65-F5344CB8AC3E}">
        <p14:creationId xmlns:p14="http://schemas.microsoft.com/office/powerpoint/2010/main" val="270617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r>
              <a:rPr lang="en-US" dirty="0"/>
              <a:t>Palau: This tiny Pacific Island nation is a place that has gained a lot of attention in recent years since being named one of the Seven Underwater Wonders of the World. These are areas that marine researchers have deemed worthy of protection because of their rich underwater life. As a result, Palau has gained a lot of attention as a great place for divers interested in seeing one of the most beautiful spots in the world. Despite the efforts made to protect the area, Palau may end up changing significantly or disappearing altogether as a direct result of global warming.</a:t>
            </a:r>
          </a:p>
        </p:txBody>
      </p:sp>
    </p:spTree>
    <p:extLst>
      <p:ext uri="{BB962C8B-B14F-4D97-AF65-F5344CB8AC3E}">
        <p14:creationId xmlns:p14="http://schemas.microsoft.com/office/powerpoint/2010/main" val="21771496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Great Barrier Reef, Australia</a:t>
            </a:r>
          </a:p>
        </p:txBody>
      </p:sp>
    </p:spTree>
    <p:extLst>
      <p:ext uri="{BB962C8B-B14F-4D97-AF65-F5344CB8AC3E}">
        <p14:creationId xmlns:p14="http://schemas.microsoft.com/office/powerpoint/2010/main" val="861739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705600"/>
          </a:xfrm>
        </p:spPr>
        <p:txBody>
          <a:bodyPr/>
          <a:lstStyle/>
          <a:p>
            <a:r>
              <a:rPr lang="en-US" dirty="0"/>
              <a:t>Great Barrier Reef: This well-known diving spot is another of the Seven Wonders of the Underwater World and another place that is threatened by global warming. Global warming causes the temperature of the water to rise and can change acidity levels in the area which has a direct negative impact on the coral reefs that make up this magnificent coral reef. Australia has traditionally been slower than other parts of the world to reduce greenhouse gas emissions, a fact which has already resulted in damage to the Great Barrier Reef.</a:t>
            </a:r>
          </a:p>
        </p:txBody>
      </p:sp>
    </p:spTree>
    <p:extLst>
      <p:ext uri="{BB962C8B-B14F-4D97-AF65-F5344CB8AC3E}">
        <p14:creationId xmlns:p14="http://schemas.microsoft.com/office/powerpoint/2010/main" val="9532707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Maldives, Indian Ocean</a:t>
            </a:r>
          </a:p>
        </p:txBody>
      </p:sp>
    </p:spTree>
    <p:extLst>
      <p:ext uri="{BB962C8B-B14F-4D97-AF65-F5344CB8AC3E}">
        <p14:creationId xmlns:p14="http://schemas.microsoft.com/office/powerpoint/2010/main" val="40456987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72000"/>
          </a:xfrm>
        </p:spPr>
        <p:txBody>
          <a:bodyPr/>
          <a:lstStyle/>
          <a:p>
            <a:r>
              <a:rPr lang="en-US" dirty="0"/>
              <a:t>Maldives: Off of the coast of India is this island nation which is seeing the same devastating effects as the rest of the area. Because of its small size, it is in particular danger of being wiped out by the global warming problems of the region. Scientists give it only about one hundred years before it completely disappears into the ocean surrounding it.</a:t>
            </a:r>
          </a:p>
        </p:txBody>
      </p:sp>
    </p:spTree>
    <p:extLst>
      <p:ext uri="{BB962C8B-B14F-4D97-AF65-F5344CB8AC3E}">
        <p14:creationId xmlns:p14="http://schemas.microsoft.com/office/powerpoint/2010/main" val="3204707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Virgin Islands, Caribbean</a:t>
            </a:r>
          </a:p>
        </p:txBody>
      </p:sp>
    </p:spTree>
    <p:extLst>
      <p:ext uri="{BB962C8B-B14F-4D97-AF65-F5344CB8AC3E}">
        <p14:creationId xmlns:p14="http://schemas.microsoft.com/office/powerpoint/2010/main" val="1769207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648200"/>
          </a:xfrm>
        </p:spPr>
        <p:txBody>
          <a:bodyPr/>
          <a:lstStyle/>
          <a:p>
            <a:r>
              <a:rPr lang="en-US" dirty="0"/>
              <a:t>Virgin Islands: People travel to the Virgin Islands to enjoy the warm water and beaches as well as to see the unique wildlife that thrives in this part of the world. With damage to the natural landscape and animal life already occurring, this tourist destination is coming under threat.</a:t>
            </a:r>
          </a:p>
        </p:txBody>
      </p:sp>
    </p:spTree>
    <p:extLst>
      <p:ext uri="{BB962C8B-B14F-4D97-AF65-F5344CB8AC3E}">
        <p14:creationId xmlns:p14="http://schemas.microsoft.com/office/powerpoint/2010/main" val="3211749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Amsterdam, the Netherlands</a:t>
            </a:r>
            <a:endParaRPr lang="en-US" dirty="0"/>
          </a:p>
        </p:txBody>
      </p:sp>
      <p:pic>
        <p:nvPicPr>
          <p:cNvPr id="97282" name="Picture 2"/>
          <p:cNvPicPr>
            <a:picLocks noGrp="1" noChangeAspect="1" noChangeArrowheads="1"/>
          </p:cNvPicPr>
          <p:nvPr>
            <p:ph idx="1"/>
          </p:nvPr>
        </p:nvPicPr>
        <p:blipFill>
          <a:blip r:embed="rId2" cstate="print"/>
          <a:srcRect/>
          <a:stretch>
            <a:fillRect/>
          </a:stretch>
        </p:blipFill>
        <p:spPr bwMode="auto">
          <a:xfrm>
            <a:off x="1600200" y="1584960"/>
            <a:ext cx="6096000" cy="48768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Cook Islands, Pacific Ocean</a:t>
            </a:r>
          </a:p>
        </p:txBody>
      </p:sp>
    </p:spTree>
    <p:extLst>
      <p:ext uri="{BB962C8B-B14F-4D97-AF65-F5344CB8AC3E}">
        <p14:creationId xmlns:p14="http://schemas.microsoft.com/office/powerpoint/2010/main" val="383315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410200"/>
          </a:xfrm>
        </p:spPr>
        <p:txBody>
          <a:bodyPr/>
          <a:lstStyle/>
          <a:p>
            <a:r>
              <a:rPr lang="en-US" dirty="0"/>
              <a:t>Cook Islands: The problem that the Virgin Islands are facing also apply to the Cook Islands, which are located just off of the coast of New Zealand. This area derives its primary economic support from tourism, support which is likely to drop off if the area doesn’t get its global warming problem under control. As with other oceanic islands, this chain are low-lying and face being swamped by rising sea levels.</a:t>
            </a:r>
          </a:p>
        </p:txBody>
      </p:sp>
    </p:spTree>
    <p:extLst>
      <p:ext uri="{BB962C8B-B14F-4D97-AF65-F5344CB8AC3E}">
        <p14:creationId xmlns:p14="http://schemas.microsoft.com/office/powerpoint/2010/main" val="3122851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Galapagos Islands, Pacific Ocean</a:t>
            </a:r>
          </a:p>
        </p:txBody>
      </p:sp>
    </p:spTree>
    <p:extLst>
      <p:ext uri="{BB962C8B-B14F-4D97-AF65-F5344CB8AC3E}">
        <p14:creationId xmlns:p14="http://schemas.microsoft.com/office/powerpoint/2010/main" val="3283594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lstStyle/>
          <a:p>
            <a:r>
              <a:rPr lang="en-US" dirty="0"/>
              <a:t>Galapagos Islands: This Pacific Ocean archipelago is not only a place which is beautiful but also one of historical importance. This is where Darwin came to do the studies which ultimately led him to his theory of evolution. Tourists come here each year to enjoy the beautiful weather and water as well as to learn about the history of the area. They might stop coming soon, though, if efforts to prevent damage from global warming are unsuccessful.</a:t>
            </a:r>
          </a:p>
        </p:txBody>
      </p:sp>
    </p:spTree>
    <p:extLst>
      <p:ext uri="{BB962C8B-B14F-4D97-AF65-F5344CB8AC3E}">
        <p14:creationId xmlns:p14="http://schemas.microsoft.com/office/powerpoint/2010/main" val="1225305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Belize Barrier Reef, Belize</a:t>
            </a:r>
          </a:p>
        </p:txBody>
      </p:sp>
    </p:spTree>
    <p:extLst>
      <p:ext uri="{BB962C8B-B14F-4D97-AF65-F5344CB8AC3E}">
        <p14:creationId xmlns:p14="http://schemas.microsoft.com/office/powerpoint/2010/main" val="2757420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410200"/>
          </a:xfrm>
        </p:spPr>
        <p:txBody>
          <a:bodyPr/>
          <a:lstStyle/>
          <a:p>
            <a:r>
              <a:rPr lang="en-US" dirty="0"/>
              <a:t>Belize Barrier Reef: The Belize Barrier Reef is the largest in the Caribbean and one of the largest coral reefs in the world (second only to the Great Barrier Reef) and is the biggest tourist attraction bringing an economic boost to Belize. That boost is poised to fizzle out as damage to the reef occurs from global warming. That damage is already taking place despite protections put in place to prevent it.</a:t>
            </a:r>
          </a:p>
        </p:txBody>
      </p:sp>
    </p:spTree>
    <p:extLst>
      <p:ext uri="{BB962C8B-B14F-4D97-AF65-F5344CB8AC3E}">
        <p14:creationId xmlns:p14="http://schemas.microsoft.com/office/powerpoint/2010/main" val="2445142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Red Sea Reefs, Egypt</a:t>
            </a:r>
          </a:p>
        </p:txBody>
      </p:sp>
    </p:spTree>
    <p:extLst>
      <p:ext uri="{BB962C8B-B14F-4D97-AF65-F5344CB8AC3E}">
        <p14:creationId xmlns:p14="http://schemas.microsoft.com/office/powerpoint/2010/main" val="2553661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lstStyle/>
          <a:p>
            <a:r>
              <a:rPr lang="en-US" dirty="0"/>
              <a:t>Red Sea Reefs: Yet another popular area for coral reef diving is in the Red Sea, specifically the renowned reefs that lie off the coast of </a:t>
            </a:r>
            <a:r>
              <a:rPr lang="en-US" dirty="0" err="1"/>
              <a:t>Sharm</a:t>
            </a:r>
            <a:r>
              <a:rPr lang="en-US" dirty="0"/>
              <a:t> el Sheikh . However, this region of the world may be on the path towards protecting itself from full damage by global warming through a unique experiment which would grow an artificial reef to replace the natural one. This would allow divers to continue coming to the area for at least a short while after global warming ruins the existing reefs and could protect the economy of the area which is highly dependent on tourism.</a:t>
            </a:r>
          </a:p>
        </p:txBody>
      </p:sp>
    </p:spTree>
    <p:extLst>
      <p:ext uri="{BB962C8B-B14F-4D97-AF65-F5344CB8AC3E}">
        <p14:creationId xmlns:p14="http://schemas.microsoft.com/office/powerpoint/2010/main" val="1652183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Tokyo, Japan</a:t>
            </a:r>
          </a:p>
        </p:txBody>
      </p:sp>
    </p:spTree>
    <p:extLst>
      <p:ext uri="{BB962C8B-B14F-4D97-AF65-F5344CB8AC3E}">
        <p14:creationId xmlns:p14="http://schemas.microsoft.com/office/powerpoint/2010/main" val="1960918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029200"/>
          </a:xfrm>
        </p:spPr>
        <p:txBody>
          <a:bodyPr/>
          <a:lstStyle/>
          <a:p>
            <a:r>
              <a:rPr lang="en-US" dirty="0"/>
              <a:t>Tokyo: This major international city is in some serious danger; it’s temperatures have been rising five times faster than the average global warming rate around the world. The entire climate of that part of the world is undergoing rapid change and it is impossible to accurately predict what this will mean for the many people living there today.</a:t>
            </a:r>
          </a:p>
        </p:txBody>
      </p:sp>
    </p:spTree>
    <p:extLst>
      <p:ext uri="{BB962C8B-B14F-4D97-AF65-F5344CB8AC3E}">
        <p14:creationId xmlns:p14="http://schemas.microsoft.com/office/powerpoint/2010/main" val="1142314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Brugge</a:t>
            </a:r>
            <a:r>
              <a:rPr lang="en-US" dirty="0" smtClean="0"/>
              <a:t>, Belgium</a:t>
            </a:r>
            <a:endParaRPr lang="en-US" dirty="0"/>
          </a:p>
        </p:txBody>
      </p:sp>
      <p:pic>
        <p:nvPicPr>
          <p:cNvPr id="98307" name="Picture 3"/>
          <p:cNvPicPr>
            <a:picLocks noGrp="1" noChangeAspect="1" noChangeArrowheads="1"/>
          </p:cNvPicPr>
          <p:nvPr>
            <p:ph idx="1"/>
          </p:nvPr>
        </p:nvPicPr>
        <p:blipFill>
          <a:blip r:embed="rId2" cstate="print"/>
          <a:srcRect/>
          <a:stretch>
            <a:fillRect/>
          </a:stretch>
        </p:blipFill>
        <p:spPr bwMode="auto">
          <a:xfrm>
            <a:off x="1219200" y="1450848"/>
            <a:ext cx="6506222" cy="487375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London, United Kingdom</a:t>
            </a:r>
          </a:p>
        </p:txBody>
      </p:sp>
    </p:spTree>
    <p:extLst>
      <p:ext uri="{BB962C8B-B14F-4D97-AF65-F5344CB8AC3E}">
        <p14:creationId xmlns:p14="http://schemas.microsoft.com/office/powerpoint/2010/main" val="10115235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5791200"/>
          </a:xfrm>
        </p:spPr>
        <p:txBody>
          <a:bodyPr/>
          <a:lstStyle/>
          <a:p>
            <a:r>
              <a:rPr lang="en-US" dirty="0"/>
              <a:t>London: It isn’t only reefs and low-lying islands that are under threat from global warming. In fact, a major threat is for those large urban areas which are at risk of eventually being submerged underwater. This is caused by a change in sea levels that occurs when global warming takes place, resulting in coastal cities being destroyed by flooding. London is one of the major world capitals at high risk of this type of flooding, as depicted in this shot from the 2007 movie Flood. Scientists say that the city could be under water as early as within the next one hundred years.</a:t>
            </a:r>
          </a:p>
        </p:txBody>
      </p:sp>
    </p:spTree>
    <p:extLst>
      <p:ext uri="{BB962C8B-B14F-4D97-AF65-F5344CB8AC3E}">
        <p14:creationId xmlns:p14="http://schemas.microsoft.com/office/powerpoint/2010/main" val="29664480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New York City, USA</a:t>
            </a:r>
          </a:p>
        </p:txBody>
      </p:sp>
    </p:spTree>
    <p:extLst>
      <p:ext uri="{BB962C8B-B14F-4D97-AF65-F5344CB8AC3E}">
        <p14:creationId xmlns:p14="http://schemas.microsoft.com/office/powerpoint/2010/main" val="42437723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105400"/>
          </a:xfrm>
        </p:spPr>
        <p:txBody>
          <a:bodyPr/>
          <a:lstStyle/>
          <a:p>
            <a:r>
              <a:rPr lang="en-US" dirty="0"/>
              <a:t>New York City: Across the ocean is another coastal city which plays a major role in the international landscape and which is also threatened by the flooding that could occur as a result of global warming. New York City is working hard to limit these risks but only time is going to tell whether the city can survive the rise in temperatures that is plaguing the globe.</a:t>
            </a:r>
          </a:p>
        </p:txBody>
      </p:sp>
    </p:spTree>
    <p:extLst>
      <p:ext uri="{BB962C8B-B14F-4D97-AF65-F5344CB8AC3E}">
        <p14:creationId xmlns:p14="http://schemas.microsoft.com/office/powerpoint/2010/main" val="3748378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Orleans, USA</a:t>
            </a:r>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636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534400" cy="5715000"/>
          </a:xfrm>
        </p:spPr>
        <p:txBody>
          <a:bodyPr/>
          <a:lstStyle/>
          <a:p>
            <a:r>
              <a:rPr lang="en-US" dirty="0"/>
              <a:t>New Orleans This city in Louisiana, United States already got a glimpse of the dangers of climate change when it was devastate by Hurricane Katrina in 2005. The city is still in the process of rebuilding and remains at risk from additional damage due to future hurricanes in the area. As global warming causes the temperatures in the Atlantic and Caribbean to rise, this city finds itself to be a major target which serves as an example of the human cost of global warming.</a:t>
            </a:r>
          </a:p>
        </p:txBody>
      </p:sp>
    </p:spTree>
    <p:extLst>
      <p:ext uri="{BB962C8B-B14F-4D97-AF65-F5344CB8AC3E}">
        <p14:creationId xmlns:p14="http://schemas.microsoft.com/office/powerpoint/2010/main" val="12149361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Jakarta, Indonesia</a:t>
            </a:r>
          </a:p>
        </p:txBody>
      </p:sp>
    </p:spTree>
    <p:extLst>
      <p:ext uri="{BB962C8B-B14F-4D97-AF65-F5344CB8AC3E}">
        <p14:creationId xmlns:p14="http://schemas.microsoft.com/office/powerpoint/2010/main" val="12152959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648200"/>
          </a:xfrm>
        </p:spPr>
        <p:txBody>
          <a:bodyPr/>
          <a:lstStyle/>
          <a:p>
            <a:r>
              <a:rPr lang="en-US" dirty="0"/>
              <a:t>Jakarta: The capital city of Indonesia has already experienced serious flooding last year, which many believe was a direct result of the climate change affecting the world. With more than twenty million people living in its metropolitan area, Jakarta is a city that has a lot to lose if the global warming issue continues unabated.</a:t>
            </a:r>
          </a:p>
        </p:txBody>
      </p:sp>
    </p:spTree>
    <p:extLst>
      <p:ext uri="{BB962C8B-B14F-4D97-AF65-F5344CB8AC3E}">
        <p14:creationId xmlns:p14="http://schemas.microsoft.com/office/powerpoint/2010/main" val="2589714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India</a:t>
            </a:r>
          </a:p>
        </p:txBody>
      </p:sp>
    </p:spTree>
    <p:extLst>
      <p:ext uri="{BB962C8B-B14F-4D97-AF65-F5344CB8AC3E}">
        <p14:creationId xmlns:p14="http://schemas.microsoft.com/office/powerpoint/2010/main" val="8247645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lstStyle/>
          <a:p>
            <a:r>
              <a:rPr lang="en-US" dirty="0"/>
              <a:t>India: Losing a massive city like London or New York to global warming would be devastating but think of the impact of losing an entire country, especially one as highly populated as India. This part of the world is seeing some of the worst impact of global warming with problems ranging from extremely high (even fatal) temperatures to increased cyclone activity. The main problem is due to changes in the water patterns which are reducing the flow of water throughout the country. Mumbai is particularly at risk but the entire country is in danger from extreme weather phenomena.</a:t>
            </a:r>
          </a:p>
        </p:txBody>
      </p:sp>
    </p:spTree>
    <p:extLst>
      <p:ext uri="{BB962C8B-B14F-4D97-AF65-F5344CB8AC3E}">
        <p14:creationId xmlns:p14="http://schemas.microsoft.com/office/powerpoint/2010/main" val="3923859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Petersburg, Russia</a:t>
            </a:r>
            <a:endParaRPr lang="en-US" dirty="0"/>
          </a:p>
        </p:txBody>
      </p:sp>
      <p:pic>
        <p:nvPicPr>
          <p:cNvPr id="99330" name="Picture 2"/>
          <p:cNvPicPr>
            <a:picLocks noGrp="1" noChangeAspect="1" noChangeArrowheads="1"/>
          </p:cNvPicPr>
          <p:nvPr>
            <p:ph idx="1"/>
          </p:nvPr>
        </p:nvPicPr>
        <p:blipFill>
          <a:blip r:embed="rId2" cstate="print"/>
          <a:srcRect/>
          <a:stretch>
            <a:fillRect/>
          </a:stretch>
        </p:blipFill>
        <p:spPr bwMode="auto">
          <a:xfrm>
            <a:off x="1066800" y="1550822"/>
            <a:ext cx="6938630" cy="4773778"/>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Mount Kilimanjaro, Tanzania</a:t>
            </a:r>
          </a:p>
        </p:txBody>
      </p:sp>
    </p:spTree>
    <p:extLst>
      <p:ext uri="{BB962C8B-B14F-4D97-AF65-F5344CB8AC3E}">
        <p14:creationId xmlns:p14="http://schemas.microsoft.com/office/powerpoint/2010/main" val="27628279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6248400"/>
          </a:xfrm>
        </p:spPr>
        <p:txBody>
          <a:bodyPr/>
          <a:lstStyle/>
          <a:p>
            <a:r>
              <a:rPr lang="en-US" dirty="0"/>
              <a:t>Mount Kilimanjaro: Another icy area that is threatened by global warming is Tanzania’s Mount Kilimanjaro. This is a highly popular destination for rock climbers who enjoy challenging themselves with extreme weather conditions. At the top of this mountain are glaciers which are rapidly melting and could disappear as early as 2020. That changes conditions in the area for climbers and may affect the value of this African mountaintop as a tourist destination.</a:t>
            </a:r>
          </a:p>
        </p:txBody>
      </p:sp>
    </p:spTree>
    <p:extLst>
      <p:ext uri="{BB962C8B-B14F-4D97-AF65-F5344CB8AC3E}">
        <p14:creationId xmlns:p14="http://schemas.microsoft.com/office/powerpoint/2010/main" val="13880831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Yellowstone National Park, USA</a:t>
            </a:r>
          </a:p>
        </p:txBody>
      </p:sp>
    </p:spTree>
    <p:extLst>
      <p:ext uri="{BB962C8B-B14F-4D97-AF65-F5344CB8AC3E}">
        <p14:creationId xmlns:p14="http://schemas.microsoft.com/office/powerpoint/2010/main" val="30234695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lstStyle/>
          <a:p>
            <a:r>
              <a:rPr lang="en-US" dirty="0"/>
              <a:t>Yellowstone National Park: This national park is a place of historical importance to the United States because it’s the oldest national park in the country. It is a place that truly takes you back in time, preserving nature and wildlife (such as American bison) that don’t exist in most places throughout the country. With unique geological formations such as geysers, it’s a park that draws in visitors from all around the world. And it’s a park that is under serious threat as climate change impacts the nature and wildlife that are living here today.</a:t>
            </a:r>
          </a:p>
        </p:txBody>
      </p:sp>
    </p:spTree>
    <p:extLst>
      <p:ext uri="{BB962C8B-B14F-4D97-AF65-F5344CB8AC3E}">
        <p14:creationId xmlns:p14="http://schemas.microsoft.com/office/powerpoint/2010/main" val="1918659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Lake Baikal, Siberia</a:t>
            </a:r>
          </a:p>
        </p:txBody>
      </p:sp>
    </p:spTree>
    <p:extLst>
      <p:ext uri="{BB962C8B-B14F-4D97-AF65-F5344CB8AC3E}">
        <p14:creationId xmlns:p14="http://schemas.microsoft.com/office/powerpoint/2010/main" val="3515051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lstStyle/>
          <a:p>
            <a:r>
              <a:rPr lang="en-US" dirty="0"/>
              <a:t>Lake Baikal: This Siberian lake is the deepest lake in the entire world and the largest freshwater lake in existence. Scientists originally hoped that its sheer size would protect it from damage due to global warming but evidence suggests that they were mistaken. The water’s temperature has already begun to rise which could ultimately cause significant damage to the islands that have only recently started to gain the attention of tourists from around the world.</a:t>
            </a:r>
          </a:p>
        </p:txBody>
      </p:sp>
    </p:spTree>
    <p:extLst>
      <p:ext uri="{BB962C8B-B14F-4D97-AF65-F5344CB8AC3E}">
        <p14:creationId xmlns:p14="http://schemas.microsoft.com/office/powerpoint/2010/main" val="3081951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Glacier National Park, USA</a:t>
            </a:r>
          </a:p>
        </p:txBody>
      </p:sp>
    </p:spTree>
    <p:extLst>
      <p:ext uri="{BB962C8B-B14F-4D97-AF65-F5344CB8AC3E}">
        <p14:creationId xmlns:p14="http://schemas.microsoft.com/office/powerpoint/2010/main" val="34026529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029200"/>
          </a:xfrm>
        </p:spPr>
        <p:txBody>
          <a:bodyPr/>
          <a:lstStyle/>
          <a:p>
            <a:r>
              <a:rPr lang="en-US" dirty="0"/>
              <a:t>Glacier National Park: This national park located in Montana is an amazing place popular with tourists from throughout America. This astounding historic wonder is on the brink of being destroyed by global warming. In fact the number of glaciers at the park has decreased from 150 to just 26 in the last century-and-a-half due primarily to climate changes in the area.</a:t>
            </a:r>
          </a:p>
        </p:txBody>
      </p:sp>
    </p:spTree>
    <p:extLst>
      <p:ext uri="{BB962C8B-B14F-4D97-AF65-F5344CB8AC3E}">
        <p14:creationId xmlns:p14="http://schemas.microsoft.com/office/powerpoint/2010/main" val="41652689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Columbia Glacier, Alaska</a:t>
            </a:r>
          </a:p>
        </p:txBody>
      </p:sp>
    </p:spTree>
    <p:extLst>
      <p:ext uri="{BB962C8B-B14F-4D97-AF65-F5344CB8AC3E}">
        <p14:creationId xmlns:p14="http://schemas.microsoft.com/office/powerpoint/2010/main" val="7951439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257800"/>
          </a:xfrm>
        </p:spPr>
        <p:txBody>
          <a:bodyPr/>
          <a:lstStyle/>
          <a:p>
            <a:r>
              <a:rPr lang="en-US" dirty="0"/>
              <a:t>Columbia Glacier: Speaking of glaciers, the largest one in Alaska is rapidly disappearing as the result of global warming. It is currently a </a:t>
            </a:r>
            <a:r>
              <a:rPr lang="en-US" dirty="0" err="1"/>
              <a:t>favourite</a:t>
            </a:r>
            <a:r>
              <a:rPr lang="en-US" dirty="0"/>
              <a:t> tourist attraction for Alaska’s visitors but taking those tours is getting increasingly difficult since the glacier is moving at an astonishingly rapid rate. This is likely to have a continued effect on the area and potentially the rest of the world – over time.</a:t>
            </a:r>
          </a:p>
        </p:txBody>
      </p:sp>
    </p:spTree>
    <p:extLst>
      <p:ext uri="{BB962C8B-B14F-4D97-AF65-F5344CB8AC3E}">
        <p14:creationId xmlns:p14="http://schemas.microsoft.com/office/powerpoint/2010/main" val="3626378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Copenhagen, Denmark</a:t>
            </a:r>
            <a:endParaRPr lang="en-US" dirty="0"/>
          </a:p>
        </p:txBody>
      </p:sp>
      <p:pic>
        <p:nvPicPr>
          <p:cNvPr id="100354" name="Picture 2"/>
          <p:cNvPicPr>
            <a:picLocks noGrp="1" noChangeAspect="1" noChangeArrowheads="1"/>
          </p:cNvPicPr>
          <p:nvPr>
            <p:ph idx="1"/>
          </p:nvPr>
        </p:nvPicPr>
        <p:blipFill>
          <a:blip r:embed="rId2" cstate="print"/>
          <a:srcRect/>
          <a:stretch>
            <a:fillRect/>
          </a:stretch>
        </p:blipFill>
        <p:spPr bwMode="auto">
          <a:xfrm>
            <a:off x="2057400" y="1524000"/>
            <a:ext cx="4849368" cy="50514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Death Valley, USA</a:t>
            </a:r>
          </a:p>
        </p:txBody>
      </p:sp>
    </p:spTree>
    <p:extLst>
      <p:ext uri="{BB962C8B-B14F-4D97-AF65-F5344CB8AC3E}">
        <p14:creationId xmlns:p14="http://schemas.microsoft.com/office/powerpoint/2010/main" val="14021007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562600"/>
          </a:xfrm>
        </p:spPr>
        <p:txBody>
          <a:bodyPr/>
          <a:lstStyle/>
          <a:p>
            <a:r>
              <a:rPr lang="en-US" dirty="0"/>
              <a:t>Death Valley: Most of the places that are threatened by global warming are at risk because climate change causes flooding in the area. In contrast, Death Valley is at risk because it’s already a hot place that doesn’t have much access to water. This United States National Park area takes up a big chunk of Southern California, a chunk that could become almost impossible to cross if global warming heats it up even more. </a:t>
            </a:r>
            <a:r>
              <a:rPr lang="en-US" dirty="0" err="1"/>
              <a:t>ProTraveller</a:t>
            </a:r>
            <a:endParaRPr lang="en-US" dirty="0"/>
          </a:p>
        </p:txBody>
      </p:sp>
    </p:spTree>
    <p:extLst>
      <p:ext uri="{BB962C8B-B14F-4D97-AF65-F5344CB8AC3E}">
        <p14:creationId xmlns:p14="http://schemas.microsoft.com/office/powerpoint/2010/main" val="2932601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Gothenburg, Sweden</a:t>
            </a:r>
            <a:endParaRPr lang="en-US" dirty="0"/>
          </a:p>
        </p:txBody>
      </p:sp>
      <p:pic>
        <p:nvPicPr>
          <p:cNvPr id="101378" name="Picture 2"/>
          <p:cNvPicPr>
            <a:picLocks noGrp="1" noChangeAspect="1" noChangeArrowheads="1"/>
          </p:cNvPicPr>
          <p:nvPr>
            <p:ph idx="1"/>
          </p:nvPr>
        </p:nvPicPr>
        <p:blipFill>
          <a:blip r:embed="rId2" cstate="print"/>
          <a:srcRect/>
          <a:stretch>
            <a:fillRect/>
          </a:stretch>
        </p:blipFill>
        <p:spPr bwMode="auto">
          <a:xfrm>
            <a:off x="1371600" y="1828800"/>
            <a:ext cx="6286500" cy="4191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p:cNvPicPr>
            <a:picLocks noChangeAspect="1" noChangeArrowheads="1"/>
          </p:cNvPicPr>
          <p:nvPr/>
        </p:nvPicPr>
        <p:blipFill>
          <a:blip r:embed="rId2" cstate="print"/>
          <a:srcRect/>
          <a:stretch>
            <a:fillRect/>
          </a:stretch>
        </p:blipFill>
        <p:spPr bwMode="auto">
          <a:xfrm>
            <a:off x="4419600" y="3749804"/>
            <a:ext cx="4562475" cy="291769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Aveiro</a:t>
            </a:r>
            <a:r>
              <a:rPr lang="en-US" dirty="0" smtClean="0"/>
              <a:t>, Portugal</a:t>
            </a:r>
            <a:endParaRPr lang="en-US" dirty="0"/>
          </a:p>
        </p:txBody>
      </p:sp>
      <p:pic>
        <p:nvPicPr>
          <p:cNvPr id="102402" name="Picture 2"/>
          <p:cNvPicPr>
            <a:picLocks noGrp="1" noChangeAspect="1" noChangeArrowheads="1"/>
          </p:cNvPicPr>
          <p:nvPr>
            <p:ph idx="1"/>
          </p:nvPr>
        </p:nvPicPr>
        <p:blipFill>
          <a:blip r:embed="rId3" cstate="print"/>
          <a:srcRect/>
          <a:stretch>
            <a:fillRect/>
          </a:stretch>
        </p:blipFill>
        <p:spPr bwMode="auto">
          <a:xfrm>
            <a:off x="228600" y="1524000"/>
            <a:ext cx="4792706" cy="31201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S010203782">
  <a:themeElements>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ffice Theme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ffice Theme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ffice Theme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ffice Theme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9b5c243964b2cdc621200f6db12c6bf6">
  <xsd:schema xmlns:xsd="http://www.w3.org/2001/XMLSchema" xmlns:xs="http://www.w3.org/2001/XMLSchema" xmlns:p="http://schemas.microsoft.com/office/2006/metadata/properties" xmlns:ns2="145c5697-5eb5-440b-b2f1-a8273fb59250" targetNamespace="http://schemas.microsoft.com/office/2006/metadata/properties" ma:root="true" ma:fieldsID="5c2db6c5baa0ac3fc502334ce7d6a781"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TP010203782</AuthoringAssetId>
    <AssetId xmlns="145c5697-5eb5-440b-b2f1-a8273fb59250">TS010203782</AssetId>
  </documentManagement>
</p:properties>
</file>

<file path=customXml/itemProps1.xml><?xml version="1.0" encoding="utf-8"?>
<ds:datastoreItem xmlns:ds="http://schemas.openxmlformats.org/officeDocument/2006/customXml" ds:itemID="{58EDEBFC-94A5-4E2D-A41B-D91A50DAAC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7B66D3B-A079-4424-B234-4BBC96BD3A0B}">
  <ds:schemaRefs>
    <ds:schemaRef ds:uri="http://schemas.microsoft.com/sharepoint/v3/contenttype/forms"/>
  </ds:schemaRefs>
</ds:datastoreItem>
</file>

<file path=customXml/itemProps3.xml><?xml version="1.0" encoding="utf-8"?>
<ds:datastoreItem xmlns:ds="http://schemas.openxmlformats.org/officeDocument/2006/customXml" ds:itemID="{DD04AE32-7229-4915-8695-7C4F5A499E17}">
  <ds:schemaRefs>
    <ds:schemaRef ds:uri="http://schemas.microsoft.com/office/2006/metadata/longProperties"/>
  </ds:schemaRefs>
</ds:datastoreItem>
</file>

<file path=customXml/itemProps4.xml><?xml version="1.0" encoding="utf-8"?>
<ds:datastoreItem xmlns:ds="http://schemas.openxmlformats.org/officeDocument/2006/customXml" ds:itemID="{03948337-0B40-4FD1-8FB7-DE4B7396C0FE}">
  <ds:schemaRefs>
    <ds:schemaRef ds:uri="http://schemas.microsoft.com/office/2006/metadata/properties"/>
    <ds:schemaRef ds:uri="145c5697-5eb5-440b-b2f1-a8273fb59250"/>
  </ds:schemaRefs>
</ds:datastoreItem>
</file>

<file path=docProps/app.xml><?xml version="1.0" encoding="utf-8"?>
<Properties xmlns="http://schemas.openxmlformats.org/officeDocument/2006/extended-properties" xmlns:vt="http://schemas.openxmlformats.org/officeDocument/2006/docPropsVTypes">
  <Template/>
  <TotalTime>375</TotalTime>
  <Words>2071</Words>
  <Application>Microsoft Office PowerPoint</Application>
  <PresentationFormat>On-screen Show (4:3)</PresentationFormat>
  <Paragraphs>78</Paragraphs>
  <Slides>71</Slides>
  <Notes>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TS010203782</vt:lpstr>
      <vt:lpstr>Cities and Special Places Threatened by Sea Level Rising</vt:lpstr>
      <vt:lpstr>Vulnerable Cities</vt:lpstr>
      <vt:lpstr>Venice, Italy</vt:lpstr>
      <vt:lpstr>Amsterdam, the Netherlands</vt:lpstr>
      <vt:lpstr>Brugge, Belgium</vt:lpstr>
      <vt:lpstr>St. Petersburg, Russia</vt:lpstr>
      <vt:lpstr>Copenhagen, Denmark</vt:lpstr>
      <vt:lpstr>Gothenburg, Sweden</vt:lpstr>
      <vt:lpstr>Aveiro, Portugal</vt:lpstr>
      <vt:lpstr>Utrecht, the Netherlands</vt:lpstr>
      <vt:lpstr>The Hague, the Netherlands</vt:lpstr>
      <vt:lpstr>Hamburg, Germany</vt:lpstr>
      <vt:lpstr>Ghent, Belgium</vt:lpstr>
      <vt:lpstr>Sloten, the Netherlands</vt:lpstr>
      <vt:lpstr>Bangkok, Thailand</vt:lpstr>
      <vt:lpstr>Alappuzha, India</vt:lpstr>
      <vt:lpstr>Nan Madol, the island of Pohnpei in Micronesia</vt:lpstr>
      <vt:lpstr>Suzhou, China</vt:lpstr>
      <vt:lpstr>Hoi An, Vietnam</vt:lpstr>
      <vt:lpstr>Den Bosch, the Netherlands</vt:lpstr>
      <vt:lpstr>London, UK</vt:lpstr>
      <vt:lpstr>Warnemunde, Germany</vt:lpstr>
      <vt:lpstr>Shanghai, China </vt:lpstr>
      <vt:lpstr>Bologna, Italy</vt:lpstr>
      <vt:lpstr>Zitang, china</vt:lpstr>
      <vt:lpstr>Mogan Gran Canaria, Canary Islands.</vt:lpstr>
      <vt:lpstr>Of the 32 largest cities in the world 22 are located on Estuaries.</vt:lpstr>
      <vt:lpstr>Threatened Cities of the World</vt:lpstr>
      <vt:lpstr>PowerPoint Presentation</vt:lpstr>
      <vt:lpstr>Top 20 Port Cities for Exposed Population Future climate, subsidence and socio-economic scenario, 2070s</vt:lpstr>
      <vt:lpstr>20 Places Threatened By Global Warming</vt:lpstr>
      <vt:lpstr>Palau, Micronesia</vt:lpstr>
      <vt:lpstr>PowerPoint Presentation</vt:lpstr>
      <vt:lpstr>Great Barrier Reef, Australia</vt:lpstr>
      <vt:lpstr>PowerPoint Presentation</vt:lpstr>
      <vt:lpstr>Maldives, Indian Ocean</vt:lpstr>
      <vt:lpstr>PowerPoint Presentation</vt:lpstr>
      <vt:lpstr>Virgin Islands, Caribbean</vt:lpstr>
      <vt:lpstr>PowerPoint Presentation</vt:lpstr>
      <vt:lpstr>Cook Islands, Pacific Ocean</vt:lpstr>
      <vt:lpstr>PowerPoint Presentation</vt:lpstr>
      <vt:lpstr>Galapagos Islands, Pacific Ocean</vt:lpstr>
      <vt:lpstr>PowerPoint Presentation</vt:lpstr>
      <vt:lpstr>Belize Barrier Reef, Belize</vt:lpstr>
      <vt:lpstr>PowerPoint Presentation</vt:lpstr>
      <vt:lpstr>Red Sea Reefs, Egypt</vt:lpstr>
      <vt:lpstr>PowerPoint Presentation</vt:lpstr>
      <vt:lpstr>Tokyo, Japan</vt:lpstr>
      <vt:lpstr>PowerPoint Presentation</vt:lpstr>
      <vt:lpstr>London, United Kingdom</vt:lpstr>
      <vt:lpstr>PowerPoint Presentation</vt:lpstr>
      <vt:lpstr>New York City, USA</vt:lpstr>
      <vt:lpstr>PowerPoint Presentation</vt:lpstr>
      <vt:lpstr>New Orleans, USA</vt:lpstr>
      <vt:lpstr>PowerPoint Presentation</vt:lpstr>
      <vt:lpstr>Jakarta, Indonesia</vt:lpstr>
      <vt:lpstr>PowerPoint Presentation</vt:lpstr>
      <vt:lpstr>India</vt:lpstr>
      <vt:lpstr>PowerPoint Presentation</vt:lpstr>
      <vt:lpstr>Mount Kilimanjaro, Tanzania</vt:lpstr>
      <vt:lpstr>PowerPoint Presentation</vt:lpstr>
      <vt:lpstr>Yellowstone National Park, USA</vt:lpstr>
      <vt:lpstr>PowerPoint Presentation</vt:lpstr>
      <vt:lpstr>Lake Baikal, Siberia</vt:lpstr>
      <vt:lpstr>PowerPoint Presentation</vt:lpstr>
      <vt:lpstr>Glacier National Park, USA</vt:lpstr>
      <vt:lpstr>PowerPoint Presentation</vt:lpstr>
      <vt:lpstr>Columbia Glacier, Alaska</vt:lpstr>
      <vt:lpstr>PowerPoint Presentation</vt:lpstr>
      <vt:lpstr>Death Valley, USA</vt:lpstr>
      <vt:lpstr>PowerPoint Presentation</vt:lpstr>
    </vt:vector>
  </TitlesOfParts>
  <Company>University of Missouri - St. Louis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naumannj</dc:creator>
  <cp:lastModifiedBy>Joe</cp:lastModifiedBy>
  <cp:revision>16</cp:revision>
  <cp:lastPrinted>1601-01-01T00:00:00Z</cp:lastPrinted>
  <dcterms:created xsi:type="dcterms:W3CDTF">2011-05-17T18:31:54Z</dcterms:created>
  <dcterms:modified xsi:type="dcterms:W3CDTF">2011-05-18T01:24:17Z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y fmtid="{D5CDD505-2E9C-101B-9397-08002B2CF9AE}" pid="3" name="Markets">
    <vt:lpwstr/>
  </property>
  <property fmtid="{D5CDD505-2E9C-101B-9397-08002B2CF9AE}" pid="4" name="AssetType">
    <vt:lpwstr>TP</vt:lpwstr>
  </property>
  <property fmtid="{D5CDD505-2E9C-101B-9397-08002B2CF9AE}" pid="5" name="BugNumber">
    <vt:lpwstr>743074</vt:lpwstr>
  </property>
  <property fmtid="{D5CDD505-2E9C-101B-9397-08002B2CF9AE}" pid="6" name="TPInstallLocation">
    <vt:lpwstr>{My Templates}</vt:lpwstr>
  </property>
  <property fmtid="{D5CDD505-2E9C-101B-9397-08002B2CF9AE}" pid="7" name="PrimaryImageGen">
    <vt:lpwstr>1</vt:lpwstr>
  </property>
  <property fmtid="{D5CDD505-2E9C-101B-9397-08002B2CF9AE}" pid="8" name="display_urn:schemas-microsoft-com:office:office#APAuthor">
    <vt:lpwstr>REDMOND\cynvey</vt:lpwstr>
  </property>
  <property fmtid="{D5CDD505-2E9C-101B-9397-08002B2CF9AE}" pid="9" name="APAuthor">
    <vt:lpwstr>191</vt:lpwstr>
  </property>
  <property fmtid="{D5CDD505-2E9C-101B-9397-08002B2CF9AE}" pid="10" name="Milestone">
    <vt:lpwstr>Continuous</vt:lpwstr>
  </property>
  <property fmtid="{D5CDD505-2E9C-101B-9397-08002B2CF9AE}" pid="11" name="TPAppVersion">
    <vt:lpwstr>11</vt:lpwstr>
  </property>
  <property fmtid="{D5CDD505-2E9C-101B-9397-08002B2CF9AE}" pid="12" name="TPCommandLine">
    <vt:lpwstr>{PP} /n {FilePath}</vt:lpwstr>
  </property>
  <property fmtid="{D5CDD505-2E9C-101B-9397-08002B2CF9AE}" pid="13" name="AssetId">
    <vt:lpwstr>TS010203782</vt:lpwstr>
  </property>
  <property fmtid="{D5CDD505-2E9C-101B-9397-08002B2CF9AE}" pid="14" name="IsSearchable">
    <vt:lpwstr>0</vt:lpwstr>
  </property>
  <property fmtid="{D5CDD505-2E9C-101B-9397-08002B2CF9AE}" pid="15" name="NumericId">
    <vt:lpwstr>-1.00000000000000</vt:lpwstr>
  </property>
  <property fmtid="{D5CDD505-2E9C-101B-9397-08002B2CF9AE}" pid="16" name="PublishTargets">
    <vt:lpwstr>OfficeOnline</vt:lpwstr>
  </property>
  <property fmtid="{D5CDD505-2E9C-101B-9397-08002B2CF9AE}" pid="17" name="TPLaunchHelpLinkType">
    <vt:lpwstr>Template</vt:lpwstr>
  </property>
  <property fmtid="{D5CDD505-2E9C-101B-9397-08002B2CF9AE}" pid="18" name="TPFriendlyName">
    <vt:lpwstr>Ocean design template</vt:lpwstr>
  </property>
  <property fmtid="{D5CDD505-2E9C-101B-9397-08002B2CF9AE}" pid="19" name="display_urn:schemas-microsoft-com:office:office#APEditor">
    <vt:lpwstr>REDMOND\v-luannv</vt:lpwstr>
  </property>
  <property fmtid="{D5CDD505-2E9C-101B-9397-08002B2CF9AE}" pid="20" name="APEditor">
    <vt:lpwstr>92</vt:lpwstr>
  </property>
  <property fmtid="{D5CDD505-2E9C-101B-9397-08002B2CF9AE}" pid="21" name="Provider">
    <vt:lpwstr>EY006220130</vt:lpwstr>
  </property>
  <property fmtid="{D5CDD505-2E9C-101B-9397-08002B2CF9AE}" pid="22" name="SourceTitle">
    <vt:lpwstr>Ocean design template</vt:lpwstr>
  </property>
  <property fmtid="{D5CDD505-2E9C-101B-9397-08002B2CF9AE}" pid="23" name="TPApplication">
    <vt:lpwstr>PowerPoint</vt:lpwstr>
  </property>
  <property fmtid="{D5CDD505-2E9C-101B-9397-08002B2CF9AE}" pid="24" name="TPLaunchHelpLink">
    <vt:lpwstr/>
  </property>
  <property fmtid="{D5CDD505-2E9C-101B-9397-08002B2CF9AE}" pid="25" name="OpenTemplate">
    <vt:lpwstr>1</vt:lpwstr>
  </property>
  <property fmtid="{D5CDD505-2E9C-101B-9397-08002B2CF9AE}" pid="26" name="UACurrentWords">
    <vt:lpwstr>0</vt:lpwstr>
  </property>
  <property fmtid="{D5CDD505-2E9C-101B-9397-08002B2CF9AE}" pid="27" name="UALocRecommendation">
    <vt:lpwstr>Localize</vt:lpwstr>
  </property>
  <property fmtid="{D5CDD505-2E9C-101B-9397-08002B2CF9AE}" pid="28" name="Applications">
    <vt:lpwstr>79;#Template 12;#64;#PowerPoint 2003;#65;#Microsoft Office PowerPoint 2007</vt:lpwstr>
  </property>
  <property fmtid="{D5CDD505-2E9C-101B-9397-08002B2CF9AE}" pid="29" name="TrustLevel">
    <vt:lpwstr>Microsoft Managed Content</vt:lpwstr>
  </property>
  <property fmtid="{D5CDD505-2E9C-101B-9397-08002B2CF9AE}" pid="30" name="ContentTypeId">
    <vt:lpwstr>0x0101006025706CF4CD034688BEBAE97A2E701D020200C3831ACA17D8814887A164412888521E</vt:lpwstr>
  </property>
  <property fmtid="{D5CDD505-2E9C-101B-9397-08002B2CF9AE}" pid="31" name="IsDeleted">
    <vt:lpwstr>0</vt:lpwstr>
  </property>
  <property fmtid="{D5CDD505-2E9C-101B-9397-08002B2CF9AE}" pid="32" name="UANotes">
    <vt:lpwstr>These are templates which shipped in the box with PPT 2003.</vt:lpwstr>
  </property>
  <property fmtid="{D5CDD505-2E9C-101B-9397-08002B2CF9AE}" pid="33" name="TemplateStatus">
    <vt:lpwstr>Complete</vt:lpwstr>
  </property>
  <property fmtid="{D5CDD505-2E9C-101B-9397-08002B2CF9AE}" pid="34" name="PublishStatusLookup">
    <vt:lpwstr>271170</vt:lpwstr>
  </property>
  <property fmtid="{D5CDD505-2E9C-101B-9397-08002B2CF9AE}" pid="35" name="APTrustLevel">
    <vt:lpwstr>1.00000000000000</vt:lpwstr>
  </property>
  <property fmtid="{D5CDD505-2E9C-101B-9397-08002B2CF9AE}" pid="36" name="TPClientViewer">
    <vt:lpwstr>Microsoft Office PowerPoint</vt:lpwstr>
  </property>
  <property fmtid="{D5CDD505-2E9C-101B-9397-08002B2CF9AE}" pid="37" name="TPComponent">
    <vt:lpwstr>PPTFiles</vt:lpwstr>
  </property>
  <property fmtid="{D5CDD505-2E9C-101B-9397-08002B2CF9AE}" pid="38" name="TPNamespace">
    <vt:lpwstr>POWERPNT</vt:lpwstr>
  </property>
  <property fmtid="{D5CDD505-2E9C-101B-9397-08002B2CF9AE}" pid="39" name="Content Type">
    <vt:lpwstr>OOFile</vt:lpwstr>
  </property>
  <property fmtid="{D5CDD505-2E9C-101B-9397-08002B2CF9AE}" pid="40" name="AuthoringAssetId">
    <vt:lpwstr>TP010203782</vt:lpwstr>
  </property>
  <property fmtid="{D5CDD505-2E9C-101B-9397-08002B2CF9AE}" pid="41" name="NumericAssetId">
    <vt:lpwstr/>
  </property>
  <property fmtid="{D5CDD505-2E9C-101B-9397-08002B2CF9AE}" pid="42" name="AppVer">
    <vt:lpwstr/>
  </property>
</Properties>
</file>