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2"/>
  </p:notesMasterIdLst>
  <p:sldIdLst>
    <p:sldId id="256" r:id="rId2"/>
    <p:sldId id="257" r:id="rId3"/>
    <p:sldId id="258" r:id="rId4"/>
    <p:sldId id="259" r:id="rId5"/>
    <p:sldId id="261" r:id="rId6"/>
    <p:sldId id="262" r:id="rId7"/>
    <p:sldId id="263" r:id="rId8"/>
    <p:sldId id="264" r:id="rId9"/>
    <p:sldId id="265" r:id="rId10"/>
    <p:sldId id="266" r:id="rId11"/>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728" autoAdjust="0"/>
  </p:normalViewPr>
  <p:slideViewPr>
    <p:cSldViewPr>
      <p:cViewPr varScale="1">
        <p:scale>
          <a:sx n="71" d="100"/>
          <a:sy n="71" d="100"/>
        </p:scale>
        <p:origin x="-150"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05234B9-5D50-4800-B167-5A37EC4BD953}" type="datetimeFigureOut">
              <a:rPr lang="en-US" smtClean="0"/>
              <a:t>10/7/2010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B7E3B06-7C4A-4F5B-B885-9C20D93772F7}"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B7E3B06-7C4A-4F5B-B885-9C20D93772F7}" type="slidenum">
              <a:rPr lang="en-US" smtClean="0"/>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5122" name="Group 2"/>
          <p:cNvGrpSpPr>
            <a:grpSpLocks/>
          </p:cNvGrpSpPr>
          <p:nvPr/>
        </p:nvGrpSpPr>
        <p:grpSpPr bwMode="auto">
          <a:xfrm>
            <a:off x="319088" y="1752600"/>
            <a:ext cx="8824912" cy="5129213"/>
            <a:chOff x="201" y="1104"/>
            <a:chExt cx="5559" cy="3231"/>
          </a:xfrm>
        </p:grpSpPr>
        <p:sp>
          <p:nvSpPr>
            <p:cNvPr id="5123" name="Freeform 3"/>
            <p:cNvSpPr>
              <a:spLocks/>
            </p:cNvSpPr>
            <p:nvPr/>
          </p:nvSpPr>
          <p:spPr bwMode="ltGray">
            <a:xfrm>
              <a:off x="210" y="1104"/>
              <a:ext cx="5550" cy="3216"/>
            </a:xfrm>
            <a:custGeom>
              <a:avLst/>
              <a:gdLst/>
              <a:ahLst/>
              <a:cxnLst>
                <a:cxn ang="0">
                  <a:pos x="335" y="0"/>
                </a:cxn>
                <a:cxn ang="0">
                  <a:pos x="333" y="1290"/>
                </a:cxn>
                <a:cxn ang="0">
                  <a:pos x="0" y="1290"/>
                </a:cxn>
                <a:cxn ang="0">
                  <a:pos x="6" y="3210"/>
                </a:cxn>
                <a:cxn ang="0">
                  <a:pos x="5550" y="3216"/>
                </a:cxn>
                <a:cxn ang="0">
                  <a:pos x="5550" y="0"/>
                </a:cxn>
                <a:cxn ang="0">
                  <a:pos x="335" y="0"/>
                </a:cxn>
                <a:cxn ang="0">
                  <a:pos x="335" y="0"/>
                </a:cxn>
              </a:cxnLst>
              <a:rect l="0" t="0" r="r" b="b"/>
              <a:pathLst>
                <a:path w="5550" h="3216">
                  <a:moveTo>
                    <a:pt x="335" y="0"/>
                  </a:moveTo>
                  <a:lnTo>
                    <a:pt x="333" y="1290"/>
                  </a:lnTo>
                  <a:lnTo>
                    <a:pt x="0" y="1290"/>
                  </a:lnTo>
                  <a:lnTo>
                    <a:pt x="6" y="3210"/>
                  </a:lnTo>
                  <a:lnTo>
                    <a:pt x="5550" y="3216"/>
                  </a:lnTo>
                  <a:lnTo>
                    <a:pt x="5550" y="0"/>
                  </a:lnTo>
                  <a:lnTo>
                    <a:pt x="335" y="0"/>
                  </a:lnTo>
                  <a:lnTo>
                    <a:pt x="335" y="0"/>
                  </a:lnTo>
                  <a:close/>
                </a:path>
              </a:pathLst>
            </a:custGeom>
            <a:solidFill>
              <a:schemeClr val="bg2">
                <a:alpha val="39999"/>
              </a:schemeClr>
            </a:solidFill>
            <a:ln w="9525">
              <a:noFill/>
              <a:round/>
              <a:headEnd/>
              <a:tailEnd/>
            </a:ln>
          </p:spPr>
          <p:txBody>
            <a:bodyPr/>
            <a:lstStyle/>
            <a:p>
              <a:endParaRPr lang="en-US"/>
            </a:p>
          </p:txBody>
        </p:sp>
        <p:sp>
          <p:nvSpPr>
            <p:cNvPr id="5124" name="Freeform 4"/>
            <p:cNvSpPr>
              <a:spLocks/>
            </p:cNvSpPr>
            <p:nvPr/>
          </p:nvSpPr>
          <p:spPr bwMode="ltGray">
            <a:xfrm>
              <a:off x="528" y="2400"/>
              <a:ext cx="5232" cy="1920"/>
            </a:xfrm>
            <a:custGeom>
              <a:avLst/>
              <a:gdLst/>
              <a:ahLst/>
              <a:cxnLst>
                <a:cxn ang="0">
                  <a:pos x="0" y="0"/>
                </a:cxn>
                <a:cxn ang="0">
                  <a:pos x="0" y="2182"/>
                </a:cxn>
                <a:cxn ang="0">
                  <a:pos x="4897" y="2182"/>
                </a:cxn>
                <a:cxn ang="0">
                  <a:pos x="4897" y="0"/>
                </a:cxn>
                <a:cxn ang="0">
                  <a:pos x="0" y="0"/>
                </a:cxn>
                <a:cxn ang="0">
                  <a:pos x="0" y="0"/>
                </a:cxn>
              </a:cxnLst>
              <a:rect l="0" t="0" r="r" b="b"/>
              <a:pathLst>
                <a:path w="4897" h="2182">
                  <a:moveTo>
                    <a:pt x="0" y="0"/>
                  </a:moveTo>
                  <a:lnTo>
                    <a:pt x="0" y="2182"/>
                  </a:lnTo>
                  <a:lnTo>
                    <a:pt x="4897" y="2182"/>
                  </a:lnTo>
                  <a:lnTo>
                    <a:pt x="4897" y="0"/>
                  </a:lnTo>
                  <a:lnTo>
                    <a:pt x="0" y="0"/>
                  </a:lnTo>
                  <a:lnTo>
                    <a:pt x="0" y="0"/>
                  </a:lnTo>
                  <a:close/>
                </a:path>
              </a:pathLst>
            </a:custGeom>
            <a:solidFill>
              <a:schemeClr val="bg2">
                <a:alpha val="30000"/>
              </a:schemeClr>
            </a:solidFill>
            <a:ln w="9525">
              <a:noFill/>
              <a:round/>
              <a:headEnd/>
              <a:tailEnd/>
            </a:ln>
          </p:spPr>
          <p:txBody>
            <a:bodyPr/>
            <a:lstStyle/>
            <a:p>
              <a:endParaRPr lang="en-US"/>
            </a:p>
          </p:txBody>
        </p:sp>
        <p:sp>
          <p:nvSpPr>
            <p:cNvPr id="5125" name="Freeform 5"/>
            <p:cNvSpPr>
              <a:spLocks/>
            </p:cNvSpPr>
            <p:nvPr/>
          </p:nvSpPr>
          <p:spPr bwMode="ltGray">
            <a:xfrm>
              <a:off x="201" y="2377"/>
              <a:ext cx="3455" cy="29"/>
            </a:xfrm>
            <a:custGeom>
              <a:avLst/>
              <a:gdLst/>
              <a:ahLst/>
              <a:cxnLst>
                <a:cxn ang="0">
                  <a:pos x="0" y="0"/>
                </a:cxn>
                <a:cxn ang="0">
                  <a:pos x="0" y="149"/>
                </a:cxn>
                <a:cxn ang="0">
                  <a:pos x="5387" y="149"/>
                </a:cxn>
                <a:cxn ang="0">
                  <a:pos x="5387" y="0"/>
                </a:cxn>
                <a:cxn ang="0">
                  <a:pos x="0" y="0"/>
                </a:cxn>
                <a:cxn ang="0">
                  <a:pos x="0" y="0"/>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w="9525" cap="flat" cmpd="sng">
              <a:noFill/>
              <a:prstDash val="solid"/>
              <a:round/>
              <a:headEnd type="none" w="med" len="med"/>
              <a:tailEnd type="none" w="med" len="med"/>
            </a:ln>
            <a:effectLst/>
          </p:spPr>
          <p:txBody>
            <a:bodyPr/>
            <a:lstStyle/>
            <a:p>
              <a:endParaRPr lang="en-US"/>
            </a:p>
          </p:txBody>
        </p:sp>
        <p:sp>
          <p:nvSpPr>
            <p:cNvPr id="5126" name="Freeform 6"/>
            <p:cNvSpPr>
              <a:spLocks/>
            </p:cNvSpPr>
            <p:nvPr/>
          </p:nvSpPr>
          <p:spPr bwMode="ltGray">
            <a:xfrm>
              <a:off x="528" y="1104"/>
              <a:ext cx="4894" cy="29"/>
            </a:xfrm>
            <a:custGeom>
              <a:avLst/>
              <a:gdLst/>
              <a:ahLst/>
              <a:cxnLst>
                <a:cxn ang="0">
                  <a:pos x="0" y="0"/>
                </a:cxn>
                <a:cxn ang="0">
                  <a:pos x="0" y="149"/>
                </a:cxn>
                <a:cxn ang="0">
                  <a:pos x="5387" y="149"/>
                </a:cxn>
                <a:cxn ang="0">
                  <a:pos x="5387" y="0"/>
                </a:cxn>
                <a:cxn ang="0">
                  <a:pos x="0" y="0"/>
                </a:cxn>
                <a:cxn ang="0">
                  <a:pos x="0" y="0"/>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w="9525" cap="flat" cmpd="sng">
              <a:noFill/>
              <a:prstDash val="solid"/>
              <a:round/>
              <a:headEnd type="none" w="med" len="med"/>
              <a:tailEnd type="none" w="med" len="med"/>
            </a:ln>
            <a:effectLst/>
          </p:spPr>
          <p:txBody>
            <a:bodyPr/>
            <a:lstStyle/>
            <a:p>
              <a:endParaRPr lang="en-US"/>
            </a:p>
          </p:txBody>
        </p:sp>
        <p:sp>
          <p:nvSpPr>
            <p:cNvPr id="5127" name="Freeform 7"/>
            <p:cNvSpPr>
              <a:spLocks/>
            </p:cNvSpPr>
            <p:nvPr/>
          </p:nvSpPr>
          <p:spPr bwMode="ltGray">
            <a:xfrm>
              <a:off x="201" y="2377"/>
              <a:ext cx="30" cy="1958"/>
            </a:xfrm>
            <a:custGeom>
              <a:avLst/>
              <a:gdLst/>
              <a:ahLst/>
              <a:cxnLst>
                <a:cxn ang="0">
                  <a:pos x="0" y="0"/>
                </a:cxn>
                <a:cxn ang="0">
                  <a:pos x="0" y="1416"/>
                </a:cxn>
                <a:cxn ang="0">
                  <a:pos x="29" y="1416"/>
                </a:cxn>
                <a:cxn ang="0">
                  <a:pos x="30" y="27"/>
                </a:cxn>
                <a:cxn ang="0">
                  <a:pos x="0" y="0"/>
                </a:cxn>
                <a:cxn ang="0">
                  <a:pos x="0" y="0"/>
                </a:cxn>
              </a:cxnLst>
              <a:rect l="0" t="0" r="r" b="b"/>
              <a:pathLst>
                <a:path w="30" h="1416">
                  <a:moveTo>
                    <a:pt x="0" y="0"/>
                  </a:moveTo>
                  <a:lnTo>
                    <a:pt x="0" y="1416"/>
                  </a:lnTo>
                  <a:lnTo>
                    <a:pt x="29" y="1416"/>
                  </a:lnTo>
                  <a:lnTo>
                    <a:pt x="30" y="27"/>
                  </a:lnTo>
                  <a:lnTo>
                    <a:pt x="0" y="0"/>
                  </a:lnTo>
                  <a:lnTo>
                    <a:pt x="0" y="0"/>
                  </a:lnTo>
                  <a:close/>
                </a:path>
              </a:pathLst>
            </a:custGeom>
            <a:gradFill rotWithShape="1">
              <a:gsLst>
                <a:gs pos="0">
                  <a:schemeClr val="bg2">
                    <a:gamma/>
                    <a:tint val="87843"/>
                    <a:invGamma/>
                  </a:schemeClr>
                </a:gs>
                <a:gs pos="100000">
                  <a:schemeClr val="bg2">
                    <a:alpha val="0"/>
                  </a:schemeClr>
                </a:gs>
              </a:gsLst>
              <a:lin ang="5400000" scaled="1"/>
            </a:gradFill>
            <a:ln w="9525" cap="flat" cmpd="sng">
              <a:noFill/>
              <a:prstDash val="solid"/>
              <a:round/>
              <a:headEnd type="none" w="med" len="med"/>
              <a:tailEnd type="none" w="med" len="med"/>
            </a:ln>
            <a:effectLst/>
          </p:spPr>
          <p:txBody>
            <a:bodyPr/>
            <a:lstStyle/>
            <a:p>
              <a:endParaRPr lang="en-US"/>
            </a:p>
          </p:txBody>
        </p:sp>
        <p:sp>
          <p:nvSpPr>
            <p:cNvPr id="5128" name="Freeform 8"/>
            <p:cNvSpPr>
              <a:spLocks/>
            </p:cNvSpPr>
            <p:nvPr/>
          </p:nvSpPr>
          <p:spPr bwMode="ltGray">
            <a:xfrm>
              <a:off x="528" y="1104"/>
              <a:ext cx="29" cy="3225"/>
            </a:xfrm>
            <a:custGeom>
              <a:avLst/>
              <a:gdLst/>
              <a:ahLst/>
              <a:cxnLst>
                <a:cxn ang="0">
                  <a:pos x="0" y="0"/>
                </a:cxn>
                <a:cxn ang="0">
                  <a:pos x="0" y="2161"/>
                </a:cxn>
                <a:cxn ang="0">
                  <a:pos x="29" y="2161"/>
                </a:cxn>
                <a:cxn ang="0">
                  <a:pos x="27" y="27"/>
                </a:cxn>
                <a:cxn ang="0">
                  <a:pos x="0" y="0"/>
                </a:cxn>
                <a:cxn ang="0">
                  <a:pos x="0" y="0"/>
                </a:cxn>
              </a:cxnLst>
              <a:rect l="0" t="0" r="r" b="b"/>
              <a:pathLst>
                <a:path w="29" h="2161">
                  <a:moveTo>
                    <a:pt x="0" y="0"/>
                  </a:moveTo>
                  <a:lnTo>
                    <a:pt x="0" y="2161"/>
                  </a:lnTo>
                  <a:lnTo>
                    <a:pt x="29" y="2161"/>
                  </a:lnTo>
                  <a:lnTo>
                    <a:pt x="27" y="27"/>
                  </a:lnTo>
                  <a:lnTo>
                    <a:pt x="0" y="0"/>
                  </a:lnTo>
                  <a:lnTo>
                    <a:pt x="0" y="0"/>
                  </a:lnTo>
                  <a:close/>
                </a:path>
              </a:pathLst>
            </a:custGeom>
            <a:gradFill rotWithShape="1">
              <a:gsLst>
                <a:gs pos="0">
                  <a:schemeClr val="bg2">
                    <a:gamma/>
                    <a:tint val="87843"/>
                    <a:invGamma/>
                  </a:schemeClr>
                </a:gs>
                <a:gs pos="100000">
                  <a:schemeClr val="bg2">
                    <a:alpha val="0"/>
                  </a:schemeClr>
                </a:gs>
              </a:gsLst>
              <a:lin ang="5400000" scaled="1"/>
            </a:gradFill>
            <a:ln w="9525" cap="flat" cmpd="sng">
              <a:noFill/>
              <a:prstDash val="solid"/>
              <a:round/>
              <a:headEnd type="none" w="med" len="med"/>
              <a:tailEnd type="none" w="med" len="med"/>
            </a:ln>
            <a:effectLst/>
          </p:spPr>
          <p:txBody>
            <a:bodyPr/>
            <a:lstStyle/>
            <a:p>
              <a:endParaRPr lang="en-US"/>
            </a:p>
          </p:txBody>
        </p:sp>
      </p:grpSp>
      <p:sp>
        <p:nvSpPr>
          <p:cNvPr id="5129" name="Rectangle 9"/>
          <p:cNvSpPr>
            <a:spLocks noGrp="1" noChangeArrowheads="1"/>
          </p:cNvSpPr>
          <p:nvPr>
            <p:ph type="ctrTitle" sz="quarter"/>
          </p:nvPr>
        </p:nvSpPr>
        <p:spPr>
          <a:xfrm>
            <a:off x="990600" y="1905000"/>
            <a:ext cx="7772400" cy="1736725"/>
          </a:xfrm>
        </p:spPr>
        <p:txBody>
          <a:bodyPr anchor="t"/>
          <a:lstStyle>
            <a:lvl1pPr>
              <a:defRPr sz="5400"/>
            </a:lvl1pPr>
          </a:lstStyle>
          <a:p>
            <a:r>
              <a:rPr lang="en-GB"/>
              <a:t>Click to edit Master title style</a:t>
            </a:r>
          </a:p>
        </p:txBody>
      </p:sp>
      <p:sp>
        <p:nvSpPr>
          <p:cNvPr id="5130" name="Rectangle 10"/>
          <p:cNvSpPr>
            <a:spLocks noGrp="1" noChangeArrowheads="1"/>
          </p:cNvSpPr>
          <p:nvPr>
            <p:ph type="subTitle" sz="quarter" idx="1"/>
          </p:nvPr>
        </p:nvSpPr>
        <p:spPr>
          <a:xfrm>
            <a:off x="990600" y="3962400"/>
            <a:ext cx="6781800" cy="1752600"/>
          </a:xfrm>
        </p:spPr>
        <p:txBody>
          <a:bodyPr/>
          <a:lstStyle>
            <a:lvl1pPr marL="0" indent="0">
              <a:buFont typeface="Wingdings" pitchFamily="2" charset="2"/>
              <a:buNone/>
              <a:defRPr/>
            </a:lvl1pPr>
          </a:lstStyle>
          <a:p>
            <a:r>
              <a:rPr lang="en-GB"/>
              <a:t>Click to edit Master subtitle style</a:t>
            </a:r>
          </a:p>
        </p:txBody>
      </p:sp>
      <p:sp>
        <p:nvSpPr>
          <p:cNvPr id="5131" name="Rectangle 11"/>
          <p:cNvSpPr>
            <a:spLocks noGrp="1" noChangeArrowheads="1"/>
          </p:cNvSpPr>
          <p:nvPr>
            <p:ph type="dt" sz="quarter" idx="2"/>
          </p:nvPr>
        </p:nvSpPr>
        <p:spPr>
          <a:xfrm>
            <a:off x="990600" y="6245225"/>
            <a:ext cx="1901825" cy="476250"/>
          </a:xfrm>
        </p:spPr>
        <p:txBody>
          <a:bodyPr/>
          <a:lstStyle>
            <a:lvl1pPr>
              <a:defRPr/>
            </a:lvl1pPr>
          </a:lstStyle>
          <a:p>
            <a:endParaRPr lang="en-GB"/>
          </a:p>
        </p:txBody>
      </p:sp>
      <p:sp>
        <p:nvSpPr>
          <p:cNvPr id="5132" name="Rectangle 12"/>
          <p:cNvSpPr>
            <a:spLocks noGrp="1" noChangeArrowheads="1"/>
          </p:cNvSpPr>
          <p:nvPr>
            <p:ph type="ftr" sz="quarter" idx="3"/>
          </p:nvPr>
        </p:nvSpPr>
        <p:spPr>
          <a:xfrm>
            <a:off x="3468688" y="6245225"/>
            <a:ext cx="2895600" cy="476250"/>
          </a:xfrm>
        </p:spPr>
        <p:txBody>
          <a:bodyPr/>
          <a:lstStyle>
            <a:lvl1pPr>
              <a:defRPr/>
            </a:lvl1pPr>
          </a:lstStyle>
          <a:p>
            <a:endParaRPr lang="en-GB"/>
          </a:p>
        </p:txBody>
      </p:sp>
      <p:sp>
        <p:nvSpPr>
          <p:cNvPr id="5133" name="Rectangle 13"/>
          <p:cNvSpPr>
            <a:spLocks noGrp="1" noChangeArrowheads="1"/>
          </p:cNvSpPr>
          <p:nvPr>
            <p:ph type="sldNum" sz="quarter" idx="4"/>
          </p:nvPr>
        </p:nvSpPr>
        <p:spPr/>
        <p:txBody>
          <a:bodyPr/>
          <a:lstStyle>
            <a:lvl1pPr>
              <a:defRPr/>
            </a:lvl1pPr>
          </a:lstStyle>
          <a:p>
            <a:fld id="{4B6809D8-A88C-4D7F-BA16-E2A3294FF280}" type="slidenum">
              <a:rPr lang="en-GB"/>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68F6A91C-5738-4F93-AF1E-378FD8D5ED7D}" type="slidenum">
              <a:rPr lang="en-GB"/>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8463" y="244475"/>
            <a:ext cx="2097087"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44475"/>
            <a:ext cx="6138863"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67288A3D-397A-40CC-BFEE-5AC2A9F01B94}" type="slidenum">
              <a:rPr lang="en-GB"/>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44475"/>
            <a:ext cx="8385175" cy="14319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838200" y="1905000"/>
            <a:ext cx="3927475" cy="4191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18075" y="1905000"/>
            <a:ext cx="3927475" cy="4191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838200" y="6245225"/>
            <a:ext cx="1901825" cy="476250"/>
          </a:xfrm>
        </p:spPr>
        <p:txBody>
          <a:bodyPr/>
          <a:lstStyle>
            <a:lvl1pPr>
              <a:defRPr/>
            </a:lvl1pPr>
          </a:lstStyle>
          <a:p>
            <a:endParaRPr lang="en-GB"/>
          </a:p>
        </p:txBody>
      </p:sp>
      <p:sp>
        <p:nvSpPr>
          <p:cNvPr id="6" name="Footer Placeholder 5"/>
          <p:cNvSpPr>
            <a:spLocks noGrp="1"/>
          </p:cNvSpPr>
          <p:nvPr>
            <p:ph type="ftr" sz="quarter" idx="11"/>
          </p:nvPr>
        </p:nvSpPr>
        <p:spPr>
          <a:xfrm>
            <a:off x="3429000" y="6245225"/>
            <a:ext cx="2895600" cy="476250"/>
          </a:xfrm>
        </p:spPr>
        <p:txBody>
          <a:bodyPr/>
          <a:lstStyle>
            <a:lvl1pPr>
              <a:defRPr/>
            </a:lvl1pPr>
          </a:lstStyle>
          <a:p>
            <a:endParaRPr lang="en-GB"/>
          </a:p>
        </p:txBody>
      </p:sp>
      <p:sp>
        <p:nvSpPr>
          <p:cNvPr id="7" name="Slide Number Placeholder 6"/>
          <p:cNvSpPr>
            <a:spLocks noGrp="1"/>
          </p:cNvSpPr>
          <p:nvPr>
            <p:ph type="sldNum" sz="quarter" idx="12"/>
          </p:nvPr>
        </p:nvSpPr>
        <p:spPr>
          <a:xfrm>
            <a:off x="6937375" y="6245225"/>
            <a:ext cx="1901825" cy="476250"/>
          </a:xfrm>
        </p:spPr>
        <p:txBody>
          <a:bodyPr/>
          <a:lstStyle>
            <a:lvl1pPr>
              <a:defRPr/>
            </a:lvl1pPr>
          </a:lstStyle>
          <a:p>
            <a:fld id="{1F0F5DF0-FCDF-4828-9304-5CEC57934766}"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5DF5C099-0ADA-4547-B0DB-2D99F750686B}" type="slidenum">
              <a:rPr lang="en-GB"/>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8C44275F-7937-4687-941F-59D234471879}"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905000"/>
            <a:ext cx="3927475"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18075" y="1905000"/>
            <a:ext cx="3927475"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D911AB13-3EF9-4E2C-A4B9-845E65AD4F22}"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GB"/>
          </a:p>
        </p:txBody>
      </p:sp>
      <p:sp>
        <p:nvSpPr>
          <p:cNvPr id="8" name="Footer Placeholder 7"/>
          <p:cNvSpPr>
            <a:spLocks noGrp="1"/>
          </p:cNvSpPr>
          <p:nvPr>
            <p:ph type="ftr" sz="quarter" idx="11"/>
          </p:nvPr>
        </p:nvSpPr>
        <p:spPr/>
        <p:txBody>
          <a:bodyPr/>
          <a:lstStyle>
            <a:lvl1pPr>
              <a:defRPr/>
            </a:lvl1pPr>
          </a:lstStyle>
          <a:p>
            <a:endParaRPr lang="en-GB"/>
          </a:p>
        </p:txBody>
      </p:sp>
      <p:sp>
        <p:nvSpPr>
          <p:cNvPr id="9" name="Slide Number Placeholder 8"/>
          <p:cNvSpPr>
            <a:spLocks noGrp="1"/>
          </p:cNvSpPr>
          <p:nvPr>
            <p:ph type="sldNum" sz="quarter" idx="12"/>
          </p:nvPr>
        </p:nvSpPr>
        <p:spPr/>
        <p:txBody>
          <a:bodyPr/>
          <a:lstStyle>
            <a:lvl1pPr>
              <a:defRPr/>
            </a:lvl1pPr>
          </a:lstStyle>
          <a:p>
            <a:fld id="{58BF0AF8-802F-4D29-A99B-F9EB16D9706B}"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GB"/>
          </a:p>
        </p:txBody>
      </p:sp>
      <p:sp>
        <p:nvSpPr>
          <p:cNvPr id="4" name="Footer Placeholder 3"/>
          <p:cNvSpPr>
            <a:spLocks noGrp="1"/>
          </p:cNvSpPr>
          <p:nvPr>
            <p:ph type="ftr" sz="quarter" idx="11"/>
          </p:nvPr>
        </p:nvSpPr>
        <p:spPr/>
        <p:txBody>
          <a:bodyPr/>
          <a:lstStyle>
            <a:lvl1pPr>
              <a:defRPr/>
            </a:lvl1pPr>
          </a:lstStyle>
          <a:p>
            <a:endParaRPr lang="en-GB"/>
          </a:p>
        </p:txBody>
      </p:sp>
      <p:sp>
        <p:nvSpPr>
          <p:cNvPr id="5" name="Slide Number Placeholder 4"/>
          <p:cNvSpPr>
            <a:spLocks noGrp="1"/>
          </p:cNvSpPr>
          <p:nvPr>
            <p:ph type="sldNum" sz="quarter" idx="12"/>
          </p:nvPr>
        </p:nvSpPr>
        <p:spPr/>
        <p:txBody>
          <a:bodyPr/>
          <a:lstStyle>
            <a:lvl1pPr>
              <a:defRPr/>
            </a:lvl1pPr>
          </a:lstStyle>
          <a:p>
            <a:fld id="{2C8C315C-38C0-4B4C-B609-7EE91F674028}"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p>
        </p:txBody>
      </p:sp>
      <p:sp>
        <p:nvSpPr>
          <p:cNvPr id="3" name="Footer Placeholder 2"/>
          <p:cNvSpPr>
            <a:spLocks noGrp="1"/>
          </p:cNvSpPr>
          <p:nvPr>
            <p:ph type="ftr" sz="quarter" idx="11"/>
          </p:nvPr>
        </p:nvSpPr>
        <p:spPr/>
        <p:txBody>
          <a:bodyPr/>
          <a:lstStyle>
            <a:lvl1pPr>
              <a:defRPr/>
            </a:lvl1pPr>
          </a:lstStyle>
          <a:p>
            <a:endParaRPr lang="en-GB"/>
          </a:p>
        </p:txBody>
      </p:sp>
      <p:sp>
        <p:nvSpPr>
          <p:cNvPr id="4" name="Slide Number Placeholder 3"/>
          <p:cNvSpPr>
            <a:spLocks noGrp="1"/>
          </p:cNvSpPr>
          <p:nvPr>
            <p:ph type="sldNum" sz="quarter" idx="12"/>
          </p:nvPr>
        </p:nvSpPr>
        <p:spPr/>
        <p:txBody>
          <a:bodyPr/>
          <a:lstStyle>
            <a:lvl1pPr>
              <a:defRPr/>
            </a:lvl1pPr>
          </a:lstStyle>
          <a:p>
            <a:fld id="{D5F80E99-916C-4178-A68D-9B4D6295E7A3}"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586A8404-F086-4575-B093-7BDF2F8D606C}"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FAB70162-4F75-492E-8CCB-74C94F92A9E4}"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accent2"/>
            </a:gs>
          </a:gsLst>
          <a:lin ang="5400000" scaled="1"/>
        </a:gradFill>
        <a:effectLst/>
      </p:bgPr>
    </p:bg>
    <p:spTree>
      <p:nvGrpSpPr>
        <p:cNvPr id="1" name=""/>
        <p:cNvGrpSpPr/>
        <p:nvPr/>
      </p:nvGrpSpPr>
      <p:grpSpPr>
        <a:xfrm>
          <a:off x="0" y="0"/>
          <a:ext cx="0" cy="0"/>
          <a:chOff x="0" y="0"/>
          <a:chExt cx="0" cy="0"/>
        </a:xfrm>
      </p:grpSpPr>
      <p:grpSp>
        <p:nvGrpSpPr>
          <p:cNvPr id="4098" name="Group 2"/>
          <p:cNvGrpSpPr>
            <a:grpSpLocks/>
          </p:cNvGrpSpPr>
          <p:nvPr/>
        </p:nvGrpSpPr>
        <p:grpSpPr bwMode="auto">
          <a:xfrm>
            <a:off x="319088" y="1828800"/>
            <a:ext cx="8824912" cy="5029200"/>
            <a:chOff x="201" y="1152"/>
            <a:chExt cx="5559" cy="3168"/>
          </a:xfrm>
        </p:grpSpPr>
        <p:sp>
          <p:nvSpPr>
            <p:cNvPr id="4099" name="Freeform 3"/>
            <p:cNvSpPr>
              <a:spLocks/>
            </p:cNvSpPr>
            <p:nvPr/>
          </p:nvSpPr>
          <p:spPr bwMode="ltGray">
            <a:xfrm>
              <a:off x="528" y="2909"/>
              <a:ext cx="5232" cy="1411"/>
            </a:xfrm>
            <a:custGeom>
              <a:avLst/>
              <a:gdLst/>
              <a:ahLst/>
              <a:cxnLst>
                <a:cxn ang="0">
                  <a:pos x="0" y="0"/>
                </a:cxn>
                <a:cxn ang="0">
                  <a:pos x="0" y="2182"/>
                </a:cxn>
                <a:cxn ang="0">
                  <a:pos x="4897" y="2182"/>
                </a:cxn>
                <a:cxn ang="0">
                  <a:pos x="4897" y="0"/>
                </a:cxn>
                <a:cxn ang="0">
                  <a:pos x="0" y="0"/>
                </a:cxn>
                <a:cxn ang="0">
                  <a:pos x="0" y="0"/>
                </a:cxn>
              </a:cxnLst>
              <a:rect l="0" t="0" r="r" b="b"/>
              <a:pathLst>
                <a:path w="4897" h="2182">
                  <a:moveTo>
                    <a:pt x="0" y="0"/>
                  </a:moveTo>
                  <a:lnTo>
                    <a:pt x="0" y="2182"/>
                  </a:lnTo>
                  <a:lnTo>
                    <a:pt x="4897" y="2182"/>
                  </a:lnTo>
                  <a:lnTo>
                    <a:pt x="4897" y="0"/>
                  </a:lnTo>
                  <a:lnTo>
                    <a:pt x="0" y="0"/>
                  </a:lnTo>
                  <a:lnTo>
                    <a:pt x="0" y="0"/>
                  </a:lnTo>
                  <a:close/>
                </a:path>
              </a:pathLst>
            </a:custGeom>
            <a:solidFill>
              <a:schemeClr val="bg2">
                <a:alpha val="30000"/>
              </a:schemeClr>
            </a:solidFill>
            <a:ln w="9525">
              <a:noFill/>
              <a:round/>
              <a:headEnd/>
              <a:tailEnd/>
            </a:ln>
          </p:spPr>
          <p:txBody>
            <a:bodyPr/>
            <a:lstStyle/>
            <a:p>
              <a:endParaRPr lang="en-US"/>
            </a:p>
          </p:txBody>
        </p:sp>
        <p:sp>
          <p:nvSpPr>
            <p:cNvPr id="4100" name="Freeform 4"/>
            <p:cNvSpPr>
              <a:spLocks/>
            </p:cNvSpPr>
            <p:nvPr/>
          </p:nvSpPr>
          <p:spPr bwMode="ltGray">
            <a:xfrm>
              <a:off x="210" y="1152"/>
              <a:ext cx="5550" cy="3168"/>
            </a:xfrm>
            <a:custGeom>
              <a:avLst/>
              <a:gdLst/>
              <a:ahLst/>
              <a:cxnLst>
                <a:cxn ang="0">
                  <a:pos x="330" y="1764"/>
                </a:cxn>
                <a:cxn ang="0">
                  <a:pos x="0" y="1764"/>
                </a:cxn>
                <a:cxn ang="0">
                  <a:pos x="0" y="3168"/>
                </a:cxn>
                <a:cxn ang="0">
                  <a:pos x="5550" y="3168"/>
                </a:cxn>
                <a:cxn ang="0">
                  <a:pos x="5550" y="0"/>
                </a:cxn>
                <a:cxn ang="0">
                  <a:pos x="330" y="0"/>
                </a:cxn>
                <a:cxn ang="0">
                  <a:pos x="330" y="1764"/>
                </a:cxn>
              </a:cxnLst>
              <a:rect l="0" t="0" r="r" b="b"/>
              <a:pathLst>
                <a:path w="5550" h="3168">
                  <a:moveTo>
                    <a:pt x="330" y="1764"/>
                  </a:moveTo>
                  <a:lnTo>
                    <a:pt x="0" y="1764"/>
                  </a:lnTo>
                  <a:lnTo>
                    <a:pt x="0" y="3168"/>
                  </a:lnTo>
                  <a:lnTo>
                    <a:pt x="5550" y="3168"/>
                  </a:lnTo>
                  <a:lnTo>
                    <a:pt x="5550" y="0"/>
                  </a:lnTo>
                  <a:lnTo>
                    <a:pt x="330" y="0"/>
                  </a:lnTo>
                  <a:lnTo>
                    <a:pt x="330" y="1764"/>
                  </a:lnTo>
                  <a:close/>
                </a:path>
              </a:pathLst>
            </a:custGeom>
            <a:solidFill>
              <a:schemeClr val="bg2">
                <a:alpha val="30000"/>
              </a:schemeClr>
            </a:solidFill>
            <a:ln w="9525">
              <a:noFill/>
              <a:round/>
              <a:headEnd/>
              <a:tailEnd/>
            </a:ln>
          </p:spPr>
          <p:txBody>
            <a:bodyPr/>
            <a:lstStyle/>
            <a:p>
              <a:endParaRPr lang="en-US"/>
            </a:p>
          </p:txBody>
        </p:sp>
        <p:sp>
          <p:nvSpPr>
            <p:cNvPr id="4101" name="Freeform 5"/>
            <p:cNvSpPr>
              <a:spLocks/>
            </p:cNvSpPr>
            <p:nvPr/>
          </p:nvSpPr>
          <p:spPr bwMode="ltGray">
            <a:xfrm>
              <a:off x="528" y="2932"/>
              <a:ext cx="5232" cy="1388"/>
            </a:xfrm>
            <a:custGeom>
              <a:avLst/>
              <a:gdLst/>
              <a:ahLst/>
              <a:cxnLst>
                <a:cxn ang="0">
                  <a:pos x="0" y="0"/>
                </a:cxn>
                <a:cxn ang="0">
                  <a:pos x="0" y="2182"/>
                </a:cxn>
                <a:cxn ang="0">
                  <a:pos x="4897" y="2182"/>
                </a:cxn>
                <a:cxn ang="0">
                  <a:pos x="4897" y="0"/>
                </a:cxn>
                <a:cxn ang="0">
                  <a:pos x="0" y="0"/>
                </a:cxn>
                <a:cxn ang="0">
                  <a:pos x="0" y="0"/>
                </a:cxn>
              </a:cxnLst>
              <a:rect l="0" t="0" r="r" b="b"/>
              <a:pathLst>
                <a:path w="4897" h="2182">
                  <a:moveTo>
                    <a:pt x="0" y="0"/>
                  </a:moveTo>
                  <a:lnTo>
                    <a:pt x="0" y="2182"/>
                  </a:lnTo>
                  <a:lnTo>
                    <a:pt x="4897" y="2182"/>
                  </a:lnTo>
                  <a:lnTo>
                    <a:pt x="4897" y="0"/>
                  </a:lnTo>
                  <a:lnTo>
                    <a:pt x="0" y="0"/>
                  </a:lnTo>
                  <a:lnTo>
                    <a:pt x="0" y="0"/>
                  </a:lnTo>
                  <a:close/>
                </a:path>
              </a:pathLst>
            </a:custGeom>
            <a:solidFill>
              <a:schemeClr val="accent2">
                <a:alpha val="0"/>
              </a:schemeClr>
            </a:solidFill>
            <a:ln w="9525">
              <a:noFill/>
              <a:round/>
              <a:headEnd/>
              <a:tailEnd/>
            </a:ln>
          </p:spPr>
          <p:txBody>
            <a:bodyPr/>
            <a:lstStyle/>
            <a:p>
              <a:endParaRPr lang="en-US"/>
            </a:p>
          </p:txBody>
        </p:sp>
        <p:sp>
          <p:nvSpPr>
            <p:cNvPr id="4102" name="Freeform 6"/>
            <p:cNvSpPr>
              <a:spLocks/>
            </p:cNvSpPr>
            <p:nvPr/>
          </p:nvSpPr>
          <p:spPr bwMode="ltGray">
            <a:xfrm>
              <a:off x="528" y="1152"/>
              <a:ext cx="4607" cy="29"/>
            </a:xfrm>
            <a:custGeom>
              <a:avLst/>
              <a:gdLst/>
              <a:ahLst/>
              <a:cxnLst>
                <a:cxn ang="0">
                  <a:pos x="0" y="0"/>
                </a:cxn>
                <a:cxn ang="0">
                  <a:pos x="0" y="149"/>
                </a:cxn>
                <a:cxn ang="0">
                  <a:pos x="5387" y="149"/>
                </a:cxn>
                <a:cxn ang="0">
                  <a:pos x="5387" y="0"/>
                </a:cxn>
                <a:cxn ang="0">
                  <a:pos x="0" y="0"/>
                </a:cxn>
                <a:cxn ang="0">
                  <a:pos x="0" y="0"/>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w="9525" cap="flat" cmpd="sng">
              <a:noFill/>
              <a:prstDash val="solid"/>
              <a:round/>
              <a:headEnd type="none" w="med" len="med"/>
              <a:tailEnd type="none" w="med" len="med"/>
            </a:ln>
            <a:effectLst/>
          </p:spPr>
          <p:txBody>
            <a:bodyPr/>
            <a:lstStyle/>
            <a:p>
              <a:endParaRPr lang="en-US"/>
            </a:p>
          </p:txBody>
        </p:sp>
        <p:sp>
          <p:nvSpPr>
            <p:cNvPr id="4103" name="Freeform 7"/>
            <p:cNvSpPr>
              <a:spLocks/>
            </p:cNvSpPr>
            <p:nvPr/>
          </p:nvSpPr>
          <p:spPr bwMode="ltGray">
            <a:xfrm>
              <a:off x="528" y="1152"/>
              <a:ext cx="29" cy="1785"/>
            </a:xfrm>
            <a:custGeom>
              <a:avLst/>
              <a:gdLst/>
              <a:ahLst/>
              <a:cxnLst>
                <a:cxn ang="0">
                  <a:pos x="0" y="0"/>
                </a:cxn>
                <a:cxn ang="0">
                  <a:pos x="0" y="2161"/>
                </a:cxn>
                <a:cxn ang="0">
                  <a:pos x="29" y="2161"/>
                </a:cxn>
                <a:cxn ang="0">
                  <a:pos x="27" y="27"/>
                </a:cxn>
                <a:cxn ang="0">
                  <a:pos x="0" y="0"/>
                </a:cxn>
                <a:cxn ang="0">
                  <a:pos x="0" y="0"/>
                </a:cxn>
              </a:cxnLst>
              <a:rect l="0" t="0" r="r" b="b"/>
              <a:pathLst>
                <a:path w="29" h="2161">
                  <a:moveTo>
                    <a:pt x="0" y="0"/>
                  </a:moveTo>
                  <a:lnTo>
                    <a:pt x="0" y="2161"/>
                  </a:lnTo>
                  <a:lnTo>
                    <a:pt x="29" y="2161"/>
                  </a:lnTo>
                  <a:lnTo>
                    <a:pt x="27" y="27"/>
                  </a:lnTo>
                  <a:lnTo>
                    <a:pt x="0" y="0"/>
                  </a:lnTo>
                  <a:lnTo>
                    <a:pt x="0" y="0"/>
                  </a:lnTo>
                  <a:close/>
                </a:path>
              </a:pathLst>
            </a:custGeom>
            <a:gradFill rotWithShape="1">
              <a:gsLst>
                <a:gs pos="0">
                  <a:schemeClr val="bg2">
                    <a:gamma/>
                    <a:tint val="87843"/>
                    <a:invGamma/>
                  </a:schemeClr>
                </a:gs>
                <a:gs pos="100000">
                  <a:schemeClr val="bg2"/>
                </a:gs>
              </a:gsLst>
              <a:lin ang="5400000" scaled="1"/>
            </a:gradFill>
            <a:ln w="9525" cap="flat" cmpd="sng">
              <a:noFill/>
              <a:prstDash val="solid"/>
              <a:round/>
              <a:headEnd type="none" w="med" len="med"/>
              <a:tailEnd type="none" w="med" len="med"/>
            </a:ln>
            <a:effectLst/>
          </p:spPr>
          <p:txBody>
            <a:bodyPr/>
            <a:lstStyle/>
            <a:p>
              <a:endParaRPr lang="en-US"/>
            </a:p>
          </p:txBody>
        </p:sp>
        <p:sp>
          <p:nvSpPr>
            <p:cNvPr id="4104" name="Freeform 8"/>
            <p:cNvSpPr>
              <a:spLocks/>
            </p:cNvSpPr>
            <p:nvPr/>
          </p:nvSpPr>
          <p:spPr bwMode="ltGray">
            <a:xfrm>
              <a:off x="527" y="2904"/>
              <a:ext cx="29" cy="1416"/>
            </a:xfrm>
            <a:custGeom>
              <a:avLst/>
              <a:gdLst/>
              <a:ahLst/>
              <a:cxnLst>
                <a:cxn ang="0">
                  <a:pos x="0" y="1416"/>
                </a:cxn>
                <a:cxn ang="0">
                  <a:pos x="29" y="1416"/>
                </a:cxn>
                <a:cxn ang="0">
                  <a:pos x="28" y="24"/>
                </a:cxn>
                <a:cxn ang="0">
                  <a:pos x="0" y="0"/>
                </a:cxn>
                <a:cxn ang="0">
                  <a:pos x="0" y="1416"/>
                </a:cxn>
              </a:cxnLst>
              <a:rect l="0" t="0" r="r" b="b"/>
              <a:pathLst>
                <a:path w="29" h="1416">
                  <a:moveTo>
                    <a:pt x="0" y="1416"/>
                  </a:moveTo>
                  <a:lnTo>
                    <a:pt x="29" y="1416"/>
                  </a:lnTo>
                  <a:lnTo>
                    <a:pt x="28" y="24"/>
                  </a:lnTo>
                  <a:lnTo>
                    <a:pt x="0" y="0"/>
                  </a:lnTo>
                  <a:lnTo>
                    <a:pt x="0" y="1416"/>
                  </a:lnTo>
                  <a:close/>
                </a:path>
              </a:pathLst>
            </a:custGeom>
            <a:gradFill rotWithShape="1">
              <a:gsLst>
                <a:gs pos="0">
                  <a:schemeClr val="bg2">
                    <a:gamma/>
                    <a:tint val="87843"/>
                    <a:invGamma/>
                  </a:schemeClr>
                </a:gs>
                <a:gs pos="100000">
                  <a:schemeClr val="bg2">
                    <a:alpha val="0"/>
                  </a:schemeClr>
                </a:gs>
              </a:gsLst>
              <a:lin ang="5400000" scaled="1"/>
            </a:gradFill>
            <a:ln w="9525" cap="flat" cmpd="sng">
              <a:noFill/>
              <a:prstDash val="solid"/>
              <a:round/>
              <a:headEnd type="none" w="med" len="med"/>
              <a:tailEnd type="none" w="med" len="med"/>
            </a:ln>
            <a:effectLst/>
          </p:spPr>
          <p:txBody>
            <a:bodyPr/>
            <a:lstStyle/>
            <a:p>
              <a:endParaRPr lang="en-US"/>
            </a:p>
          </p:txBody>
        </p:sp>
        <p:sp>
          <p:nvSpPr>
            <p:cNvPr id="4105" name="Freeform 9"/>
            <p:cNvSpPr>
              <a:spLocks/>
            </p:cNvSpPr>
            <p:nvPr/>
          </p:nvSpPr>
          <p:spPr bwMode="ltGray">
            <a:xfrm>
              <a:off x="201" y="2904"/>
              <a:ext cx="2879" cy="29"/>
            </a:xfrm>
            <a:custGeom>
              <a:avLst/>
              <a:gdLst/>
              <a:ahLst/>
              <a:cxnLst>
                <a:cxn ang="0">
                  <a:pos x="0" y="0"/>
                </a:cxn>
                <a:cxn ang="0">
                  <a:pos x="0" y="149"/>
                </a:cxn>
                <a:cxn ang="0">
                  <a:pos x="5387" y="149"/>
                </a:cxn>
                <a:cxn ang="0">
                  <a:pos x="5387" y="0"/>
                </a:cxn>
                <a:cxn ang="0">
                  <a:pos x="0" y="0"/>
                </a:cxn>
                <a:cxn ang="0">
                  <a:pos x="0" y="0"/>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w="9525" cap="flat" cmpd="sng">
              <a:noFill/>
              <a:prstDash val="solid"/>
              <a:round/>
              <a:headEnd type="none" w="med" len="med"/>
              <a:tailEnd type="none" w="med" len="med"/>
            </a:ln>
            <a:effectLst/>
          </p:spPr>
          <p:txBody>
            <a:bodyPr/>
            <a:lstStyle/>
            <a:p>
              <a:endParaRPr lang="en-US"/>
            </a:p>
          </p:txBody>
        </p:sp>
        <p:sp>
          <p:nvSpPr>
            <p:cNvPr id="4106" name="Freeform 10"/>
            <p:cNvSpPr>
              <a:spLocks/>
            </p:cNvSpPr>
            <p:nvPr/>
          </p:nvSpPr>
          <p:spPr bwMode="ltGray">
            <a:xfrm>
              <a:off x="201" y="2904"/>
              <a:ext cx="30" cy="1416"/>
            </a:xfrm>
            <a:custGeom>
              <a:avLst/>
              <a:gdLst/>
              <a:ahLst/>
              <a:cxnLst>
                <a:cxn ang="0">
                  <a:pos x="0" y="0"/>
                </a:cxn>
                <a:cxn ang="0">
                  <a:pos x="0" y="1416"/>
                </a:cxn>
                <a:cxn ang="0">
                  <a:pos x="29" y="1416"/>
                </a:cxn>
                <a:cxn ang="0">
                  <a:pos x="30" y="27"/>
                </a:cxn>
                <a:cxn ang="0">
                  <a:pos x="0" y="0"/>
                </a:cxn>
                <a:cxn ang="0">
                  <a:pos x="0" y="0"/>
                </a:cxn>
              </a:cxnLst>
              <a:rect l="0" t="0" r="r" b="b"/>
              <a:pathLst>
                <a:path w="30" h="1416">
                  <a:moveTo>
                    <a:pt x="0" y="0"/>
                  </a:moveTo>
                  <a:lnTo>
                    <a:pt x="0" y="1416"/>
                  </a:lnTo>
                  <a:lnTo>
                    <a:pt x="29" y="1416"/>
                  </a:lnTo>
                  <a:lnTo>
                    <a:pt x="30" y="27"/>
                  </a:lnTo>
                  <a:lnTo>
                    <a:pt x="0" y="0"/>
                  </a:lnTo>
                  <a:lnTo>
                    <a:pt x="0" y="0"/>
                  </a:lnTo>
                  <a:close/>
                </a:path>
              </a:pathLst>
            </a:custGeom>
            <a:gradFill rotWithShape="1">
              <a:gsLst>
                <a:gs pos="0">
                  <a:schemeClr val="bg2">
                    <a:gamma/>
                    <a:tint val="87843"/>
                    <a:invGamma/>
                  </a:schemeClr>
                </a:gs>
                <a:gs pos="100000">
                  <a:schemeClr val="bg2">
                    <a:alpha val="10001"/>
                  </a:schemeClr>
                </a:gs>
              </a:gsLst>
              <a:lin ang="5400000" scaled="1"/>
            </a:gradFill>
            <a:ln w="9525" cap="flat" cmpd="sng">
              <a:noFill/>
              <a:prstDash val="solid"/>
              <a:round/>
              <a:headEnd type="none" w="med" len="med"/>
              <a:tailEnd type="none" w="med" len="med"/>
            </a:ln>
            <a:effectLst/>
          </p:spPr>
          <p:txBody>
            <a:bodyPr/>
            <a:lstStyle/>
            <a:p>
              <a:endParaRPr lang="en-US"/>
            </a:p>
          </p:txBody>
        </p:sp>
      </p:grpSp>
      <p:sp>
        <p:nvSpPr>
          <p:cNvPr id="4107" name="Rectangle 11"/>
          <p:cNvSpPr>
            <a:spLocks noGrp="1" noChangeArrowheads="1"/>
          </p:cNvSpPr>
          <p:nvPr>
            <p:ph type="dt" sz="half" idx="2"/>
          </p:nvPr>
        </p:nvSpPr>
        <p:spPr bwMode="auto">
          <a:xfrm>
            <a:off x="838200" y="6245225"/>
            <a:ext cx="190182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effectLst>
                  <a:outerShdw blurRad="38100" dist="38100" dir="2700000" algn="tl">
                    <a:srgbClr val="000000"/>
                  </a:outerShdw>
                </a:effectLst>
              </a:defRPr>
            </a:lvl1pPr>
          </a:lstStyle>
          <a:p>
            <a:endParaRPr lang="en-GB"/>
          </a:p>
        </p:txBody>
      </p:sp>
      <p:sp>
        <p:nvSpPr>
          <p:cNvPr id="4108" name="Rectangle 12"/>
          <p:cNvSpPr>
            <a:spLocks noGrp="1" noChangeArrowheads="1"/>
          </p:cNvSpPr>
          <p:nvPr>
            <p:ph type="ftr" sz="quarter" idx="3"/>
          </p:nvPr>
        </p:nvSpPr>
        <p:spPr bwMode="auto">
          <a:xfrm>
            <a:off x="34290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effectLst>
                  <a:outerShdw blurRad="38100" dist="38100" dir="2700000" algn="tl">
                    <a:srgbClr val="000000"/>
                  </a:outerShdw>
                </a:effectLst>
              </a:defRPr>
            </a:lvl1pPr>
          </a:lstStyle>
          <a:p>
            <a:endParaRPr lang="en-GB"/>
          </a:p>
        </p:txBody>
      </p:sp>
      <p:sp>
        <p:nvSpPr>
          <p:cNvPr id="4109" name="Rectangle 13"/>
          <p:cNvSpPr>
            <a:spLocks noGrp="1" noChangeArrowheads="1"/>
          </p:cNvSpPr>
          <p:nvPr>
            <p:ph type="sldNum" sz="quarter" idx="4"/>
          </p:nvPr>
        </p:nvSpPr>
        <p:spPr bwMode="auto">
          <a:xfrm>
            <a:off x="6937375" y="6245225"/>
            <a:ext cx="190182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effectLst>
                  <a:outerShdw blurRad="38100" dist="38100" dir="2700000" algn="tl">
                    <a:srgbClr val="000000"/>
                  </a:outerShdw>
                </a:effectLst>
              </a:defRPr>
            </a:lvl1pPr>
          </a:lstStyle>
          <a:p>
            <a:fld id="{DCC9CCAA-F703-41C1-80B5-E75A827194D6}" type="slidenum">
              <a:rPr lang="en-GB"/>
              <a:pPr/>
              <a:t>‹#›</a:t>
            </a:fld>
            <a:endParaRPr lang="en-GB"/>
          </a:p>
        </p:txBody>
      </p:sp>
      <p:sp>
        <p:nvSpPr>
          <p:cNvPr id="4110" name="Rectangle 14"/>
          <p:cNvSpPr>
            <a:spLocks noGrp="1" noRot="1" noChangeArrowheads="1"/>
          </p:cNvSpPr>
          <p:nvPr>
            <p:ph type="title"/>
          </p:nvPr>
        </p:nvSpPr>
        <p:spPr bwMode="auto">
          <a:xfrm>
            <a:off x="457200" y="244475"/>
            <a:ext cx="8385175" cy="14319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4111" name="Rectangle 15"/>
          <p:cNvSpPr>
            <a:spLocks noGrp="1" noRot="1" noChangeArrowheads="1"/>
          </p:cNvSpPr>
          <p:nvPr>
            <p:ph type="body" idx="1"/>
          </p:nvPr>
        </p:nvSpPr>
        <p:spPr bwMode="auto">
          <a:xfrm>
            <a:off x="838200" y="1905000"/>
            <a:ext cx="8007350" cy="419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xStyles>
    <p:titleStyle>
      <a:lvl1pPr algn="l"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2pPr>
      <a:lvl3pPr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3pPr>
      <a:lvl4pPr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4pPr>
      <a:lvl5pPr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5pPr>
      <a:lvl6pPr marL="4572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6pPr>
      <a:lvl7pPr marL="9144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7pPr>
      <a:lvl8pPr marL="13716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8pPr>
      <a:lvl9pPr marL="18288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9pPr>
    </p:titleStyle>
    <p:bodyStyle>
      <a:lvl1pPr marL="342900" indent="-342900" algn="l" rtl="0" fontAlgn="base">
        <a:spcBef>
          <a:spcPct val="20000"/>
        </a:spcBef>
        <a:spcAft>
          <a:spcPct val="0"/>
        </a:spcAft>
        <a:buClr>
          <a:schemeClr val="hlink"/>
        </a:buClr>
        <a:buFont typeface="Wingdings" pitchFamily="2" charset="2"/>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accent2"/>
        </a:buClr>
        <a:buFont typeface="Wingdings" pitchFamily="2" charset="2"/>
        <a:buChar char="§"/>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accent2"/>
        </a:buClr>
        <a:buFont typeface="Wingdings" pitchFamily="2" charset="2"/>
        <a:buChar char="§"/>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enchantedlearning.com/subjects/rainforest/glossary/indexi.shtml#indigenous"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12.jpeg"/><Relationship Id="rId4" Type="http://schemas.openxmlformats.org/officeDocument/2006/relationships/hyperlink" Target="http://en.wikipedia.org/wiki/File:Alto_orinoco5.jpg"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enchantedlearning.com/subjects/birds/printouts/Toucancoloring.s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Strata's%20of%20the%20rain%20forest.doc" TargetMode="Externa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hyperlink" Target="http://www.enchantedlearning.com/subjects/rainforest/Animals.shtml" TargetMode="External"/><Relationship Id="rId7"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hyperlink" Target="http://www.enchantedlearning.com/subjects/mammals/sloth/index.shtml" TargetMode="External"/><Relationship Id="rId5" Type="http://schemas.openxmlformats.org/officeDocument/2006/relationships/image" Target="../media/image4.png"/><Relationship Id="rId4" Type="http://schemas.openxmlformats.org/officeDocument/2006/relationships/hyperlink" Target="http://www.enchantedlearning.com/subjects/birds/info/Cuckoo.shtml"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gif"/><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3" Type="http://schemas.openxmlformats.org/officeDocument/2006/relationships/hyperlink" Target="http://www.enchantedlearning.com/subjects/astronomy/planets/earth/Atmosphere.shtml" TargetMode="External"/><Relationship Id="rId2" Type="http://schemas.openxmlformats.org/officeDocument/2006/relationships/hyperlink" Target="http://www.enchantedlearning.com/subjects/astronomy/planets/earth/Greenhouse.shtml" TargetMode="External"/><Relationship Id="rId1" Type="http://schemas.openxmlformats.org/officeDocument/2006/relationships/slideLayout" Target="../slideLayouts/slideLayout2.xml"/><Relationship Id="rId6" Type="http://schemas.openxmlformats.org/officeDocument/2006/relationships/image" Target="http://www.enchantedlearning.com/crafts/strings/rainforest/done.GIF" TargetMode="External"/><Relationship Id="rId5" Type="http://schemas.openxmlformats.org/officeDocument/2006/relationships/image" Target="../media/image11.gif"/><Relationship Id="rId4" Type="http://schemas.openxmlformats.org/officeDocument/2006/relationships/hyperlink" Target="http://www.enchantedlearning.com/crafts/strings/rainfores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algn="ctr"/>
            <a:r>
              <a:rPr lang="en-GB" sz="7200"/>
              <a:t>The Rain Forest</a:t>
            </a:r>
          </a:p>
        </p:txBody>
      </p:sp>
      <p:sp>
        <p:nvSpPr>
          <p:cNvPr id="2051" name="Rectangle 3"/>
          <p:cNvSpPr>
            <a:spLocks noGrp="1" noChangeArrowheads="1"/>
          </p:cNvSpPr>
          <p:nvPr>
            <p:ph type="subTitle" idx="1"/>
          </p:nvPr>
        </p:nvSpPr>
        <p:spPr/>
        <p:txBody>
          <a:bodyPr/>
          <a:lstStyle/>
          <a:p>
            <a:endParaRPr lang="en-GB"/>
          </a:p>
          <a:p>
            <a:endParaRPr lang="en-GB"/>
          </a:p>
          <a:p>
            <a:r>
              <a:rPr lang="en-GB"/>
              <a:t>Miss Sadler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Rot="1" noChangeArrowheads="1"/>
          </p:cNvSpPr>
          <p:nvPr>
            <p:ph type="title"/>
          </p:nvPr>
        </p:nvSpPr>
        <p:spPr>
          <a:xfrm>
            <a:off x="395536" y="0"/>
            <a:ext cx="8385175" cy="736253"/>
          </a:xfrm>
        </p:spPr>
        <p:txBody>
          <a:bodyPr/>
          <a:lstStyle/>
          <a:p>
            <a:pPr algn="ctr"/>
            <a:r>
              <a:rPr lang="en-GB" sz="3200" b="0" dirty="0"/>
              <a:t>People Living in Tropical Rainforests</a:t>
            </a:r>
          </a:p>
        </p:txBody>
      </p:sp>
      <p:sp>
        <p:nvSpPr>
          <p:cNvPr id="29699" name="Rectangle 3"/>
          <p:cNvSpPr>
            <a:spLocks noGrp="1" noRot="1" noChangeArrowheads="1"/>
          </p:cNvSpPr>
          <p:nvPr>
            <p:ph type="body" idx="1"/>
          </p:nvPr>
        </p:nvSpPr>
        <p:spPr>
          <a:xfrm>
            <a:off x="0" y="1052736"/>
            <a:ext cx="8892480" cy="4695602"/>
          </a:xfrm>
        </p:spPr>
        <p:txBody>
          <a:bodyPr/>
          <a:lstStyle/>
          <a:p>
            <a:pPr>
              <a:lnSpc>
                <a:spcPct val="80000"/>
              </a:lnSpc>
            </a:pPr>
            <a:r>
              <a:rPr lang="en-GB" sz="1800" dirty="0"/>
              <a:t/>
            </a:r>
            <a:br>
              <a:rPr lang="en-GB" sz="1800" dirty="0"/>
            </a:br>
            <a:r>
              <a:rPr lang="en-GB" sz="2000" dirty="0">
                <a:solidFill>
                  <a:srgbClr val="003300"/>
                </a:solidFill>
              </a:rPr>
              <a:t>There are many </a:t>
            </a:r>
            <a:r>
              <a:rPr lang="en-GB" sz="2000" dirty="0">
                <a:solidFill>
                  <a:srgbClr val="003300"/>
                </a:solidFill>
                <a:hlinkClick r:id="rId3"/>
              </a:rPr>
              <a:t>indigenous</a:t>
            </a:r>
            <a:r>
              <a:rPr lang="en-GB" sz="2000" dirty="0">
                <a:solidFill>
                  <a:srgbClr val="003300"/>
                </a:solidFill>
              </a:rPr>
              <a:t> groups of people who have live in the tropical rainforests. Many of these groups, like the </a:t>
            </a:r>
            <a:r>
              <a:rPr lang="en-GB" sz="2000" dirty="0" err="1">
                <a:solidFill>
                  <a:srgbClr val="003300"/>
                </a:solidFill>
              </a:rPr>
              <a:t>Yanomami</a:t>
            </a:r>
            <a:r>
              <a:rPr lang="en-GB" sz="2000" dirty="0">
                <a:solidFill>
                  <a:srgbClr val="003300"/>
                </a:solidFill>
              </a:rPr>
              <a:t> tribe of the Amazon rainforests of Brazil and southern Venezuela, have lived in scattered villages in the rainforests for hundreds or thousands of years. These tribes get their food, clothing, and housing mainly from materials they obtain in the forests. </a:t>
            </a:r>
          </a:p>
          <a:p>
            <a:pPr>
              <a:lnSpc>
                <a:spcPct val="80000"/>
              </a:lnSpc>
            </a:pPr>
            <a:r>
              <a:rPr lang="en-GB" sz="2000" dirty="0">
                <a:solidFill>
                  <a:srgbClr val="003300"/>
                </a:solidFill>
              </a:rPr>
              <a:t>Forest people are mostly hunter-gatherers; they get their food by hunting for meat (and fishing for fish) and gathering edible plants, like starchy roots and fruit. Many also have small gardens in cleared areas of the forest. Since the soil in the rainforest is so poor, the garden areas must be moved after just a few years, and another part of the forest is cleared. </a:t>
            </a:r>
          </a:p>
          <a:p>
            <a:pPr>
              <a:lnSpc>
                <a:spcPct val="80000"/>
              </a:lnSpc>
            </a:pPr>
            <a:r>
              <a:rPr lang="en-GB" sz="2000" dirty="0">
                <a:solidFill>
                  <a:srgbClr val="003300"/>
                </a:solidFill>
              </a:rPr>
              <a:t>Most indigenous populations are declining. There are many reasons for this. Their primary problems are disease (like smallpox and measles, which were inadvertently introduced by Europeans) and governmental land seizure. </a:t>
            </a:r>
            <a:br>
              <a:rPr lang="en-GB" sz="2000" dirty="0">
                <a:solidFill>
                  <a:srgbClr val="003300"/>
                </a:solidFill>
              </a:rPr>
            </a:br>
            <a:endParaRPr lang="en-GB" sz="2000" dirty="0">
              <a:solidFill>
                <a:srgbClr val="003300"/>
              </a:solidFill>
            </a:endParaRPr>
          </a:p>
        </p:txBody>
      </p:sp>
      <p:pic>
        <p:nvPicPr>
          <p:cNvPr id="29701" name="Picture 5" descr="Alto orinoco5.jpg">
            <a:hlinkClick r:id="rId4"/>
          </p:cNvPr>
          <p:cNvPicPr>
            <a:picLocks noChangeAspect="1" noChangeArrowheads="1"/>
          </p:cNvPicPr>
          <p:nvPr/>
        </p:nvPicPr>
        <p:blipFill>
          <a:blip r:embed="rId5" cstate="print"/>
          <a:srcRect/>
          <a:stretch>
            <a:fillRect/>
          </a:stretch>
        </p:blipFill>
        <p:spPr bwMode="auto">
          <a:xfrm>
            <a:off x="6443663" y="5084763"/>
            <a:ext cx="2381250" cy="1590675"/>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8" name="Picture 4" descr="Toucan">
            <a:hlinkClick r:id="rId2"/>
          </p:cNvPr>
          <p:cNvPicPr>
            <a:picLocks noChangeAspect="1" noChangeArrowheads="1"/>
          </p:cNvPicPr>
          <p:nvPr/>
        </p:nvPicPr>
        <p:blipFill>
          <a:blip r:embed="rId3" cstate="print"/>
          <a:srcRect/>
          <a:stretch>
            <a:fillRect/>
          </a:stretch>
        </p:blipFill>
        <p:spPr bwMode="auto">
          <a:xfrm>
            <a:off x="323850" y="4941888"/>
            <a:ext cx="1485900" cy="1562100"/>
          </a:xfrm>
          <a:prstGeom prst="rect">
            <a:avLst/>
          </a:prstGeom>
          <a:noFill/>
          <a:ln w="9525">
            <a:noFill/>
            <a:miter lim="800000"/>
            <a:headEnd/>
            <a:tailEnd/>
          </a:ln>
        </p:spPr>
      </p:pic>
      <p:sp>
        <p:nvSpPr>
          <p:cNvPr id="6146" name="Rectangle 2"/>
          <p:cNvSpPr>
            <a:spLocks noGrp="1" noRot="1" noChangeArrowheads="1"/>
          </p:cNvSpPr>
          <p:nvPr>
            <p:ph type="title"/>
          </p:nvPr>
        </p:nvSpPr>
        <p:spPr/>
        <p:txBody>
          <a:bodyPr/>
          <a:lstStyle/>
          <a:p>
            <a:r>
              <a:rPr lang="en-GB"/>
              <a:t>What is the Rainforest?</a:t>
            </a:r>
          </a:p>
        </p:txBody>
      </p:sp>
      <p:sp>
        <p:nvSpPr>
          <p:cNvPr id="6147" name="Rectangle 3"/>
          <p:cNvSpPr>
            <a:spLocks noGrp="1" noRot="1" noChangeArrowheads="1"/>
          </p:cNvSpPr>
          <p:nvPr>
            <p:ph type="body" idx="1"/>
          </p:nvPr>
        </p:nvSpPr>
        <p:spPr>
          <a:xfrm>
            <a:off x="838200" y="1341438"/>
            <a:ext cx="8007350" cy="4103687"/>
          </a:xfrm>
        </p:spPr>
        <p:txBody>
          <a:bodyPr/>
          <a:lstStyle/>
          <a:p>
            <a:pPr>
              <a:lnSpc>
                <a:spcPct val="80000"/>
              </a:lnSpc>
              <a:buFont typeface="Wingdings" pitchFamily="2" charset="2"/>
              <a:buNone/>
            </a:pPr>
            <a:r>
              <a:rPr lang="en-GB" sz="2800"/>
              <a:t>   </a:t>
            </a:r>
            <a:r>
              <a:rPr lang="en-GB" sz="2800">
                <a:solidFill>
                  <a:srgbClr val="003300"/>
                </a:solidFill>
              </a:rPr>
              <a:t>Rainforests are very dense, warm, wet forests. They are havens for millions of plants and animals. </a:t>
            </a:r>
            <a:br>
              <a:rPr lang="en-GB" sz="2800">
                <a:solidFill>
                  <a:srgbClr val="003300"/>
                </a:solidFill>
              </a:rPr>
            </a:br>
            <a:r>
              <a:rPr lang="en-GB" sz="2800">
                <a:solidFill>
                  <a:srgbClr val="003300"/>
                </a:solidFill>
              </a:rPr>
              <a:t/>
            </a:r>
            <a:br>
              <a:rPr lang="en-GB" sz="2800">
                <a:solidFill>
                  <a:srgbClr val="003300"/>
                </a:solidFill>
              </a:rPr>
            </a:br>
            <a:r>
              <a:rPr lang="en-GB" sz="2800">
                <a:solidFill>
                  <a:srgbClr val="003300"/>
                </a:solidFill>
              </a:rPr>
              <a:t>Rainforests are extremely important in the ecology of the Earth. The plants of the rainforest generate much of the Earth's oxygen. These plants are also very important to people in other ways; many are used in new drugs that fight disease and illness. </a:t>
            </a:r>
            <a:br>
              <a:rPr lang="en-GB" sz="2800">
                <a:solidFill>
                  <a:srgbClr val="003300"/>
                </a:solidFill>
              </a:rPr>
            </a:br>
            <a:endParaRPr lang="en-GB" sz="2800">
              <a:solidFill>
                <a:srgbClr val="0033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4"/>
          <p:cNvSpPr>
            <a:spLocks noGrp="1" noRot="1" noChangeArrowheads="1"/>
          </p:cNvSpPr>
          <p:nvPr>
            <p:ph type="title"/>
          </p:nvPr>
        </p:nvSpPr>
        <p:spPr/>
        <p:txBody>
          <a:bodyPr/>
          <a:lstStyle/>
          <a:p>
            <a:r>
              <a:rPr lang="en-GB"/>
              <a:t>Strata of the Rainforest</a:t>
            </a:r>
          </a:p>
        </p:txBody>
      </p:sp>
      <p:sp>
        <p:nvSpPr>
          <p:cNvPr id="7173" name="Rectangle 5"/>
          <p:cNvSpPr>
            <a:spLocks noGrp="1" noRot="1" noChangeArrowheads="1"/>
          </p:cNvSpPr>
          <p:nvPr>
            <p:ph type="body" sz="half" idx="1"/>
          </p:nvPr>
        </p:nvSpPr>
        <p:spPr>
          <a:xfrm>
            <a:off x="838200" y="1268413"/>
            <a:ext cx="3927475" cy="5400675"/>
          </a:xfrm>
        </p:spPr>
        <p:txBody>
          <a:bodyPr/>
          <a:lstStyle/>
          <a:p>
            <a:pPr>
              <a:lnSpc>
                <a:spcPct val="80000"/>
              </a:lnSpc>
            </a:pPr>
            <a:r>
              <a:rPr lang="en-GB" sz="1600">
                <a:solidFill>
                  <a:srgbClr val="003300"/>
                </a:solidFill>
              </a:rPr>
              <a:t>Different animals and plants live in different parts of the rainforest. Scientists divide the rainforest into strata (zones) based on the living environment. Starting at the top, the strata are: </a:t>
            </a:r>
          </a:p>
          <a:p>
            <a:pPr>
              <a:lnSpc>
                <a:spcPct val="80000"/>
              </a:lnSpc>
            </a:pPr>
            <a:r>
              <a:rPr lang="en-GB" sz="1600">
                <a:solidFill>
                  <a:srgbClr val="003300"/>
                </a:solidFill>
              </a:rPr>
              <a:t>EMERGENTS: Giant trees that are much higher than the average canopy height. It houses many birds and insects. </a:t>
            </a:r>
          </a:p>
          <a:p>
            <a:pPr>
              <a:lnSpc>
                <a:spcPct val="80000"/>
              </a:lnSpc>
            </a:pPr>
            <a:r>
              <a:rPr lang="en-GB" sz="1600">
                <a:solidFill>
                  <a:srgbClr val="003300"/>
                </a:solidFill>
              </a:rPr>
              <a:t>CANOPY: The upper parts of the trees. This leafy environment is full of life in a tropical rainforest and includes: insects, birds, reptiles, mammals, and more. </a:t>
            </a:r>
          </a:p>
          <a:p>
            <a:pPr>
              <a:lnSpc>
                <a:spcPct val="80000"/>
              </a:lnSpc>
            </a:pPr>
            <a:r>
              <a:rPr lang="en-GB" sz="1600">
                <a:solidFill>
                  <a:srgbClr val="003300"/>
                </a:solidFill>
              </a:rPr>
              <a:t>UNDERSTORY: A dark, cool environment under the leaves but over the ground. </a:t>
            </a:r>
          </a:p>
          <a:p>
            <a:pPr>
              <a:lnSpc>
                <a:spcPct val="80000"/>
              </a:lnSpc>
            </a:pPr>
            <a:r>
              <a:rPr lang="en-GB" sz="1600">
                <a:solidFill>
                  <a:srgbClr val="003300"/>
                </a:solidFill>
              </a:rPr>
              <a:t>FOREST FLOOR: Teeming with animal life, especially insects. The largest animals in the rainforest generally live here.</a:t>
            </a:r>
          </a:p>
          <a:p>
            <a:pPr>
              <a:lnSpc>
                <a:spcPct val="80000"/>
              </a:lnSpc>
            </a:pPr>
            <a:endParaRPr lang="en-GB" sz="1600">
              <a:solidFill>
                <a:srgbClr val="003300"/>
              </a:solidFill>
            </a:endParaRPr>
          </a:p>
          <a:p>
            <a:pPr>
              <a:lnSpc>
                <a:spcPct val="80000"/>
              </a:lnSpc>
            </a:pPr>
            <a:r>
              <a:rPr lang="en-GB" sz="1600">
                <a:solidFill>
                  <a:srgbClr val="003300"/>
                </a:solidFill>
              </a:rPr>
              <a:t> </a:t>
            </a:r>
            <a:r>
              <a:rPr lang="en-GB" sz="1600">
                <a:solidFill>
                  <a:srgbClr val="003300"/>
                </a:solidFill>
                <a:hlinkClick r:id="rId2" action="ppaction://hlinkfile"/>
              </a:rPr>
              <a:t>Strata's of the rain forest.doc</a:t>
            </a:r>
            <a:endParaRPr lang="en-GB" sz="1600">
              <a:solidFill>
                <a:srgbClr val="003300"/>
              </a:solidFill>
            </a:endParaRPr>
          </a:p>
          <a:p>
            <a:pPr>
              <a:lnSpc>
                <a:spcPct val="80000"/>
              </a:lnSpc>
              <a:buFont typeface="Wingdings" pitchFamily="2" charset="2"/>
              <a:buNone/>
            </a:pPr>
            <a:endParaRPr lang="en-GB" sz="1600">
              <a:solidFill>
                <a:srgbClr val="003300"/>
              </a:solidFill>
            </a:endParaRPr>
          </a:p>
        </p:txBody>
      </p:sp>
      <p:sp>
        <p:nvSpPr>
          <p:cNvPr id="7176" name="Rectangle 8"/>
          <p:cNvSpPr>
            <a:spLocks noGrp="1" noRot="1" noChangeArrowheads="1"/>
          </p:cNvSpPr>
          <p:nvPr>
            <p:ph sz="half" idx="2"/>
          </p:nvPr>
        </p:nvSpPr>
        <p:spPr/>
        <p:txBody>
          <a:bodyPr/>
          <a:lstStyle/>
          <a:p>
            <a:pPr>
              <a:lnSpc>
                <a:spcPct val="80000"/>
              </a:lnSpc>
            </a:pPr>
            <a:endParaRPr lang="en-US" sz="1600"/>
          </a:p>
        </p:txBody>
      </p:sp>
      <p:pic>
        <p:nvPicPr>
          <p:cNvPr id="7175" name="Picture 7" descr="Rainfstrata"/>
          <p:cNvPicPr>
            <a:picLocks noChangeAspect="1" noChangeArrowheads="1"/>
          </p:cNvPicPr>
          <p:nvPr>
            <p:ph type="body" sz="half" idx="4294967295"/>
          </p:nvPr>
        </p:nvPicPr>
        <p:blipFill>
          <a:blip r:embed="rId3" cstate="print"/>
          <a:srcRect/>
          <a:stretch>
            <a:fillRect/>
          </a:stretch>
        </p:blipFill>
        <p:spPr>
          <a:xfrm>
            <a:off x="4716463" y="2019300"/>
            <a:ext cx="4427537" cy="4195763"/>
          </a:xfrm>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20" name="Picture 4" descr="Snake"/>
          <p:cNvPicPr>
            <a:picLocks noChangeAspect="1" noChangeArrowheads="1"/>
          </p:cNvPicPr>
          <p:nvPr/>
        </p:nvPicPr>
        <p:blipFill>
          <a:blip r:embed="rId2" cstate="print"/>
          <a:srcRect/>
          <a:stretch>
            <a:fillRect/>
          </a:stretch>
        </p:blipFill>
        <p:spPr bwMode="auto">
          <a:xfrm>
            <a:off x="179388" y="1412875"/>
            <a:ext cx="2520950" cy="1944688"/>
          </a:xfrm>
          <a:prstGeom prst="rect">
            <a:avLst/>
          </a:prstGeom>
          <a:noFill/>
          <a:ln w="9525">
            <a:noFill/>
            <a:miter lim="800000"/>
            <a:headEnd/>
            <a:tailEnd/>
          </a:ln>
        </p:spPr>
      </p:pic>
      <p:sp>
        <p:nvSpPr>
          <p:cNvPr id="9218" name="Rectangle 2"/>
          <p:cNvSpPr>
            <a:spLocks noGrp="1" noRot="1" noChangeArrowheads="1"/>
          </p:cNvSpPr>
          <p:nvPr>
            <p:ph type="title"/>
          </p:nvPr>
        </p:nvSpPr>
        <p:spPr/>
        <p:txBody>
          <a:bodyPr/>
          <a:lstStyle/>
          <a:p>
            <a:r>
              <a:rPr lang="en-GB"/>
              <a:t>Animals of the Rainforest</a:t>
            </a:r>
          </a:p>
        </p:txBody>
      </p:sp>
      <p:sp>
        <p:nvSpPr>
          <p:cNvPr id="9219" name="Rectangle 3"/>
          <p:cNvSpPr>
            <a:spLocks noGrp="1" noRot="1" noChangeArrowheads="1"/>
          </p:cNvSpPr>
          <p:nvPr>
            <p:ph type="body" idx="1"/>
          </p:nvPr>
        </p:nvSpPr>
        <p:spPr/>
        <p:txBody>
          <a:bodyPr/>
          <a:lstStyle/>
          <a:p>
            <a:pPr>
              <a:lnSpc>
                <a:spcPct val="90000"/>
              </a:lnSpc>
              <a:buFont typeface="Wingdings" pitchFamily="2" charset="2"/>
              <a:buNone/>
            </a:pPr>
            <a:r>
              <a:rPr lang="en-GB" sz="2400"/>
              <a:t/>
            </a:r>
            <a:br>
              <a:rPr lang="en-GB" sz="2400"/>
            </a:br>
            <a:r>
              <a:rPr lang="en-GB" sz="2400">
                <a:solidFill>
                  <a:srgbClr val="003300"/>
                </a:solidFill>
              </a:rPr>
              <a:t>An incredible number of </a:t>
            </a:r>
            <a:r>
              <a:rPr lang="en-GB" sz="2400">
                <a:solidFill>
                  <a:srgbClr val="003300"/>
                </a:solidFill>
                <a:hlinkClick r:id="rId3"/>
              </a:rPr>
              <a:t>animals live in rainforests</a:t>
            </a:r>
            <a:r>
              <a:rPr lang="en-GB" sz="2400">
                <a:solidFill>
                  <a:srgbClr val="003300"/>
                </a:solidFill>
              </a:rPr>
              <a:t>. Millions of insects, reptiles, amphibians, birds, and mammals call them home. Insects are the most numerous animals in rainforests. Tropical rainforests have a greater diversity of plants and animals than temperate rainforests or any other biome. </a:t>
            </a:r>
            <a:br>
              <a:rPr lang="en-GB" sz="2400">
                <a:solidFill>
                  <a:srgbClr val="003300"/>
                </a:solidFill>
              </a:rPr>
            </a:br>
            <a:r>
              <a:rPr lang="en-GB" sz="2400">
                <a:solidFill>
                  <a:srgbClr val="003300"/>
                </a:solidFill>
              </a:rPr>
              <a:t/>
            </a:r>
            <a:br>
              <a:rPr lang="en-GB" sz="2400">
                <a:solidFill>
                  <a:srgbClr val="003300"/>
                </a:solidFill>
              </a:rPr>
            </a:br>
            <a:r>
              <a:rPr lang="en-GB" sz="2400">
                <a:solidFill>
                  <a:srgbClr val="003300"/>
                </a:solidFill>
              </a:rPr>
              <a:t>In temperate rainforests, most of the animals are ground dwellers and there are fewer animals living in the forest canopy. </a:t>
            </a:r>
            <a:br>
              <a:rPr lang="en-GB" sz="2400">
                <a:solidFill>
                  <a:srgbClr val="003300"/>
                </a:solidFill>
              </a:rPr>
            </a:br>
            <a:endParaRPr lang="en-GB" sz="2400">
              <a:solidFill>
                <a:srgbClr val="003300"/>
              </a:solidFill>
            </a:endParaRPr>
          </a:p>
        </p:txBody>
      </p:sp>
      <p:pic>
        <p:nvPicPr>
          <p:cNvPr id="9221" name="Picture 5" descr="Cuckoobb">
            <a:hlinkClick r:id="rId4"/>
          </p:cNvPr>
          <p:cNvPicPr>
            <a:picLocks noChangeAspect="1" noChangeArrowheads="1"/>
          </p:cNvPicPr>
          <p:nvPr/>
        </p:nvPicPr>
        <p:blipFill>
          <a:blip r:embed="rId5" cstate="print"/>
          <a:srcRect/>
          <a:stretch>
            <a:fillRect/>
          </a:stretch>
        </p:blipFill>
        <p:spPr bwMode="auto">
          <a:xfrm>
            <a:off x="7956550" y="5300663"/>
            <a:ext cx="952500" cy="1306512"/>
          </a:xfrm>
          <a:prstGeom prst="rect">
            <a:avLst/>
          </a:prstGeom>
          <a:noFill/>
          <a:ln w="9525">
            <a:noFill/>
            <a:miter lim="800000"/>
            <a:headEnd/>
            <a:tailEnd/>
          </a:ln>
        </p:spPr>
      </p:pic>
      <p:pic>
        <p:nvPicPr>
          <p:cNvPr id="9223" name="Picture 7" descr="Slothsmall">
            <a:hlinkClick r:id="rId6"/>
          </p:cNvPr>
          <p:cNvPicPr>
            <a:picLocks noChangeAspect="1" noChangeArrowheads="1"/>
          </p:cNvPicPr>
          <p:nvPr/>
        </p:nvPicPr>
        <p:blipFill>
          <a:blip r:embed="rId7" cstate="print"/>
          <a:srcRect/>
          <a:stretch>
            <a:fillRect/>
          </a:stretch>
        </p:blipFill>
        <p:spPr bwMode="auto">
          <a:xfrm>
            <a:off x="250825" y="5589588"/>
            <a:ext cx="1152525" cy="1035050"/>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Rectangle 4"/>
          <p:cNvSpPr>
            <a:spLocks noGrp="1" noRot="1" noChangeArrowheads="1"/>
          </p:cNvSpPr>
          <p:nvPr>
            <p:ph type="title"/>
          </p:nvPr>
        </p:nvSpPr>
        <p:spPr>
          <a:xfrm>
            <a:off x="457200" y="0"/>
            <a:ext cx="8385175" cy="1268413"/>
          </a:xfrm>
        </p:spPr>
        <p:txBody>
          <a:bodyPr/>
          <a:lstStyle/>
          <a:p>
            <a:r>
              <a:rPr lang="en-GB" sz="3600"/>
              <a:t>Where are tropical rainforests?</a:t>
            </a:r>
          </a:p>
        </p:txBody>
      </p:sp>
      <p:sp>
        <p:nvSpPr>
          <p:cNvPr id="12293" name="Rectangle 5"/>
          <p:cNvSpPr>
            <a:spLocks noGrp="1" noRot="1" noChangeArrowheads="1"/>
          </p:cNvSpPr>
          <p:nvPr>
            <p:ph type="body" sz="half" idx="1"/>
          </p:nvPr>
        </p:nvSpPr>
        <p:spPr>
          <a:xfrm>
            <a:off x="838200" y="1268413"/>
            <a:ext cx="3927475" cy="4827587"/>
          </a:xfrm>
        </p:spPr>
        <p:txBody>
          <a:bodyPr/>
          <a:lstStyle/>
          <a:p>
            <a:pPr>
              <a:lnSpc>
                <a:spcPct val="80000"/>
              </a:lnSpc>
            </a:pPr>
            <a:r>
              <a:rPr lang="en-GB" sz="1600"/>
              <a:t>Tropical rainforests are located in a band around the equator (Zero degrees latitude), mostly in the area between the Tropic of Cancer (23.5° N latitude) and the Tropic of Capricorn (23.5° S latitude). This 3,000 mile (4800 km) wide band is called the "tropics." </a:t>
            </a:r>
            <a:br>
              <a:rPr lang="en-GB" sz="1600"/>
            </a:br>
            <a:r>
              <a:rPr lang="en-GB" sz="1600"/>
              <a:t/>
            </a:r>
            <a:br>
              <a:rPr lang="en-GB" sz="1600"/>
            </a:br>
            <a:r>
              <a:rPr lang="en-GB" sz="1600"/>
              <a:t> </a:t>
            </a:r>
            <a:br>
              <a:rPr lang="en-GB" sz="1600"/>
            </a:br>
            <a:endParaRPr lang="en-GB" sz="1600"/>
          </a:p>
        </p:txBody>
      </p:sp>
      <p:sp>
        <p:nvSpPr>
          <p:cNvPr id="12310" name="Rectangle 22"/>
          <p:cNvSpPr>
            <a:spLocks noGrp="1" noRot="1" noChangeArrowheads="1"/>
          </p:cNvSpPr>
          <p:nvPr>
            <p:ph sz="half" idx="2"/>
          </p:nvPr>
        </p:nvSpPr>
        <p:spPr>
          <a:xfrm>
            <a:off x="4918075" y="1196975"/>
            <a:ext cx="3927475" cy="4899025"/>
          </a:xfrm>
        </p:spPr>
        <p:txBody>
          <a:bodyPr/>
          <a:lstStyle/>
          <a:p>
            <a:r>
              <a:rPr lang="en-GB" sz="1600" b="1"/>
              <a:t>The equator</a:t>
            </a:r>
            <a:r>
              <a:rPr lang="en-GB" sz="1600"/>
              <a:t> is an imaginary circle around the earth, halfway between the north and south poles. Temperatures at the equator are high. These high temperatures cause accelerated evaporation of water, which results in frequent rain in forested areas in the tropics. </a:t>
            </a:r>
            <a:br>
              <a:rPr lang="en-GB" sz="1600"/>
            </a:br>
            <a:endParaRPr lang="en-GB" sz="1600"/>
          </a:p>
        </p:txBody>
      </p:sp>
      <p:sp>
        <p:nvSpPr>
          <p:cNvPr id="12307" name="Rectangle 19"/>
          <p:cNvSpPr>
            <a:spLocks noGrp="1" noRot="1" noChangeArrowheads="1"/>
          </p:cNvSpPr>
          <p:nvPr>
            <p:ph type="body" sz="half" idx="4294967295"/>
          </p:nvPr>
        </p:nvSpPr>
        <p:spPr>
          <a:xfrm>
            <a:off x="4918075" y="1268413"/>
            <a:ext cx="4225925" cy="4827587"/>
          </a:xfrm>
        </p:spPr>
        <p:txBody>
          <a:bodyPr/>
          <a:lstStyle/>
          <a:p>
            <a:pPr>
              <a:buFont typeface="Wingdings" pitchFamily="2" charset="2"/>
              <a:buNone/>
            </a:pPr>
            <a:r>
              <a:rPr lang="en-GB" sz="1600" b="1"/>
              <a:t>     </a:t>
            </a:r>
            <a:endParaRPr lang="en-GB" sz="2000"/>
          </a:p>
        </p:txBody>
      </p:sp>
      <p:pic>
        <p:nvPicPr>
          <p:cNvPr id="12297" name="Picture 9" descr="Rfmap"/>
          <p:cNvPicPr>
            <a:picLocks noChangeAspect="1" noChangeArrowheads="1"/>
          </p:cNvPicPr>
          <p:nvPr/>
        </p:nvPicPr>
        <p:blipFill>
          <a:blip r:embed="rId2" cstate="print"/>
          <a:srcRect/>
          <a:stretch>
            <a:fillRect/>
          </a:stretch>
        </p:blipFill>
        <p:spPr bwMode="auto">
          <a:xfrm>
            <a:off x="1835150" y="3284538"/>
            <a:ext cx="5359400" cy="3290887"/>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6" name="Rectangle 6"/>
          <p:cNvSpPr>
            <a:spLocks noGrp="1" noRot="1" noChangeArrowheads="1"/>
          </p:cNvSpPr>
          <p:nvPr>
            <p:ph type="title"/>
          </p:nvPr>
        </p:nvSpPr>
        <p:spPr>
          <a:xfrm>
            <a:off x="457200" y="244475"/>
            <a:ext cx="8385175" cy="88900"/>
          </a:xfrm>
        </p:spPr>
        <p:txBody>
          <a:bodyPr/>
          <a:lstStyle/>
          <a:p>
            <a:endParaRPr lang="en-US" sz="4000"/>
          </a:p>
        </p:txBody>
      </p:sp>
      <p:sp>
        <p:nvSpPr>
          <p:cNvPr id="20483" name="Rectangle 3"/>
          <p:cNvSpPr>
            <a:spLocks noGrp="1" noRot="1" noChangeArrowheads="1"/>
          </p:cNvSpPr>
          <p:nvPr>
            <p:ph type="body" sz="half" idx="1"/>
          </p:nvPr>
        </p:nvSpPr>
        <p:spPr>
          <a:xfrm>
            <a:off x="539750" y="764704"/>
            <a:ext cx="3927475" cy="5331296"/>
          </a:xfrm>
        </p:spPr>
        <p:txBody>
          <a:bodyPr/>
          <a:lstStyle/>
          <a:p>
            <a:pPr>
              <a:lnSpc>
                <a:spcPct val="80000"/>
              </a:lnSpc>
            </a:pPr>
            <a:r>
              <a:rPr lang="en-GB" sz="2000" b="1" dirty="0"/>
              <a:t>There are rainforests</a:t>
            </a:r>
            <a:r>
              <a:rPr lang="en-GB" sz="2000" dirty="0"/>
              <a:t> in South and Central America, Africa, Oceania (the islands around Australia), and Asia. Tropical rainforests cover only about 7% of the Earth's surface. </a:t>
            </a:r>
            <a:br>
              <a:rPr lang="en-GB" sz="2000" dirty="0"/>
            </a:br>
            <a:r>
              <a:rPr lang="en-GB" sz="2000" dirty="0"/>
              <a:t/>
            </a:r>
            <a:br>
              <a:rPr lang="en-GB" sz="2000" dirty="0"/>
            </a:br>
            <a:r>
              <a:rPr lang="en-GB" sz="2000" b="1" dirty="0"/>
              <a:t>The largest rainforests</a:t>
            </a:r>
            <a:r>
              <a:rPr lang="en-GB" sz="2000" dirty="0"/>
              <a:t> are in the Amazon River Basin (South America), the Congo River Basin (western Africa), and throughout much of southeast Asia. Smaller rainforests are located in Central America, Madagascar, Australia and nearby islands, India, and other locations in the tropics. </a:t>
            </a:r>
            <a:br>
              <a:rPr lang="en-GB" sz="2000" dirty="0"/>
            </a:br>
            <a:r>
              <a:rPr lang="en-GB" sz="2000" dirty="0"/>
              <a:t/>
            </a:r>
            <a:br>
              <a:rPr lang="en-GB" sz="2000" dirty="0"/>
            </a:br>
            <a:endParaRPr lang="en-GB" sz="2000" dirty="0"/>
          </a:p>
          <a:p>
            <a:pPr>
              <a:lnSpc>
                <a:spcPct val="80000"/>
              </a:lnSpc>
            </a:pPr>
            <a:endParaRPr lang="en-GB" sz="2000" dirty="0"/>
          </a:p>
        </p:txBody>
      </p:sp>
      <p:sp>
        <p:nvSpPr>
          <p:cNvPr id="20487" name="Rectangle 7"/>
          <p:cNvSpPr>
            <a:spLocks noGrp="1" noRot="1" noChangeArrowheads="1"/>
          </p:cNvSpPr>
          <p:nvPr>
            <p:ph type="body" sz="half" idx="2"/>
          </p:nvPr>
        </p:nvSpPr>
        <p:spPr>
          <a:xfrm>
            <a:off x="4859338" y="764704"/>
            <a:ext cx="3927475" cy="6093296"/>
          </a:xfrm>
        </p:spPr>
        <p:txBody>
          <a:bodyPr/>
          <a:lstStyle/>
          <a:p>
            <a:pPr>
              <a:lnSpc>
                <a:spcPct val="80000"/>
              </a:lnSpc>
              <a:buFont typeface="Wingdings" pitchFamily="2" charset="2"/>
              <a:buNone/>
            </a:pPr>
            <a:r>
              <a:rPr lang="en-GB" sz="2000" dirty="0"/>
              <a:t>    There are only two seasons in a tropical rainforest, the wet season and the dry season. </a:t>
            </a:r>
            <a:br>
              <a:rPr lang="en-GB" sz="2000" dirty="0"/>
            </a:br>
            <a:endParaRPr lang="en-GB" sz="2000" dirty="0"/>
          </a:p>
          <a:p>
            <a:pPr>
              <a:lnSpc>
                <a:spcPct val="80000"/>
              </a:lnSpc>
              <a:buFont typeface="Wingdings" pitchFamily="2" charset="2"/>
              <a:buNone/>
            </a:pPr>
            <a:r>
              <a:rPr lang="en-GB" sz="2000" b="1" dirty="0"/>
              <a:t>    Temperate rainforests</a:t>
            </a:r>
            <a:r>
              <a:rPr lang="en-GB" sz="2000" dirty="0"/>
              <a:t> are found along the Pacific coast of the USA and Canada (from northern California to Alaska), in New Zealand, Tasmania, Chile, Ireland, Scotland and Norway. They cover less area than tropical rainforests. </a:t>
            </a:r>
            <a:br>
              <a:rPr lang="en-GB" sz="2000" dirty="0"/>
            </a:br>
            <a:r>
              <a:rPr lang="en-GB" sz="2000" dirty="0"/>
              <a:t/>
            </a:r>
            <a:br>
              <a:rPr lang="en-GB" sz="2000" dirty="0"/>
            </a:br>
            <a:r>
              <a:rPr lang="en-GB" sz="2000" b="1" dirty="0"/>
              <a:t>The Olympic rain forest</a:t>
            </a:r>
            <a:r>
              <a:rPr lang="en-GB" sz="2000" dirty="0"/>
              <a:t> (located on the Olympic peninsula in the state of Washington, United States of America) is a temperate rain forest near the Pacific ocean. </a:t>
            </a:r>
            <a:br>
              <a:rPr lang="en-GB" sz="2000" dirty="0"/>
            </a:br>
            <a:endParaRPr lang="en-GB" sz="2000" dirty="0"/>
          </a:p>
          <a:p>
            <a:pPr>
              <a:lnSpc>
                <a:spcPct val="80000"/>
              </a:lnSpc>
            </a:pPr>
            <a:endParaRPr lang="en-GB" sz="2000" dirty="0"/>
          </a:p>
          <a:p>
            <a:pPr>
              <a:lnSpc>
                <a:spcPct val="80000"/>
              </a:lnSpc>
            </a:pPr>
            <a:endParaRPr lang="en-GB" sz="2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7" name="Picture 5" descr="Rfmap2"/>
          <p:cNvPicPr>
            <a:picLocks noChangeAspect="1" noChangeArrowheads="1"/>
          </p:cNvPicPr>
          <p:nvPr/>
        </p:nvPicPr>
        <p:blipFill>
          <a:blip r:embed="rId2" cstate="print"/>
          <a:srcRect/>
          <a:stretch>
            <a:fillRect/>
          </a:stretch>
        </p:blipFill>
        <p:spPr bwMode="auto">
          <a:xfrm>
            <a:off x="250825" y="2133600"/>
            <a:ext cx="8569325" cy="4233863"/>
          </a:xfrm>
          <a:prstGeom prst="rect">
            <a:avLst/>
          </a:prstGeom>
          <a:noFill/>
        </p:spPr>
      </p:pic>
      <p:sp>
        <p:nvSpPr>
          <p:cNvPr id="23558" name="Rectangle 6"/>
          <p:cNvSpPr>
            <a:spLocks noGrp="1" noRot="1" noChangeArrowheads="1"/>
          </p:cNvSpPr>
          <p:nvPr>
            <p:ph type="title"/>
          </p:nvPr>
        </p:nvSpPr>
        <p:spPr/>
        <p:txBody>
          <a:bodyPr/>
          <a:lstStyle/>
          <a:p>
            <a:pPr algn="ctr"/>
            <a:r>
              <a:rPr lang="en-GB"/>
              <a:t>Major Rainforests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rrowheads="1"/>
          </p:cNvSpPr>
          <p:nvPr>
            <p:ph type="title"/>
          </p:nvPr>
        </p:nvSpPr>
        <p:spPr>
          <a:xfrm>
            <a:off x="457200" y="244475"/>
            <a:ext cx="8385175" cy="592138"/>
          </a:xfrm>
        </p:spPr>
        <p:txBody>
          <a:bodyPr/>
          <a:lstStyle/>
          <a:p>
            <a:r>
              <a:rPr lang="en-GB" sz="4000"/>
              <a:t>What are rainforests like?</a:t>
            </a:r>
          </a:p>
        </p:txBody>
      </p:sp>
      <p:sp>
        <p:nvSpPr>
          <p:cNvPr id="27651" name="Rectangle 3"/>
          <p:cNvSpPr>
            <a:spLocks noGrp="1" noRot="1" noChangeArrowheads="1"/>
          </p:cNvSpPr>
          <p:nvPr>
            <p:ph type="body" idx="1"/>
          </p:nvPr>
        </p:nvSpPr>
        <p:spPr>
          <a:xfrm>
            <a:off x="1619250" y="836613"/>
            <a:ext cx="7226300" cy="6021387"/>
          </a:xfrm>
        </p:spPr>
        <p:txBody>
          <a:bodyPr/>
          <a:lstStyle/>
          <a:p>
            <a:pPr>
              <a:lnSpc>
                <a:spcPct val="80000"/>
              </a:lnSpc>
            </a:pPr>
            <a:r>
              <a:rPr lang="en-GB" sz="1800" b="1"/>
              <a:t>Rainfall</a:t>
            </a:r>
            <a:r>
              <a:rPr lang="en-GB" sz="1800"/>
              <a:t/>
            </a:r>
            <a:br>
              <a:rPr lang="en-GB" sz="1800"/>
            </a:br>
            <a:r>
              <a:rPr lang="en-GB" sz="1800"/>
              <a:t>It is almost always raining in a rainforest. Rainforests get over 80 inches (2 m) of rain each year. This is about 1 1/2 inches (3.8 cm) of rain each week. </a:t>
            </a:r>
            <a:br>
              <a:rPr lang="en-GB" sz="1800"/>
            </a:br>
            <a:r>
              <a:rPr lang="en-GB" sz="1800"/>
              <a:t/>
            </a:r>
            <a:br>
              <a:rPr lang="en-GB" sz="1800"/>
            </a:br>
            <a:r>
              <a:rPr lang="en-GB" sz="1800"/>
              <a:t>The rain is more evenly distributed throughout the year in a tropical rainforest (even though there is a little seasonality). In a temperate rainforest, there are wet and dry seasons. During the "dry" season, coastal fog supplies abundant moisture to the forest. </a:t>
            </a:r>
            <a:br>
              <a:rPr lang="en-GB" sz="1800"/>
            </a:br>
            <a:r>
              <a:rPr lang="en-GB" sz="1800"/>
              <a:t/>
            </a:r>
            <a:br>
              <a:rPr lang="en-GB" sz="1800"/>
            </a:br>
            <a:r>
              <a:rPr lang="en-GB" sz="1800" b="1"/>
              <a:t>Temperature</a:t>
            </a:r>
            <a:r>
              <a:rPr lang="en-GB" sz="1800"/>
              <a:t/>
            </a:r>
            <a:br>
              <a:rPr lang="en-GB" sz="1800"/>
            </a:br>
            <a:r>
              <a:rPr lang="en-GB" sz="1800"/>
              <a:t>The temperature in a rainforest never freezes and never gets very hot. The range of temperature in a tropical rainforest is usually between 75° F and 80° F (24-27° C). Temperate rainforests rarely freeze or get over 80° F (27° C). </a:t>
            </a:r>
            <a:br>
              <a:rPr lang="en-GB" sz="1800"/>
            </a:br>
            <a:r>
              <a:rPr lang="en-GB" sz="1800"/>
              <a:t/>
            </a:r>
            <a:br>
              <a:rPr lang="en-GB" sz="1800"/>
            </a:br>
            <a:r>
              <a:rPr lang="en-GB" sz="1800" b="1"/>
              <a:t>The Soil in a Rainforest</a:t>
            </a:r>
            <a:r>
              <a:rPr lang="en-GB" sz="1800"/>
              <a:t/>
            </a:r>
            <a:br>
              <a:rPr lang="en-GB" sz="1800"/>
            </a:br>
            <a:r>
              <a:rPr lang="en-GB" sz="1800"/>
              <a:t>The soil of a tropical rainforest is only about 3-4 inches (7.8-10 cm) thick and is ancient. Thick clay lies underneath the soil. Once damaged, the soil of a tropical rainforest takes many years to recover. </a:t>
            </a:r>
            <a:br>
              <a:rPr lang="en-GB" sz="1800"/>
            </a:br>
            <a:r>
              <a:rPr lang="en-GB" sz="1800"/>
              <a:t/>
            </a:r>
            <a:br>
              <a:rPr lang="en-GB" sz="1800"/>
            </a:br>
            <a:r>
              <a:rPr lang="en-GB" sz="1800"/>
              <a:t>Temperate rainforests have soil that is richer in nutrients, relatively young and less prone to damage. </a:t>
            </a:r>
            <a:br>
              <a:rPr lang="en-GB" sz="1800"/>
            </a:br>
            <a:endParaRPr lang="en-GB" sz="1800"/>
          </a:p>
        </p:txBody>
      </p:sp>
      <p:pic>
        <p:nvPicPr>
          <p:cNvPr id="27652" name="Picture 4" descr="Rain"/>
          <p:cNvPicPr>
            <a:picLocks noChangeAspect="1" noChangeArrowheads="1" noCrop="1"/>
          </p:cNvPicPr>
          <p:nvPr/>
        </p:nvPicPr>
        <p:blipFill>
          <a:blip r:embed="rId2" cstate="print"/>
          <a:srcRect/>
          <a:stretch>
            <a:fillRect/>
          </a:stretch>
        </p:blipFill>
        <p:spPr bwMode="auto">
          <a:xfrm>
            <a:off x="468313" y="1268413"/>
            <a:ext cx="1279525" cy="1296987"/>
          </a:xfrm>
          <a:prstGeom prst="rect">
            <a:avLst/>
          </a:prstGeom>
          <a:noFill/>
          <a:ln w="9525">
            <a:noFill/>
            <a:miter lim="800000"/>
            <a:headEnd/>
            <a:tailEnd/>
          </a:ln>
        </p:spPr>
      </p:pic>
      <p:pic>
        <p:nvPicPr>
          <p:cNvPr id="27653" name="Picture 5" descr="Thermometer"/>
          <p:cNvPicPr>
            <a:picLocks noChangeAspect="1" noChangeArrowheads="1"/>
          </p:cNvPicPr>
          <p:nvPr/>
        </p:nvPicPr>
        <p:blipFill>
          <a:blip r:embed="rId3" cstate="print"/>
          <a:srcRect/>
          <a:stretch>
            <a:fillRect/>
          </a:stretch>
        </p:blipFill>
        <p:spPr bwMode="auto">
          <a:xfrm>
            <a:off x="827088" y="2997200"/>
            <a:ext cx="274637" cy="1514475"/>
          </a:xfrm>
          <a:prstGeom prst="rect">
            <a:avLst/>
          </a:prstGeom>
          <a:noFill/>
          <a:ln w="9525">
            <a:noFill/>
            <a:miter lim="800000"/>
            <a:headEnd/>
            <a:tailEnd/>
          </a:ln>
        </p:spPr>
      </p:pic>
      <p:pic>
        <p:nvPicPr>
          <p:cNvPr id="27654" name="Picture 6" descr="Dirt"/>
          <p:cNvPicPr>
            <a:picLocks noChangeAspect="1" noChangeArrowheads="1"/>
          </p:cNvPicPr>
          <p:nvPr/>
        </p:nvPicPr>
        <p:blipFill>
          <a:blip r:embed="rId4" cstate="print"/>
          <a:srcRect/>
          <a:stretch>
            <a:fillRect/>
          </a:stretch>
        </p:blipFill>
        <p:spPr bwMode="auto">
          <a:xfrm>
            <a:off x="395288" y="4941888"/>
            <a:ext cx="1276350" cy="1222375"/>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rrowheads="1"/>
          </p:cNvSpPr>
          <p:nvPr>
            <p:ph type="title"/>
          </p:nvPr>
        </p:nvSpPr>
        <p:spPr>
          <a:xfrm>
            <a:off x="468313" y="0"/>
            <a:ext cx="8385175" cy="981075"/>
          </a:xfrm>
        </p:spPr>
        <p:txBody>
          <a:bodyPr/>
          <a:lstStyle/>
          <a:p>
            <a:r>
              <a:rPr lang="en-GB" sz="3600"/>
              <a:t>The Importance of Rainforests</a:t>
            </a:r>
          </a:p>
        </p:txBody>
      </p:sp>
      <p:sp>
        <p:nvSpPr>
          <p:cNvPr id="28675" name="Rectangle 3"/>
          <p:cNvSpPr>
            <a:spLocks noGrp="1" noRot="1" noChangeArrowheads="1"/>
          </p:cNvSpPr>
          <p:nvPr>
            <p:ph type="body" idx="1"/>
          </p:nvPr>
        </p:nvSpPr>
        <p:spPr>
          <a:xfrm>
            <a:off x="323850" y="1052513"/>
            <a:ext cx="8007350" cy="5805487"/>
          </a:xfrm>
        </p:spPr>
        <p:txBody>
          <a:bodyPr/>
          <a:lstStyle/>
          <a:p>
            <a:pPr>
              <a:lnSpc>
                <a:spcPct val="80000"/>
              </a:lnSpc>
            </a:pPr>
            <a:r>
              <a:rPr lang="en-GB" sz="2400">
                <a:solidFill>
                  <a:srgbClr val="003300"/>
                </a:solidFill>
              </a:rPr>
              <a:t>Tropical rainforests cover about 7% of the Earth's surface and are VERY important to the Earth's ecosystem. The rainforests recycle and clean water. Tropical rainforest trees and plants also remove carbon dioxide from the atmosphere and store it in their roots, stems, leaves, and branches. Rainforests affect the </a:t>
            </a:r>
            <a:r>
              <a:rPr lang="en-GB" sz="2400">
                <a:solidFill>
                  <a:srgbClr val="003300"/>
                </a:solidFill>
                <a:hlinkClick r:id="rId2"/>
              </a:rPr>
              <a:t>greenhouse effect</a:t>
            </a:r>
            <a:r>
              <a:rPr lang="en-GB" sz="2400">
                <a:solidFill>
                  <a:srgbClr val="003300"/>
                </a:solidFill>
              </a:rPr>
              <a:t>, which traps heat inside the </a:t>
            </a:r>
            <a:r>
              <a:rPr lang="en-GB" sz="2400">
                <a:solidFill>
                  <a:srgbClr val="003300"/>
                </a:solidFill>
                <a:hlinkClick r:id="rId3"/>
              </a:rPr>
              <a:t>Earth's atmosphere</a:t>
            </a:r>
            <a:r>
              <a:rPr lang="en-GB" sz="2400">
                <a:solidFill>
                  <a:srgbClr val="003300"/>
                </a:solidFill>
              </a:rPr>
              <a:t>. </a:t>
            </a:r>
          </a:p>
          <a:p>
            <a:pPr>
              <a:lnSpc>
                <a:spcPct val="80000"/>
              </a:lnSpc>
            </a:pPr>
            <a:r>
              <a:rPr lang="en-GB" sz="2400">
                <a:solidFill>
                  <a:srgbClr val="003300"/>
                </a:solidFill>
              </a:rPr>
              <a:t>Some of the foods that were originally from rainforests around the world include cashew nuts, Brazil nuts, Macadamia nuts, bananas, plantains, pineapple, cucumber, cocoa (chocolate), coffee, tea, avocados, papaya, guava, mango, cassava (a starchy root), tapioca, yams, sweet potato, okra, cinnamon, vanilla, nutmeg, mace, ginger, cayenne pepper, cloves, oranges, grapefruit, lemons, limes, passion fruit, peanuts, rice, sugar cane, and coconuts (mostly from coastal areas). </a:t>
            </a:r>
            <a:br>
              <a:rPr lang="en-GB" sz="2400">
                <a:solidFill>
                  <a:srgbClr val="003300"/>
                </a:solidFill>
              </a:rPr>
            </a:br>
            <a:endParaRPr lang="en-GB" sz="2400">
              <a:solidFill>
                <a:srgbClr val="003300"/>
              </a:solidFill>
            </a:endParaRPr>
          </a:p>
        </p:txBody>
      </p:sp>
      <p:sp>
        <p:nvSpPr>
          <p:cNvPr id="28677" name="Rectangle 5"/>
          <p:cNvSpPr>
            <a:spLocks noChangeArrowheads="1"/>
          </p:cNvSpPr>
          <p:nvPr/>
        </p:nvSpPr>
        <p:spPr bwMode="auto">
          <a:xfrm>
            <a:off x="2984500" y="2432050"/>
            <a:ext cx="2357438" cy="763588"/>
          </a:xfrm>
          <a:prstGeom prst="rect">
            <a:avLst/>
          </a:prstGeom>
          <a:noFill/>
          <a:ln w="9525">
            <a:noFill/>
            <a:miter lim="800000"/>
            <a:headEnd/>
            <a:tailEnd/>
          </a:ln>
          <a:effectLst/>
        </p:spPr>
        <p:txBody>
          <a:bodyPr wrap="none" anchor="ctr">
            <a:spAutoFit/>
          </a:bodyPr>
          <a:lstStyle/>
          <a:p>
            <a:r>
              <a:rPr lang="en-GB" sz="1300" b="1">
                <a:solidFill>
                  <a:srgbClr val="000000"/>
                </a:solidFill>
                <a:cs typeface="Times New Roman" pitchFamily="18" charset="0"/>
              </a:rPr>
              <a:t>RAINFOREST VINE STRING</a:t>
            </a:r>
            <a:r>
              <a:rPr lang="en-GB" sz="1300">
                <a:solidFill>
                  <a:srgbClr val="000000"/>
                </a:solidFill>
                <a:cs typeface="Times New Roman" pitchFamily="18" charset="0"/>
              </a:rPr>
              <a:t/>
            </a:r>
            <a:br>
              <a:rPr lang="en-GB" sz="1300">
                <a:solidFill>
                  <a:srgbClr val="000000"/>
                </a:solidFill>
                <a:cs typeface="Times New Roman" pitchFamily="18" charset="0"/>
              </a:rPr>
            </a:br>
            <a:r>
              <a:rPr lang="en-GB" sz="1300">
                <a:solidFill>
                  <a:srgbClr val="000000"/>
                </a:solidFill>
                <a:cs typeface="Times New Roman" pitchFamily="18" charset="0"/>
              </a:rPr>
              <a:t/>
            </a:r>
            <a:br>
              <a:rPr lang="en-GB" sz="1300">
                <a:solidFill>
                  <a:srgbClr val="000000"/>
                </a:solidFill>
                <a:cs typeface="Times New Roman" pitchFamily="18" charset="0"/>
              </a:rPr>
            </a:br>
            <a:endParaRPr lang="en-GB"/>
          </a:p>
        </p:txBody>
      </p:sp>
      <p:pic>
        <p:nvPicPr>
          <p:cNvPr id="28676" name="Picture 4" descr="http://www.enchantedlearning.com/crafts/strings/rainforest/done.GIF">
            <a:hlinkClick r:id="rId4"/>
          </p:cNvPr>
          <p:cNvPicPr>
            <a:picLocks noChangeAspect="1" noChangeArrowheads="1"/>
          </p:cNvPicPr>
          <p:nvPr/>
        </p:nvPicPr>
        <p:blipFill>
          <a:blip r:embed="rId5" r:link="rId6" cstate="print"/>
          <a:srcRect/>
          <a:stretch>
            <a:fillRect/>
          </a:stretch>
        </p:blipFill>
        <p:spPr bwMode="auto">
          <a:xfrm>
            <a:off x="5651500" y="6165850"/>
            <a:ext cx="3276600" cy="527050"/>
          </a:xfrm>
          <a:prstGeom prst="rect">
            <a:avLst/>
          </a:prstGeom>
          <a:noFill/>
        </p:spPr>
      </p:pic>
      <p:sp>
        <p:nvSpPr>
          <p:cNvPr id="28678" name="Rectangle 6"/>
          <p:cNvSpPr>
            <a:spLocks noChangeArrowheads="1"/>
          </p:cNvSpPr>
          <p:nvPr/>
        </p:nvSpPr>
        <p:spPr bwMode="auto">
          <a:xfrm>
            <a:off x="2984500" y="3938588"/>
            <a:ext cx="3176588" cy="488950"/>
          </a:xfrm>
          <a:prstGeom prst="rect">
            <a:avLst/>
          </a:prstGeom>
          <a:noFill/>
          <a:ln w="9525">
            <a:noFill/>
            <a:miter lim="800000"/>
            <a:headEnd/>
            <a:tailEnd/>
          </a:ln>
          <a:effectLst/>
        </p:spPr>
        <p:txBody>
          <a:bodyPr wrap="none" anchor="ctr">
            <a:spAutoFit/>
          </a:bodyPr>
          <a:lstStyle/>
          <a:p>
            <a:r>
              <a:rPr lang="en-GB" sz="1300">
                <a:solidFill>
                  <a:srgbClr val="000000"/>
                </a:solidFill>
                <a:cs typeface="Times New Roman" pitchFamily="18" charset="0"/>
              </a:rPr>
              <a:t/>
            </a:r>
            <a:br>
              <a:rPr lang="en-GB" sz="1300">
                <a:solidFill>
                  <a:srgbClr val="000000"/>
                </a:solidFill>
                <a:cs typeface="Times New Roman" pitchFamily="18" charset="0"/>
              </a:rPr>
            </a:br>
            <a:r>
              <a:rPr lang="en-GB" sz="1300">
                <a:solidFill>
                  <a:srgbClr val="000000"/>
                </a:solidFill>
                <a:cs typeface="Times New Roman" pitchFamily="18" charset="0"/>
              </a:rPr>
              <a:t>Make a liana vine for a room decoration.</a:t>
            </a:r>
            <a:r>
              <a:rPr lang="en-GB" sz="1100"/>
              <a:t> </a:t>
            </a:r>
            <a:endParaRPr lang="en-GB"/>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Glass Layers">
  <a:themeElements>
    <a:clrScheme name="Glass Layers 4">
      <a:dk1>
        <a:srgbClr val="006600"/>
      </a:dk1>
      <a:lt1>
        <a:srgbClr val="FFFFFF"/>
      </a:lt1>
      <a:dk2>
        <a:srgbClr val="008000"/>
      </a:dk2>
      <a:lt2>
        <a:srgbClr val="FFFFB7"/>
      </a:lt2>
      <a:accent1>
        <a:srgbClr val="99CC00"/>
      </a:accent1>
      <a:accent2>
        <a:srgbClr val="00CC00"/>
      </a:accent2>
      <a:accent3>
        <a:srgbClr val="AAC0AA"/>
      </a:accent3>
      <a:accent4>
        <a:srgbClr val="DADADA"/>
      </a:accent4>
      <a:accent5>
        <a:srgbClr val="CAE2AA"/>
      </a:accent5>
      <a:accent6>
        <a:srgbClr val="00B900"/>
      </a:accent6>
      <a:hlink>
        <a:srgbClr val="99FF66"/>
      </a:hlink>
      <a:folHlink>
        <a:srgbClr val="FFFF66"/>
      </a:folHlink>
    </a:clrScheme>
    <a:fontScheme name="Glass Layers">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Glass Layers 1">
        <a:dk1>
          <a:srgbClr val="FF9900"/>
        </a:dk1>
        <a:lt1>
          <a:srgbClr val="FFFFFF"/>
        </a:lt1>
        <a:dk2>
          <a:srgbClr val="FFCC66"/>
        </a:dk2>
        <a:lt2>
          <a:srgbClr val="CC6600"/>
        </a:lt2>
        <a:accent1>
          <a:srgbClr val="F05000"/>
        </a:accent1>
        <a:accent2>
          <a:srgbClr val="B28300"/>
        </a:accent2>
        <a:accent3>
          <a:srgbClr val="FFE2B8"/>
        </a:accent3>
        <a:accent4>
          <a:srgbClr val="DADADA"/>
        </a:accent4>
        <a:accent5>
          <a:srgbClr val="F6B3AA"/>
        </a:accent5>
        <a:accent6>
          <a:srgbClr val="A17600"/>
        </a:accent6>
        <a:hlink>
          <a:srgbClr val="99CC00"/>
        </a:hlink>
        <a:folHlink>
          <a:srgbClr val="008000"/>
        </a:folHlink>
      </a:clrScheme>
      <a:clrMap bg1="dk2" tx1="lt1" bg2="dk1" tx2="lt2" accent1="accent1" accent2="accent2" accent3="accent3" accent4="accent4" accent5="accent5" accent6="accent6" hlink="hlink" folHlink="folHlink"/>
    </a:extraClrScheme>
    <a:extraClrScheme>
      <a:clrScheme name="Glass Layers 2">
        <a:dk1>
          <a:srgbClr val="BB5F03"/>
        </a:dk1>
        <a:lt1>
          <a:srgbClr val="FFFFFF"/>
        </a:lt1>
        <a:dk2>
          <a:srgbClr val="993300"/>
        </a:dk2>
        <a:lt2>
          <a:srgbClr val="FEEC94"/>
        </a:lt2>
        <a:accent1>
          <a:srgbClr val="FF9900"/>
        </a:accent1>
        <a:accent2>
          <a:srgbClr val="B76A03"/>
        </a:accent2>
        <a:accent3>
          <a:srgbClr val="CAADAA"/>
        </a:accent3>
        <a:accent4>
          <a:srgbClr val="DADADA"/>
        </a:accent4>
        <a:accent5>
          <a:srgbClr val="FFCAAA"/>
        </a:accent5>
        <a:accent6>
          <a:srgbClr val="A65F02"/>
        </a:accent6>
        <a:hlink>
          <a:srgbClr val="FFFF00"/>
        </a:hlink>
        <a:folHlink>
          <a:srgbClr val="FFFF99"/>
        </a:folHlink>
      </a:clrScheme>
      <a:clrMap bg1="dk2" tx1="lt1" bg2="dk1" tx2="lt2" accent1="accent1" accent2="accent2" accent3="accent3" accent4="accent4" accent5="accent5" accent6="accent6" hlink="hlink" folHlink="folHlink"/>
    </a:extraClrScheme>
    <a:extraClrScheme>
      <a:clrScheme name="Glass Layers 3">
        <a:dk1>
          <a:srgbClr val="56925A"/>
        </a:dk1>
        <a:lt1>
          <a:srgbClr val="FFFFFF"/>
        </a:lt1>
        <a:dk2>
          <a:srgbClr val="6FB56D"/>
        </a:dk2>
        <a:lt2>
          <a:srgbClr val="FFFFCC"/>
        </a:lt2>
        <a:accent1>
          <a:srgbClr val="2B877C"/>
        </a:accent1>
        <a:accent2>
          <a:srgbClr val="5A9A5F"/>
        </a:accent2>
        <a:accent3>
          <a:srgbClr val="BBD7BA"/>
        </a:accent3>
        <a:accent4>
          <a:srgbClr val="DADADA"/>
        </a:accent4>
        <a:accent5>
          <a:srgbClr val="ACC3BF"/>
        </a:accent5>
        <a:accent6>
          <a:srgbClr val="518B55"/>
        </a:accent6>
        <a:hlink>
          <a:srgbClr val="99FF33"/>
        </a:hlink>
        <a:folHlink>
          <a:srgbClr val="DDFFBB"/>
        </a:folHlink>
      </a:clrScheme>
      <a:clrMap bg1="dk2" tx1="lt1" bg2="dk1" tx2="lt2" accent1="accent1" accent2="accent2" accent3="accent3" accent4="accent4" accent5="accent5" accent6="accent6" hlink="hlink" folHlink="folHlink"/>
    </a:extraClrScheme>
    <a:extraClrScheme>
      <a:clrScheme name="Glass Layers 4">
        <a:dk1>
          <a:srgbClr val="006600"/>
        </a:dk1>
        <a:lt1>
          <a:srgbClr val="FFFFFF"/>
        </a:lt1>
        <a:dk2>
          <a:srgbClr val="008000"/>
        </a:dk2>
        <a:lt2>
          <a:srgbClr val="FFFFB7"/>
        </a:lt2>
        <a:accent1>
          <a:srgbClr val="99CC00"/>
        </a:accent1>
        <a:accent2>
          <a:srgbClr val="00CC00"/>
        </a:accent2>
        <a:accent3>
          <a:srgbClr val="AAC0AA"/>
        </a:accent3>
        <a:accent4>
          <a:srgbClr val="DADADA"/>
        </a:accent4>
        <a:accent5>
          <a:srgbClr val="CAE2AA"/>
        </a:accent5>
        <a:accent6>
          <a:srgbClr val="00B900"/>
        </a:accent6>
        <a:hlink>
          <a:srgbClr val="99FF66"/>
        </a:hlink>
        <a:folHlink>
          <a:srgbClr val="FFFF66"/>
        </a:folHlink>
      </a:clrScheme>
      <a:clrMap bg1="dk2" tx1="lt1" bg2="dk1" tx2="lt2" accent1="accent1" accent2="accent2" accent3="accent3" accent4="accent4" accent5="accent5" accent6="accent6" hlink="hlink" folHlink="folHlink"/>
    </a:extraClrScheme>
    <a:extraClrScheme>
      <a:clrScheme name="Glass Layers 5">
        <a:dk1>
          <a:srgbClr val="000000"/>
        </a:dk1>
        <a:lt1>
          <a:srgbClr val="CCECFF"/>
        </a:lt1>
        <a:dk2>
          <a:srgbClr val="000000"/>
        </a:dk2>
        <a:lt2>
          <a:srgbClr val="D6EDEE"/>
        </a:lt2>
        <a:accent1>
          <a:srgbClr val="E8F0F4"/>
        </a:accent1>
        <a:accent2>
          <a:srgbClr val="8EAAFA"/>
        </a:accent2>
        <a:accent3>
          <a:srgbClr val="E2F4FF"/>
        </a:accent3>
        <a:accent4>
          <a:srgbClr val="000000"/>
        </a:accent4>
        <a:accent5>
          <a:srgbClr val="F2F6F8"/>
        </a:accent5>
        <a:accent6>
          <a:srgbClr val="809AE3"/>
        </a:accent6>
        <a:hlink>
          <a:srgbClr val="0066FF"/>
        </a:hlink>
        <a:folHlink>
          <a:srgbClr val="9947FD"/>
        </a:folHlink>
      </a:clrScheme>
      <a:clrMap bg1="lt1" tx1="dk1" bg2="lt2" tx2="dk2" accent1="accent1" accent2="accent2" accent3="accent3" accent4="accent4" accent5="accent5" accent6="accent6" hlink="hlink" folHlink="folHlink"/>
    </a:extraClrScheme>
    <a:extraClrScheme>
      <a:clrScheme name="Glass Layers 6">
        <a:dk1>
          <a:srgbClr val="48486A"/>
        </a:dk1>
        <a:lt1>
          <a:srgbClr val="FFFFFF"/>
        </a:lt1>
        <a:dk2>
          <a:srgbClr val="000099"/>
        </a:dk2>
        <a:lt2>
          <a:srgbClr val="F8F8F8"/>
        </a:lt2>
        <a:accent1>
          <a:srgbClr val="6699FF"/>
        </a:accent1>
        <a:accent2>
          <a:srgbClr val="0000FF"/>
        </a:accent2>
        <a:accent3>
          <a:srgbClr val="AAAACA"/>
        </a:accent3>
        <a:accent4>
          <a:srgbClr val="DADADA"/>
        </a:accent4>
        <a:accent5>
          <a:srgbClr val="B8CAFF"/>
        </a:accent5>
        <a:accent6>
          <a:srgbClr val="0000E7"/>
        </a:accent6>
        <a:hlink>
          <a:srgbClr val="3DCCFF"/>
        </a:hlink>
        <a:folHlink>
          <a:srgbClr val="CCECFF"/>
        </a:folHlink>
      </a:clrScheme>
      <a:clrMap bg1="dk2" tx1="lt1" bg2="dk1" tx2="lt2" accent1="accent1" accent2="accent2" accent3="accent3" accent4="accent4" accent5="accent5" accent6="accent6" hlink="hlink" folHlink="folHlink"/>
    </a:extraClrScheme>
    <a:extraClrScheme>
      <a:clrScheme name="Glass Layers 7">
        <a:dk1>
          <a:srgbClr val="573F8B"/>
        </a:dk1>
        <a:lt1>
          <a:srgbClr val="FFFFFF"/>
        </a:lt1>
        <a:dk2>
          <a:srgbClr val="666699"/>
        </a:dk2>
        <a:lt2>
          <a:srgbClr val="D9D9FF"/>
        </a:lt2>
        <a:accent1>
          <a:srgbClr val="CC99FF"/>
        </a:accent1>
        <a:accent2>
          <a:srgbClr val="9933FF"/>
        </a:accent2>
        <a:accent3>
          <a:srgbClr val="B8B8CA"/>
        </a:accent3>
        <a:accent4>
          <a:srgbClr val="DADADA"/>
        </a:accent4>
        <a:accent5>
          <a:srgbClr val="E2CAFF"/>
        </a:accent5>
        <a:accent6>
          <a:srgbClr val="8A2DE7"/>
        </a:accent6>
        <a:hlink>
          <a:srgbClr val="99F3FF"/>
        </a:hlink>
        <a:folHlink>
          <a:srgbClr val="CCCCFF"/>
        </a:folHlink>
      </a:clrScheme>
      <a:clrMap bg1="dk2" tx1="lt1" bg2="dk1" tx2="lt2" accent1="accent1" accent2="accent2" accent3="accent3" accent4="accent4" accent5="accent5" accent6="accent6" hlink="hlink" folHlink="folHlink"/>
    </a:extraClrScheme>
    <a:extraClrScheme>
      <a:clrScheme name="Glass Layers 8">
        <a:dk1>
          <a:srgbClr val="000000"/>
        </a:dk1>
        <a:lt1>
          <a:srgbClr val="EAEAEA"/>
        </a:lt1>
        <a:dk2>
          <a:srgbClr val="000000"/>
        </a:dk2>
        <a:lt2>
          <a:srgbClr val="C1C2CB"/>
        </a:lt2>
        <a:accent1>
          <a:srgbClr val="F1F1F7"/>
        </a:accent1>
        <a:accent2>
          <a:srgbClr val="8C8CB4"/>
        </a:accent2>
        <a:accent3>
          <a:srgbClr val="F3F3F3"/>
        </a:accent3>
        <a:accent4>
          <a:srgbClr val="000000"/>
        </a:accent4>
        <a:accent5>
          <a:srgbClr val="F7F7FA"/>
        </a:accent5>
        <a:accent6>
          <a:srgbClr val="7E7EA3"/>
        </a:accent6>
        <a:hlink>
          <a:srgbClr val="A3FFFF"/>
        </a:hlink>
        <a:folHlink>
          <a:srgbClr val="9E99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Glass Layers</Template>
  <TotalTime>135</TotalTime>
  <Words>521</Words>
  <Application>Microsoft Office PowerPoint</Application>
  <PresentationFormat>On-screen Show (4:3)</PresentationFormat>
  <Paragraphs>36</Paragraphs>
  <Slides>10</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Arial Black</vt:lpstr>
      <vt:lpstr>Times New Roman</vt:lpstr>
      <vt:lpstr>Wingdings</vt:lpstr>
      <vt:lpstr>Glass Layers</vt:lpstr>
      <vt:lpstr>The Rain Forest</vt:lpstr>
      <vt:lpstr>What is the Rainforest?</vt:lpstr>
      <vt:lpstr>Strata of the Rainforest</vt:lpstr>
      <vt:lpstr>Animals of the Rainforest</vt:lpstr>
      <vt:lpstr>Where are tropical rainforests?</vt:lpstr>
      <vt:lpstr>Slide 6</vt:lpstr>
      <vt:lpstr>Major Rainforests</vt:lpstr>
      <vt:lpstr>What are rainforests like?</vt:lpstr>
      <vt:lpstr>The Importance of Rainforests</vt:lpstr>
      <vt:lpstr>People Living in Tropical Rainforests</vt:lpstr>
    </vt:vector>
  </TitlesOfParts>
  <Company>ICMIF</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Rain Forest</dc:title>
  <dc:creator>user</dc:creator>
  <cp:lastModifiedBy>Joseph Naumann</cp:lastModifiedBy>
  <cp:revision>5</cp:revision>
  <dcterms:created xsi:type="dcterms:W3CDTF">2010-02-05T14:17:01Z</dcterms:created>
  <dcterms:modified xsi:type="dcterms:W3CDTF">2010-10-07T21:01:35Z</dcterms:modified>
</cp:coreProperties>
</file>