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3" r:id="rId5"/>
    <p:sldId id="284" r:id="rId6"/>
    <p:sldId id="289" r:id="rId7"/>
    <p:sldId id="290" r:id="rId8"/>
    <p:sldId id="291" r:id="rId9"/>
    <p:sldId id="292" r:id="rId10"/>
    <p:sldId id="293"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85" r:id="rId25"/>
    <p:sldId id="286" r:id="rId26"/>
    <p:sldId id="288" r:id="rId27"/>
    <p:sldId id="287" r:id="rId28"/>
    <p:sldId id="282" r:id="rId29"/>
    <p:sldId id="272" r:id="rId30"/>
    <p:sldId id="273" r:id="rId31"/>
    <p:sldId id="274" r:id="rId32"/>
    <p:sldId id="275" r:id="rId33"/>
    <p:sldId id="276" r:id="rId34"/>
    <p:sldId id="277" r:id="rId35"/>
    <p:sldId id="278" r:id="rId36"/>
    <p:sldId id="279" r:id="rId37"/>
    <p:sldId id="280" r:id="rId38"/>
    <p:sldId id="28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32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9BF15-C441-4CA1-B5B3-1FC35AFF003C}" type="datetimeFigureOut">
              <a:rPr lang="en-US" smtClean="0"/>
              <a:t>7/17/2011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3891585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9BF15-C441-4CA1-B5B3-1FC35AFF003C}" type="datetimeFigureOut">
              <a:rPr lang="en-US" smtClean="0"/>
              <a:t>7/17/2011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342332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9BF15-C441-4CA1-B5B3-1FC35AFF003C}" type="datetimeFigureOut">
              <a:rPr lang="en-US" smtClean="0"/>
              <a:t>7/17/2011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128572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9BF15-C441-4CA1-B5B3-1FC35AFF003C}" type="datetimeFigureOut">
              <a:rPr lang="en-US" smtClean="0"/>
              <a:t>7/17/2011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217594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9BF15-C441-4CA1-B5B3-1FC35AFF003C}" type="datetimeFigureOut">
              <a:rPr lang="en-US" smtClean="0"/>
              <a:t>7/17/2011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190769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9BF15-C441-4CA1-B5B3-1FC35AFF003C}" type="datetimeFigureOut">
              <a:rPr lang="en-US" smtClean="0"/>
              <a:t>7/17/2011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341627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9BF15-C441-4CA1-B5B3-1FC35AFF003C}" type="datetimeFigureOut">
              <a:rPr lang="en-US" smtClean="0"/>
              <a:t>7/17/2011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394210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9BF15-C441-4CA1-B5B3-1FC35AFF003C}" type="datetimeFigureOut">
              <a:rPr lang="en-US" smtClean="0"/>
              <a:t>7/17/2011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216744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9BF15-C441-4CA1-B5B3-1FC35AFF003C}" type="datetimeFigureOut">
              <a:rPr lang="en-US" smtClean="0"/>
              <a:t>7/17/2011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2281667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9BF15-C441-4CA1-B5B3-1FC35AFF003C}" type="datetimeFigureOut">
              <a:rPr lang="en-US" smtClean="0"/>
              <a:t>7/17/2011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925121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9BF15-C441-4CA1-B5B3-1FC35AFF003C}" type="datetimeFigureOut">
              <a:rPr lang="en-US" smtClean="0"/>
              <a:t>7/17/2011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E3A90-5E5C-4A58-A44A-F0C80527FDC7}" type="slidenum">
              <a:rPr lang="en-US" smtClean="0"/>
              <a:t>‹#›</a:t>
            </a:fld>
            <a:endParaRPr lang="en-US"/>
          </a:p>
        </p:txBody>
      </p:sp>
    </p:spTree>
    <p:extLst>
      <p:ext uri="{BB962C8B-B14F-4D97-AF65-F5344CB8AC3E}">
        <p14:creationId xmlns:p14="http://schemas.microsoft.com/office/powerpoint/2010/main" val="2865887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9BF15-C441-4CA1-B5B3-1FC35AFF003C}" type="datetimeFigureOut">
              <a:rPr lang="en-US" smtClean="0"/>
              <a:t>7/17/2011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E3A90-5E5C-4A58-A44A-F0C80527FDC7}" type="slidenum">
              <a:rPr lang="en-US" smtClean="0"/>
              <a:t>‹#›</a:t>
            </a:fld>
            <a:endParaRPr lang="en-US"/>
          </a:p>
        </p:txBody>
      </p:sp>
    </p:spTree>
    <p:extLst>
      <p:ext uri="{BB962C8B-B14F-4D97-AF65-F5344CB8AC3E}">
        <p14:creationId xmlns:p14="http://schemas.microsoft.com/office/powerpoint/2010/main" val="3701376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effectLst>
                  <a:outerShdw blurRad="50800" dist="50800" dir="5400000" algn="ctr" rotWithShape="0">
                    <a:schemeClr val="bg1"/>
                  </a:outerShdw>
                </a:effectLst>
              </a:rPr>
              <a:t>Atmospheric Color – </a:t>
            </a:r>
            <a:r>
              <a:rPr lang="en-US" b="1" dirty="0">
                <a:effectLst>
                  <a:outerShdw blurRad="50800" dist="50800" dir="5400000" algn="ctr" rotWithShape="0">
                    <a:schemeClr val="bg1"/>
                  </a:outerShdw>
                </a:effectLst>
              </a:rPr>
              <a:t>A</a:t>
            </a:r>
            <a:r>
              <a:rPr lang="en-US" b="1" dirty="0" smtClean="0">
                <a:effectLst>
                  <a:outerShdw blurRad="50800" dist="50800" dir="5400000" algn="ctr" rotWithShape="0">
                    <a:schemeClr val="bg1"/>
                  </a:outerShdw>
                </a:effectLst>
              </a:rPr>
              <a:t>tmospheric Moisture Plus Light</a:t>
            </a:r>
            <a:endParaRPr lang="en-US" b="1" dirty="0">
              <a:effectLst>
                <a:outerShdw blurRad="50800" dist="50800" dir="5400000" algn="ctr" rotWithShape="0">
                  <a:schemeClr val="bg1"/>
                </a:outerShdw>
              </a:effectLst>
            </a:endParaRPr>
          </a:p>
        </p:txBody>
      </p:sp>
      <p:sp>
        <p:nvSpPr>
          <p:cNvPr id="3" name="Subtitle 2"/>
          <p:cNvSpPr>
            <a:spLocks noGrp="1"/>
          </p:cNvSpPr>
          <p:nvPr>
            <p:ph type="subTitle" idx="1"/>
          </p:nvPr>
        </p:nvSpPr>
        <p:spPr/>
        <p:txBody>
          <a:bodyPr/>
          <a:lstStyle/>
          <a:p>
            <a:r>
              <a:rPr lang="en-US" b="1" dirty="0" smtClean="0">
                <a:solidFill>
                  <a:schemeClr val="bg1"/>
                </a:solidFill>
                <a:effectLst>
                  <a:outerShdw blurRad="38100" dist="38100" dir="2700000" algn="tl">
                    <a:srgbClr val="000000">
                      <a:alpha val="43137"/>
                    </a:srgbClr>
                  </a:outerShdw>
                </a:effectLst>
              </a:rPr>
              <a:t>The rainbow plus other atmospheric wonders</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9229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1480"/>
            <a:ext cx="9144000"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298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5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04999" y="914400"/>
            <a:ext cx="6589713" cy="4854575"/>
          </a:xfrm>
        </p:spPr>
        <p:txBody>
          <a:bodyPr/>
          <a:lstStyle/>
          <a:p>
            <a:pPr algn="ctr"/>
            <a:r>
              <a:rPr lang="en-US" dirty="0" smtClean="0">
                <a:solidFill>
                  <a:schemeClr val="bg1"/>
                </a:solidFill>
                <a:effectLst>
                  <a:outerShdw blurRad="38100" dist="38100" dir="2700000" algn="tl">
                    <a:srgbClr val="000000">
                      <a:alpha val="43137"/>
                    </a:srgbClr>
                  </a:outerShdw>
                </a:effectLst>
              </a:rPr>
              <a:t>Somewhere over the... </a:t>
            </a:r>
            <a:r>
              <a:rPr lang="en-US" dirty="0" err="1" smtClean="0">
                <a:solidFill>
                  <a:schemeClr val="bg1"/>
                </a:solidFill>
                <a:effectLst>
                  <a:outerShdw blurRad="38100" dist="38100" dir="2700000" algn="tl">
                    <a:srgbClr val="000000">
                      <a:alpha val="43137"/>
                    </a:srgbClr>
                  </a:outerShdw>
                </a:effectLst>
              </a:rPr>
              <a:t>moonbow</a:t>
            </a:r>
            <a:r>
              <a:rPr lang="en-US" dirty="0" smtClean="0">
                <a:solidFill>
                  <a:schemeClr val="bg1"/>
                </a:solidFill>
                <a:effectLst>
                  <a:outerShdw blurRad="38100" dist="38100" dir="2700000" algn="tl">
                    <a:srgbClr val="000000">
                      <a:alpha val="43137"/>
                    </a:srgbClr>
                  </a:outerShdw>
                </a:effectLst>
              </a:rPr>
              <a:t>: Dazzling arc of </a:t>
            </a:r>
            <a:r>
              <a:rPr lang="en-US" dirty="0" err="1" smtClean="0">
                <a:solidFill>
                  <a:schemeClr val="bg1"/>
                </a:solidFill>
                <a:effectLst>
                  <a:outerShdw blurRad="38100" dist="38100" dir="2700000" algn="tl">
                    <a:srgbClr val="000000">
                      <a:alpha val="43137"/>
                    </a:srgbClr>
                  </a:outerShdw>
                </a:effectLst>
              </a:rPr>
              <a:t>colour</a:t>
            </a:r>
            <a:r>
              <a:rPr lang="en-US" dirty="0" smtClean="0">
                <a:solidFill>
                  <a:schemeClr val="bg1"/>
                </a:solidFill>
                <a:effectLst>
                  <a:outerShdw blurRad="38100" dist="38100" dir="2700000" algn="tl">
                    <a:srgbClr val="000000">
                      <a:alpha val="43137"/>
                    </a:srgbClr>
                  </a:outerShdw>
                </a:effectLst>
              </a:rPr>
              <a:t> lights up night sky at Yosemite National Park and </a:t>
            </a:r>
            <a:r>
              <a:rPr lang="en-US" dirty="0" err="1" smtClean="0">
                <a:solidFill>
                  <a:schemeClr val="bg1"/>
                </a:solidFill>
                <a:effectLst>
                  <a:outerShdw blurRad="38100" dist="38100" dir="2700000" algn="tl">
                    <a:srgbClr val="000000">
                      <a:alpha val="43137"/>
                    </a:srgbClr>
                  </a:outerShdw>
                </a:effectLst>
              </a:rPr>
              <a:t>cumberland</a:t>
            </a:r>
            <a:r>
              <a:rPr lang="en-US" dirty="0" smtClean="0">
                <a:solidFill>
                  <a:schemeClr val="bg1"/>
                </a:solidFill>
                <a:effectLst>
                  <a:outerShdw blurRad="38100" dist="38100" dir="2700000" algn="tl">
                    <a:srgbClr val="000000">
                      <a:alpha val="43137"/>
                    </a:srgbClr>
                  </a:outerShdw>
                </a:effectLst>
              </a:rPr>
              <a:t> Falls.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5980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Moonbow</a:t>
            </a:r>
            <a:endParaRPr lang="en-US" dirty="0"/>
          </a:p>
        </p:txBody>
      </p:sp>
      <p:sp>
        <p:nvSpPr>
          <p:cNvPr id="5" name="Content Placeholder 4"/>
          <p:cNvSpPr>
            <a:spLocks noGrp="1"/>
          </p:cNvSpPr>
          <p:nvPr>
            <p:ph idx="1"/>
          </p:nvPr>
        </p:nvSpPr>
        <p:spPr>
          <a:xfrm>
            <a:off x="1828800" y="1600200"/>
            <a:ext cx="6858000" cy="4525963"/>
          </a:xfrm>
        </p:spPr>
        <p:txBody>
          <a:bodyPr>
            <a:normAutofit lnSpcReduction="10000"/>
          </a:bodyPr>
          <a:lstStyle/>
          <a:p>
            <a:r>
              <a:rPr lang="en-US" dirty="0" smtClean="0"/>
              <a:t>This dazzling arc of </a:t>
            </a:r>
            <a:r>
              <a:rPr lang="en-US" dirty="0" err="1" smtClean="0"/>
              <a:t>colour</a:t>
            </a:r>
            <a:r>
              <a:rPr lang="en-US" dirty="0" smtClean="0"/>
              <a:t> soaring across the night sky looks unreal.</a:t>
            </a:r>
          </a:p>
          <a:p>
            <a:endParaRPr lang="en-US" dirty="0" smtClean="0"/>
          </a:p>
          <a:p>
            <a:r>
              <a:rPr lang="en-US" dirty="0" smtClean="0"/>
              <a:t>But this is no fantasy or trick of the light, it is known as a </a:t>
            </a:r>
            <a:r>
              <a:rPr lang="en-US" dirty="0" err="1" smtClean="0"/>
              <a:t>moonbow</a:t>
            </a:r>
            <a:r>
              <a:rPr lang="en-US" dirty="0" smtClean="0"/>
              <a:t>, the rainbow of the night.</a:t>
            </a:r>
          </a:p>
          <a:p>
            <a:endParaRPr lang="en-US" dirty="0" smtClean="0"/>
          </a:p>
          <a:p>
            <a:r>
              <a:rPr lang="en-US" dirty="0" smtClean="0"/>
              <a:t>These rare lunar rainbows can only be seen in a few places on earth.</a:t>
            </a:r>
            <a:endParaRPr lang="en-US" dirty="0"/>
          </a:p>
        </p:txBody>
      </p:sp>
    </p:spTree>
    <p:extLst>
      <p:ext uri="{BB962C8B-B14F-4D97-AF65-F5344CB8AC3E}">
        <p14:creationId xmlns:p14="http://schemas.microsoft.com/office/powerpoint/2010/main" val="2959963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09600"/>
            <a:ext cx="6934200" cy="5745163"/>
          </a:xfrm>
        </p:spPr>
        <p:txBody>
          <a:bodyPr>
            <a:normAutofit fontScale="92500" lnSpcReduction="20000"/>
          </a:bodyPr>
          <a:lstStyle/>
          <a:p>
            <a:r>
              <a:rPr lang="en-US" dirty="0" smtClean="0"/>
              <a:t>The Yosemite National Park in California is one of the best places to catch a glimpse of the phenomenon.</a:t>
            </a:r>
          </a:p>
          <a:p>
            <a:endParaRPr lang="en-US" dirty="0" smtClean="0"/>
          </a:p>
          <a:p>
            <a:r>
              <a:rPr lang="en-US" dirty="0" smtClean="0"/>
              <a:t>Sunlight reflects off the moon and hits the droplets spraying off the park's spectacular waterfalls.</a:t>
            </a:r>
          </a:p>
          <a:p>
            <a:endParaRPr lang="en-US" dirty="0" smtClean="0"/>
          </a:p>
          <a:p>
            <a:r>
              <a:rPr lang="en-US" dirty="0" smtClean="0"/>
              <a:t>'A lot of people don't realize that we even get rainbows at night in Yosemite,' said Steve </a:t>
            </a:r>
            <a:r>
              <a:rPr lang="en-US" dirty="0" err="1" smtClean="0"/>
              <a:t>Bumgardner</a:t>
            </a:r>
            <a:r>
              <a:rPr lang="en-US" dirty="0" smtClean="0"/>
              <a:t> who took these images as part of a new video of the spectacle.</a:t>
            </a:r>
            <a:endParaRPr lang="en-US" dirty="0"/>
          </a:p>
        </p:txBody>
      </p:sp>
    </p:spTree>
    <p:extLst>
      <p:ext uri="{BB962C8B-B14F-4D97-AF65-F5344CB8AC3E}">
        <p14:creationId xmlns:p14="http://schemas.microsoft.com/office/powerpoint/2010/main" val="4045981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
            <a:ext cx="7467600" cy="1803579"/>
          </a:xfrm>
        </p:spPr>
        <p:txBody>
          <a:bodyPr>
            <a:normAutofit/>
          </a:bodyPr>
          <a:lstStyle/>
          <a:p>
            <a:r>
              <a:rPr lang="en-US" sz="3600" dirty="0" smtClean="0"/>
              <a:t>Spectacular: Sunlight is reflected off the moon to create this dazzling arc of </a:t>
            </a:r>
            <a:r>
              <a:rPr lang="en-US" sz="3600" dirty="0" err="1" smtClean="0"/>
              <a:t>colour</a:t>
            </a:r>
            <a:r>
              <a:rPr lang="en-US" sz="3600" dirty="0" smtClean="0"/>
              <a:t> in the Yosemite National Park</a:t>
            </a:r>
            <a:endParaRPr lang="en-US" sz="3600"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3579"/>
            <a:ext cx="918210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1004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6934200" cy="5745163"/>
          </a:xfrm>
        </p:spPr>
        <p:txBody>
          <a:bodyPr>
            <a:normAutofit fontScale="85000" lnSpcReduction="10000"/>
          </a:bodyPr>
          <a:lstStyle/>
          <a:p>
            <a:pPr algn="ctr"/>
            <a:r>
              <a:rPr lang="en-US" b="1" dirty="0" smtClean="0">
                <a:effectLst/>
              </a:rPr>
              <a:t>'If there's a full moon and the sky is clear, the moon, which is just reflected sunlight, is actually enough light to generate a rainbow at a place like Yosemite Falls.'</a:t>
            </a:r>
            <a:br>
              <a:rPr lang="en-US" b="1" dirty="0" smtClean="0">
                <a:effectLst/>
              </a:rPr>
            </a:br>
            <a:endParaRPr lang="en-US" b="1" dirty="0" smtClean="0">
              <a:effectLst/>
            </a:endParaRPr>
          </a:p>
          <a:p>
            <a:pPr algn="ctr"/>
            <a:r>
              <a:rPr lang="en-US" b="1" dirty="0" smtClean="0">
                <a:effectLst/>
              </a:rPr>
              <a:t>The remarkable spectrums of lights are best seen at the park during the spring and summer seasons.</a:t>
            </a:r>
            <a:br>
              <a:rPr lang="en-US" b="1" dirty="0" smtClean="0">
                <a:effectLst/>
              </a:rPr>
            </a:br>
            <a:endParaRPr lang="en-US" b="1" dirty="0" smtClean="0">
              <a:effectLst/>
            </a:endParaRPr>
          </a:p>
          <a:p>
            <a:pPr algn="ctr"/>
            <a:r>
              <a:rPr lang="en-US" b="1" dirty="0" smtClean="0">
                <a:effectLst/>
              </a:rPr>
              <a:t>'Yosemite is a 24-hour park and its well-illustrated by the numbers of people who are going to go out all night long to take pictures of </a:t>
            </a:r>
            <a:r>
              <a:rPr lang="en-US" b="1" dirty="0" err="1" smtClean="0">
                <a:effectLst/>
              </a:rPr>
              <a:t>moonbows</a:t>
            </a:r>
            <a:r>
              <a:rPr lang="en-US" b="1" dirty="0" smtClean="0">
                <a:effectLst/>
              </a:rPr>
              <a:t>,' said park ranger Bob </a:t>
            </a:r>
            <a:r>
              <a:rPr lang="en-US" b="1" dirty="0" err="1" smtClean="0">
                <a:effectLst/>
              </a:rPr>
              <a:t>Roney</a:t>
            </a:r>
            <a:r>
              <a:rPr lang="en-US" b="1" dirty="0" smtClean="0">
                <a:effectLst/>
              </a:rPr>
              <a:t>.</a:t>
            </a:r>
            <a:endParaRPr lang="en-US" b="1" dirty="0">
              <a:effectLst/>
            </a:endParaRPr>
          </a:p>
        </p:txBody>
      </p:sp>
    </p:spTree>
    <p:extLst>
      <p:ext uri="{BB962C8B-B14F-4D97-AF65-F5344CB8AC3E}">
        <p14:creationId xmlns:p14="http://schemas.microsoft.com/office/powerpoint/2010/main" val="966353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1063"/>
            <a:ext cx="918210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99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75"/>
            <a:ext cx="91821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995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588"/>
            <a:ext cx="91821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328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0113"/>
            <a:ext cx="91821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137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normAutofit fontScale="90000"/>
          </a:bodyPr>
          <a:lstStyle/>
          <a:p>
            <a:r>
              <a:rPr lang="en-US" dirty="0" smtClean="0"/>
              <a:t>Everyone is familiar with rainbows!</a:t>
            </a:r>
            <a:endParaRPr lang="en-US" dirty="0"/>
          </a:p>
        </p:txBody>
      </p:sp>
      <p:sp>
        <p:nvSpPr>
          <p:cNvPr id="3" name="Content Placeholder 2"/>
          <p:cNvSpPr>
            <a:spLocks noGrp="1"/>
          </p:cNvSpPr>
          <p:nvPr>
            <p:ph idx="1"/>
          </p:nvPr>
        </p:nvSpPr>
        <p:spPr>
          <a:xfrm>
            <a:off x="1828800" y="1600200"/>
            <a:ext cx="6858000" cy="4525963"/>
          </a:xfrm>
        </p:spPr>
        <p:txBody>
          <a:bodyPr/>
          <a:lstStyle/>
          <a:p>
            <a:r>
              <a:rPr lang="en-US" dirty="0" smtClean="0"/>
              <a:t>Raindrops act like prisms, revealing the colorful components of “white” light.</a:t>
            </a:r>
          </a:p>
          <a:p>
            <a:r>
              <a:rPr lang="en-US" dirty="0" smtClean="0"/>
              <a:t>They often occur after a daytime thunderstorm – the clouds move and allow the sunlight to interact with moisture laden air.</a:t>
            </a:r>
            <a:endParaRPr lang="en-US" dirty="0"/>
          </a:p>
        </p:txBody>
      </p:sp>
    </p:spTree>
    <p:extLst>
      <p:ext uri="{BB962C8B-B14F-4D97-AF65-F5344CB8AC3E}">
        <p14:creationId xmlns:p14="http://schemas.microsoft.com/office/powerpoint/2010/main" val="554545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1063"/>
            <a:ext cx="918210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451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5350"/>
            <a:ext cx="918210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65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2013"/>
            <a:ext cx="918210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631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82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2159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Cumberland Falls</a:t>
            </a:r>
            <a:endParaRPr lang="en-US" b="1"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2513"/>
            <a:ext cx="91440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699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771"/>
            <a:ext cx="9144000" cy="606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301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185"/>
            <a:ext cx="9144000" cy="6055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150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220"/>
            <a:ext cx="7543800" cy="781889"/>
          </a:xfrm>
        </p:spPr>
        <p:txBody>
          <a:bodyPr/>
          <a:lstStyle/>
          <a:p>
            <a:r>
              <a:rPr lang="en-US" dirty="0" err="1" smtClean="0"/>
              <a:t>Moonbow</a:t>
            </a:r>
            <a:r>
              <a:rPr lang="en-US" dirty="0" smtClean="0"/>
              <a:t> </a:t>
            </a:r>
            <a:r>
              <a:rPr lang="en-US" smtClean="0"/>
              <a:t>Over Tahiti</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8669"/>
            <a:ext cx="9144000" cy="607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8015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399" y="4406900"/>
            <a:ext cx="6818313" cy="1362075"/>
          </a:xfrm>
        </p:spPr>
        <p:txBody>
          <a:bodyPr/>
          <a:lstStyle/>
          <a:p>
            <a:r>
              <a:rPr lang="en-US" dirty="0" err="1" smtClean="0"/>
              <a:t>Circumhorizontal</a:t>
            </a:r>
            <a:r>
              <a:rPr lang="en-US" dirty="0" smtClean="0"/>
              <a:t> Arc</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5581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43000"/>
          </a:xfrm>
        </p:spPr>
        <p:txBody>
          <a:bodyPr/>
          <a:lstStyle/>
          <a:p>
            <a:r>
              <a:rPr lang="en-US" dirty="0" smtClean="0"/>
              <a:t>Yosemite</a:t>
            </a:r>
            <a:endParaRPr lang="en-US" dirty="0"/>
          </a:p>
        </p:txBody>
      </p:sp>
      <p:sp>
        <p:nvSpPr>
          <p:cNvPr id="3" name="Content Placeholder 2"/>
          <p:cNvSpPr>
            <a:spLocks noGrp="1"/>
          </p:cNvSpPr>
          <p:nvPr>
            <p:ph idx="1"/>
          </p:nvPr>
        </p:nvSpPr>
        <p:spPr>
          <a:xfrm>
            <a:off x="1752600" y="1600200"/>
            <a:ext cx="6934200" cy="4525963"/>
          </a:xfrm>
        </p:spPr>
        <p:txBody>
          <a:bodyPr>
            <a:normAutofit fontScale="92500" lnSpcReduction="20000"/>
          </a:bodyPr>
          <a:lstStyle/>
          <a:p>
            <a:pPr algn="ctr"/>
            <a:r>
              <a:rPr lang="en-US" b="1" dirty="0" smtClean="0">
                <a:effectLst/>
              </a:rPr>
              <a:t>'From the night skies and Milky Way to the full moon rising to create these lunar rainbows, the beauty here doesn't end when the sun goes down,' </a:t>
            </a:r>
            <a:r>
              <a:rPr lang="en-US" b="1" dirty="0" err="1" smtClean="0">
                <a:effectLst/>
              </a:rPr>
              <a:t>Mr</a:t>
            </a:r>
            <a:r>
              <a:rPr lang="en-US" b="1" dirty="0" smtClean="0">
                <a:effectLst/>
              </a:rPr>
              <a:t> </a:t>
            </a:r>
            <a:r>
              <a:rPr lang="en-US" b="1" dirty="0" err="1" smtClean="0">
                <a:effectLst/>
              </a:rPr>
              <a:t>Bumgardner</a:t>
            </a:r>
            <a:r>
              <a:rPr lang="en-US" b="1" dirty="0" smtClean="0">
                <a:effectLst/>
              </a:rPr>
              <a:t> said.</a:t>
            </a:r>
            <a:br>
              <a:rPr lang="en-US" b="1" dirty="0" smtClean="0">
                <a:effectLst/>
              </a:rPr>
            </a:br>
            <a:endParaRPr lang="en-US" b="1" dirty="0" smtClean="0">
              <a:effectLst/>
            </a:endParaRPr>
          </a:p>
          <a:p>
            <a:pPr algn="ctr"/>
            <a:r>
              <a:rPr lang="en-US" b="1" dirty="0" smtClean="0">
                <a:effectLst/>
              </a:rPr>
              <a:t>'You can have a unique experience 24 hours a day in Yosemite.'</a:t>
            </a:r>
            <a:br>
              <a:rPr lang="en-US" b="1" dirty="0" smtClean="0">
                <a:effectLst/>
              </a:rPr>
            </a:br>
            <a:endParaRPr lang="en-US" b="1" dirty="0" smtClean="0">
              <a:effectLst/>
            </a:endParaRPr>
          </a:p>
          <a:p>
            <a:pPr algn="ctr"/>
            <a:r>
              <a:rPr lang="en-US" b="1" dirty="0" smtClean="0">
                <a:effectLst/>
              </a:rPr>
              <a:t>'It has its own romantic sense to it,' he said. 'It's ethereal.'</a:t>
            </a:r>
          </a:p>
        </p:txBody>
      </p:sp>
    </p:spTree>
    <p:extLst>
      <p:ext uri="{BB962C8B-B14F-4D97-AF65-F5344CB8AC3E}">
        <p14:creationId xmlns:p14="http://schemas.microsoft.com/office/powerpoint/2010/main" val="3651764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2976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dirty="0" err="1" smtClean="0"/>
              <a:t>Circumhorizontal</a:t>
            </a:r>
            <a:r>
              <a:rPr lang="en-US" dirty="0" smtClean="0"/>
              <a:t> Arc</a:t>
            </a:r>
            <a:endParaRPr lang="en-US" dirty="0"/>
          </a:p>
        </p:txBody>
      </p:sp>
      <p:sp>
        <p:nvSpPr>
          <p:cNvPr id="3" name="Content Placeholder 2"/>
          <p:cNvSpPr>
            <a:spLocks noGrp="1"/>
          </p:cNvSpPr>
          <p:nvPr>
            <p:ph idx="1"/>
          </p:nvPr>
        </p:nvSpPr>
        <p:spPr>
          <a:xfrm>
            <a:off x="1828800" y="1600200"/>
            <a:ext cx="6858000" cy="5105400"/>
          </a:xfrm>
        </p:spPr>
        <p:txBody>
          <a:bodyPr>
            <a:normAutofit fontScale="92500" lnSpcReduction="10000"/>
          </a:bodyPr>
          <a:lstStyle/>
          <a:p>
            <a:r>
              <a:rPr lang="en-US" dirty="0" smtClean="0"/>
              <a:t>Known in the weather world as a </a:t>
            </a:r>
            <a:r>
              <a:rPr lang="en-US" dirty="0" err="1" smtClean="0"/>
              <a:t>circumhorizontal</a:t>
            </a:r>
            <a:r>
              <a:rPr lang="en-US" dirty="0" smtClean="0"/>
              <a:t> arc, this rare sight was caught on film. The arc isn't a rainbow in the traditional sense—it is caused by light passing through wispy, high-altitude cirrus clouds. The sight occurs only when the sun is very high in the sky (more than 58° above the horizon). What's more, the hexagonal ice crystals that make up cirrus clouds must be shaped like thick plates with their faces parallel to the ground. </a:t>
            </a:r>
            <a:endParaRPr lang="en-US" dirty="0"/>
          </a:p>
        </p:txBody>
      </p:sp>
    </p:spTree>
    <p:extLst>
      <p:ext uri="{BB962C8B-B14F-4D97-AF65-F5344CB8AC3E}">
        <p14:creationId xmlns:p14="http://schemas.microsoft.com/office/powerpoint/2010/main" val="2026292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3729"/>
            <a:ext cx="9144000" cy="595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6812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Addition . . . .</a:t>
            </a:r>
            <a:endParaRPr lang="en-US" dirty="0"/>
          </a:p>
        </p:txBody>
      </p:sp>
      <p:sp>
        <p:nvSpPr>
          <p:cNvPr id="3" name="Content Placeholder 2"/>
          <p:cNvSpPr>
            <a:spLocks noGrp="1"/>
          </p:cNvSpPr>
          <p:nvPr>
            <p:ph idx="1"/>
          </p:nvPr>
        </p:nvSpPr>
        <p:spPr>
          <a:xfrm>
            <a:off x="1752600" y="1447800"/>
            <a:ext cx="6934200" cy="5257800"/>
          </a:xfrm>
        </p:spPr>
        <p:txBody>
          <a:bodyPr>
            <a:normAutofit lnSpcReduction="10000"/>
          </a:bodyPr>
          <a:lstStyle/>
          <a:p>
            <a:r>
              <a:rPr lang="en-US" dirty="0" smtClean="0"/>
              <a:t>When light enters through a vertical side face of such an ice crystal and leaves from the bottom face, it refracts, or bends, in the same way that light passes through a prism. If a cirrus's crystals are aligned just right, the whole cloud lights up in a spectrum of </a:t>
            </a:r>
            <a:r>
              <a:rPr lang="en-US" dirty="0" err="1" smtClean="0"/>
              <a:t>colors.This</a:t>
            </a:r>
            <a:r>
              <a:rPr lang="en-US" dirty="0" smtClean="0"/>
              <a:t> particular arc spanned several hundred square miles of sky and lasted for about an hour, according to the London Daily Mail. </a:t>
            </a:r>
            <a:endParaRPr lang="en-US" dirty="0"/>
          </a:p>
        </p:txBody>
      </p:sp>
    </p:spTree>
    <p:extLst>
      <p:ext uri="{BB962C8B-B14F-4D97-AF65-F5344CB8AC3E}">
        <p14:creationId xmlns:p14="http://schemas.microsoft.com/office/powerpoint/2010/main" val="42251240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8" y="381000"/>
            <a:ext cx="9144000" cy="607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532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6888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 y="0"/>
            <a:ext cx="9146401" cy="685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7956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799" y="4406900"/>
            <a:ext cx="6665913" cy="1362075"/>
          </a:xfrm>
        </p:spPr>
        <p:txBody>
          <a:bodyPr/>
          <a:lstStyle/>
          <a:p>
            <a:r>
              <a:rPr lang="en-US" dirty="0" smtClean="0"/>
              <a:t>Rare occurrence at Mount Everest.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72205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30942"/>
            <a:ext cx="6015037" cy="68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551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9472"/>
            <a:ext cx="9143999" cy="605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298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415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697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 y="381000"/>
            <a:ext cx="9144000" cy="608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6710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17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28800" y="4406900"/>
            <a:ext cx="6665912" cy="1362075"/>
          </a:xfrm>
        </p:spPr>
        <p:txBody>
          <a:bodyPr>
            <a:normAutofit fontScale="90000"/>
          </a:bodyPr>
          <a:lstStyle/>
          <a:p>
            <a:r>
              <a:rPr lang="en-US" dirty="0" smtClean="0"/>
              <a:t>Inverse Rainbow - </a:t>
            </a:r>
            <a:r>
              <a:rPr lang="en-US" dirty="0" err="1"/>
              <a:t>Circumzenithal</a:t>
            </a:r>
            <a:r>
              <a:rPr lang="en-US" dirty="0"/>
              <a:t> arc</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5641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43000"/>
          </a:xfrm>
        </p:spPr>
        <p:txBody>
          <a:bodyPr/>
          <a:lstStyle/>
          <a:p>
            <a:r>
              <a:rPr lang="en-US" dirty="0" err="1"/>
              <a:t>Circumzenithal</a:t>
            </a:r>
            <a:r>
              <a:rPr lang="en-US" dirty="0"/>
              <a:t> arc</a:t>
            </a:r>
          </a:p>
        </p:txBody>
      </p:sp>
      <p:sp>
        <p:nvSpPr>
          <p:cNvPr id="3" name="Content Placeholder 2"/>
          <p:cNvSpPr>
            <a:spLocks noGrp="1"/>
          </p:cNvSpPr>
          <p:nvPr>
            <p:ph idx="1"/>
          </p:nvPr>
        </p:nvSpPr>
        <p:spPr>
          <a:xfrm>
            <a:off x="1676400" y="1600200"/>
            <a:ext cx="7315200" cy="5105400"/>
          </a:xfrm>
        </p:spPr>
        <p:txBody>
          <a:bodyPr>
            <a:normAutofit fontScale="85000" lnSpcReduction="10000"/>
          </a:bodyPr>
          <a:lstStyle/>
          <a:p>
            <a:r>
              <a:rPr lang="en-US" dirty="0"/>
              <a:t>is an optical phenomenon similar in appearance to a rainbow; but it arises from refraction of sunlight through horizontally-oriented ice crystals, generally in cirrus clouds, rather than from raindrops. It forms no more than one-quarter of a circle centered on the zenith and on the same side as the sun. Its colors are from blue on the inside to red on the outside of the arc. It is one of the brightest and most colorful halos. Its colors are purer than those of the rainbow because there is much less color overlap in its formation. The first impression is that of an upside-down rainbow</a:t>
            </a:r>
          </a:p>
        </p:txBody>
      </p:sp>
    </p:spTree>
    <p:extLst>
      <p:ext uri="{BB962C8B-B14F-4D97-AF65-F5344CB8AC3E}">
        <p14:creationId xmlns:p14="http://schemas.microsoft.com/office/powerpoint/2010/main" val="1477296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346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51625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887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595</Words>
  <Application>Microsoft Office PowerPoint</Application>
  <PresentationFormat>On-screen Show (4:3)</PresentationFormat>
  <Paragraphs>36</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Atmospheric Color – Atmospheric Moisture Plus Light</vt:lpstr>
      <vt:lpstr>Everyone is familiar with rainbows!</vt:lpstr>
      <vt:lpstr>PowerPoint Presentation</vt:lpstr>
      <vt:lpstr>PowerPoint Presentation</vt:lpstr>
      <vt:lpstr>PowerPoint Presentation</vt:lpstr>
      <vt:lpstr>Inverse Rainbow - Circumzenithal arc </vt:lpstr>
      <vt:lpstr>Circumzenithal arc</vt:lpstr>
      <vt:lpstr>PowerPoint Presentation</vt:lpstr>
      <vt:lpstr>PowerPoint Presentation</vt:lpstr>
      <vt:lpstr>PowerPoint Presentation</vt:lpstr>
      <vt:lpstr>Somewhere over the... moonbow: Dazzling arc of colour lights up night sky at Yosemite National Park and cumberland Falls.</vt:lpstr>
      <vt:lpstr>Moonbow</vt:lpstr>
      <vt:lpstr>PowerPoint Presentation</vt:lpstr>
      <vt:lpstr>Spectacular: Sunlight is reflected off the moon to create this dazzling arc of colour in the Yosemite National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Cumberland Falls</vt:lpstr>
      <vt:lpstr>PowerPoint Presentation</vt:lpstr>
      <vt:lpstr>PowerPoint Presentation</vt:lpstr>
      <vt:lpstr>Moonbow Over Tahiti</vt:lpstr>
      <vt:lpstr>Circumhorizontal Arc</vt:lpstr>
      <vt:lpstr>Yosemite</vt:lpstr>
      <vt:lpstr>Circumhorizontal Arc</vt:lpstr>
      <vt:lpstr>PowerPoint Presentation</vt:lpstr>
      <vt:lpstr>In Addition . . . .</vt:lpstr>
      <vt:lpstr>PowerPoint Presentation</vt:lpstr>
      <vt:lpstr>PowerPoint Presentation</vt:lpstr>
      <vt:lpstr>PowerPoint Presentation</vt:lpstr>
      <vt:lpstr>Rare occurrence at Mount Everest.</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Color – Atmospheric Moisture Plus Light</dc:title>
  <dc:creator>Joe</dc:creator>
  <cp:lastModifiedBy>Joe</cp:lastModifiedBy>
  <cp:revision>11</cp:revision>
  <dcterms:created xsi:type="dcterms:W3CDTF">2011-07-17T11:49:56Z</dcterms:created>
  <dcterms:modified xsi:type="dcterms:W3CDTF">2011-07-17T20:49:05Z</dcterms:modified>
</cp:coreProperties>
</file>