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72" r:id="rId5"/>
    <p:sldId id="273" r:id="rId6"/>
    <p:sldId id="257" r:id="rId7"/>
    <p:sldId id="294" r:id="rId8"/>
    <p:sldId id="262" r:id="rId9"/>
    <p:sldId id="276" r:id="rId10"/>
    <p:sldId id="263" r:id="rId11"/>
    <p:sldId id="293" r:id="rId12"/>
    <p:sldId id="264" r:id="rId13"/>
    <p:sldId id="265" r:id="rId14"/>
    <p:sldId id="266" r:id="rId15"/>
    <p:sldId id="267" r:id="rId16"/>
    <p:sldId id="277" r:id="rId17"/>
    <p:sldId id="268" r:id="rId18"/>
    <p:sldId id="275" r:id="rId19"/>
    <p:sldId id="269" r:id="rId20"/>
    <p:sldId id="270" r:id="rId21"/>
    <p:sldId id="271" r:id="rId22"/>
    <p:sldId id="27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89" r:id="rId38"/>
    <p:sldId id="296" r:id="rId39"/>
    <p:sldId id="297" r:id="rId40"/>
    <p:sldId id="295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114" d="100"/>
          <a:sy n="114" d="100"/>
        </p:scale>
        <p:origin x="-120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6318" y="2190750"/>
            <a:ext cx="6171364" cy="609600"/>
          </a:xfrm>
        </p:spPr>
        <p:txBody>
          <a:bodyPr>
            <a:noAutofit/>
          </a:bodyPr>
          <a:lstStyle>
            <a:lvl1pPr>
              <a:defRPr sz="4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319" y="2819400"/>
            <a:ext cx="6171362" cy="590550"/>
          </a:xfrm>
        </p:spPr>
        <p:txBody>
          <a:bodyPr>
            <a:noAutofit/>
          </a:bodyPr>
          <a:lstStyle>
            <a:lvl1pPr marL="0" indent="0" algn="ctr">
              <a:buNone/>
              <a:defRPr lang="en-PH" sz="2000" b="0" i="1" kern="12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23950"/>
            <a:ext cx="2057400" cy="3581400"/>
          </a:xfrm>
        </p:spPr>
        <p:txBody>
          <a:bodyPr vert="eaVert"/>
          <a:lstStyle>
            <a:lvl1pPr>
              <a:defRPr lang="en-PH" sz="3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19800" cy="358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799" y="3305176"/>
            <a:ext cx="6665913" cy="1171574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9" y="2180035"/>
            <a:ext cx="6665913" cy="1125140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5438"/>
            <a:ext cx="8229600" cy="5151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7350"/>
            <a:ext cx="4040188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7350"/>
            <a:ext cx="4041775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7155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71550"/>
            <a:ext cx="5111750" cy="36230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85950"/>
            <a:ext cx="3008313" cy="27086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44" y="3670697"/>
            <a:ext cx="6894512" cy="425054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744" y="1200150"/>
            <a:ext cx="6894512" cy="243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744" y="4095750"/>
            <a:ext cx="6894512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EBAC125-6E94-4F62-B574-8081DDB48ACC}" type="datetimeFigureOut">
              <a:rPr lang="en-PH" smtClean="0"/>
              <a:t>1/26/2017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775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PH" sz="32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15000" endPos="45500" dist="12700" dir="5400000" sy="-100000" algn="bl" rotWithShape="0"/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lidehunter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1985" y="1581150"/>
            <a:ext cx="6171364" cy="609600"/>
          </a:xfrm>
        </p:spPr>
        <p:txBody>
          <a:bodyPr/>
          <a:lstStyle/>
          <a:p>
            <a:r>
              <a:rPr lang="en-PH" dirty="0" smtClean="0"/>
              <a:t>Rome, </a:t>
            </a:r>
            <a:r>
              <a:rPr lang="en-PH" dirty="0" smtClean="0"/>
              <a:t>Italy</a:t>
            </a:r>
            <a:endParaRPr lang="en-PH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71986" y="2495550"/>
            <a:ext cx="6171362" cy="590550"/>
          </a:xfrm>
        </p:spPr>
        <p:txBody>
          <a:bodyPr/>
          <a:lstStyle/>
          <a:p>
            <a:r>
              <a:rPr lang="en-PH" dirty="0" smtClean="0"/>
              <a:t>The Eternal City</a:t>
            </a:r>
            <a:endParaRPr lang="en-PH" dirty="0"/>
          </a:p>
        </p:txBody>
      </p:sp>
      <p:pic>
        <p:nvPicPr>
          <p:cNvPr id="6" name="Picture 5" descr="E:\websites\slidehunter\2012beew\psd\logo201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490" y="147320"/>
            <a:ext cx="1600200" cy="463216"/>
          </a:xfrm>
          <a:prstGeom prst="rect">
            <a:avLst/>
          </a:prstGeom>
          <a:noFill/>
          <a:effectLst>
            <a:outerShdw blurRad="101600" sx="102000" sy="102000" algn="ct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4" y="3222975"/>
            <a:ext cx="9172663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97"/>
            <a:ext cx="820907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Palatine Hill.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Forum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2" y="645774"/>
            <a:ext cx="9165672" cy="44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362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sz="2400" dirty="0"/>
              <a:t>Capitoline Wolf suckles the infant twins Romulus and Remus.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4295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3350"/>
            <a:ext cx="8229600" cy="514350"/>
          </a:xfrm>
        </p:spPr>
        <p:txBody>
          <a:bodyPr/>
          <a:lstStyle/>
          <a:p>
            <a:pPr algn="r"/>
            <a:r>
              <a:rPr lang="en-US" dirty="0"/>
              <a:t>Augustus, the first Emperor.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3437971" cy="51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r>
              <a:rPr lang="en-US" sz="2400" dirty="0"/>
              <a:t>Ponte </a:t>
            </a:r>
            <a:r>
              <a:rPr lang="en-US" sz="2400" dirty="0" err="1"/>
              <a:t>Sisto</a:t>
            </a:r>
            <a:r>
              <a:rPr lang="en-US" sz="2400" dirty="0"/>
              <a:t> on the Tiber River — an excellent example of Italian Renaissance architecture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42950"/>
            <a:ext cx="630373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Castel Sant'Angelo</a:t>
            </a:r>
            <a:r>
              <a:rPr lang="en-US" smtClean="0"/>
              <a:t>, Hadrian’s Tomb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of Angels &amp; Castel </a:t>
            </a:r>
            <a:r>
              <a:rPr lang="en-US" dirty="0" err="1" smtClean="0"/>
              <a:t>Sant</a:t>
            </a:r>
            <a:r>
              <a:rPr lang="en-US" dirty="0" smtClean="0"/>
              <a:t> Angelo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42950"/>
            <a:ext cx="646322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2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sz="2400" dirty="0" smtClean="0"/>
              <a:t>Part of Michelangelo's Sistine </a:t>
            </a:r>
            <a:r>
              <a:rPr lang="en-US" sz="2400" dirty="0"/>
              <a:t>Chapel ceiling </a:t>
            </a:r>
            <a:r>
              <a:rPr lang="en-US" sz="2400" dirty="0" smtClean="0"/>
              <a:t>painted </a:t>
            </a:r>
            <a:r>
              <a:rPr lang="en-US" sz="2400" dirty="0"/>
              <a:t>in 1508.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12" y="742950"/>
            <a:ext cx="570082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91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sz="2400" dirty="0"/>
              <a:t>St. Peter's Basilica at night from Via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Conciliazione</a:t>
            </a:r>
            <a:r>
              <a:rPr lang="en-US" sz="2400" dirty="0"/>
              <a:t> in Rome.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42950"/>
            <a:ext cx="64259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1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Palazzo Senatorio, Rome City Hall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42950"/>
            <a:ext cx="379705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39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742950"/>
            <a:ext cx="532370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2724150"/>
            <a:ext cx="609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62600" y="742950"/>
            <a:ext cx="3352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Rome </a:t>
            </a:r>
            <a:r>
              <a:rPr lang="en-US" dirty="0"/>
              <a:t>is the capital of Italy and of the Lazio region. With 2,869,461 residents in 1,285 km2 (496.1 </a:t>
            </a:r>
            <a:r>
              <a:rPr lang="en-US" dirty="0" err="1"/>
              <a:t>sq</a:t>
            </a:r>
            <a:r>
              <a:rPr lang="en-US" dirty="0"/>
              <a:t> mi), it is also the country's largest and most populated </a:t>
            </a:r>
            <a:r>
              <a:rPr lang="en-US" dirty="0" err="1"/>
              <a:t>comune</a:t>
            </a:r>
            <a:r>
              <a:rPr lang="en-US" dirty="0"/>
              <a:t> and fourth-most populous city in the European Union by population within city limits. The Metropolitan City of Rome has a population of 4.3 </a:t>
            </a:r>
            <a:r>
              <a:rPr lang="en-US" dirty="0" smtClean="0"/>
              <a:t>million. The </a:t>
            </a:r>
            <a:r>
              <a:rPr lang="en-US" dirty="0"/>
              <a:t>city is located in the central-western portion of the Italian </a:t>
            </a:r>
            <a:r>
              <a:rPr lang="en-US" dirty="0" smtClean="0"/>
              <a:t>Peninsula </a:t>
            </a:r>
            <a:r>
              <a:rPr lang="en-US" dirty="0"/>
              <a:t>along the shores of Tiber river.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dirty="0"/>
              <a:t>Piazza del </a:t>
            </a:r>
            <a:r>
              <a:rPr lang="en-US" dirty="0" err="1" smtClean="0"/>
              <a:t>Campidoglio</a:t>
            </a:r>
            <a:r>
              <a:rPr lang="en-US" dirty="0" smtClean="0"/>
              <a:t> designed by Michelangelo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4295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470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sz="2800" dirty="0"/>
              <a:t>Papal Archbasilica of St. John Lateran, Rome's Cathedral.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49" y="742950"/>
            <a:ext cx="46245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7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dirty="0"/>
              <a:t>Mosque of Rome, the largest mosque in Europe.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81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1276350"/>
            <a:ext cx="266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Palazzo del Quirinale, now seat of the President of the Italian Republic.</a:t>
            </a:r>
          </a:p>
        </p:txBody>
      </p:sp>
    </p:spTree>
    <p:extLst>
      <p:ext uri="{BB962C8B-B14F-4D97-AF65-F5344CB8AC3E}">
        <p14:creationId xmlns:p14="http://schemas.microsoft.com/office/powerpoint/2010/main" val="56103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2950"/>
            <a:ext cx="602074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0" y="1186754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San Paolo </a:t>
            </a:r>
            <a:r>
              <a:rPr lang="en-US" sz="2000" dirty="0" err="1"/>
              <a:t>fuori</a:t>
            </a:r>
            <a:r>
              <a:rPr lang="en-US" sz="2000" dirty="0"/>
              <a:t> le </a:t>
            </a:r>
            <a:r>
              <a:rPr lang="en-US" sz="2000" dirty="0" err="1"/>
              <a:t>mura</a:t>
            </a:r>
            <a:r>
              <a:rPr lang="en-US" sz="2000" dirty="0"/>
              <a:t> with the statue of Paul the Apostle, the patron.</a:t>
            </a:r>
          </a:p>
        </p:txBody>
      </p:sp>
    </p:spTree>
    <p:extLst>
      <p:ext uri="{BB962C8B-B14F-4D97-AF65-F5344CB8AC3E}">
        <p14:creationId xmlns:p14="http://schemas.microsoft.com/office/powerpoint/2010/main" val="26975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Monument to Vittorio Emanuele II.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42950"/>
            <a:ext cx="631115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28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Piazza del </a:t>
            </a:r>
            <a:r>
              <a:rPr lang="en-US" dirty="0" err="1"/>
              <a:t>Popolo</a:t>
            </a:r>
            <a:r>
              <a:rPr lang="en-US" dirty="0"/>
              <a:t>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35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Via del Teatro di Marcello.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42950"/>
            <a:ext cx="64259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111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gardens of Villa Borghese.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675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01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438150"/>
            <a:ext cx="3657600" cy="211455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Spanish Steps and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Trinita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dei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Monti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7146"/>
            <a:ext cx="3429000" cy="51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0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365" y="1200150"/>
            <a:ext cx="853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Rome has the status of a global city</a:t>
            </a:r>
            <a:r>
              <a:rPr lang="en-US" sz="2400" dirty="0" smtClean="0"/>
              <a:t>. </a:t>
            </a:r>
            <a:r>
              <a:rPr lang="en-US" sz="2400" dirty="0"/>
              <a:t>Rome ranked in 2014 as the 14th-most-visited city in the world, 3rd most visited in the European Union, and the most popular tourist attraction in Italy</a:t>
            </a:r>
            <a:r>
              <a:rPr lang="en-US" sz="2400" dirty="0" smtClean="0"/>
              <a:t>. </a:t>
            </a:r>
            <a:r>
              <a:rPr lang="en-US" sz="2400" dirty="0"/>
              <a:t>Its historic </a:t>
            </a:r>
            <a:r>
              <a:rPr lang="en-US" sz="2400" dirty="0" err="1"/>
              <a:t>centre</a:t>
            </a:r>
            <a:r>
              <a:rPr lang="en-US" sz="2400" dirty="0"/>
              <a:t> is listed by UNESCO as a World Heritage Site</a:t>
            </a:r>
            <a:r>
              <a:rPr lang="en-US" sz="2400" dirty="0" smtClean="0"/>
              <a:t>. </a:t>
            </a:r>
            <a:r>
              <a:rPr lang="en-US" sz="2400" dirty="0"/>
              <a:t>Monuments and museums such as the Vatican Museums and the Colosseum are among the world's most visited tourist destinations with both locations receiving millions of tourists a year. Rome hosted the 1960 Summer Olympics and is the seat of United Nations' Food and Agriculture Organization (FAO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Trevi</a:t>
            </a:r>
            <a:r>
              <a:rPr lang="en-US" dirty="0"/>
              <a:t> Fountain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" y="524312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676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742950"/>
            <a:ext cx="4800600" cy="2667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The 39.7 m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tall[95 ft.]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Column of Marcus Aurelius.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75"/>
            <a:ext cx="38564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538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Roman statues </a:t>
            </a:r>
            <a:r>
              <a:rPr lang="it-IT" dirty="0" smtClean="0"/>
              <a:t>by Bernini in </a:t>
            </a:r>
            <a:r>
              <a:rPr lang="it-IT" dirty="0"/>
              <a:t>Piazza Navona.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99" y="742950"/>
            <a:ext cx="628159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061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Ponte Vittorio Emanuele II at sunset.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666750"/>
            <a:ext cx="633644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24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94" y="0"/>
            <a:ext cx="9148194" cy="666750"/>
          </a:xfrm>
        </p:spPr>
        <p:txBody>
          <a:bodyPr/>
          <a:lstStyle/>
          <a:p>
            <a:r>
              <a:rPr lang="en-US" sz="2800" dirty="0" smtClean="0"/>
              <a:t>Rome chamber of commerce in ancient Temple of Hadrian</a:t>
            </a:r>
            <a:endParaRPr lang="en-US" sz="2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12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Central Library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42950"/>
            <a:ext cx="559966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43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Eliseus</a:t>
            </a:r>
            <a:r>
              <a:rPr lang="en-US" dirty="0"/>
              <a:t> Theater in Rome.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73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Panoramic view of EUR business district.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643"/>
            <a:ext cx="91440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82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14350"/>
          </a:xfrm>
        </p:spPr>
        <p:txBody>
          <a:bodyPr/>
          <a:lstStyle/>
          <a:p>
            <a:r>
              <a:rPr lang="en-US" sz="2400" dirty="0"/>
              <a:t>Rome-Fiumicino Airport was the </a:t>
            </a:r>
            <a:r>
              <a:rPr lang="en-US" sz="2400" dirty="0" smtClean="0"/>
              <a:t>8th </a:t>
            </a:r>
            <a:r>
              <a:rPr lang="en-US" sz="2400" dirty="0"/>
              <a:t>busiest </a:t>
            </a:r>
            <a:r>
              <a:rPr lang="en-US" sz="2400" dirty="0" smtClean="0"/>
              <a:t>in </a:t>
            </a:r>
            <a:r>
              <a:rPr lang="en-US" sz="2400" dirty="0"/>
              <a:t>Europe in 2012.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666750"/>
            <a:ext cx="547845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51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 (subway</a:t>
            </a:r>
            <a:r>
              <a:rPr lang="en-US" smtClean="0"/>
              <a:t>) Station</a:t>
            </a:r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42950"/>
            <a:ext cx="628895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94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View 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52244"/>
            <a:ext cx="5988341" cy="449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354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r>
              <a:rPr lang="en-US" sz="2400" dirty="0" err="1"/>
              <a:t>Stadio</a:t>
            </a:r>
            <a:r>
              <a:rPr lang="en-US" sz="2400" dirty="0"/>
              <a:t> </a:t>
            </a:r>
            <a:r>
              <a:rPr lang="en-US" sz="2400" dirty="0" err="1"/>
              <a:t>Olimpico</a:t>
            </a:r>
            <a:r>
              <a:rPr lang="en-US" sz="2400" dirty="0"/>
              <a:t>, one of the largest in Europe, with a capacity of over 70,000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42950"/>
            <a:ext cx="5588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59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20"/>
            <a:ext cx="9144000" cy="51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4350"/>
          </a:xfrm>
        </p:spPr>
        <p:txBody>
          <a:bodyPr/>
          <a:lstStyle/>
          <a:p>
            <a:r>
              <a:rPr lang="en-US" dirty="0" smtClean="0"/>
              <a:t>Rome from the roof of St. Peter’s </a:t>
            </a:r>
            <a:r>
              <a:rPr lang="en-US" dirty="0" err="1" smtClean="0"/>
              <a:t>Basillica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3295126"/>
            <a:ext cx="2362200" cy="646331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Vatican City – the only country within a city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90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P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0665" r="45267" b="25518"/>
          <a:stretch>
            <a:fillRect/>
          </a:stretch>
        </p:blipFill>
        <p:spPr bwMode="auto">
          <a:xfrm>
            <a:off x="1219200" y="742950"/>
            <a:ext cx="627597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Colosseum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0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1915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representation of Tiber as a god.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Pantheon.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2950"/>
            <a:ext cx="586923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558902"/>
      </p:ext>
    </p:extLst>
  </p:cSld>
  <p:clrMapOvr>
    <a:masterClrMapping/>
  </p:clrMapOvr>
</p:sld>
</file>

<file path=ppt/theme/theme1.xml><?xml version="1.0" encoding="utf-8"?>
<a:theme xmlns:a="http://schemas.openxmlformats.org/drawingml/2006/main" name="16x9_Executive_Leather_Red_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16x9_Executive_Leather_Red_PPT</Template>
  <TotalTime>98</TotalTime>
  <Words>469</Words>
  <Application>Microsoft Office PowerPoint</Application>
  <PresentationFormat>On-screen Show (16:9)</PresentationFormat>
  <Paragraphs>41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16x9_Executive_Leather_Red_PPT</vt:lpstr>
      <vt:lpstr>Rome, Italy</vt:lpstr>
      <vt:lpstr>PowerPoint Presentation</vt:lpstr>
      <vt:lpstr>PowerPoint Presentation</vt:lpstr>
      <vt:lpstr>Aerial View </vt:lpstr>
      <vt:lpstr>Rome from the roof of St. Peter’s Basillica </vt:lpstr>
      <vt:lpstr>PowerPoint Presentation</vt:lpstr>
      <vt:lpstr>Inside the Colosseum</vt:lpstr>
      <vt:lpstr>Roman representation of Tiber as a god.</vt:lpstr>
      <vt:lpstr>The Pantheon.</vt:lpstr>
      <vt:lpstr>Palatine Hill.</vt:lpstr>
      <vt:lpstr>The Forum</vt:lpstr>
      <vt:lpstr>Capitoline Wolf suckles the infant twins Romulus and Remus.</vt:lpstr>
      <vt:lpstr>Augustus, the first Emperor.</vt:lpstr>
      <vt:lpstr>Ponte Sisto on the Tiber River — an excellent example of Italian Renaissance architecture</vt:lpstr>
      <vt:lpstr>Castel Sant'Angelo, Hadrian’s Tomb</vt:lpstr>
      <vt:lpstr>Bridge of Angels &amp; Castel Sant Angelo</vt:lpstr>
      <vt:lpstr>Part of Michelangelo's Sistine Chapel ceiling painted in 1508.</vt:lpstr>
      <vt:lpstr>St. Peter's Basilica at night from Via della Conciliazione in Rome.</vt:lpstr>
      <vt:lpstr>Palazzo Senatorio, Rome City Hall</vt:lpstr>
      <vt:lpstr>Piazza del Campidoglio designed by Michelangelo</vt:lpstr>
      <vt:lpstr>Papal Archbasilica of St. John Lateran, Rome's Cathedral.</vt:lpstr>
      <vt:lpstr>Mosque of Rome, the largest mosque in Europe.</vt:lpstr>
      <vt:lpstr>PowerPoint Presentation</vt:lpstr>
      <vt:lpstr>PowerPoint Presentation</vt:lpstr>
      <vt:lpstr>The Monument to Vittorio Emanuele II.</vt:lpstr>
      <vt:lpstr>Piazza del Popolo.</vt:lpstr>
      <vt:lpstr>Via del Teatro di Marcello.</vt:lpstr>
      <vt:lpstr>The gardens of Villa Borghese.</vt:lpstr>
      <vt:lpstr>Spanish Steps and Trinita dei Monti</vt:lpstr>
      <vt:lpstr>The Trevi Fountain</vt:lpstr>
      <vt:lpstr>The 39.7 m tall[95 ft.] Column of Marcus Aurelius.</vt:lpstr>
      <vt:lpstr>Roman statues by Bernini in Piazza Navona.</vt:lpstr>
      <vt:lpstr>Ponte Vittorio Emanuele II at sunset.</vt:lpstr>
      <vt:lpstr>Rome chamber of commerce in ancient Temple of Hadrian</vt:lpstr>
      <vt:lpstr>National Central Library</vt:lpstr>
      <vt:lpstr>Eliseus Theater in Rome.</vt:lpstr>
      <vt:lpstr>Panoramic view of EUR business district.</vt:lpstr>
      <vt:lpstr>Rome-Fiumicino Airport was the 8th busiest in Europe in 2012.</vt:lpstr>
      <vt:lpstr>Metro (subway) Station</vt:lpstr>
      <vt:lpstr>Stadio Olimpico, one of the largest in Europe, with a capacity of over 70,000.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 Italy</dc:title>
  <dc:creator>Naumann, Joseph A.</dc:creator>
  <cp:lastModifiedBy>Naumann, Joseph A.</cp:lastModifiedBy>
  <cp:revision>11</cp:revision>
  <dcterms:created xsi:type="dcterms:W3CDTF">2017-01-25T20:15:00Z</dcterms:created>
  <dcterms:modified xsi:type="dcterms:W3CDTF">2017-01-26T23:06:20Z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