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57" r:id="rId4"/>
    <p:sldId id="261" r:id="rId5"/>
    <p:sldId id="264" r:id="rId6"/>
    <p:sldId id="262" r:id="rId7"/>
    <p:sldId id="263" r:id="rId8"/>
    <p:sldId id="272" r:id="rId9"/>
    <p:sldId id="278" r:id="rId10"/>
    <p:sldId id="275" r:id="rId11"/>
    <p:sldId id="265" r:id="rId12"/>
    <p:sldId id="266" r:id="rId13"/>
    <p:sldId id="267" r:id="rId14"/>
    <p:sldId id="274" r:id="rId15"/>
    <p:sldId id="279" r:id="rId16"/>
    <p:sldId id="268" r:id="rId17"/>
    <p:sldId id="269" r:id="rId18"/>
    <p:sldId id="270" r:id="rId19"/>
    <p:sldId id="271" r:id="rId20"/>
    <p:sldId id="280" r:id="rId21"/>
    <p:sldId id="281" r:id="rId22"/>
    <p:sldId id="282" r:id="rId23"/>
    <p:sldId id="273" r:id="rId24"/>
    <p:sldId id="276" r:id="rId25"/>
    <p:sldId id="277" r:id="rId2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22" d="100"/>
          <a:sy n="122" d="100"/>
        </p:scale>
        <p:origin x="-96" y="-3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86318" y="2190750"/>
            <a:ext cx="6171364" cy="609600"/>
          </a:xfrm>
        </p:spPr>
        <p:txBody>
          <a:bodyPr>
            <a:noAutofit/>
          </a:bodyPr>
          <a:lstStyle>
            <a:lvl1pPr>
              <a:defRPr sz="4000" b="1" cap="none" spc="50">
                <a:ln w="13500">
                  <a:solidFill>
                    <a:schemeClr val="accent1">
                      <a:shade val="2500"/>
                      <a:alpha val="6500"/>
                    </a:schemeClr>
                  </a:solidFill>
                  <a:prstDash val="solid"/>
                </a:ln>
                <a:solidFill>
                  <a:schemeClr val="accent1">
                    <a:tint val="3000"/>
                    <a:alpha val="95000"/>
                  </a:schemeClr>
                </a:solidFill>
                <a:effectLst>
                  <a:innerShdw blurRad="63500" dist="50800" dir="13500000">
                    <a:prstClr val="black">
                      <a:alpha val="35000"/>
                    </a:prstClr>
                  </a:innerShdw>
                </a:effectLst>
              </a:defRPr>
            </a:lvl1pPr>
          </a:lstStyle>
          <a:p>
            <a:r>
              <a:rPr lang="en-US" dirty="0" smtClean="0"/>
              <a:t>Click to edit title style</a:t>
            </a:r>
            <a:endParaRPr lang="en-PH" dirty="0"/>
          </a:p>
        </p:txBody>
      </p:sp>
      <p:sp>
        <p:nvSpPr>
          <p:cNvPr id="3" name="Subtitle 2"/>
          <p:cNvSpPr>
            <a:spLocks noGrp="1"/>
          </p:cNvSpPr>
          <p:nvPr>
            <p:ph type="subTitle" idx="1"/>
          </p:nvPr>
        </p:nvSpPr>
        <p:spPr>
          <a:xfrm>
            <a:off x="1486319" y="2819400"/>
            <a:ext cx="6171362" cy="590550"/>
          </a:xfrm>
        </p:spPr>
        <p:txBody>
          <a:bodyPr>
            <a:noAutofit/>
          </a:bodyPr>
          <a:lstStyle>
            <a:lvl1pPr marL="0" indent="0" algn="ctr">
              <a:buNone/>
              <a:defRPr lang="en-PH" sz="2000" b="0" i="1" kern="1200" cap="none" spc="50" dirty="0">
                <a:ln w="13500">
                  <a:solidFill>
                    <a:schemeClr val="accent1">
                      <a:shade val="2500"/>
                      <a:alpha val="6500"/>
                    </a:schemeClr>
                  </a:solidFill>
                  <a:prstDash val="solid"/>
                </a:ln>
                <a:solidFill>
                  <a:schemeClr val="accent1">
                    <a:tint val="3000"/>
                    <a:alpha val="95000"/>
                  </a:schemeClr>
                </a:solidFill>
                <a:effectLst>
                  <a:innerShdw blurRad="63500" dist="50800" dir="13500000">
                    <a:prstClr val="black">
                      <a:alpha val="35000"/>
                    </a:prstClr>
                  </a:innerShdw>
                </a:effectLst>
                <a:latin typeface="Times New Roman" pitchFamily="18" charset="0"/>
                <a:ea typeface="+mj-ea"/>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PH" dirty="0"/>
          </a:p>
        </p:txBody>
      </p:sp>
      <p:sp>
        <p:nvSpPr>
          <p:cNvPr id="4" name="Date Placeholder 3"/>
          <p:cNvSpPr>
            <a:spLocks noGrp="1"/>
          </p:cNvSpPr>
          <p:nvPr>
            <p:ph type="dt" sz="half" idx="10"/>
          </p:nvPr>
        </p:nvSpPr>
        <p:spPr/>
        <p:txBody>
          <a:bodyPr/>
          <a:lstStyle/>
          <a:p>
            <a:fld id="{8EBAC125-6E94-4F62-B574-8081DDB48ACC}" type="datetimeFigureOut">
              <a:rPr lang="en-PH" smtClean="0"/>
              <a:t>1/24/2017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4736102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1/24/2017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400150905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23950"/>
            <a:ext cx="2057400" cy="3581400"/>
          </a:xfrm>
        </p:spPr>
        <p:txBody>
          <a:bodyPr vert="eaVert"/>
          <a:lstStyle>
            <a:lvl1pPr>
              <a:defRPr lang="en-PH" sz="3600" b="1" kern="1200" dirty="0">
                <a:solidFill>
                  <a:schemeClr val="tx1"/>
                </a:solidFill>
                <a:effectLst/>
                <a:latin typeface="Times New Roman" pitchFamily="18" charset="0"/>
                <a:ea typeface="+mj-ea"/>
                <a:cs typeface="Times New Roman" pitchFamily="18" charset="0"/>
              </a:defRPr>
            </a:lvl1pPr>
          </a:lstStyle>
          <a:p>
            <a:r>
              <a:rPr lang="en-US" smtClean="0"/>
              <a:t>Click to edit Master title style</a:t>
            </a:r>
            <a:endParaRPr lang="en-PH" dirty="0"/>
          </a:p>
        </p:txBody>
      </p:sp>
      <p:sp>
        <p:nvSpPr>
          <p:cNvPr id="3" name="Vertical Text Placeholder 2"/>
          <p:cNvSpPr>
            <a:spLocks noGrp="1"/>
          </p:cNvSpPr>
          <p:nvPr>
            <p:ph type="body" orient="vert" idx="1"/>
          </p:nvPr>
        </p:nvSpPr>
        <p:spPr>
          <a:xfrm>
            <a:off x="457200" y="1123950"/>
            <a:ext cx="6019800" cy="358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1/24/2017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9566354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1/24/2017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17945153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799" y="3305176"/>
            <a:ext cx="6665913" cy="1171574"/>
          </a:xfrm>
        </p:spPr>
        <p:txBody>
          <a:bodyPr anchor="t"/>
          <a:lstStyle>
            <a:lvl1pPr algn="r" defTabSz="914400" rtl="0" eaLnBrk="1" latinLnBrk="0" hangingPunct="1">
              <a:spcBef>
                <a:spcPct val="0"/>
              </a:spcBef>
              <a:buNone/>
              <a:defRPr lang="en-PH" sz="3200" b="1" kern="1200" dirty="0">
                <a:solidFill>
                  <a:schemeClr val="tx1"/>
                </a:solidFill>
                <a:effectLst/>
                <a:latin typeface="Times New Roman" pitchFamily="18" charset="0"/>
                <a:ea typeface="+mj-ea"/>
                <a:cs typeface="Times New Roman" pitchFamily="18" charset="0"/>
              </a:defRPr>
            </a:lvl1pPr>
          </a:lstStyle>
          <a:p>
            <a:r>
              <a:rPr lang="en-US" dirty="0" smtClean="0"/>
              <a:t>CLICK TO EDIT TITLE STYLE</a:t>
            </a:r>
            <a:endParaRPr lang="en-PH" dirty="0"/>
          </a:p>
        </p:txBody>
      </p:sp>
      <p:sp>
        <p:nvSpPr>
          <p:cNvPr id="3" name="Text Placeholder 2"/>
          <p:cNvSpPr>
            <a:spLocks noGrp="1"/>
          </p:cNvSpPr>
          <p:nvPr>
            <p:ph type="body" idx="1"/>
          </p:nvPr>
        </p:nvSpPr>
        <p:spPr>
          <a:xfrm>
            <a:off x="1828799" y="2180035"/>
            <a:ext cx="6665913" cy="1125140"/>
          </a:xfrm>
        </p:spPr>
        <p:txBody>
          <a:bodyPr anchor="b"/>
          <a:lstStyle>
            <a:lvl1pPr marL="0" indent="0" algn="r">
              <a:buNone/>
              <a:defRPr sz="2000" i="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t>1/24/2017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42707785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Content Placeholder 2"/>
          <p:cNvSpPr>
            <a:spLocks noGrp="1"/>
          </p:cNvSpPr>
          <p:nvPr>
            <p:ph sz="half" idx="1"/>
          </p:nvPr>
        </p:nvSpPr>
        <p:spPr>
          <a:xfrm>
            <a:off x="457200" y="1047750"/>
            <a:ext cx="4038600" cy="3657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4648200" y="1047750"/>
            <a:ext cx="4038600" cy="3657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EBAC125-6E94-4F62-B574-8081DDB48ACC}" type="datetimeFigureOut">
              <a:rPr lang="en-PH" smtClean="0"/>
              <a:t>1/24/2017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17696702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5438"/>
            <a:ext cx="8229600" cy="515112"/>
          </a:xfrm>
        </p:spPr>
        <p:txBody>
          <a:bodyPr/>
          <a:lstStyle>
            <a:lvl1pPr>
              <a:defRPr/>
            </a:lvl1pPr>
          </a:lstStyle>
          <a:p>
            <a:r>
              <a:rPr lang="en-US" dirty="0" smtClean="0"/>
              <a:t>Click to edit title style</a:t>
            </a:r>
            <a:endParaRPr lang="en-PH" dirty="0"/>
          </a:p>
        </p:txBody>
      </p:sp>
      <p:sp>
        <p:nvSpPr>
          <p:cNvPr id="3" name="Text Placeholder 2"/>
          <p:cNvSpPr>
            <a:spLocks noGrp="1"/>
          </p:cNvSpPr>
          <p:nvPr>
            <p:ph type="body" idx="1"/>
          </p:nvPr>
        </p:nvSpPr>
        <p:spPr>
          <a:xfrm>
            <a:off x="457200" y="1123950"/>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57350"/>
            <a:ext cx="4040188" cy="304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4645026" y="1123950"/>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57350"/>
            <a:ext cx="4041775" cy="304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t>1/24/2017</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2856316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t>1/24/2017</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9995406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t>1/24/2017</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7801900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971550"/>
            <a:ext cx="3008313" cy="871538"/>
          </a:xfrm>
        </p:spPr>
        <p:txBody>
          <a:bodyPr anchor="b"/>
          <a:lstStyle>
            <a:lvl1pPr algn="l">
              <a:defRPr sz="2000" b="1">
                <a:solidFill>
                  <a:schemeClr val="tx1"/>
                </a:solidFill>
                <a:effectLst/>
              </a:defRPr>
            </a:lvl1pPr>
          </a:lstStyle>
          <a:p>
            <a:r>
              <a:rPr lang="en-US" smtClean="0"/>
              <a:t>Click to edit Master title style</a:t>
            </a:r>
            <a:endParaRPr lang="en-PH" dirty="0"/>
          </a:p>
        </p:txBody>
      </p:sp>
      <p:sp>
        <p:nvSpPr>
          <p:cNvPr id="3" name="Content Placeholder 2"/>
          <p:cNvSpPr>
            <a:spLocks noGrp="1"/>
          </p:cNvSpPr>
          <p:nvPr>
            <p:ph idx="1"/>
          </p:nvPr>
        </p:nvSpPr>
        <p:spPr>
          <a:xfrm>
            <a:off x="3575050" y="971550"/>
            <a:ext cx="5111750" cy="36230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dirty="0"/>
          </a:p>
        </p:txBody>
      </p:sp>
      <p:sp>
        <p:nvSpPr>
          <p:cNvPr id="4" name="Text Placeholder 3"/>
          <p:cNvSpPr>
            <a:spLocks noGrp="1"/>
          </p:cNvSpPr>
          <p:nvPr>
            <p:ph type="body" sz="half" idx="2"/>
          </p:nvPr>
        </p:nvSpPr>
        <p:spPr>
          <a:xfrm>
            <a:off x="457201" y="1885950"/>
            <a:ext cx="3008313" cy="27086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t>1/24/2017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1133462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3670697"/>
            <a:ext cx="6894512" cy="425054"/>
          </a:xfrm>
        </p:spPr>
        <p:txBody>
          <a:bodyPr anchor="b"/>
          <a:lstStyle>
            <a:lvl1pPr algn="l">
              <a:defRPr sz="2000" b="1">
                <a:solidFill>
                  <a:schemeClr val="tx1"/>
                </a:solidFill>
                <a:effectLst/>
              </a:defRPr>
            </a:lvl1pPr>
          </a:lstStyle>
          <a:p>
            <a:r>
              <a:rPr lang="en-US" smtClean="0"/>
              <a:t>Click to edit Master title style</a:t>
            </a:r>
            <a:endParaRPr lang="en-PH" dirty="0"/>
          </a:p>
        </p:txBody>
      </p:sp>
      <p:sp>
        <p:nvSpPr>
          <p:cNvPr id="3" name="Picture Placeholder 2"/>
          <p:cNvSpPr>
            <a:spLocks noGrp="1"/>
          </p:cNvSpPr>
          <p:nvPr>
            <p:ph type="pic" idx="1"/>
          </p:nvPr>
        </p:nvSpPr>
        <p:spPr>
          <a:xfrm>
            <a:off x="1124744" y="1200150"/>
            <a:ext cx="6894512" cy="243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PH"/>
          </a:p>
        </p:txBody>
      </p:sp>
      <p:sp>
        <p:nvSpPr>
          <p:cNvPr id="4" name="Text Placeholder 3"/>
          <p:cNvSpPr>
            <a:spLocks noGrp="1"/>
          </p:cNvSpPr>
          <p:nvPr>
            <p:ph type="body" sz="half" idx="2"/>
          </p:nvPr>
        </p:nvSpPr>
        <p:spPr>
          <a:xfrm>
            <a:off x="1124744" y="4095750"/>
            <a:ext cx="6894512"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t>1/24/2017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6329182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514350"/>
          </a:xfrm>
          <a:prstGeom prst="rect">
            <a:avLst/>
          </a:prstGeom>
        </p:spPr>
        <p:txBody>
          <a:bodyPr vert="horz" lIns="91440" tIns="45720" rIns="91440" bIns="45720" rtlCol="0" anchor="ctr">
            <a:noAutofit/>
          </a:bodyPr>
          <a:lstStyle/>
          <a:p>
            <a:r>
              <a:rPr lang="en-US" dirty="0" smtClean="0"/>
              <a:t>Click to edit title style</a:t>
            </a:r>
            <a:endParaRPr lang="en-PH" dirty="0"/>
          </a:p>
        </p:txBody>
      </p:sp>
      <p:sp>
        <p:nvSpPr>
          <p:cNvPr id="3" name="Text Placeholder 2"/>
          <p:cNvSpPr>
            <a:spLocks noGrp="1"/>
          </p:cNvSpPr>
          <p:nvPr>
            <p:ph type="body" idx="1"/>
          </p:nvPr>
        </p:nvSpPr>
        <p:spPr>
          <a:xfrm>
            <a:off x="457200" y="895350"/>
            <a:ext cx="8229600" cy="3810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dirty="0"/>
          </a:p>
        </p:txBody>
      </p:sp>
      <p:sp>
        <p:nvSpPr>
          <p:cNvPr id="4" name="Date Placeholder 3"/>
          <p:cNvSpPr>
            <a:spLocks noGrp="1"/>
          </p:cNvSpPr>
          <p:nvPr>
            <p:ph type="dt" sz="half" idx="2"/>
          </p:nvPr>
        </p:nvSpPr>
        <p:spPr>
          <a:xfrm>
            <a:off x="457200" y="4857750"/>
            <a:ext cx="2133600" cy="273844"/>
          </a:xfrm>
          <a:prstGeom prst="rect">
            <a:avLst/>
          </a:prstGeom>
        </p:spPr>
        <p:txBody>
          <a:bodyPr vert="horz" lIns="91440" tIns="45720" rIns="91440" bIns="45720" rtlCol="0" anchor="ctr"/>
          <a:lstStyle>
            <a:lvl1pPr algn="l">
              <a:defRPr sz="1200">
                <a:solidFill>
                  <a:schemeClr val="bg1"/>
                </a:solidFill>
                <a:latin typeface="Times New Roman" pitchFamily="18" charset="0"/>
                <a:cs typeface="Times New Roman" pitchFamily="18" charset="0"/>
              </a:defRPr>
            </a:lvl1pPr>
          </a:lstStyle>
          <a:p>
            <a:fld id="{8EBAC125-6E94-4F62-B574-8081DDB48ACC}" type="datetimeFigureOut">
              <a:rPr lang="en-PH" smtClean="0"/>
              <a:pPr/>
              <a:t>1/24/2017</a:t>
            </a:fld>
            <a:endParaRPr lang="en-PH"/>
          </a:p>
        </p:txBody>
      </p:sp>
      <p:sp>
        <p:nvSpPr>
          <p:cNvPr id="5" name="Footer Placeholder 4"/>
          <p:cNvSpPr>
            <a:spLocks noGrp="1"/>
          </p:cNvSpPr>
          <p:nvPr>
            <p:ph type="ftr" sz="quarter" idx="3"/>
          </p:nvPr>
        </p:nvSpPr>
        <p:spPr>
          <a:xfrm>
            <a:off x="3124200" y="4857750"/>
            <a:ext cx="2895600" cy="273844"/>
          </a:xfrm>
          <a:prstGeom prst="rect">
            <a:avLst/>
          </a:prstGeom>
        </p:spPr>
        <p:txBody>
          <a:bodyPr vert="horz" lIns="91440" tIns="45720" rIns="91440" bIns="45720" rtlCol="0" anchor="ctr"/>
          <a:lstStyle>
            <a:lvl1pPr algn="ctr">
              <a:defRPr sz="1200">
                <a:solidFill>
                  <a:schemeClr val="bg1"/>
                </a:solidFill>
                <a:latin typeface="Times New Roman" pitchFamily="18" charset="0"/>
                <a:cs typeface="Times New Roman" pitchFamily="18" charset="0"/>
              </a:defRPr>
            </a:lvl1pPr>
          </a:lstStyle>
          <a:p>
            <a:endParaRPr lang="en-PH"/>
          </a:p>
        </p:txBody>
      </p:sp>
      <p:sp>
        <p:nvSpPr>
          <p:cNvPr id="6" name="Slide Number Placeholder 5"/>
          <p:cNvSpPr>
            <a:spLocks noGrp="1"/>
          </p:cNvSpPr>
          <p:nvPr>
            <p:ph type="sldNum" sz="quarter" idx="4"/>
          </p:nvPr>
        </p:nvSpPr>
        <p:spPr>
          <a:xfrm>
            <a:off x="6553200" y="4857750"/>
            <a:ext cx="2133600" cy="273844"/>
          </a:xfrm>
          <a:prstGeom prst="rect">
            <a:avLst/>
          </a:prstGeom>
        </p:spPr>
        <p:txBody>
          <a:bodyPr vert="horz" lIns="91440" tIns="45720" rIns="91440" bIns="45720" rtlCol="0" anchor="ctr"/>
          <a:lstStyle>
            <a:lvl1pPr algn="r">
              <a:defRPr sz="1200">
                <a:solidFill>
                  <a:schemeClr val="bg1"/>
                </a:solidFill>
                <a:latin typeface="Times New Roman" pitchFamily="18" charset="0"/>
                <a:cs typeface="Times New Roman" pitchFamily="18" charset="0"/>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reflection blurRad="6350" stA="15000" endPos="45500" dist="12700" dir="5400000" sy="-100000" algn="bl" rotWithShape="0"/>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PH" dirty="0" smtClean="0"/>
              <a:t>Lagos, Nigeria</a:t>
            </a:r>
            <a:endParaRPr lang="en-PH" dirty="0"/>
          </a:p>
        </p:txBody>
      </p:sp>
      <p:sp>
        <p:nvSpPr>
          <p:cNvPr id="5" name="Subtitle 4"/>
          <p:cNvSpPr>
            <a:spLocks noGrp="1"/>
          </p:cNvSpPr>
          <p:nvPr>
            <p:ph type="subTitle" idx="1"/>
          </p:nvPr>
        </p:nvSpPr>
        <p:spPr/>
        <p:txBody>
          <a:bodyPr/>
          <a:lstStyle/>
          <a:p>
            <a:r>
              <a:rPr lang="en-PH" dirty="0" smtClean="0"/>
              <a:t>Former Capital City</a:t>
            </a:r>
            <a:endParaRPr lang="en-PH" dirty="0"/>
          </a:p>
        </p:txBody>
      </p:sp>
    </p:spTree>
    <p:extLst>
      <p:ext uri="{BB962C8B-B14F-4D97-AF65-F5344CB8AC3E}">
        <p14:creationId xmlns:p14="http://schemas.microsoft.com/office/powerpoint/2010/main" val="2067406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742950"/>
            <a:ext cx="5604132"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484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Lagos Marina.</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16119"/>
            <a:ext cx="3829976" cy="5127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8496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5043"/>
            <a:ext cx="9144000" cy="5197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Lagos market scene</a:t>
            </a:r>
            <a:endParaRPr lang="en-US" dirty="0"/>
          </a:p>
        </p:txBody>
      </p:sp>
    </p:spTree>
    <p:extLst>
      <p:ext uri="{BB962C8B-B14F-4D97-AF65-F5344CB8AC3E}">
        <p14:creationId xmlns:p14="http://schemas.microsoft.com/office/powerpoint/2010/main" val="2853223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Shopping at the Mall</a:t>
            </a:r>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742950"/>
            <a:ext cx="5588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0584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poor and the not poor</a:t>
            </a:r>
            <a:endParaRPr lang="en-US"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2999" y="742950"/>
            <a:ext cx="6565535"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2546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862" y="0"/>
            <a:ext cx="8229600" cy="514350"/>
          </a:xfrm>
        </p:spPr>
        <p:txBody>
          <a:bodyPr/>
          <a:lstStyle/>
          <a:p>
            <a:pPr algn="r"/>
            <a:r>
              <a:rPr lang="en-US" dirty="0" smtClean="0"/>
              <a:t>Athena </a:t>
            </a:r>
            <a:r>
              <a:rPr lang="en-US" dirty="0" err="1" smtClean="0"/>
              <a:t>Ramzi</a:t>
            </a:r>
            <a:r>
              <a:rPr lang="en-US" dirty="0" smtClean="0"/>
              <a:t> Towers</a:t>
            </a:r>
            <a:endParaRPr lang="en-US"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933950"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5114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Arts Theater</a:t>
            </a:r>
            <a:endParaRPr 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742950"/>
            <a:ext cx="5588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5946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14350"/>
          </a:xfrm>
        </p:spPr>
        <p:txBody>
          <a:bodyPr/>
          <a:lstStyle/>
          <a:p>
            <a:r>
              <a:rPr lang="en-US" dirty="0"/>
              <a:t>The Lagos Black Heritage Festival Parade (2012).</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742950"/>
            <a:ext cx="5588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6475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overview of the </a:t>
            </a:r>
            <a:r>
              <a:rPr lang="en-US" dirty="0" err="1"/>
              <a:t>Barbeach</a:t>
            </a:r>
            <a:endParaRPr 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2999" y="742950"/>
            <a:ext cx="665648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9399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14350"/>
          </a:xfrm>
        </p:spPr>
        <p:txBody>
          <a:bodyPr/>
          <a:lstStyle/>
          <a:p>
            <a:r>
              <a:rPr lang="en-US" dirty="0"/>
              <a:t>Toll gates and roads at the </a:t>
            </a:r>
            <a:r>
              <a:rPr lang="en-US" dirty="0" err="1"/>
              <a:t>Lekki-Ẹpẹ</a:t>
            </a:r>
            <a:r>
              <a:rPr lang="en-US" dirty="0"/>
              <a:t> Expressway.</a:t>
            </a: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742950"/>
            <a:ext cx="5588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2274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0"/>
            <a:ext cx="80581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3295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14350"/>
          </a:xfrm>
        </p:spPr>
        <p:txBody>
          <a:bodyPr/>
          <a:lstStyle/>
          <a:p>
            <a:r>
              <a:rPr lang="en-US" sz="2000" dirty="0"/>
              <a:t>A Catholic procession marching past spectators on the streets of </a:t>
            </a:r>
            <a:r>
              <a:rPr lang="en-US" sz="2000" dirty="0" smtClean="0"/>
              <a:t>Lagos</a:t>
            </a:r>
            <a:endParaRPr lang="en-US" sz="2000"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666750"/>
            <a:ext cx="4238752"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231" y="666750"/>
            <a:ext cx="4539574"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53000" y="1047750"/>
            <a:ext cx="3276600" cy="369332"/>
          </a:xfrm>
          <a:prstGeom prst="rect">
            <a:avLst/>
          </a:prstGeom>
          <a:noFill/>
        </p:spPr>
        <p:txBody>
          <a:bodyPr wrap="square" rtlCol="0">
            <a:spAutoFit/>
          </a:bodyPr>
          <a:lstStyle/>
          <a:p>
            <a:r>
              <a:rPr lang="en-US" dirty="0" smtClean="0"/>
              <a:t>New Catholic Church</a:t>
            </a:r>
            <a:endParaRPr lang="en-US" dirty="0"/>
          </a:p>
        </p:txBody>
      </p:sp>
    </p:spTree>
    <p:extLst>
      <p:ext uri="{BB962C8B-B14F-4D97-AF65-F5344CB8AC3E}">
        <p14:creationId xmlns:p14="http://schemas.microsoft.com/office/powerpoint/2010/main" val="134691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Holy Cross Cathedral</a:t>
            </a:r>
            <a:endParaRPr lang="en-US" dirty="0"/>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742950"/>
            <a:ext cx="5588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1184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742950"/>
            <a:ext cx="4191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2399" y="76200"/>
            <a:ext cx="8770143" cy="514350"/>
          </a:xfrm>
        </p:spPr>
        <p:txBody>
          <a:bodyPr/>
          <a:lstStyle/>
          <a:p>
            <a:r>
              <a:rPr lang="en-US" dirty="0" smtClean="0"/>
              <a:t>The world’s oldest profession is alive and well?</a:t>
            </a:r>
            <a:endParaRPr lang="en-US" dirty="0"/>
          </a:p>
        </p:txBody>
      </p:sp>
      <p:pic>
        <p:nvPicPr>
          <p:cNvPr id="2355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742950"/>
            <a:ext cx="3134518"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700750"/>
            <a:ext cx="2826543" cy="423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9391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Poor Part of Lagos</a:t>
            </a:r>
            <a:endParaRPr lang="en-US"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399" y="742950"/>
            <a:ext cx="6315205"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5081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in the poor part of town</a:t>
            </a:r>
            <a:endParaRPr lang="en-US"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742950"/>
            <a:ext cx="587084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8594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4884" y="742950"/>
            <a:ext cx="561031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5092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PH"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42950"/>
            <a:ext cx="5859018"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867400" y="742950"/>
            <a:ext cx="3048000" cy="4247317"/>
          </a:xfrm>
          <a:prstGeom prst="rect">
            <a:avLst/>
          </a:prstGeom>
        </p:spPr>
        <p:txBody>
          <a:bodyPr wrap="square">
            <a:spAutoFit/>
          </a:bodyPr>
          <a:lstStyle/>
          <a:p>
            <a:r>
              <a:rPr lang="en-US" dirty="0"/>
              <a:t>Lagos </a:t>
            </a:r>
            <a:r>
              <a:rPr lang="en-US" dirty="0" smtClean="0"/>
              <a:t>is </a:t>
            </a:r>
            <a:r>
              <a:rPr lang="en-US" dirty="0"/>
              <a:t>a city in the Nigerian state of Lagos. The city, with its adjoining conurbation, is the largest in Nigeria, as well as on the African continent. It is one of the fastest growing cities in the </a:t>
            </a:r>
            <a:r>
              <a:rPr lang="en-US" dirty="0" smtClean="0"/>
              <a:t>world </a:t>
            </a:r>
            <a:r>
              <a:rPr lang="en-US" dirty="0"/>
              <a:t>and also one of the most populous urban agglomerations in the world</a:t>
            </a:r>
            <a:r>
              <a:rPr lang="en-US" dirty="0" smtClean="0"/>
              <a:t>. </a:t>
            </a:r>
            <a:r>
              <a:rPr lang="en-US" dirty="0"/>
              <a:t>Lagos is a major financial </a:t>
            </a:r>
            <a:r>
              <a:rPr lang="en-US" dirty="0" err="1"/>
              <a:t>centre</a:t>
            </a:r>
            <a:r>
              <a:rPr lang="en-US" dirty="0"/>
              <a:t> in Africa; the megacity has the highest GDP</a:t>
            </a:r>
            <a:r>
              <a:rPr lang="en-US" dirty="0" smtClean="0"/>
              <a:t>,[ </a:t>
            </a:r>
            <a:r>
              <a:rPr lang="en-US" dirty="0"/>
              <a:t>and also houses one of the largest and busiest ports on the continent</a:t>
            </a:r>
            <a:r>
              <a:rPr lang="en-US" dirty="0" smtClean="0"/>
              <a:t>.</a:t>
            </a:r>
            <a:endParaRPr lang="en-US" dirty="0"/>
          </a:p>
        </p:txBody>
      </p:sp>
      <p:sp>
        <p:nvSpPr>
          <p:cNvPr id="5" name="Rectangle 4"/>
          <p:cNvSpPr/>
          <p:nvPr/>
        </p:nvSpPr>
        <p:spPr>
          <a:xfrm>
            <a:off x="533400" y="3867150"/>
            <a:ext cx="6096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6509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42950"/>
            <a:ext cx="8686800" cy="3785652"/>
          </a:xfrm>
          <a:prstGeom prst="rect">
            <a:avLst/>
          </a:prstGeom>
        </p:spPr>
        <p:txBody>
          <a:bodyPr wrap="square">
            <a:spAutoFit/>
          </a:bodyPr>
          <a:lstStyle/>
          <a:p>
            <a:r>
              <a:rPr lang="en-US" sz="2400" dirty="0"/>
              <a:t>Lagos which was the capital of Nigeria since its amalgamation in 1914, went on to become the capital of Lagos State, after its creation. However, the state capital was later moved to </a:t>
            </a:r>
            <a:r>
              <a:rPr lang="en-US" sz="2400" dirty="0" err="1"/>
              <a:t>Ikeja</a:t>
            </a:r>
            <a:r>
              <a:rPr lang="en-US" sz="2400" dirty="0"/>
              <a:t> in 1976, while the federal capital also moved to Abuja in 1991. Even though Lagos is still widely referred to as a city, the present day Lagos, also known as "Metropolitan Lagos", and officially as "Lagos Metropolitan Area</a:t>
            </a:r>
            <a:r>
              <a:rPr lang="en-US" sz="2400" dirty="0" smtClean="0"/>
              <a:t>" </a:t>
            </a:r>
            <a:r>
              <a:rPr lang="en-US" sz="2400" dirty="0"/>
              <a:t>is an urban agglomeration or conurbation</a:t>
            </a:r>
            <a:r>
              <a:rPr lang="en-US" sz="2400" dirty="0" smtClean="0"/>
              <a:t>, </a:t>
            </a:r>
            <a:r>
              <a:rPr lang="en-US" sz="2400" dirty="0"/>
              <a:t>consisting of 16 LGAs, including </a:t>
            </a:r>
            <a:r>
              <a:rPr lang="en-US" sz="2400" dirty="0" err="1"/>
              <a:t>Ikeja</a:t>
            </a:r>
            <a:r>
              <a:rPr lang="en-US" sz="2400" dirty="0"/>
              <a:t>, the state capital of Lagos State</a:t>
            </a:r>
            <a:r>
              <a:rPr lang="en-US" sz="2400" dirty="0" smtClean="0"/>
              <a:t>. </a:t>
            </a:r>
            <a:r>
              <a:rPr lang="en-US" sz="2400" dirty="0"/>
              <a:t>This conurbation makes up 37% of Lagos State's total land area, but houses about 85% of the state's total population</a:t>
            </a:r>
            <a:r>
              <a:rPr lang="en-US" sz="2400" dirty="0" smtClean="0"/>
              <a:t>.</a:t>
            </a:r>
            <a:endParaRPr lang="en-US" sz="2400" dirty="0"/>
          </a:p>
        </p:txBody>
      </p:sp>
    </p:spTree>
    <p:extLst>
      <p:ext uri="{BB962C8B-B14F-4D97-AF65-F5344CB8AC3E}">
        <p14:creationId xmlns:p14="http://schemas.microsoft.com/office/powerpoint/2010/main" val="2484695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93767"/>
            <a:ext cx="9144000" cy="4816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2203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Aerial view of Lagos in 1929</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742950"/>
            <a:ext cx="5380892"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5301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23" y="0"/>
            <a:ext cx="9132277" cy="5114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Skyline Today</a:t>
            </a:r>
            <a:endParaRPr lang="en-US" dirty="0"/>
          </a:p>
        </p:txBody>
      </p:sp>
    </p:spTree>
    <p:extLst>
      <p:ext uri="{BB962C8B-B14F-4D97-AF65-F5344CB8AC3E}">
        <p14:creationId xmlns:p14="http://schemas.microsoft.com/office/powerpoint/2010/main" val="2198888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742950"/>
            <a:ext cx="7455199"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7206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42950"/>
            <a:ext cx="9144000" cy="4130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893079"/>
      </p:ext>
    </p:extLst>
  </p:cSld>
  <p:clrMapOvr>
    <a:masterClrMapping/>
  </p:clrMapOvr>
</p:sld>
</file>

<file path=ppt/theme/theme1.xml><?xml version="1.0" encoding="utf-8"?>
<a:theme xmlns:a="http://schemas.openxmlformats.org/drawingml/2006/main" name="16x9_Executive_Leather_Red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16x9_Executive_Leather_Red_PPT</Template>
  <TotalTime>51</TotalTime>
  <Words>313</Words>
  <Application>Microsoft Office PowerPoint</Application>
  <PresentationFormat>On-screen Show (16:9)</PresentationFormat>
  <Paragraphs>21</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16x9_Executive_Leather_Red_PPT</vt:lpstr>
      <vt:lpstr>Lagos, Nigeria</vt:lpstr>
      <vt:lpstr>PowerPoint Presentation</vt:lpstr>
      <vt:lpstr>PowerPoint Presentation</vt:lpstr>
      <vt:lpstr>PowerPoint Presentation</vt:lpstr>
      <vt:lpstr>PowerPoint Presentation</vt:lpstr>
      <vt:lpstr>Aerial view of Lagos in 1929</vt:lpstr>
      <vt:lpstr>Skyline Today</vt:lpstr>
      <vt:lpstr>PowerPoint Presentation</vt:lpstr>
      <vt:lpstr>PowerPoint Presentation</vt:lpstr>
      <vt:lpstr>PowerPoint Presentation</vt:lpstr>
      <vt:lpstr>Lagos Marina.</vt:lpstr>
      <vt:lpstr>Lagos market scene</vt:lpstr>
      <vt:lpstr>Shopping at the Mall</vt:lpstr>
      <vt:lpstr>The poor and the not poor</vt:lpstr>
      <vt:lpstr>Athena Ramzi Towers</vt:lpstr>
      <vt:lpstr>National Arts Theater</vt:lpstr>
      <vt:lpstr>The Lagos Black Heritage Festival Parade (2012).</vt:lpstr>
      <vt:lpstr>An overview of the Barbeach</vt:lpstr>
      <vt:lpstr>Toll gates and roads at the Lekki-Ẹpẹ Expressway.</vt:lpstr>
      <vt:lpstr>A Catholic procession marching past spectators on the streets of Lagos</vt:lpstr>
      <vt:lpstr>Holy Cross Cathedral</vt:lpstr>
      <vt:lpstr>The world’s oldest profession is alive and well?</vt:lpstr>
      <vt:lpstr>The Poor Part of Lagos</vt:lpstr>
      <vt:lpstr>Market in the poor part of town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Lagos, Nigeria</dc:title>
  <dc:creator>Naumann, Joseph A.</dc:creator>
  <cp:lastModifiedBy>Naumann, Joseph A.</cp:lastModifiedBy>
  <cp:revision>5</cp:revision>
  <dcterms:created xsi:type="dcterms:W3CDTF">2017-01-24T23:22:14Z</dcterms:created>
  <dcterms:modified xsi:type="dcterms:W3CDTF">2017-01-25T00:13:16Z</dcterms:modified>
</cp:coreProperties>
</file>