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74"/>
  </p:notesMasterIdLst>
  <p:sldIdLst>
    <p:sldId id="256" r:id="rId3"/>
    <p:sldId id="31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8" autoAdjust="0"/>
    <p:restoredTop sz="94600"/>
  </p:normalViewPr>
  <p:slideViewPr>
    <p:cSldViewPr snapToGrid="0">
      <p:cViewPr varScale="1">
        <p:scale>
          <a:sx n="87" d="100"/>
          <a:sy n="87" d="100"/>
        </p:scale>
        <p:origin x="63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93FFFD-5C2F-4A8A-A6D5-DDEBC26E1D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846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2E19551-D73E-46DB-8B2F-BF6CA243FC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461A00-A9C3-4C08-AD38-FF643A6160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6451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9CAAD1-9D21-4EA5-A2BB-4092E18C83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8251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7AB7C9-BE7F-433C-9D70-68139F521A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8315B-E47C-498E-81E9-A9311D9D11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8992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78910-6C2B-4DEA-92BE-C9E7B2D341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801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AE5890-68CB-45F2-84D6-95C1798608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0107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8A057-3C5F-413E-AEC4-4C318F547D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4183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7D747-71DF-423A-B348-E2126C85B4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3260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D8155-4D7E-4ED0-A94B-5CC48E6A06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6224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5BCA7-5EA5-4B8D-B446-4B8FDFAAEB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946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71975-0D2E-4333-8706-CAB455C82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1043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14FCE-4CE4-4D10-B3F3-FC9A4E303B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6885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F63572-92DE-4297-A0B4-950FEF0757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1467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9D49D9-76F3-4D56-B987-EC08270AA8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6333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428CD-76AC-46A8-8C1A-4F5737D134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25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1798B-C8D6-4AB8-85C6-F048616B94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4446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2F3-6AA1-498B-BA68-BD6B6C6209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7040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B3385-6E6B-4D38-AC12-28CB830EC4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9857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BBC90-2033-4B17-AFB2-821B0D8B00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2688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C4961-6B54-46DF-8A36-E1CDD8E968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1687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590413-9DE5-44D2-ADB0-F6BB5FA609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81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3C41946-E523-4949-9A53-DF2662D5DFC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B5BB68-F9B1-444C-90D1-BA59828508E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Villages Around the World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There still are countries where most of the people live in villages.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475893" cy="871537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Hallstatt</a:t>
            </a:r>
            <a:r>
              <a:rPr lang="en-US" dirty="0"/>
              <a:t>, Austria's Most Beautiful Lake Town.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71537"/>
            <a:ext cx="9144000" cy="59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1147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57237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Gásadalur</a:t>
            </a:r>
            <a:r>
              <a:rPr lang="en-US" dirty="0" smtClean="0"/>
              <a:t> </a:t>
            </a:r>
            <a:r>
              <a:rPr lang="en-US" dirty="0"/>
              <a:t>Village, Faroe Islands.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57237"/>
            <a:ext cx="9144000" cy="610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0140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28663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Village in the Himalayas.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28663"/>
            <a:ext cx="9144000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6619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825911"/>
          </a:xfrm>
        </p:spPr>
        <p:txBody>
          <a:bodyPr/>
          <a:lstStyle/>
          <a:p>
            <a:r>
              <a:rPr lang="en-US" dirty="0"/>
              <a:t>Giulio Island, Italy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25911"/>
            <a:ext cx="9144000" cy="603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0880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65318"/>
            <a:ext cx="8226425" cy="1143000"/>
          </a:xfrm>
        </p:spPr>
        <p:txBody>
          <a:bodyPr/>
          <a:lstStyle/>
          <a:p>
            <a:r>
              <a:rPr lang="en-US" dirty="0"/>
              <a:t>Lovely </a:t>
            </a:r>
            <a:r>
              <a:rPr lang="en-US" dirty="0" err="1"/>
              <a:t>Gordes</a:t>
            </a:r>
            <a:r>
              <a:rPr lang="en-US" dirty="0"/>
              <a:t> Village, Southeastern France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53613"/>
            <a:ext cx="9144000" cy="560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9961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62" y="0"/>
            <a:ext cx="8226425" cy="1143000"/>
          </a:xfrm>
        </p:spPr>
        <p:txBody>
          <a:bodyPr/>
          <a:lstStyle/>
          <a:p>
            <a:r>
              <a:rPr lang="en-US" dirty="0" err="1"/>
              <a:t>Senja</a:t>
            </a:r>
            <a:r>
              <a:rPr lang="en-US" dirty="0"/>
              <a:t>, Norway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30" y="1115593"/>
            <a:ext cx="9059269" cy="574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0929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6425" cy="550843"/>
          </a:xfrm>
        </p:spPr>
        <p:txBody>
          <a:bodyPr/>
          <a:lstStyle/>
          <a:p>
            <a:r>
              <a:rPr lang="en-US" dirty="0" smtClean="0"/>
              <a:t>In Vietnam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0553" y="459169"/>
            <a:ext cx="7703447" cy="639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2427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22671"/>
          </a:xfrm>
        </p:spPr>
        <p:txBody>
          <a:bodyPr/>
          <a:lstStyle/>
          <a:p>
            <a:r>
              <a:rPr lang="en-US" dirty="0" err="1"/>
              <a:t>Piran</a:t>
            </a:r>
            <a:r>
              <a:rPr lang="en-US" dirty="0"/>
              <a:t> Peninsula, Slovenia.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22671"/>
            <a:ext cx="9144000" cy="613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0648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840658"/>
          </a:xfrm>
        </p:spPr>
        <p:txBody>
          <a:bodyPr/>
          <a:lstStyle/>
          <a:p>
            <a:r>
              <a:rPr lang="en-US" dirty="0"/>
              <a:t>Green roof houses of Faroe Islands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40658"/>
            <a:ext cx="9144000" cy="60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4289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-77902"/>
            <a:ext cx="8226425" cy="1143000"/>
          </a:xfrm>
        </p:spPr>
        <p:txBody>
          <a:bodyPr/>
          <a:lstStyle/>
          <a:p>
            <a:r>
              <a:rPr lang="en-US" dirty="0" err="1"/>
              <a:t>Kastellorizo</a:t>
            </a:r>
            <a:r>
              <a:rPr lang="en-US" dirty="0"/>
              <a:t> Island, Greece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65123"/>
            <a:ext cx="9144000" cy="569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0585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278" y="98369"/>
            <a:ext cx="8226425" cy="573661"/>
          </a:xfrm>
        </p:spPr>
        <p:txBody>
          <a:bodyPr/>
          <a:lstStyle/>
          <a:p>
            <a:r>
              <a:rPr lang="en-US" dirty="0" smtClean="0"/>
              <a:t>Definition: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219" y="672030"/>
            <a:ext cx="8846545" cy="6185970"/>
          </a:xfrm>
        </p:spPr>
        <p:txBody>
          <a:bodyPr/>
          <a:lstStyle/>
          <a:p>
            <a:r>
              <a:rPr lang="en-US" dirty="0"/>
              <a:t>A village is a clustered human settlement or community, larger than a hamlet but smaller than a town, with a population ranging from a few hundred to a few thousand. Though often located in rural areas, the term urban village is also applied to certain urban </a:t>
            </a:r>
            <a:r>
              <a:rPr lang="en-US" dirty="0" smtClean="0"/>
              <a:t>neighborhoods. </a:t>
            </a:r>
            <a:r>
              <a:rPr lang="en-US" dirty="0"/>
              <a:t>Villages are normally permanent, with fixed dwellings; however, transient villages can occur. Further, the dwellings of a village are fairly close to one another, not scattered broadly over the landscape, as a dispersed </a:t>
            </a:r>
            <a:r>
              <a:rPr lang="en-US" dirty="0" smtClean="0"/>
              <a:t>settlement</a:t>
            </a:r>
            <a:endParaRPr lang="en-US" dirty="0"/>
          </a:p>
          <a:p>
            <a:r>
              <a:rPr lang="en-US" dirty="0"/>
              <a:t>Although many patterns of village life have existed, the typical village was small, consisting of perhaps 5 to 30 families. Homes were situated together for sociability and </a:t>
            </a:r>
            <a:r>
              <a:rPr lang="en-US" dirty="0" smtClean="0"/>
              <a:t>defense, </a:t>
            </a:r>
            <a:r>
              <a:rPr lang="en-US" dirty="0"/>
              <a:t>and land surrounding the living quarters was farmed. Traditional fishing villages were based on artisan fishing (Its </a:t>
            </a:r>
            <a:r>
              <a:rPr lang="en-US" i="1" dirty="0"/>
              <a:t>fishing</a:t>
            </a:r>
            <a:r>
              <a:rPr lang="en-US" dirty="0"/>
              <a:t> and processing are respectful of the </a:t>
            </a:r>
            <a:r>
              <a:rPr lang="en-US" dirty="0" smtClean="0"/>
              <a:t>environment) </a:t>
            </a:r>
            <a:r>
              <a:rPr lang="en-US" dirty="0"/>
              <a:t>and located adjacent to fishing grounds</a:t>
            </a:r>
          </a:p>
        </p:txBody>
      </p:sp>
    </p:spTree>
    <p:extLst>
      <p:ext uri="{BB962C8B-B14F-4D97-AF65-F5344CB8AC3E}">
        <p14:creationId xmlns:p14="http://schemas.microsoft.com/office/powerpoint/2010/main" val="415829236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66917"/>
          </a:xfrm>
        </p:spPr>
        <p:txBody>
          <a:bodyPr/>
          <a:lstStyle/>
          <a:p>
            <a:r>
              <a:rPr lang="en-US" dirty="0"/>
              <a:t>Beautiful </a:t>
            </a:r>
            <a:r>
              <a:rPr lang="en-US" dirty="0" err="1"/>
              <a:t>Vernazza</a:t>
            </a:r>
            <a:r>
              <a:rPr lang="en-US" dirty="0"/>
              <a:t>, Italy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6917"/>
            <a:ext cx="9144000" cy="609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8764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28625"/>
            <a:ext cx="8226425" cy="1143000"/>
          </a:xfrm>
        </p:spPr>
        <p:txBody>
          <a:bodyPr/>
          <a:lstStyle/>
          <a:p>
            <a:r>
              <a:rPr lang="en-US" dirty="0" err="1"/>
              <a:t>Grindelwald</a:t>
            </a:r>
            <a:r>
              <a:rPr lang="en-US" dirty="0"/>
              <a:t>, Switzerland.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50375"/>
            <a:ext cx="9144000" cy="570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6734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81665"/>
          </a:xfrm>
        </p:spPr>
        <p:txBody>
          <a:bodyPr/>
          <a:lstStyle/>
          <a:p>
            <a:r>
              <a:rPr lang="en-US" dirty="0"/>
              <a:t>Village Household, Serbia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81665"/>
            <a:ext cx="9144000" cy="60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719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4181"/>
            <a:ext cx="9144000" cy="6223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0"/>
            <a:ext cx="8226425" cy="634181"/>
          </a:xfrm>
        </p:spPr>
        <p:txBody>
          <a:bodyPr/>
          <a:lstStyle/>
          <a:p>
            <a:r>
              <a:rPr lang="en-US" dirty="0" err="1"/>
              <a:t>Pennan</a:t>
            </a:r>
            <a:r>
              <a:rPr lang="en-US" dirty="0"/>
              <a:t>, Scotland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4660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973395"/>
          </a:xfrm>
        </p:spPr>
        <p:txBody>
          <a:bodyPr/>
          <a:lstStyle/>
          <a:p>
            <a:r>
              <a:rPr lang="en-US" dirty="0" err="1"/>
              <a:t>Ólafsfjörður</a:t>
            </a:r>
            <a:r>
              <a:rPr lang="en-US" dirty="0"/>
              <a:t>, Iceland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73395"/>
            <a:ext cx="9144000" cy="588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5744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677" y="0"/>
            <a:ext cx="76592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113" y="-331290"/>
            <a:ext cx="7844010" cy="11430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Cesky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Krumlov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Village,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169237890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811161"/>
          </a:xfrm>
        </p:spPr>
        <p:txBody>
          <a:bodyPr/>
          <a:lstStyle/>
          <a:p>
            <a:r>
              <a:rPr lang="en-US" dirty="0" err="1"/>
              <a:t>Damüls</a:t>
            </a:r>
            <a:r>
              <a:rPr lang="en-US" dirty="0"/>
              <a:t>, Austria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11161"/>
            <a:ext cx="9144000" cy="604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9413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973395"/>
          </a:xfrm>
        </p:spPr>
        <p:txBody>
          <a:bodyPr/>
          <a:lstStyle/>
          <a:p>
            <a:r>
              <a:rPr lang="en-US" dirty="0" err="1"/>
              <a:t>Sapa</a:t>
            </a:r>
            <a:r>
              <a:rPr lang="en-US" dirty="0"/>
              <a:t>, Vietnam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73395"/>
            <a:ext cx="9144000" cy="588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823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1143000"/>
          </a:xfrm>
        </p:spPr>
        <p:txBody>
          <a:bodyPr/>
          <a:lstStyle/>
          <a:p>
            <a:r>
              <a:rPr lang="en-US" dirty="0" smtClean="0"/>
              <a:t>Norway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09369"/>
            <a:ext cx="9144000" cy="564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1188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32267"/>
            <a:ext cx="8226425" cy="1143000"/>
          </a:xfrm>
        </p:spPr>
        <p:txBody>
          <a:bodyPr/>
          <a:lstStyle/>
          <a:p>
            <a:r>
              <a:rPr lang="en-US" dirty="0" err="1"/>
              <a:t>Reine</a:t>
            </a:r>
            <a:r>
              <a:rPr lang="en-US" dirty="0"/>
              <a:t>, Norway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42103"/>
            <a:ext cx="9144000" cy="551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5511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41653" y="0"/>
            <a:ext cx="6316662" cy="757237"/>
          </a:xfrm>
        </p:spPr>
        <p:txBody>
          <a:bodyPr/>
          <a:lstStyle/>
          <a:p>
            <a:r>
              <a:rPr lang="en-US" dirty="0"/>
              <a:t>Popeye Village, Malta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7237"/>
            <a:ext cx="9144000" cy="6100763"/>
          </a:xfrm>
          <a:prstGeom prst="rect">
            <a:avLst/>
          </a:prstGeom>
        </p:spPr>
      </p:pic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81665"/>
          </a:xfrm>
        </p:spPr>
        <p:txBody>
          <a:bodyPr/>
          <a:lstStyle/>
          <a:p>
            <a:r>
              <a:rPr lang="en-US" dirty="0" err="1"/>
              <a:t>Lofoten</a:t>
            </a:r>
            <a:r>
              <a:rPr lang="en-US" dirty="0"/>
              <a:t>, Norway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81665"/>
            <a:ext cx="9144000" cy="60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766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66917"/>
          </a:xfrm>
        </p:spPr>
        <p:txBody>
          <a:bodyPr/>
          <a:lstStyle/>
          <a:p>
            <a:r>
              <a:rPr lang="en-US" dirty="0" err="1"/>
              <a:t>Pietrapertosa</a:t>
            </a:r>
            <a:r>
              <a:rPr lang="en-US" dirty="0"/>
              <a:t> Village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6917"/>
            <a:ext cx="9144000" cy="609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5205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495" y="0"/>
            <a:ext cx="8226425" cy="752168"/>
          </a:xfrm>
        </p:spPr>
        <p:txBody>
          <a:bodyPr/>
          <a:lstStyle/>
          <a:p>
            <a:r>
              <a:rPr lang="en-US" dirty="0"/>
              <a:t>Anchor Bay, Malta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52168"/>
            <a:ext cx="9144000" cy="610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6347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7485"/>
            <a:ext cx="9144000" cy="6710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147485"/>
            <a:ext cx="8226425" cy="690525"/>
          </a:xfrm>
        </p:spPr>
        <p:txBody>
          <a:bodyPr/>
          <a:lstStyle/>
          <a:p>
            <a:r>
              <a:rPr lang="en-US" dirty="0" err="1"/>
              <a:t>Qaqortoq</a:t>
            </a:r>
            <a:r>
              <a:rPr lang="en-US" dirty="0"/>
              <a:t>, Greenland</a:t>
            </a:r>
          </a:p>
        </p:txBody>
      </p:sp>
    </p:spTree>
    <p:extLst>
      <p:ext uri="{BB962C8B-B14F-4D97-AF65-F5344CB8AC3E}">
        <p14:creationId xmlns:p14="http://schemas.microsoft.com/office/powerpoint/2010/main" val="282048421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914401"/>
          </a:xfrm>
        </p:spPr>
        <p:txBody>
          <a:bodyPr/>
          <a:lstStyle/>
          <a:p>
            <a:r>
              <a:rPr lang="en-US" dirty="0" err="1"/>
              <a:t>Manarola</a:t>
            </a:r>
            <a:r>
              <a:rPr lang="en-US" dirty="0"/>
              <a:t>, Italy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14401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1139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66369"/>
            <a:ext cx="8226425" cy="1143000"/>
          </a:xfrm>
        </p:spPr>
        <p:txBody>
          <a:bodyPr/>
          <a:lstStyle/>
          <a:p>
            <a:r>
              <a:rPr lang="en-US" dirty="0" smtClean="0"/>
              <a:t>Norway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09369"/>
            <a:ext cx="9144000" cy="564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9944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887" y="0"/>
            <a:ext cx="814387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1" y="87351"/>
            <a:ext cx="8226425" cy="584678"/>
          </a:xfrm>
        </p:spPr>
        <p:txBody>
          <a:bodyPr/>
          <a:lstStyle/>
          <a:p>
            <a:r>
              <a:rPr lang="en-US" dirty="0" smtClean="0"/>
              <a:t>Santorini, Greece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91109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127800"/>
            <a:ext cx="8226425" cy="1143000"/>
          </a:xfrm>
        </p:spPr>
        <p:txBody>
          <a:bodyPr/>
          <a:lstStyle/>
          <a:p>
            <a:r>
              <a:rPr lang="en-US" dirty="0"/>
              <a:t>Arlington Road in </a:t>
            </a:r>
            <a:r>
              <a:rPr lang="en-US" dirty="0" err="1"/>
              <a:t>Bilbury</a:t>
            </a:r>
            <a:r>
              <a:rPr lang="en-US" dirty="0"/>
              <a:t>, England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70800"/>
            <a:ext cx="9144000" cy="55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0314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202" y="10642"/>
            <a:ext cx="8879595" cy="6847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0492" y="274638"/>
            <a:ext cx="6401546" cy="474509"/>
          </a:xfrm>
        </p:spPr>
        <p:txBody>
          <a:bodyPr/>
          <a:lstStyle/>
          <a:p>
            <a:r>
              <a:rPr lang="en-US" dirty="0" err="1"/>
              <a:t>Rotenburg</a:t>
            </a:r>
            <a:r>
              <a:rPr lang="en-US" dirty="0"/>
              <a:t>, Germany</a:t>
            </a:r>
          </a:p>
        </p:txBody>
      </p:sp>
    </p:spTree>
    <p:extLst>
      <p:ext uri="{BB962C8B-B14F-4D97-AF65-F5344CB8AC3E}">
        <p14:creationId xmlns:p14="http://schemas.microsoft.com/office/powerpoint/2010/main" val="309850098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628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867" y="1"/>
            <a:ext cx="8226425" cy="734592"/>
          </a:xfrm>
        </p:spPr>
        <p:txBody>
          <a:bodyPr/>
          <a:lstStyle/>
          <a:p>
            <a:r>
              <a:rPr lang="en-US" dirty="0" err="1"/>
              <a:t>Aran</a:t>
            </a:r>
            <a:r>
              <a:rPr lang="en-US" dirty="0"/>
              <a:t> Islands, Ireland</a:t>
            </a:r>
          </a:p>
        </p:txBody>
      </p:sp>
    </p:spTree>
    <p:extLst>
      <p:ext uri="{BB962C8B-B14F-4D97-AF65-F5344CB8AC3E}">
        <p14:creationId xmlns:p14="http://schemas.microsoft.com/office/powerpoint/2010/main" val="39085025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57237"/>
          </a:xfrm>
        </p:spPr>
        <p:txBody>
          <a:bodyPr/>
          <a:lstStyle/>
          <a:p>
            <a:r>
              <a:rPr lang="en-US" dirty="0" smtClean="0"/>
              <a:t>Village on </a:t>
            </a:r>
            <a:r>
              <a:rPr lang="en-US" dirty="0"/>
              <a:t>the bank of the Niger River, Mali.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57237"/>
            <a:ext cx="9144000" cy="610076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Nuuk, Greenland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92111"/>
            <a:ext cx="9144000" cy="516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3881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576196"/>
          </a:xfrm>
        </p:spPr>
        <p:txBody>
          <a:bodyPr/>
          <a:lstStyle/>
          <a:p>
            <a:r>
              <a:rPr lang="en-US" dirty="0" err="1"/>
              <a:t>Tobermory</a:t>
            </a:r>
            <a:r>
              <a:rPr lang="en-US" dirty="0"/>
              <a:t>, Isle of Mull (Scotland)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38867"/>
            <a:ext cx="9144000" cy="461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6546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0800" y="1"/>
            <a:ext cx="91628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40701"/>
            <a:ext cx="8226425" cy="1143000"/>
          </a:xfrm>
        </p:spPr>
        <p:txBody>
          <a:bodyPr/>
          <a:lstStyle/>
          <a:p>
            <a:r>
              <a:rPr lang="en-US" dirty="0" err="1">
                <a:solidFill>
                  <a:srgbClr val="FFFF00"/>
                </a:solidFill>
              </a:rPr>
              <a:t>Groznjan</a:t>
            </a:r>
            <a:r>
              <a:rPr lang="en-US" dirty="0">
                <a:solidFill>
                  <a:srgbClr val="FFFF00"/>
                </a:solidFill>
              </a:rPr>
              <a:t>, Croatia</a:t>
            </a:r>
          </a:p>
        </p:txBody>
      </p:sp>
    </p:spTree>
    <p:extLst>
      <p:ext uri="{BB962C8B-B14F-4D97-AF65-F5344CB8AC3E}">
        <p14:creationId xmlns:p14="http://schemas.microsoft.com/office/powerpoint/2010/main" val="289197872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575" y="0"/>
            <a:ext cx="85725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49654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Russian Village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28949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1663" y="274638"/>
            <a:ext cx="4330376" cy="44145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Mystic, Connecticut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0748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85813"/>
          </a:xfrm>
        </p:spPr>
        <p:txBody>
          <a:bodyPr/>
          <a:lstStyle/>
          <a:p>
            <a:r>
              <a:rPr lang="en-US" dirty="0" err="1"/>
              <a:t>Sidi</a:t>
            </a:r>
            <a:r>
              <a:rPr lang="en-US" dirty="0"/>
              <a:t> </a:t>
            </a:r>
            <a:r>
              <a:rPr lang="en-US" dirty="0" err="1"/>
              <a:t>Bou</a:t>
            </a:r>
            <a:r>
              <a:rPr lang="en-US" dirty="0"/>
              <a:t> Said Tunisia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85813"/>
            <a:ext cx="9144000" cy="6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8119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71525"/>
          </a:xfrm>
        </p:spPr>
        <p:txBody>
          <a:bodyPr/>
          <a:lstStyle/>
          <a:p>
            <a:r>
              <a:rPr lang="en-US" dirty="0" err="1"/>
              <a:t>Eze</a:t>
            </a:r>
            <a:r>
              <a:rPr lang="en-US" dirty="0"/>
              <a:t> France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71525"/>
            <a:ext cx="91440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6131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31519"/>
          </a:xfrm>
        </p:spPr>
        <p:txBody>
          <a:bodyPr/>
          <a:lstStyle/>
          <a:p>
            <a:r>
              <a:rPr lang="en-US" dirty="0"/>
              <a:t>Amazon Floating Village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31519"/>
            <a:ext cx="9144000" cy="612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29080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0"/>
            <a:ext cx="8226425" cy="616945"/>
          </a:xfrm>
        </p:spPr>
        <p:txBody>
          <a:bodyPr/>
          <a:lstStyle/>
          <a:p>
            <a:r>
              <a:rPr lang="en-US" dirty="0" err="1"/>
              <a:t>loating</a:t>
            </a:r>
            <a:r>
              <a:rPr lang="en-US" dirty="0"/>
              <a:t> village on </a:t>
            </a:r>
            <a:r>
              <a:rPr lang="en-US" dirty="0" err="1"/>
              <a:t>Tonle</a:t>
            </a:r>
            <a:r>
              <a:rPr lang="en-US" dirty="0"/>
              <a:t> Sap, Cambodia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8789"/>
            <a:ext cx="9144000" cy="608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9893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142436"/>
            <a:ext cx="8226425" cy="551627"/>
          </a:xfrm>
        </p:spPr>
        <p:txBody>
          <a:bodyPr/>
          <a:lstStyle/>
          <a:p>
            <a:r>
              <a:rPr lang="en-US" dirty="0" err="1"/>
              <a:t>Nzulezo</a:t>
            </a:r>
            <a:r>
              <a:rPr lang="en-US" dirty="0"/>
              <a:t> Floating Village, Ghana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87587"/>
            <a:ext cx="9144000" cy="617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7264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0"/>
            <a:ext cx="8226425" cy="708121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Hidden </a:t>
            </a:r>
            <a:r>
              <a:rPr lang="en-US" dirty="0"/>
              <a:t>mountain village in southern China.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8121"/>
            <a:ext cx="9144000" cy="6072188"/>
          </a:xfrm>
          <a:prstGeom prst="rect">
            <a:avLst/>
          </a:prstGeom>
        </p:spPr>
      </p:pic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104614"/>
            <a:ext cx="8226425" cy="1143000"/>
          </a:xfrm>
        </p:spPr>
        <p:txBody>
          <a:bodyPr/>
          <a:lstStyle/>
          <a:p>
            <a:r>
              <a:rPr lang="en-US" dirty="0" err="1"/>
              <a:t>Giethoorn</a:t>
            </a:r>
            <a:r>
              <a:rPr lang="en-US" dirty="0"/>
              <a:t>, Netherlands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47614"/>
            <a:ext cx="9144000" cy="561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3773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 </a:t>
            </a:r>
            <a:r>
              <a:rPr lang="en-US" dirty="0" err="1"/>
              <a:t>Hajjarah</a:t>
            </a:r>
            <a:r>
              <a:rPr lang="en-US" dirty="0"/>
              <a:t>, Yemen.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87919"/>
            <a:ext cx="9144000" cy="517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44444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85" y="1"/>
            <a:ext cx="9026068" cy="677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5634201"/>
            <a:ext cx="8226425" cy="1143000"/>
          </a:xfrm>
        </p:spPr>
        <p:txBody>
          <a:bodyPr/>
          <a:lstStyle/>
          <a:p>
            <a:r>
              <a:rPr lang="en-US" dirty="0" err="1">
                <a:solidFill>
                  <a:srgbClr val="FFFF00"/>
                </a:solidFill>
              </a:rPr>
              <a:t>Ko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Panyi</a:t>
            </a:r>
            <a:r>
              <a:rPr lang="en-US" dirty="0">
                <a:solidFill>
                  <a:srgbClr val="FFFF00"/>
                </a:solidFill>
              </a:rPr>
              <a:t> is a fishing village in </a:t>
            </a:r>
            <a:r>
              <a:rPr lang="en-US" dirty="0" smtClean="0">
                <a:solidFill>
                  <a:srgbClr val="FFFF00"/>
                </a:solidFill>
              </a:rPr>
              <a:t>Thailand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19106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62" y="0"/>
            <a:ext cx="8226425" cy="719401"/>
          </a:xfrm>
        </p:spPr>
        <p:txBody>
          <a:bodyPr/>
          <a:lstStyle/>
          <a:p>
            <a:r>
              <a:rPr lang="en-US" dirty="0" err="1"/>
              <a:t>Anuak</a:t>
            </a:r>
            <a:r>
              <a:rPr lang="en-US" dirty="0"/>
              <a:t> Tribe Village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719401"/>
            <a:ext cx="9254169" cy="61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35773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865127"/>
          </a:xfrm>
        </p:spPr>
        <p:txBody>
          <a:bodyPr/>
          <a:lstStyle/>
          <a:p>
            <a:r>
              <a:rPr lang="en-US" dirty="0"/>
              <a:t>Village of Namche Bazaar in Nepal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65127"/>
            <a:ext cx="9144000" cy="599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31920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7" y="0"/>
            <a:ext cx="8226425" cy="691445"/>
          </a:xfrm>
        </p:spPr>
        <p:txBody>
          <a:bodyPr/>
          <a:lstStyle/>
          <a:p>
            <a:r>
              <a:rPr lang="en-US" dirty="0" err="1"/>
              <a:t>Alberobello</a:t>
            </a:r>
            <a:r>
              <a:rPr lang="en-US" dirty="0"/>
              <a:t>, Italy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91445"/>
            <a:ext cx="9144000" cy="616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30510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76311"/>
          </a:xfrm>
        </p:spPr>
        <p:txBody>
          <a:bodyPr/>
          <a:lstStyle/>
          <a:p>
            <a:r>
              <a:rPr lang="en-US" dirty="0" err="1"/>
              <a:t>Shirakawa</a:t>
            </a:r>
            <a:r>
              <a:rPr lang="en-US" dirty="0"/>
              <a:t>, Japan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76311"/>
            <a:ext cx="9144000" cy="608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67327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0"/>
            <a:ext cx="8226425" cy="709694"/>
          </a:xfrm>
        </p:spPr>
        <p:txBody>
          <a:bodyPr/>
          <a:lstStyle/>
          <a:p>
            <a:r>
              <a:rPr lang="en-US" dirty="0"/>
              <a:t>Monsanto, Portugal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709694"/>
            <a:ext cx="9144000" cy="614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49181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0"/>
            <a:ext cx="8226425" cy="584678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Nuba</a:t>
            </a:r>
            <a:r>
              <a:rPr lang="en-US" dirty="0"/>
              <a:t> village in the </a:t>
            </a:r>
            <a:r>
              <a:rPr lang="en-US" dirty="0" err="1"/>
              <a:t>Nuba</a:t>
            </a:r>
            <a:r>
              <a:rPr lang="en-US" dirty="0"/>
              <a:t> Mountains.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1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0253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0"/>
            <a:ext cx="8226425" cy="1143000"/>
          </a:xfrm>
        </p:spPr>
        <p:txBody>
          <a:bodyPr/>
          <a:lstStyle/>
          <a:p>
            <a:r>
              <a:rPr lang="en-US" dirty="0" err="1" smtClean="0"/>
              <a:t>Gimignano</a:t>
            </a:r>
            <a:r>
              <a:rPr lang="en-US" dirty="0" smtClean="0"/>
              <a:t>, Italy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07721"/>
            <a:ext cx="9144000" cy="60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0886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11430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Mist </a:t>
            </a:r>
            <a:r>
              <a:rPr lang="en-US" dirty="0"/>
              <a:t>over countryside, England.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57287"/>
            <a:ext cx="9144000" cy="570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92208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478" y="0"/>
            <a:ext cx="8226425" cy="551627"/>
          </a:xfrm>
        </p:spPr>
        <p:txBody>
          <a:bodyPr/>
          <a:lstStyle/>
          <a:p>
            <a:r>
              <a:rPr lang="en-US" dirty="0" err="1"/>
              <a:t>Hollókő</a:t>
            </a:r>
            <a:r>
              <a:rPr lang="en-US" dirty="0"/>
              <a:t>, </a:t>
            </a:r>
            <a:r>
              <a:rPr lang="en-US" dirty="0" err="1"/>
              <a:t>Nógrád</a:t>
            </a:r>
            <a:r>
              <a:rPr lang="en-US" dirty="0"/>
              <a:t>, Hungary</a:t>
            </a:r>
          </a:p>
        </p:txBody>
      </p:sp>
    </p:spTree>
    <p:extLst>
      <p:ext uri="{BB962C8B-B14F-4D97-AF65-F5344CB8AC3E}">
        <p14:creationId xmlns:p14="http://schemas.microsoft.com/office/powerpoint/2010/main" val="1942633105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55864" cy="528810"/>
          </a:xfrm>
        </p:spPr>
        <p:txBody>
          <a:bodyPr/>
          <a:lstStyle/>
          <a:p>
            <a:r>
              <a:rPr lang="de-DE" sz="2800" dirty="0"/>
              <a:t>An alpine village in the Lötschental Valley, Switzerland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49225"/>
            <a:ext cx="9144000" cy="620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56311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53" y="-1"/>
            <a:ext cx="9044847" cy="694063"/>
          </a:xfrm>
        </p:spPr>
        <p:txBody>
          <a:bodyPr/>
          <a:lstStyle/>
          <a:p>
            <a:r>
              <a:rPr lang="en-US" sz="2800" dirty="0"/>
              <a:t>Berber village in </a:t>
            </a:r>
            <a:r>
              <a:rPr lang="en-US" sz="2800" dirty="0" err="1"/>
              <a:t>Ourika</a:t>
            </a:r>
            <a:r>
              <a:rPr lang="en-US" sz="2800" dirty="0"/>
              <a:t> valley, High Atlas, Morocco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78669"/>
            <a:ext cx="9144000" cy="607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22470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001" y="672029"/>
            <a:ext cx="8226425" cy="474509"/>
          </a:xfrm>
        </p:spPr>
        <p:txBody>
          <a:bodyPr/>
          <a:lstStyle/>
          <a:p>
            <a:r>
              <a:rPr lang="en-US" dirty="0"/>
              <a:t>A North Indian village in Rajasthan, India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91125"/>
            <a:ext cx="9144000" cy="546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56784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20402"/>
            <a:ext cx="8226425" cy="441458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 typical rural village in Hainan, China</a:t>
            </a:r>
          </a:p>
        </p:txBody>
      </p:sp>
    </p:spTree>
    <p:extLst>
      <p:ext uri="{BB962C8B-B14F-4D97-AF65-F5344CB8AC3E}">
        <p14:creationId xmlns:p14="http://schemas.microsoft.com/office/powerpoint/2010/main" val="2362270280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931"/>
            <a:ext cx="9144000" cy="68490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0"/>
            <a:ext cx="8226425" cy="54061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nagari</a:t>
            </a:r>
            <a:r>
              <a:rPr lang="en-US" dirty="0"/>
              <a:t> of </a:t>
            </a:r>
            <a:r>
              <a:rPr lang="en-US" dirty="0" err="1"/>
              <a:t>Pariangan</a:t>
            </a:r>
            <a:r>
              <a:rPr lang="en-US" dirty="0"/>
              <a:t>, West Sumatra.</a:t>
            </a:r>
          </a:p>
        </p:txBody>
      </p:sp>
    </p:spTree>
    <p:extLst>
      <p:ext uri="{BB962C8B-B14F-4D97-AF65-F5344CB8AC3E}">
        <p14:creationId xmlns:p14="http://schemas.microsoft.com/office/powerpoint/2010/main" val="2898384575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0"/>
            <a:ext cx="8226425" cy="606711"/>
          </a:xfrm>
        </p:spPr>
        <p:txBody>
          <a:bodyPr/>
          <a:lstStyle/>
          <a:p>
            <a:r>
              <a:rPr lang="en-US" dirty="0"/>
              <a:t>Lug, village in northern Serbia</a:t>
            </a:r>
          </a:p>
        </p:txBody>
      </p:sp>
    </p:spTree>
    <p:extLst>
      <p:ext uri="{BB962C8B-B14F-4D97-AF65-F5344CB8AC3E}">
        <p14:creationId xmlns:p14="http://schemas.microsoft.com/office/powerpoint/2010/main" val="3958814365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0"/>
            <a:ext cx="8226425" cy="518576"/>
          </a:xfrm>
        </p:spPr>
        <p:txBody>
          <a:bodyPr/>
          <a:lstStyle/>
          <a:p>
            <a:r>
              <a:rPr lang="en-US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Kovachevitsa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a village in southern Bulgaria</a:t>
            </a:r>
          </a:p>
        </p:txBody>
      </p:sp>
    </p:spTree>
    <p:extLst>
      <p:ext uri="{BB962C8B-B14F-4D97-AF65-F5344CB8AC3E}">
        <p14:creationId xmlns:p14="http://schemas.microsoft.com/office/powerpoint/2010/main" val="2782441651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1"/>
            <a:ext cx="8226425" cy="595695"/>
          </a:xfrm>
        </p:spPr>
        <p:txBody>
          <a:bodyPr/>
          <a:lstStyle/>
          <a:p>
            <a:pPr algn="r"/>
            <a:r>
              <a:rPr lang="en-US" dirty="0"/>
              <a:t>Nook of a village near Lake Baikal, Siberia</a:t>
            </a:r>
          </a:p>
        </p:txBody>
      </p:sp>
    </p:spTree>
    <p:extLst>
      <p:ext uri="{BB962C8B-B14F-4D97-AF65-F5344CB8AC3E}">
        <p14:creationId xmlns:p14="http://schemas.microsoft.com/office/powerpoint/2010/main" val="2959450546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0"/>
            <a:ext cx="8226425" cy="617728"/>
          </a:xfrm>
        </p:spPr>
        <p:txBody>
          <a:bodyPr/>
          <a:lstStyle/>
          <a:p>
            <a:r>
              <a:rPr lang="en-US" dirty="0" err="1"/>
              <a:t>Mayaky</a:t>
            </a:r>
            <a:r>
              <a:rPr lang="en-US" dirty="0"/>
              <a:t> Village, Donetsk, Ukraine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78669"/>
            <a:ext cx="9144000" cy="607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5876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57237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Riomaggiore</a:t>
            </a:r>
            <a:r>
              <a:rPr lang="en-US" dirty="0"/>
              <a:t>, Italy.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57237"/>
            <a:ext cx="9144000" cy="610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4301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494" y="0"/>
            <a:ext cx="8226425" cy="540610"/>
          </a:xfrm>
        </p:spPr>
        <p:txBody>
          <a:bodyPr/>
          <a:lstStyle/>
          <a:p>
            <a:r>
              <a:rPr lang="en-US" dirty="0"/>
              <a:t>The village of </a:t>
            </a:r>
            <a:r>
              <a:rPr lang="en-US" dirty="0" err="1"/>
              <a:t>Rougon</a:t>
            </a:r>
            <a:r>
              <a:rPr lang="en-US" dirty="0"/>
              <a:t> in Provence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1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88404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58" y="5981375"/>
            <a:ext cx="8226425" cy="606711"/>
          </a:xfrm>
        </p:spPr>
        <p:txBody>
          <a:bodyPr/>
          <a:lstStyle/>
          <a:p>
            <a:r>
              <a:rPr lang="en-US" dirty="0"/>
              <a:t>A village in </a:t>
            </a:r>
            <a:r>
              <a:rPr lang="en-US" dirty="0" err="1"/>
              <a:t>Kaita</a:t>
            </a:r>
            <a:r>
              <a:rPr lang="en-US" dirty="0"/>
              <a:t>, Nigeria</a:t>
            </a:r>
          </a:p>
        </p:txBody>
      </p:sp>
    </p:spTree>
    <p:extLst>
      <p:ext uri="{BB962C8B-B14F-4D97-AF65-F5344CB8AC3E}">
        <p14:creationId xmlns:p14="http://schemas.microsoft.com/office/powerpoint/2010/main" val="193287853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57237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Mountain </a:t>
            </a:r>
            <a:r>
              <a:rPr lang="en-US" dirty="0"/>
              <a:t>Village in Iran.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57237"/>
            <a:ext cx="9144000" cy="610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9077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9144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Beautiful </a:t>
            </a:r>
            <a:r>
              <a:rPr lang="en-US" dirty="0"/>
              <a:t>African Village.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547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2259_slide">
  <a:themeElements>
    <a:clrScheme name="Office Theme 2">
      <a:dk1>
        <a:srgbClr val="000000"/>
      </a:dk1>
      <a:lt1>
        <a:srgbClr val="CCFFFF"/>
      </a:lt1>
      <a:dk2>
        <a:srgbClr val="000000"/>
      </a:dk2>
      <a:lt2>
        <a:srgbClr val="B2B2B2"/>
      </a:lt2>
      <a:accent1>
        <a:srgbClr val="318C23"/>
      </a:accent1>
      <a:accent2>
        <a:srgbClr val="3268A6"/>
      </a:accent2>
      <a:accent3>
        <a:srgbClr val="E2FFFF"/>
      </a:accent3>
      <a:accent4>
        <a:srgbClr val="000000"/>
      </a:accent4>
      <a:accent5>
        <a:srgbClr val="ADC5AC"/>
      </a:accent5>
      <a:accent6>
        <a:srgbClr val="2C5E96"/>
      </a:accent6>
      <a:hlink>
        <a:srgbClr val="006E6E"/>
      </a:hlink>
      <a:folHlink>
        <a:srgbClr val="4B468C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E2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E2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E2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E2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FF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FF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FF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FF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CCFFFF"/>
      </a:lt1>
      <a:dk2>
        <a:srgbClr val="000000"/>
      </a:dk2>
      <a:lt2>
        <a:srgbClr val="B2B2B2"/>
      </a:lt2>
      <a:accent1>
        <a:srgbClr val="318C23"/>
      </a:accent1>
      <a:accent2>
        <a:srgbClr val="3268A6"/>
      </a:accent2>
      <a:accent3>
        <a:srgbClr val="E2FFFF"/>
      </a:accent3>
      <a:accent4>
        <a:srgbClr val="000000"/>
      </a:accent4>
      <a:accent5>
        <a:srgbClr val="ADC5AC"/>
      </a:accent5>
      <a:accent6>
        <a:srgbClr val="2C5E96"/>
      </a:accent6>
      <a:hlink>
        <a:srgbClr val="006E6E"/>
      </a:hlink>
      <a:folHlink>
        <a:srgbClr val="4B468C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E2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E2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E2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E2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FF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FF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FF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FF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world map 3</Template>
  <TotalTime>94</TotalTime>
  <Words>462</Words>
  <Application>Microsoft Office PowerPoint</Application>
  <PresentationFormat>On-screen Show (4:3)</PresentationFormat>
  <Paragraphs>74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Arial</vt:lpstr>
      <vt:lpstr>ind_2259_slide</vt:lpstr>
      <vt:lpstr>1_Default Design</vt:lpstr>
      <vt:lpstr>Villages Around the World</vt:lpstr>
      <vt:lpstr>Definition:</vt:lpstr>
      <vt:lpstr>Popeye Village, Malta</vt:lpstr>
      <vt:lpstr>Village on the bank of the Niger River, Mali. </vt:lpstr>
      <vt:lpstr> Hidden mountain village in southern China. </vt:lpstr>
      <vt:lpstr> Mist over countryside, England. </vt:lpstr>
      <vt:lpstr> Riomaggiore, Italy. </vt:lpstr>
      <vt:lpstr> Mountain Village in Iran. </vt:lpstr>
      <vt:lpstr> Beautiful African Village. </vt:lpstr>
      <vt:lpstr> Hallstatt, Austria's Most Beautiful Lake Town. </vt:lpstr>
      <vt:lpstr> Gásadalur Village, Faroe Islands. </vt:lpstr>
      <vt:lpstr> Village in the Himalayas. </vt:lpstr>
      <vt:lpstr>Giulio Island, Italy</vt:lpstr>
      <vt:lpstr>Lovely Gordes Village, Southeastern France</vt:lpstr>
      <vt:lpstr>Senja, Norway</vt:lpstr>
      <vt:lpstr>In Vietnam</vt:lpstr>
      <vt:lpstr>Piran Peninsula, Slovenia.</vt:lpstr>
      <vt:lpstr>Green roof houses of Faroe Islands</vt:lpstr>
      <vt:lpstr>Kastellorizo Island, Greece</vt:lpstr>
      <vt:lpstr>Beautiful Vernazza, Italy</vt:lpstr>
      <vt:lpstr>Grindelwald, Switzerland.</vt:lpstr>
      <vt:lpstr>Village Household, Serbia</vt:lpstr>
      <vt:lpstr>Pennan, Scotland</vt:lpstr>
      <vt:lpstr>Ólafsfjörður, Iceland</vt:lpstr>
      <vt:lpstr>Cesky Krumlov Village, Czech Republic</vt:lpstr>
      <vt:lpstr>Damüls, Austria</vt:lpstr>
      <vt:lpstr>Sapa, Vietnam</vt:lpstr>
      <vt:lpstr>Norway</vt:lpstr>
      <vt:lpstr>Reine, Norway</vt:lpstr>
      <vt:lpstr>Lofoten, Norway</vt:lpstr>
      <vt:lpstr>Pietrapertosa Village</vt:lpstr>
      <vt:lpstr>Anchor Bay, Malta</vt:lpstr>
      <vt:lpstr>Qaqortoq, Greenland</vt:lpstr>
      <vt:lpstr>Manarola, Italy</vt:lpstr>
      <vt:lpstr>Norway</vt:lpstr>
      <vt:lpstr>Santorini, Greece</vt:lpstr>
      <vt:lpstr>Arlington Road in Bilbury, England</vt:lpstr>
      <vt:lpstr>Rotenburg, Germany</vt:lpstr>
      <vt:lpstr>Aran Islands, Ireland</vt:lpstr>
      <vt:lpstr>Nuuk, Greenland</vt:lpstr>
      <vt:lpstr>Tobermory, Isle of Mull (Scotland)</vt:lpstr>
      <vt:lpstr>Groznjan, Croatia</vt:lpstr>
      <vt:lpstr>Russian Village</vt:lpstr>
      <vt:lpstr>Mystic, Connecticut </vt:lpstr>
      <vt:lpstr>Sidi Bou Said Tunisia</vt:lpstr>
      <vt:lpstr>Eze France</vt:lpstr>
      <vt:lpstr>Amazon Floating Village</vt:lpstr>
      <vt:lpstr>loating village on Tonle Sap, Cambodia</vt:lpstr>
      <vt:lpstr>Nzulezo Floating Village, Ghana</vt:lpstr>
      <vt:lpstr>Giethoorn, Netherlands </vt:lpstr>
      <vt:lpstr>Al Hajjarah, Yemen.</vt:lpstr>
      <vt:lpstr>Ko Panyi is a fishing village in Thailand</vt:lpstr>
      <vt:lpstr>Anuak Tribe Village</vt:lpstr>
      <vt:lpstr>Village of Namche Bazaar in Nepal</vt:lpstr>
      <vt:lpstr>Alberobello, Italy</vt:lpstr>
      <vt:lpstr>Shirakawa, Japan</vt:lpstr>
      <vt:lpstr>Monsanto, Portugal</vt:lpstr>
      <vt:lpstr>A Nuba village in the Nuba Mountains.</vt:lpstr>
      <vt:lpstr>Gimignano, Italy </vt:lpstr>
      <vt:lpstr>Hollókő, Nógrád, Hungary</vt:lpstr>
      <vt:lpstr>An alpine village in the Lötschental Valley, Switzerland</vt:lpstr>
      <vt:lpstr>Berber village in Ourika valley, High Atlas, Morocco</vt:lpstr>
      <vt:lpstr>A North Indian village in Rajasthan, India</vt:lpstr>
      <vt:lpstr>A typical rural village in Hainan, China</vt:lpstr>
      <vt:lpstr>The nagari of Pariangan, West Sumatra.</vt:lpstr>
      <vt:lpstr>Lug, village in northern Serbia</vt:lpstr>
      <vt:lpstr>Kovachevitsa, a village in southern Bulgaria</vt:lpstr>
      <vt:lpstr>Nook of a village near Lake Baikal, Siberia</vt:lpstr>
      <vt:lpstr>Mayaky Village, Donetsk, Ukraine</vt:lpstr>
      <vt:lpstr>The village of Rougon in Provence</vt:lpstr>
      <vt:lpstr>A village in Kaita, Nigeria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Villages Around the World</dc:title>
  <dc:creator>Joseph Naumann</dc:creator>
  <cp:lastModifiedBy>Joseph Naumann</cp:lastModifiedBy>
  <cp:revision>12</cp:revision>
  <dcterms:created xsi:type="dcterms:W3CDTF">2016-01-23T00:42:13Z</dcterms:created>
  <dcterms:modified xsi:type="dcterms:W3CDTF">2016-01-23T21:35:45Z</dcterms:modified>
</cp:coreProperties>
</file>