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87" r:id="rId37"/>
    <p:sldId id="292"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57" autoAdjust="0"/>
  </p:normalViewPr>
  <p:slideViewPr>
    <p:cSldViewPr snapToGrid="0">
      <p:cViewPr varScale="1">
        <p:scale>
          <a:sx n="79" d="100"/>
          <a:sy n="79" d="100"/>
        </p:scale>
        <p:origin x="12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11/13/2016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1937" y="1122948"/>
            <a:ext cx="9242675" cy="3654434"/>
          </a:xfrm>
        </p:spPr>
        <p:txBody>
          <a:bodyPr>
            <a:normAutofit/>
          </a:bodyPr>
          <a:lstStyle/>
          <a:p>
            <a:r>
              <a:rPr lang="en-US" b="1" dirty="0"/>
              <a:t>The Wolf that Adopted a City - A Friendship Between Wolf and Man.</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3293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356" y="0"/>
            <a:ext cx="8911687" cy="1280890"/>
          </a:xfrm>
        </p:spPr>
        <p:txBody>
          <a:bodyPr/>
          <a:lstStyle/>
          <a:p>
            <a:r>
              <a:rPr lang="en-US" dirty="0"/>
              <a:t>28. So how did Romeo get his name?</a:t>
            </a:r>
          </a:p>
        </p:txBody>
      </p:sp>
      <p:pic>
        <p:nvPicPr>
          <p:cNvPr id="4" name="Content Placeholder 3"/>
          <p:cNvPicPr>
            <a:picLocks noGrp="1" noChangeAspect="1"/>
          </p:cNvPicPr>
          <p:nvPr>
            <p:ph idx="1"/>
          </p:nvPr>
        </p:nvPicPr>
        <p:blipFill rotWithShape="1">
          <a:blip r:embed="rId2"/>
          <a:srcRect l="19067" r="5591"/>
          <a:stretch/>
        </p:blipFill>
        <p:spPr>
          <a:xfrm>
            <a:off x="208547" y="1280890"/>
            <a:ext cx="8357937" cy="5577110"/>
          </a:xfrm>
          <a:prstGeom prst="rect">
            <a:avLst/>
          </a:prstGeom>
        </p:spPr>
      </p:pic>
      <p:sp>
        <p:nvSpPr>
          <p:cNvPr id="5" name="Rectangle 4"/>
          <p:cNvSpPr/>
          <p:nvPr/>
        </p:nvSpPr>
        <p:spPr>
          <a:xfrm>
            <a:off x="7774524" y="733246"/>
            <a:ext cx="4395537" cy="6124754"/>
          </a:xfrm>
          <a:prstGeom prst="rect">
            <a:avLst/>
          </a:prstGeom>
        </p:spPr>
        <p:txBody>
          <a:bodyPr wrap="square">
            <a:spAutoFit/>
          </a:bodyPr>
          <a:lstStyle/>
          <a:p>
            <a:r>
              <a:rPr lang="en-US" sz="2800" dirty="0"/>
              <a:t>While Romeo first became friends with Dakota he seemed to take a particular interest in another dog — Juliet. Juliet would frequently play with Romeo at the Mendenhall Glacier Park which was adjacent to Nick’s own home. We’re sure there is a Disney  movie already brewing about this relationship.</a:t>
            </a:r>
          </a:p>
        </p:txBody>
      </p:sp>
    </p:spTree>
    <p:extLst>
      <p:ext uri="{BB962C8B-B14F-4D97-AF65-F5344CB8AC3E}">
        <p14:creationId xmlns:p14="http://schemas.microsoft.com/office/powerpoint/2010/main" val="883172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020" y="0"/>
            <a:ext cx="10705980" cy="1280890"/>
          </a:xfrm>
        </p:spPr>
        <p:txBody>
          <a:bodyPr/>
          <a:lstStyle/>
          <a:p>
            <a:r>
              <a:rPr lang="en-US" dirty="0"/>
              <a:t>27. Romeo was an impressively sized creature.</a:t>
            </a:r>
          </a:p>
        </p:txBody>
      </p:sp>
      <p:pic>
        <p:nvPicPr>
          <p:cNvPr id="4" name="Content Placeholder 3"/>
          <p:cNvPicPr>
            <a:picLocks noGrp="1" noChangeAspect="1"/>
          </p:cNvPicPr>
          <p:nvPr>
            <p:ph idx="1"/>
          </p:nvPr>
        </p:nvPicPr>
        <p:blipFill rotWithShape="1">
          <a:blip r:embed="rId2"/>
          <a:srcRect r="9914"/>
          <a:stretch/>
        </p:blipFill>
        <p:spPr>
          <a:xfrm>
            <a:off x="146636" y="1138990"/>
            <a:ext cx="8114579" cy="5085347"/>
          </a:xfrm>
          <a:prstGeom prst="rect">
            <a:avLst/>
          </a:prstGeom>
        </p:spPr>
      </p:pic>
      <p:sp>
        <p:nvSpPr>
          <p:cNvPr id="5" name="Rectangle 4"/>
          <p:cNvSpPr/>
          <p:nvPr/>
        </p:nvSpPr>
        <p:spPr>
          <a:xfrm>
            <a:off x="8261215" y="733246"/>
            <a:ext cx="3930785" cy="6124754"/>
          </a:xfrm>
          <a:prstGeom prst="rect">
            <a:avLst/>
          </a:prstGeom>
        </p:spPr>
        <p:txBody>
          <a:bodyPr wrap="square">
            <a:spAutoFit/>
          </a:bodyPr>
          <a:lstStyle/>
          <a:p>
            <a:r>
              <a:rPr lang="en-US" sz="2800" dirty="0"/>
              <a:t>Romeo wasn’t a cartoon character or a picture on the web, he was a full sized animal. Here we can see how large Romeo was in comparison to a fully grown dog. Had Romeo wanted to assert his dominance he could have. However, that never happened.</a:t>
            </a:r>
          </a:p>
        </p:txBody>
      </p:sp>
    </p:spTree>
    <p:extLst>
      <p:ext uri="{BB962C8B-B14F-4D97-AF65-F5344CB8AC3E}">
        <p14:creationId xmlns:p14="http://schemas.microsoft.com/office/powerpoint/2010/main" val="254939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357" y="0"/>
            <a:ext cx="10577643" cy="1280890"/>
          </a:xfrm>
        </p:spPr>
        <p:txBody>
          <a:bodyPr/>
          <a:lstStyle/>
          <a:p>
            <a:r>
              <a:rPr lang="en-US" dirty="0"/>
              <a:t>26. Local citizens even came to see Romeo.</a:t>
            </a:r>
          </a:p>
        </p:txBody>
      </p:sp>
      <p:pic>
        <p:nvPicPr>
          <p:cNvPr id="4" name="Content Placeholder 3"/>
          <p:cNvPicPr>
            <a:picLocks noGrp="1" noChangeAspect="1"/>
          </p:cNvPicPr>
          <p:nvPr>
            <p:ph idx="1"/>
          </p:nvPr>
        </p:nvPicPr>
        <p:blipFill>
          <a:blip r:embed="rId2"/>
          <a:stretch>
            <a:fillRect/>
          </a:stretch>
        </p:blipFill>
        <p:spPr>
          <a:xfrm>
            <a:off x="163376" y="1280890"/>
            <a:ext cx="8008157" cy="5577110"/>
          </a:xfrm>
          <a:prstGeom prst="rect">
            <a:avLst/>
          </a:prstGeom>
        </p:spPr>
      </p:pic>
      <p:sp>
        <p:nvSpPr>
          <p:cNvPr id="5" name="Rectangle 4"/>
          <p:cNvSpPr/>
          <p:nvPr/>
        </p:nvSpPr>
        <p:spPr>
          <a:xfrm>
            <a:off x="8171532" y="983242"/>
            <a:ext cx="4020467" cy="5693866"/>
          </a:xfrm>
          <a:prstGeom prst="rect">
            <a:avLst/>
          </a:prstGeom>
        </p:spPr>
        <p:txBody>
          <a:bodyPr wrap="square">
            <a:spAutoFit/>
          </a:bodyPr>
          <a:lstStyle/>
          <a:p>
            <a:r>
              <a:rPr lang="en-US" sz="2800" dirty="0"/>
              <a:t>When most people see a wolf they tend to stay quiet and walk the other way. However, in the case of Romeo, he became something of a local hero. People would go down to the park with their pets to meet the wolf who had befriended their city.</a:t>
            </a:r>
          </a:p>
        </p:txBody>
      </p:sp>
    </p:spTree>
    <p:extLst>
      <p:ext uri="{BB962C8B-B14F-4D97-AF65-F5344CB8AC3E}">
        <p14:creationId xmlns:p14="http://schemas.microsoft.com/office/powerpoint/2010/main" val="131256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2879" y="0"/>
            <a:ext cx="5639121" cy="1380226"/>
          </a:xfrm>
        </p:spPr>
        <p:txBody>
          <a:bodyPr/>
          <a:lstStyle/>
          <a:p>
            <a:r>
              <a:rPr lang="en-US" dirty="0"/>
              <a:t>25.  Romeo and Juliet grew quite close.</a:t>
            </a:r>
          </a:p>
        </p:txBody>
      </p:sp>
      <p:pic>
        <p:nvPicPr>
          <p:cNvPr id="4" name="Content Placeholder 3"/>
          <p:cNvPicPr>
            <a:picLocks noGrp="1" noChangeAspect="1"/>
          </p:cNvPicPr>
          <p:nvPr>
            <p:ph idx="1"/>
          </p:nvPr>
        </p:nvPicPr>
        <p:blipFill>
          <a:blip r:embed="rId2"/>
          <a:stretch>
            <a:fillRect/>
          </a:stretch>
        </p:blipFill>
        <p:spPr>
          <a:xfrm>
            <a:off x="252032" y="0"/>
            <a:ext cx="6300847" cy="6898044"/>
          </a:xfrm>
          <a:prstGeom prst="rect">
            <a:avLst/>
          </a:prstGeom>
        </p:spPr>
      </p:pic>
      <p:sp>
        <p:nvSpPr>
          <p:cNvPr id="5" name="Rectangle 4"/>
          <p:cNvSpPr/>
          <p:nvPr/>
        </p:nvSpPr>
        <p:spPr>
          <a:xfrm>
            <a:off x="6552878" y="1880406"/>
            <a:ext cx="5639121" cy="2554545"/>
          </a:xfrm>
          <a:prstGeom prst="rect">
            <a:avLst/>
          </a:prstGeom>
        </p:spPr>
        <p:txBody>
          <a:bodyPr wrap="square">
            <a:spAutoFit/>
          </a:bodyPr>
          <a:lstStyle/>
          <a:p>
            <a:r>
              <a:rPr lang="en-US" sz="3200" dirty="0"/>
              <a:t>Nick took to calling Romeo a ‘flirt’ but it appears that Juliet wasn’t afraid to show her admiration either. This is a picture perfect moment.</a:t>
            </a:r>
          </a:p>
        </p:txBody>
      </p:sp>
    </p:spTree>
    <p:extLst>
      <p:ext uri="{BB962C8B-B14F-4D97-AF65-F5344CB8AC3E}">
        <p14:creationId xmlns:p14="http://schemas.microsoft.com/office/powerpoint/2010/main" val="3806873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755" y="0"/>
            <a:ext cx="8911687" cy="1280890"/>
          </a:xfrm>
        </p:spPr>
        <p:txBody>
          <a:bodyPr/>
          <a:lstStyle/>
          <a:p>
            <a:r>
              <a:rPr lang="en-US" dirty="0"/>
              <a:t>24. Play dates quickly grew in size.</a:t>
            </a:r>
          </a:p>
        </p:txBody>
      </p:sp>
      <p:pic>
        <p:nvPicPr>
          <p:cNvPr id="4" name="Content Placeholder 3"/>
          <p:cNvPicPr>
            <a:picLocks noGrp="1" noChangeAspect="1"/>
          </p:cNvPicPr>
          <p:nvPr>
            <p:ph idx="1"/>
          </p:nvPr>
        </p:nvPicPr>
        <p:blipFill>
          <a:blip r:embed="rId2"/>
          <a:stretch>
            <a:fillRect/>
          </a:stretch>
        </p:blipFill>
        <p:spPr>
          <a:xfrm>
            <a:off x="205007" y="1280890"/>
            <a:ext cx="6904993" cy="5577110"/>
          </a:xfrm>
          <a:prstGeom prst="rect">
            <a:avLst/>
          </a:prstGeom>
        </p:spPr>
      </p:pic>
      <p:sp>
        <p:nvSpPr>
          <p:cNvPr id="5" name="Rectangle 4"/>
          <p:cNvSpPr/>
          <p:nvPr/>
        </p:nvSpPr>
        <p:spPr>
          <a:xfrm>
            <a:off x="7110000" y="1534396"/>
            <a:ext cx="4897970" cy="4401205"/>
          </a:xfrm>
          <a:prstGeom prst="rect">
            <a:avLst/>
          </a:prstGeom>
        </p:spPr>
        <p:txBody>
          <a:bodyPr wrap="square">
            <a:spAutoFit/>
          </a:bodyPr>
          <a:lstStyle/>
          <a:p>
            <a:r>
              <a:rPr lang="en-US" sz="2800" dirty="0"/>
              <a:t>Incredibly, Romeo was comfortable with any number of dogs that would swing by the park in order to play and fraternize. Had Romeo the slightest inclination he could have harmed anyone there, but he was always calm and always friendly.</a:t>
            </a:r>
          </a:p>
        </p:txBody>
      </p:sp>
    </p:spTree>
    <p:extLst>
      <p:ext uri="{BB962C8B-B14F-4D97-AF65-F5344CB8AC3E}">
        <p14:creationId xmlns:p14="http://schemas.microsoft.com/office/powerpoint/2010/main" val="54622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446" y="0"/>
            <a:ext cx="8911687" cy="1280890"/>
          </a:xfrm>
        </p:spPr>
        <p:txBody>
          <a:bodyPr/>
          <a:lstStyle/>
          <a:p>
            <a:r>
              <a:rPr lang="en-US" dirty="0"/>
              <a:t>23. Romeo even learned to ‘play’.</a:t>
            </a:r>
          </a:p>
        </p:txBody>
      </p:sp>
      <p:pic>
        <p:nvPicPr>
          <p:cNvPr id="4" name="Content Placeholder 3"/>
          <p:cNvPicPr>
            <a:picLocks noGrp="1" noChangeAspect="1"/>
          </p:cNvPicPr>
          <p:nvPr>
            <p:ph idx="1"/>
          </p:nvPr>
        </p:nvPicPr>
        <p:blipFill rotWithShape="1">
          <a:blip r:embed="rId2"/>
          <a:srcRect l="15412"/>
          <a:stretch/>
        </p:blipFill>
        <p:spPr>
          <a:xfrm>
            <a:off x="224287" y="1150188"/>
            <a:ext cx="7874064" cy="6009736"/>
          </a:xfrm>
          <a:prstGeom prst="rect">
            <a:avLst/>
          </a:prstGeom>
        </p:spPr>
      </p:pic>
      <p:sp>
        <p:nvSpPr>
          <p:cNvPr id="5" name="Rectangle 4"/>
          <p:cNvSpPr/>
          <p:nvPr/>
        </p:nvSpPr>
        <p:spPr>
          <a:xfrm>
            <a:off x="8098350" y="1280890"/>
            <a:ext cx="4093649" cy="5693866"/>
          </a:xfrm>
          <a:prstGeom prst="rect">
            <a:avLst/>
          </a:prstGeom>
        </p:spPr>
        <p:txBody>
          <a:bodyPr wrap="square">
            <a:spAutoFit/>
          </a:bodyPr>
          <a:lstStyle/>
          <a:p>
            <a:r>
              <a:rPr lang="en-US" sz="2800" dirty="0"/>
              <a:t>Big old Romeo would watch how the other dogs played ‘fetch’ and he began to learn. Eventually, it got to the point that Romeo would bring branches and other toys to humans in order to ‘play’ the same games. His favorite toy was a </a:t>
            </a:r>
            <a:r>
              <a:rPr lang="en-US" sz="2800" dirty="0" err="1"/>
              <a:t>styrofoam</a:t>
            </a:r>
            <a:r>
              <a:rPr lang="en-US" sz="2800" dirty="0"/>
              <a:t> float.</a:t>
            </a:r>
          </a:p>
        </p:txBody>
      </p:sp>
    </p:spTree>
    <p:extLst>
      <p:ext uri="{BB962C8B-B14F-4D97-AF65-F5344CB8AC3E}">
        <p14:creationId xmlns:p14="http://schemas.microsoft.com/office/powerpoint/2010/main" val="4090396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502" y="0"/>
            <a:ext cx="8911687" cy="1280890"/>
          </a:xfrm>
        </p:spPr>
        <p:txBody>
          <a:bodyPr/>
          <a:lstStyle/>
          <a:p>
            <a:r>
              <a:rPr lang="en-US" dirty="0"/>
              <a:t>22. Romeo was a majestic creature.</a:t>
            </a:r>
          </a:p>
        </p:txBody>
      </p:sp>
      <p:pic>
        <p:nvPicPr>
          <p:cNvPr id="4" name="Content Placeholder 3"/>
          <p:cNvPicPr>
            <a:picLocks noGrp="1" noChangeAspect="1"/>
          </p:cNvPicPr>
          <p:nvPr>
            <p:ph idx="1"/>
          </p:nvPr>
        </p:nvPicPr>
        <p:blipFill>
          <a:blip r:embed="rId2"/>
          <a:stretch>
            <a:fillRect/>
          </a:stretch>
        </p:blipFill>
        <p:spPr>
          <a:xfrm>
            <a:off x="160878" y="1098430"/>
            <a:ext cx="8001844" cy="5759570"/>
          </a:xfrm>
          <a:prstGeom prst="rect">
            <a:avLst/>
          </a:prstGeom>
        </p:spPr>
      </p:pic>
      <p:sp>
        <p:nvSpPr>
          <p:cNvPr id="5" name="Rectangle 4"/>
          <p:cNvSpPr/>
          <p:nvPr/>
        </p:nvSpPr>
        <p:spPr>
          <a:xfrm>
            <a:off x="8162721" y="1280889"/>
            <a:ext cx="3929623" cy="3970318"/>
          </a:xfrm>
          <a:prstGeom prst="rect">
            <a:avLst/>
          </a:prstGeom>
        </p:spPr>
        <p:txBody>
          <a:bodyPr wrap="square">
            <a:spAutoFit/>
          </a:bodyPr>
          <a:lstStyle/>
          <a:p>
            <a:r>
              <a:rPr lang="en-US" sz="2800" dirty="0"/>
              <a:t>While Romeo gained friends our photographer Nick would gain experience. Here is a majestic shot of Romeo out in the whirling Alaskan snow.</a:t>
            </a:r>
          </a:p>
        </p:txBody>
      </p:sp>
    </p:spTree>
    <p:extLst>
      <p:ext uri="{BB962C8B-B14F-4D97-AF65-F5344CB8AC3E}">
        <p14:creationId xmlns:p14="http://schemas.microsoft.com/office/powerpoint/2010/main" val="222788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504" y="0"/>
            <a:ext cx="10806773" cy="1280890"/>
          </a:xfrm>
        </p:spPr>
        <p:txBody>
          <a:bodyPr/>
          <a:lstStyle/>
          <a:p>
            <a:r>
              <a:rPr lang="en-US" dirty="0"/>
              <a:t>21. Romeo was fully grown when he first appeared.</a:t>
            </a:r>
          </a:p>
        </p:txBody>
      </p:sp>
      <p:pic>
        <p:nvPicPr>
          <p:cNvPr id="4" name="Content Placeholder 3"/>
          <p:cNvPicPr>
            <a:picLocks noGrp="1" noChangeAspect="1"/>
          </p:cNvPicPr>
          <p:nvPr>
            <p:ph idx="1"/>
          </p:nvPr>
        </p:nvPicPr>
        <p:blipFill>
          <a:blip r:embed="rId2"/>
          <a:stretch>
            <a:fillRect/>
          </a:stretch>
        </p:blipFill>
        <p:spPr>
          <a:xfrm>
            <a:off x="174340" y="1115682"/>
            <a:ext cx="7727184" cy="5742317"/>
          </a:xfrm>
          <a:prstGeom prst="rect">
            <a:avLst/>
          </a:prstGeom>
        </p:spPr>
      </p:pic>
      <p:sp>
        <p:nvSpPr>
          <p:cNvPr id="5" name="Rectangle 4"/>
          <p:cNvSpPr/>
          <p:nvPr/>
        </p:nvSpPr>
        <p:spPr>
          <a:xfrm>
            <a:off x="7901524" y="1115682"/>
            <a:ext cx="4290476" cy="5693866"/>
          </a:xfrm>
          <a:prstGeom prst="rect">
            <a:avLst/>
          </a:prstGeom>
        </p:spPr>
        <p:txBody>
          <a:bodyPr wrap="square">
            <a:spAutoFit/>
          </a:bodyPr>
          <a:lstStyle/>
          <a:p>
            <a:r>
              <a:rPr lang="en-US" sz="2800" dirty="0"/>
              <a:t>We could kind of understand a wolf growing up around humans and thus becoming comfortable but that wasn’t the case here. When Romeo first appeared he was already fully grown. We wonder what his life had been like before Juneau and Nick.</a:t>
            </a:r>
          </a:p>
        </p:txBody>
      </p:sp>
    </p:spTree>
    <p:extLst>
      <p:ext uri="{BB962C8B-B14F-4D97-AF65-F5344CB8AC3E}">
        <p14:creationId xmlns:p14="http://schemas.microsoft.com/office/powerpoint/2010/main" val="164439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514" y="0"/>
            <a:ext cx="10582486" cy="1280890"/>
          </a:xfrm>
        </p:spPr>
        <p:txBody>
          <a:bodyPr/>
          <a:lstStyle/>
          <a:p>
            <a:r>
              <a:rPr lang="en-US" dirty="0"/>
              <a:t>20. Dog and wolf got along spectacularly.</a:t>
            </a:r>
          </a:p>
        </p:txBody>
      </p:sp>
      <p:pic>
        <p:nvPicPr>
          <p:cNvPr id="4" name="Content Placeholder 3"/>
          <p:cNvPicPr>
            <a:picLocks noGrp="1" noChangeAspect="1"/>
          </p:cNvPicPr>
          <p:nvPr>
            <p:ph idx="1"/>
          </p:nvPr>
        </p:nvPicPr>
        <p:blipFill>
          <a:blip r:embed="rId2"/>
          <a:stretch>
            <a:fillRect/>
          </a:stretch>
        </p:blipFill>
        <p:spPr>
          <a:xfrm>
            <a:off x="243127" y="1280890"/>
            <a:ext cx="8371414" cy="5577110"/>
          </a:xfrm>
          <a:prstGeom prst="rect">
            <a:avLst/>
          </a:prstGeom>
        </p:spPr>
      </p:pic>
      <p:sp>
        <p:nvSpPr>
          <p:cNvPr id="5" name="Rectangle 4"/>
          <p:cNvSpPr/>
          <p:nvPr/>
        </p:nvSpPr>
        <p:spPr>
          <a:xfrm>
            <a:off x="7850038" y="1034542"/>
            <a:ext cx="4381846" cy="4401205"/>
          </a:xfrm>
          <a:prstGeom prst="rect">
            <a:avLst/>
          </a:prstGeom>
        </p:spPr>
        <p:txBody>
          <a:bodyPr wrap="square">
            <a:spAutoFit/>
          </a:bodyPr>
          <a:lstStyle/>
          <a:p>
            <a:r>
              <a:rPr lang="en-US" sz="2800" dirty="0"/>
              <a:t>In just about any other situation Romeo would have been shot by the first guy with a gun that saw him. Instead, Romeo grew to befriend the people and dogs of Juneau. Here we see dog and wolf at play.</a:t>
            </a:r>
          </a:p>
        </p:txBody>
      </p:sp>
    </p:spTree>
    <p:extLst>
      <p:ext uri="{BB962C8B-B14F-4D97-AF65-F5344CB8AC3E}">
        <p14:creationId xmlns:p14="http://schemas.microsoft.com/office/powerpoint/2010/main" val="95320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755" y="0"/>
            <a:ext cx="10634245" cy="1280890"/>
          </a:xfrm>
        </p:spPr>
        <p:txBody>
          <a:bodyPr/>
          <a:lstStyle/>
          <a:p>
            <a:r>
              <a:rPr lang="en-US" dirty="0"/>
              <a:t>19. He was even comfortable enough to nap!</a:t>
            </a:r>
          </a:p>
        </p:txBody>
      </p:sp>
      <p:pic>
        <p:nvPicPr>
          <p:cNvPr id="4" name="Content Placeholder 3"/>
          <p:cNvPicPr>
            <a:picLocks noGrp="1" noChangeAspect="1"/>
          </p:cNvPicPr>
          <p:nvPr>
            <p:ph idx="1"/>
          </p:nvPr>
        </p:nvPicPr>
        <p:blipFill rotWithShape="1">
          <a:blip r:embed="rId2"/>
          <a:srcRect l="5287"/>
          <a:stretch/>
        </p:blipFill>
        <p:spPr>
          <a:xfrm>
            <a:off x="172528" y="1150189"/>
            <a:ext cx="8653822" cy="5707811"/>
          </a:xfrm>
          <a:prstGeom prst="rect">
            <a:avLst/>
          </a:prstGeom>
        </p:spPr>
      </p:pic>
      <p:sp>
        <p:nvSpPr>
          <p:cNvPr id="5" name="Rectangle 4"/>
          <p:cNvSpPr/>
          <p:nvPr/>
        </p:nvSpPr>
        <p:spPr>
          <a:xfrm>
            <a:off x="8826350" y="994913"/>
            <a:ext cx="3365650" cy="5693866"/>
          </a:xfrm>
          <a:prstGeom prst="rect">
            <a:avLst/>
          </a:prstGeom>
        </p:spPr>
        <p:txBody>
          <a:bodyPr wrap="square">
            <a:spAutoFit/>
          </a:bodyPr>
          <a:lstStyle/>
          <a:p>
            <a:r>
              <a:rPr lang="en-US" sz="2800" dirty="0"/>
              <a:t>Wolves are notoriously skittish creature. Here we see Romeo completely denying conventional wisdom by relaxing and even napping around other animals and humans. Incredible!</a:t>
            </a:r>
          </a:p>
        </p:txBody>
      </p:sp>
    </p:spTree>
    <p:extLst>
      <p:ext uri="{BB962C8B-B14F-4D97-AF65-F5344CB8AC3E}">
        <p14:creationId xmlns:p14="http://schemas.microsoft.com/office/powerpoint/2010/main" val="278224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5263" y="288758"/>
            <a:ext cx="9499349" cy="5622464"/>
          </a:xfrm>
        </p:spPr>
        <p:txBody>
          <a:bodyPr>
            <a:noAutofit/>
          </a:bodyPr>
          <a:lstStyle/>
          <a:p>
            <a:r>
              <a:rPr lang="en-US" sz="2800" dirty="0"/>
              <a:t>The setting: Juneau, Alaska. The story: a wild wolf that bonded with an entire city. Just over a decade ago a giant, wild black wolf started to prowl around the relatively contained suburb of Juneau, Alaska. When locals noticed the intimidating creature they found out something that was equal parts alarming and amazing: he wasn’t afraid of them and he seemed to be seeking companionship. Over the next 8 years the wolf, named Romeo, would go on to befriend a photographer named Nick and his story would enrapture the world. Here is Nick and Romeo’s journey over the eight years that it spanned.</a:t>
            </a:r>
          </a:p>
        </p:txBody>
      </p:sp>
    </p:spTree>
    <p:extLst>
      <p:ext uri="{BB962C8B-B14F-4D97-AF65-F5344CB8AC3E}">
        <p14:creationId xmlns:p14="http://schemas.microsoft.com/office/powerpoint/2010/main" val="2592143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250" y="-1"/>
            <a:ext cx="5417435" cy="1449239"/>
          </a:xfrm>
        </p:spPr>
        <p:txBody>
          <a:bodyPr/>
          <a:lstStyle/>
          <a:p>
            <a:r>
              <a:rPr lang="en-US" dirty="0"/>
              <a:t>18.  Romeo would live a long life.</a:t>
            </a:r>
          </a:p>
        </p:txBody>
      </p:sp>
      <p:pic>
        <p:nvPicPr>
          <p:cNvPr id="4" name="Content Placeholder 3"/>
          <p:cNvPicPr>
            <a:picLocks noGrp="1" noChangeAspect="1"/>
          </p:cNvPicPr>
          <p:nvPr>
            <p:ph idx="1"/>
          </p:nvPr>
        </p:nvPicPr>
        <p:blipFill>
          <a:blip r:embed="rId2"/>
          <a:stretch>
            <a:fillRect/>
          </a:stretch>
        </p:blipFill>
        <p:spPr>
          <a:xfrm>
            <a:off x="6940685" y="0"/>
            <a:ext cx="5260930" cy="6858000"/>
          </a:xfrm>
          <a:prstGeom prst="rect">
            <a:avLst/>
          </a:prstGeom>
        </p:spPr>
      </p:pic>
      <p:sp>
        <p:nvSpPr>
          <p:cNvPr id="5" name="Rectangle 4"/>
          <p:cNvSpPr/>
          <p:nvPr/>
        </p:nvSpPr>
        <p:spPr>
          <a:xfrm>
            <a:off x="1523249" y="1292856"/>
            <a:ext cx="5417435" cy="4524315"/>
          </a:xfrm>
          <a:prstGeom prst="rect">
            <a:avLst/>
          </a:prstGeom>
        </p:spPr>
        <p:txBody>
          <a:bodyPr wrap="square">
            <a:spAutoFit/>
          </a:bodyPr>
          <a:lstStyle/>
          <a:p>
            <a:r>
              <a:rPr lang="en-US" sz="3200" dirty="0"/>
              <a:t>The average lifespan of a wild wolf is roughly three years — about how old Romeo was when he first showed up in Juneau. Romeo would go on to exceed that lifespan by living to be nearly 7 years old.</a:t>
            </a:r>
          </a:p>
        </p:txBody>
      </p:sp>
    </p:spTree>
    <p:extLst>
      <p:ext uri="{BB962C8B-B14F-4D97-AF65-F5344CB8AC3E}">
        <p14:creationId xmlns:p14="http://schemas.microsoft.com/office/powerpoint/2010/main" val="1532627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789" y="0"/>
            <a:ext cx="8911687" cy="1280890"/>
          </a:xfrm>
        </p:spPr>
        <p:txBody>
          <a:bodyPr/>
          <a:lstStyle/>
          <a:p>
            <a:r>
              <a:rPr lang="en-US" dirty="0"/>
              <a:t>17.  Dog, Man, Wolf.</a:t>
            </a:r>
          </a:p>
        </p:txBody>
      </p:sp>
      <p:pic>
        <p:nvPicPr>
          <p:cNvPr id="4" name="Content Placeholder 3"/>
          <p:cNvPicPr>
            <a:picLocks noGrp="1" noChangeAspect="1"/>
          </p:cNvPicPr>
          <p:nvPr>
            <p:ph idx="1"/>
          </p:nvPr>
        </p:nvPicPr>
        <p:blipFill>
          <a:blip r:embed="rId2"/>
          <a:stretch>
            <a:fillRect/>
          </a:stretch>
        </p:blipFill>
        <p:spPr>
          <a:xfrm>
            <a:off x="195569" y="1063924"/>
            <a:ext cx="8842948" cy="5794075"/>
          </a:xfrm>
          <a:prstGeom prst="rect">
            <a:avLst/>
          </a:prstGeom>
        </p:spPr>
      </p:pic>
      <p:sp>
        <p:nvSpPr>
          <p:cNvPr id="5" name="Rectangle 4"/>
          <p:cNvSpPr/>
          <p:nvPr/>
        </p:nvSpPr>
        <p:spPr>
          <a:xfrm>
            <a:off x="9038517" y="1063924"/>
            <a:ext cx="3048000" cy="5509200"/>
          </a:xfrm>
          <a:prstGeom prst="rect">
            <a:avLst/>
          </a:prstGeom>
        </p:spPr>
        <p:txBody>
          <a:bodyPr wrap="square">
            <a:spAutoFit/>
          </a:bodyPr>
          <a:lstStyle/>
          <a:p>
            <a:r>
              <a:rPr lang="en-US" sz="3200" dirty="0"/>
              <a:t>The odds of a dog, wolf, and a human all getting along together is just hard to fathom. We almost can’t complete that this is real.</a:t>
            </a:r>
          </a:p>
        </p:txBody>
      </p:sp>
    </p:spTree>
    <p:extLst>
      <p:ext uri="{BB962C8B-B14F-4D97-AF65-F5344CB8AC3E}">
        <p14:creationId xmlns:p14="http://schemas.microsoft.com/office/powerpoint/2010/main" val="155909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755" y="0"/>
            <a:ext cx="8911687" cy="1280890"/>
          </a:xfrm>
        </p:spPr>
        <p:txBody>
          <a:bodyPr/>
          <a:lstStyle/>
          <a:p>
            <a:r>
              <a:rPr lang="en-US" dirty="0"/>
              <a:t>16. Romeo learned many ways to play.</a:t>
            </a:r>
          </a:p>
        </p:txBody>
      </p:sp>
      <p:pic>
        <p:nvPicPr>
          <p:cNvPr id="4" name="Content Placeholder 3"/>
          <p:cNvPicPr>
            <a:picLocks noGrp="1" noChangeAspect="1"/>
          </p:cNvPicPr>
          <p:nvPr>
            <p:ph idx="1"/>
          </p:nvPr>
        </p:nvPicPr>
        <p:blipFill>
          <a:blip r:embed="rId2"/>
          <a:stretch>
            <a:fillRect/>
          </a:stretch>
        </p:blipFill>
        <p:spPr>
          <a:xfrm>
            <a:off x="148851" y="1132936"/>
            <a:ext cx="9141081" cy="5888966"/>
          </a:xfrm>
          <a:prstGeom prst="rect">
            <a:avLst/>
          </a:prstGeom>
        </p:spPr>
      </p:pic>
      <p:sp>
        <p:nvSpPr>
          <p:cNvPr id="5" name="Rectangle 4"/>
          <p:cNvSpPr/>
          <p:nvPr/>
        </p:nvSpPr>
        <p:spPr>
          <a:xfrm>
            <a:off x="9289932" y="1132936"/>
            <a:ext cx="2902068" cy="5262979"/>
          </a:xfrm>
          <a:prstGeom prst="rect">
            <a:avLst/>
          </a:prstGeom>
        </p:spPr>
        <p:txBody>
          <a:bodyPr wrap="square">
            <a:spAutoFit/>
          </a:bodyPr>
          <a:lstStyle/>
          <a:p>
            <a:r>
              <a:rPr lang="en-US" sz="2800" dirty="0"/>
              <a:t>Wolves will certainly play with each other in the wild, but seeing Romeo adjust his strength in order to play with these domesticated dogs was truly mind-blowing.</a:t>
            </a:r>
          </a:p>
        </p:txBody>
      </p:sp>
    </p:spTree>
    <p:extLst>
      <p:ext uri="{BB962C8B-B14F-4D97-AF65-F5344CB8AC3E}">
        <p14:creationId xmlns:p14="http://schemas.microsoft.com/office/powerpoint/2010/main" val="411356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548" y="0"/>
            <a:ext cx="8911687" cy="1280890"/>
          </a:xfrm>
        </p:spPr>
        <p:txBody>
          <a:bodyPr/>
          <a:lstStyle/>
          <a:p>
            <a:r>
              <a:rPr lang="en-US" dirty="0"/>
              <a:t>15. He loved to dig.</a:t>
            </a:r>
          </a:p>
        </p:txBody>
      </p:sp>
      <p:pic>
        <p:nvPicPr>
          <p:cNvPr id="4" name="Content Placeholder 3"/>
          <p:cNvPicPr>
            <a:picLocks noGrp="1" noChangeAspect="1"/>
          </p:cNvPicPr>
          <p:nvPr>
            <p:ph idx="1"/>
          </p:nvPr>
        </p:nvPicPr>
        <p:blipFill>
          <a:blip r:embed="rId2"/>
          <a:stretch>
            <a:fillRect/>
          </a:stretch>
        </p:blipFill>
        <p:spPr>
          <a:xfrm>
            <a:off x="232126" y="1280890"/>
            <a:ext cx="7436146" cy="5577110"/>
          </a:xfrm>
          <a:prstGeom prst="rect">
            <a:avLst/>
          </a:prstGeom>
        </p:spPr>
      </p:pic>
      <p:sp>
        <p:nvSpPr>
          <p:cNvPr id="5" name="Rectangle 4"/>
          <p:cNvSpPr/>
          <p:nvPr/>
        </p:nvSpPr>
        <p:spPr>
          <a:xfrm>
            <a:off x="7668272" y="1280890"/>
            <a:ext cx="4577982" cy="4524315"/>
          </a:xfrm>
          <a:prstGeom prst="rect">
            <a:avLst/>
          </a:prstGeom>
        </p:spPr>
        <p:txBody>
          <a:bodyPr wrap="square">
            <a:spAutoFit/>
          </a:bodyPr>
          <a:lstStyle/>
          <a:p>
            <a:r>
              <a:rPr lang="en-US" sz="3200" dirty="0"/>
              <a:t>Like a hyper little dog seeing snow for the first time, Romeo loved to dig. Romeo truly became entrenched in the local scene as a friend to both dog and man.</a:t>
            </a:r>
          </a:p>
        </p:txBody>
      </p:sp>
    </p:spTree>
    <p:extLst>
      <p:ext uri="{BB962C8B-B14F-4D97-AF65-F5344CB8AC3E}">
        <p14:creationId xmlns:p14="http://schemas.microsoft.com/office/powerpoint/2010/main" val="363327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042" y="0"/>
            <a:ext cx="8911687" cy="1280890"/>
          </a:xfrm>
        </p:spPr>
        <p:txBody>
          <a:bodyPr/>
          <a:lstStyle/>
          <a:p>
            <a:r>
              <a:rPr lang="en-US" dirty="0"/>
              <a:t>14. Play mode!</a:t>
            </a:r>
          </a:p>
        </p:txBody>
      </p:sp>
      <p:pic>
        <p:nvPicPr>
          <p:cNvPr id="4" name="Content Placeholder 3"/>
          <p:cNvPicPr>
            <a:picLocks noGrp="1" noChangeAspect="1"/>
          </p:cNvPicPr>
          <p:nvPr>
            <p:ph idx="1"/>
          </p:nvPr>
        </p:nvPicPr>
        <p:blipFill>
          <a:blip r:embed="rId2"/>
          <a:stretch>
            <a:fillRect/>
          </a:stretch>
        </p:blipFill>
        <p:spPr>
          <a:xfrm>
            <a:off x="7598971" y="0"/>
            <a:ext cx="4593029" cy="6858000"/>
          </a:xfrm>
          <a:prstGeom prst="rect">
            <a:avLst/>
          </a:prstGeom>
        </p:spPr>
      </p:pic>
      <p:sp>
        <p:nvSpPr>
          <p:cNvPr id="5" name="Rectangle 4"/>
          <p:cNvSpPr/>
          <p:nvPr/>
        </p:nvSpPr>
        <p:spPr>
          <a:xfrm>
            <a:off x="1374475" y="1280890"/>
            <a:ext cx="6096000" cy="3046988"/>
          </a:xfrm>
          <a:prstGeom prst="rect">
            <a:avLst/>
          </a:prstGeom>
        </p:spPr>
        <p:txBody>
          <a:bodyPr>
            <a:spAutoFit/>
          </a:bodyPr>
          <a:lstStyle/>
          <a:p>
            <a:r>
              <a:rPr lang="en-US" sz="3200" dirty="0"/>
              <a:t>Romeo quickly began to adopt many mannerisms that the other dogs had displayed. Here we see Romeo in his traditional play pose: ready for fetch!</a:t>
            </a:r>
          </a:p>
        </p:txBody>
      </p:sp>
    </p:spTree>
    <p:extLst>
      <p:ext uri="{BB962C8B-B14F-4D97-AF65-F5344CB8AC3E}">
        <p14:creationId xmlns:p14="http://schemas.microsoft.com/office/powerpoint/2010/main" val="316716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778" y="0"/>
            <a:ext cx="8911687" cy="1280890"/>
          </a:xfrm>
        </p:spPr>
        <p:txBody>
          <a:bodyPr/>
          <a:lstStyle/>
          <a:p>
            <a:r>
              <a:rPr lang="en-US" dirty="0"/>
              <a:t>13.  Good things don’t last forever.</a:t>
            </a:r>
          </a:p>
        </p:txBody>
      </p:sp>
      <p:pic>
        <p:nvPicPr>
          <p:cNvPr id="4" name="Content Placeholder 3"/>
          <p:cNvPicPr>
            <a:picLocks noGrp="1" noChangeAspect="1"/>
          </p:cNvPicPr>
          <p:nvPr>
            <p:ph idx="1"/>
          </p:nvPr>
        </p:nvPicPr>
        <p:blipFill>
          <a:blip r:embed="rId2"/>
          <a:stretch>
            <a:fillRect/>
          </a:stretch>
        </p:blipFill>
        <p:spPr>
          <a:xfrm>
            <a:off x="185509" y="1280890"/>
            <a:ext cx="8388710" cy="5577110"/>
          </a:xfrm>
          <a:prstGeom prst="rect">
            <a:avLst/>
          </a:prstGeom>
        </p:spPr>
      </p:pic>
      <p:sp>
        <p:nvSpPr>
          <p:cNvPr id="5" name="Rectangle 4"/>
          <p:cNvSpPr/>
          <p:nvPr/>
        </p:nvSpPr>
        <p:spPr>
          <a:xfrm>
            <a:off x="8108830" y="1280890"/>
            <a:ext cx="4008904" cy="4031873"/>
          </a:xfrm>
          <a:prstGeom prst="rect">
            <a:avLst/>
          </a:prstGeom>
        </p:spPr>
        <p:txBody>
          <a:bodyPr wrap="square">
            <a:spAutoFit/>
          </a:bodyPr>
          <a:lstStyle/>
          <a:p>
            <a:r>
              <a:rPr lang="en-US" sz="3200" dirty="0"/>
              <a:t>After six long years of hanging around, a sudden absence from Romeo put the whole community on edge. Where was he?</a:t>
            </a:r>
          </a:p>
        </p:txBody>
      </p:sp>
    </p:spTree>
    <p:extLst>
      <p:ext uri="{BB962C8B-B14F-4D97-AF65-F5344CB8AC3E}">
        <p14:creationId xmlns:p14="http://schemas.microsoft.com/office/powerpoint/2010/main" val="3780649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645" y="0"/>
            <a:ext cx="5831747" cy="1280890"/>
          </a:xfrm>
        </p:spPr>
        <p:txBody>
          <a:bodyPr/>
          <a:lstStyle/>
          <a:p>
            <a:r>
              <a:rPr lang="en-US" dirty="0"/>
              <a:t>12.  Romeo had been killed for sport by hunters.</a:t>
            </a:r>
          </a:p>
        </p:txBody>
      </p:sp>
      <p:pic>
        <p:nvPicPr>
          <p:cNvPr id="4" name="Content Placeholder 3"/>
          <p:cNvPicPr>
            <a:picLocks noGrp="1" noChangeAspect="1"/>
          </p:cNvPicPr>
          <p:nvPr>
            <p:ph idx="1"/>
          </p:nvPr>
        </p:nvPicPr>
        <p:blipFill>
          <a:blip r:embed="rId2"/>
          <a:stretch>
            <a:fillRect/>
          </a:stretch>
        </p:blipFill>
        <p:spPr>
          <a:xfrm>
            <a:off x="7620001" y="0"/>
            <a:ext cx="4571999" cy="6858000"/>
          </a:xfrm>
          <a:prstGeom prst="rect">
            <a:avLst/>
          </a:prstGeom>
        </p:spPr>
      </p:pic>
      <p:sp>
        <p:nvSpPr>
          <p:cNvPr id="5" name="Rectangle 4"/>
          <p:cNvSpPr/>
          <p:nvPr/>
        </p:nvSpPr>
        <p:spPr>
          <a:xfrm>
            <a:off x="1524001" y="1966621"/>
            <a:ext cx="6096000" cy="3970318"/>
          </a:xfrm>
          <a:prstGeom prst="rect">
            <a:avLst/>
          </a:prstGeom>
        </p:spPr>
        <p:txBody>
          <a:bodyPr>
            <a:spAutoFit/>
          </a:bodyPr>
          <a:lstStyle/>
          <a:p>
            <a:r>
              <a:rPr lang="en-US" sz="2800" dirty="0"/>
              <a:t>Nick and the rest of the community were gutted when they had found out what had happened to Romeo. He had been killed by hunters who had been out shooting for sport. Wolves are hunted around the world, but the loss of Romeo had made it personal.</a:t>
            </a:r>
          </a:p>
        </p:txBody>
      </p:sp>
    </p:spTree>
    <p:extLst>
      <p:ext uri="{BB962C8B-B14F-4D97-AF65-F5344CB8AC3E}">
        <p14:creationId xmlns:p14="http://schemas.microsoft.com/office/powerpoint/2010/main" val="67727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453" y="0"/>
            <a:ext cx="8911687" cy="1280890"/>
          </a:xfrm>
        </p:spPr>
        <p:txBody>
          <a:bodyPr/>
          <a:lstStyle/>
          <a:p>
            <a:r>
              <a:rPr lang="en-US" dirty="0"/>
              <a:t>11.  The community missed their friend.</a:t>
            </a:r>
          </a:p>
        </p:txBody>
      </p:sp>
      <p:pic>
        <p:nvPicPr>
          <p:cNvPr id="4" name="Content Placeholder 3"/>
          <p:cNvPicPr>
            <a:picLocks noGrp="1" noChangeAspect="1"/>
          </p:cNvPicPr>
          <p:nvPr>
            <p:ph idx="1"/>
          </p:nvPr>
        </p:nvPicPr>
        <p:blipFill>
          <a:blip r:embed="rId2"/>
          <a:stretch>
            <a:fillRect/>
          </a:stretch>
        </p:blipFill>
        <p:spPr>
          <a:xfrm>
            <a:off x="151151" y="1146048"/>
            <a:ext cx="7615935" cy="5711952"/>
          </a:xfrm>
          <a:prstGeom prst="rect">
            <a:avLst/>
          </a:prstGeom>
        </p:spPr>
      </p:pic>
      <p:sp>
        <p:nvSpPr>
          <p:cNvPr id="5" name="Rectangle 4"/>
          <p:cNvSpPr/>
          <p:nvPr/>
        </p:nvSpPr>
        <p:spPr>
          <a:xfrm>
            <a:off x="7767086" y="1499616"/>
            <a:ext cx="4380302" cy="3108543"/>
          </a:xfrm>
          <a:prstGeom prst="rect">
            <a:avLst/>
          </a:prstGeom>
        </p:spPr>
        <p:txBody>
          <a:bodyPr wrap="square">
            <a:spAutoFit/>
          </a:bodyPr>
          <a:lstStyle/>
          <a:p>
            <a:r>
              <a:rPr lang="en-US" sz="2800" dirty="0"/>
              <a:t>Losing Romeo had felt like a punch in the stomach. In order to remember their wild, furry friend the people of Juneau decided to hold a Memorial.</a:t>
            </a:r>
          </a:p>
        </p:txBody>
      </p:sp>
    </p:spTree>
    <p:extLst>
      <p:ext uri="{BB962C8B-B14F-4D97-AF65-F5344CB8AC3E}">
        <p14:creationId xmlns:p14="http://schemas.microsoft.com/office/powerpoint/2010/main" val="21247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261" y="0"/>
            <a:ext cx="8911687" cy="1280890"/>
          </a:xfrm>
        </p:spPr>
        <p:txBody>
          <a:bodyPr/>
          <a:lstStyle/>
          <a:p>
            <a:r>
              <a:rPr lang="en-US" dirty="0"/>
              <a:t>10.  A plaque was commissioned.</a:t>
            </a:r>
          </a:p>
        </p:txBody>
      </p:sp>
      <p:pic>
        <p:nvPicPr>
          <p:cNvPr id="4" name="Content Placeholder 3"/>
          <p:cNvPicPr>
            <a:picLocks noGrp="1" noChangeAspect="1"/>
          </p:cNvPicPr>
          <p:nvPr>
            <p:ph idx="1"/>
          </p:nvPr>
        </p:nvPicPr>
        <p:blipFill>
          <a:blip r:embed="rId2"/>
          <a:stretch>
            <a:fillRect/>
          </a:stretch>
        </p:blipFill>
        <p:spPr>
          <a:xfrm>
            <a:off x="124298" y="1280890"/>
            <a:ext cx="9926983" cy="5577110"/>
          </a:xfrm>
          <a:prstGeom prst="rect">
            <a:avLst/>
          </a:prstGeom>
        </p:spPr>
      </p:pic>
    </p:spTree>
    <p:extLst>
      <p:ext uri="{BB962C8B-B14F-4D97-AF65-F5344CB8AC3E}">
        <p14:creationId xmlns:p14="http://schemas.microsoft.com/office/powerpoint/2010/main" val="2046419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The community had R.T. </a:t>
            </a:r>
            <a:r>
              <a:rPr lang="en-US" sz="3200" dirty="0" err="1"/>
              <a:t>Wallen</a:t>
            </a:r>
            <a:r>
              <a:rPr lang="en-US" sz="3200" dirty="0"/>
              <a:t>, a local artist, create a plaque for Romeo. It was placed by Mendenhall Glacier which was one of Romeo’s favorite places to play. To this date, since it was placed in 2010, friends of Romeo will visit the plaque to remember him.</a:t>
            </a:r>
          </a:p>
        </p:txBody>
      </p:sp>
    </p:spTree>
    <p:extLst>
      <p:ext uri="{BB962C8B-B14F-4D97-AF65-F5344CB8AC3E}">
        <p14:creationId xmlns:p14="http://schemas.microsoft.com/office/powerpoint/2010/main" val="69347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48726" y="0"/>
            <a:ext cx="9638267" cy="6857999"/>
          </a:xfrm>
          <a:prstGeom prst="rect">
            <a:avLst/>
          </a:prstGeom>
        </p:spPr>
      </p:pic>
      <p:sp>
        <p:nvSpPr>
          <p:cNvPr id="2" name="Title 1"/>
          <p:cNvSpPr>
            <a:spLocks noGrp="1"/>
          </p:cNvSpPr>
          <p:nvPr>
            <p:ph type="title"/>
          </p:nvPr>
        </p:nvSpPr>
        <p:spPr>
          <a:xfrm>
            <a:off x="2047493" y="0"/>
            <a:ext cx="8911687" cy="1280890"/>
          </a:xfrm>
        </p:spPr>
        <p:txBody>
          <a:bodyPr/>
          <a:lstStyle/>
          <a:p>
            <a:r>
              <a:rPr lang="en-US" dirty="0">
                <a:solidFill>
                  <a:schemeClr val="bg1"/>
                </a:solidFill>
              </a:rPr>
              <a:t>34. His name was Romeo.</a:t>
            </a:r>
          </a:p>
        </p:txBody>
      </p:sp>
    </p:spTree>
    <p:extLst>
      <p:ext uri="{BB962C8B-B14F-4D97-AF65-F5344CB8AC3E}">
        <p14:creationId xmlns:p14="http://schemas.microsoft.com/office/powerpoint/2010/main" val="1913174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373" y="0"/>
            <a:ext cx="8911687" cy="1280890"/>
          </a:xfrm>
        </p:spPr>
        <p:txBody>
          <a:bodyPr/>
          <a:lstStyle/>
          <a:p>
            <a:r>
              <a:rPr lang="en-US" dirty="0"/>
              <a:t>9. A view of the glacier with Romeo.</a:t>
            </a:r>
          </a:p>
        </p:txBody>
      </p:sp>
      <p:pic>
        <p:nvPicPr>
          <p:cNvPr id="4" name="Content Placeholder 3"/>
          <p:cNvPicPr>
            <a:picLocks noGrp="1" noChangeAspect="1"/>
          </p:cNvPicPr>
          <p:nvPr>
            <p:ph idx="1"/>
          </p:nvPr>
        </p:nvPicPr>
        <p:blipFill>
          <a:blip r:embed="rId2"/>
          <a:stretch>
            <a:fillRect/>
          </a:stretch>
        </p:blipFill>
        <p:spPr>
          <a:xfrm>
            <a:off x="148130" y="1182624"/>
            <a:ext cx="7722753" cy="5675376"/>
          </a:xfrm>
          <a:prstGeom prst="rect">
            <a:avLst/>
          </a:prstGeom>
        </p:spPr>
      </p:pic>
      <p:sp>
        <p:nvSpPr>
          <p:cNvPr id="5" name="Rectangle 4"/>
          <p:cNvSpPr/>
          <p:nvPr/>
        </p:nvSpPr>
        <p:spPr>
          <a:xfrm>
            <a:off x="7997952" y="1027836"/>
            <a:ext cx="4159264" cy="5262979"/>
          </a:xfrm>
          <a:prstGeom prst="rect">
            <a:avLst/>
          </a:prstGeom>
        </p:spPr>
        <p:txBody>
          <a:bodyPr wrap="square">
            <a:spAutoFit/>
          </a:bodyPr>
          <a:lstStyle/>
          <a:p>
            <a:r>
              <a:rPr lang="en-US" sz="2800" dirty="0"/>
              <a:t>Here we see Romeo playing in front of the Mendenhall Glacier, just a few feet away from where his plaque now sits. Locals who visit the Glacier can still remember the way their gigantic friend would romp across the ice as if he too were just one of the dogs.</a:t>
            </a:r>
          </a:p>
        </p:txBody>
      </p:sp>
    </p:spTree>
    <p:extLst>
      <p:ext uri="{BB962C8B-B14F-4D97-AF65-F5344CB8AC3E}">
        <p14:creationId xmlns:p14="http://schemas.microsoft.com/office/powerpoint/2010/main" val="3082719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645" y="0"/>
            <a:ext cx="4880771" cy="4267200"/>
          </a:xfrm>
        </p:spPr>
        <p:txBody>
          <a:bodyPr/>
          <a:lstStyle/>
          <a:p>
            <a:r>
              <a:rPr lang="en-US" dirty="0"/>
              <a:t>8.  Nick would write a second book.</a:t>
            </a:r>
          </a:p>
        </p:txBody>
      </p:sp>
      <p:pic>
        <p:nvPicPr>
          <p:cNvPr id="4" name="Content Placeholder 3"/>
          <p:cNvPicPr>
            <a:picLocks noGrp="1" noChangeAspect="1"/>
          </p:cNvPicPr>
          <p:nvPr>
            <p:ph idx="1"/>
          </p:nvPr>
        </p:nvPicPr>
        <p:blipFill>
          <a:blip r:embed="rId2"/>
          <a:stretch>
            <a:fillRect/>
          </a:stretch>
        </p:blipFill>
        <p:spPr>
          <a:xfrm>
            <a:off x="7640840" y="0"/>
            <a:ext cx="4551160" cy="6858000"/>
          </a:xfrm>
          <a:prstGeom prst="rect">
            <a:avLst/>
          </a:prstGeom>
        </p:spPr>
      </p:pic>
      <p:sp>
        <p:nvSpPr>
          <p:cNvPr id="5" name="Rectangle 4"/>
          <p:cNvSpPr/>
          <p:nvPr/>
        </p:nvSpPr>
        <p:spPr>
          <a:xfrm>
            <a:off x="1402080" y="1218522"/>
            <a:ext cx="6096000" cy="4832092"/>
          </a:xfrm>
          <a:prstGeom prst="rect">
            <a:avLst/>
          </a:prstGeom>
        </p:spPr>
        <p:txBody>
          <a:bodyPr>
            <a:spAutoFit/>
          </a:bodyPr>
          <a:lstStyle/>
          <a:p>
            <a:r>
              <a:rPr lang="en-US" sz="2800" dirty="0"/>
              <a:t>Nick was so touched by his relationship with Romeo that he had to put his thoughts into words and pictures. Nick would release book in 2014, A Wolf Called Romeo. This was a more detailed story about how Romeo had impacted all of Juneau. The book includes stories from other individuals who had called Romeo a friend.</a:t>
            </a:r>
          </a:p>
        </p:txBody>
      </p:sp>
    </p:spTree>
    <p:extLst>
      <p:ext uri="{BB962C8B-B14F-4D97-AF65-F5344CB8AC3E}">
        <p14:creationId xmlns:p14="http://schemas.microsoft.com/office/powerpoint/2010/main" val="356840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373" y="0"/>
            <a:ext cx="10586627" cy="1280890"/>
          </a:xfrm>
        </p:spPr>
        <p:txBody>
          <a:bodyPr/>
          <a:lstStyle/>
          <a:p>
            <a:r>
              <a:rPr lang="en-US" dirty="0"/>
              <a:t>7. Romeo really had been part of the family.</a:t>
            </a:r>
          </a:p>
        </p:txBody>
      </p:sp>
      <p:pic>
        <p:nvPicPr>
          <p:cNvPr id="4" name="Content Placeholder 3"/>
          <p:cNvPicPr>
            <a:picLocks noGrp="1" noChangeAspect="1"/>
          </p:cNvPicPr>
          <p:nvPr>
            <p:ph idx="1"/>
          </p:nvPr>
        </p:nvPicPr>
        <p:blipFill>
          <a:blip r:embed="rId2"/>
          <a:stretch>
            <a:fillRect/>
          </a:stretch>
        </p:blipFill>
        <p:spPr>
          <a:xfrm>
            <a:off x="194292" y="1170432"/>
            <a:ext cx="8455975" cy="5157216"/>
          </a:xfrm>
          <a:prstGeom prst="rect">
            <a:avLst/>
          </a:prstGeom>
        </p:spPr>
      </p:pic>
      <p:sp>
        <p:nvSpPr>
          <p:cNvPr id="5" name="Rectangle 4"/>
          <p:cNvSpPr/>
          <p:nvPr/>
        </p:nvSpPr>
        <p:spPr>
          <a:xfrm>
            <a:off x="8680704" y="973994"/>
            <a:ext cx="3511295" cy="5693866"/>
          </a:xfrm>
          <a:prstGeom prst="rect">
            <a:avLst/>
          </a:prstGeom>
        </p:spPr>
        <p:txBody>
          <a:bodyPr wrap="square">
            <a:spAutoFit/>
          </a:bodyPr>
          <a:lstStyle/>
          <a:p>
            <a:r>
              <a:rPr lang="en-US" sz="2800" dirty="0"/>
              <a:t>It’s easy to look at the death of a wolf and shrug our shoulders because, after all, he was just a wild animal. To the people of Juneau, and Romeo himself, the feelings are different. Romeo truly felt like he was part of the family.</a:t>
            </a:r>
          </a:p>
        </p:txBody>
      </p:sp>
    </p:spTree>
    <p:extLst>
      <p:ext uri="{BB962C8B-B14F-4D97-AF65-F5344CB8AC3E}">
        <p14:creationId xmlns:p14="http://schemas.microsoft.com/office/powerpoint/2010/main" val="310726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05" y="0"/>
            <a:ext cx="10635395" cy="1280890"/>
          </a:xfrm>
        </p:spPr>
        <p:txBody>
          <a:bodyPr/>
          <a:lstStyle/>
          <a:p>
            <a:r>
              <a:rPr lang="en-US" dirty="0"/>
              <a:t>6. For a long time, Nick was furious at the hunters who killed Romeo.</a:t>
            </a:r>
          </a:p>
        </p:txBody>
      </p:sp>
      <p:pic>
        <p:nvPicPr>
          <p:cNvPr id="4" name="Content Placeholder 3"/>
          <p:cNvPicPr>
            <a:picLocks noGrp="1" noChangeAspect="1"/>
          </p:cNvPicPr>
          <p:nvPr>
            <p:ph idx="1"/>
          </p:nvPr>
        </p:nvPicPr>
        <p:blipFill>
          <a:blip r:embed="rId2"/>
          <a:stretch>
            <a:fillRect/>
          </a:stretch>
        </p:blipFill>
        <p:spPr>
          <a:xfrm>
            <a:off x="199920" y="1280890"/>
            <a:ext cx="7436146" cy="5577110"/>
          </a:xfrm>
          <a:prstGeom prst="rect">
            <a:avLst/>
          </a:prstGeom>
        </p:spPr>
      </p:pic>
      <p:sp>
        <p:nvSpPr>
          <p:cNvPr id="5" name="Rectangle 4"/>
          <p:cNvSpPr/>
          <p:nvPr/>
        </p:nvSpPr>
        <p:spPr>
          <a:xfrm>
            <a:off x="7636066" y="1084452"/>
            <a:ext cx="4555934" cy="4401205"/>
          </a:xfrm>
          <a:prstGeom prst="rect">
            <a:avLst/>
          </a:prstGeom>
        </p:spPr>
        <p:txBody>
          <a:bodyPr wrap="square">
            <a:spAutoFit/>
          </a:bodyPr>
          <a:lstStyle/>
          <a:p>
            <a:r>
              <a:rPr lang="en-US" sz="2800" dirty="0"/>
              <a:t>Nick was saddened and angered by the hunters who had senselessly killed his friend. For a long time Nick held on to that pain but he eventually let it go. Nick stated that holding on to his anger “won’t do anybody any good”.</a:t>
            </a:r>
          </a:p>
        </p:txBody>
      </p:sp>
    </p:spTree>
    <p:extLst>
      <p:ext uri="{BB962C8B-B14F-4D97-AF65-F5344CB8AC3E}">
        <p14:creationId xmlns:p14="http://schemas.microsoft.com/office/powerpoint/2010/main" val="2063602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05" y="-110458"/>
            <a:ext cx="10525667" cy="1280890"/>
          </a:xfrm>
        </p:spPr>
        <p:txBody>
          <a:bodyPr/>
          <a:lstStyle/>
          <a:p>
            <a:r>
              <a:rPr lang="en-US" dirty="0"/>
              <a:t>5. Nick starts the Black Wolf Special Funding Project.</a:t>
            </a:r>
          </a:p>
        </p:txBody>
      </p:sp>
      <p:pic>
        <p:nvPicPr>
          <p:cNvPr id="4" name="Content Placeholder 3"/>
          <p:cNvPicPr>
            <a:picLocks noGrp="1" noChangeAspect="1"/>
          </p:cNvPicPr>
          <p:nvPr>
            <p:ph idx="1"/>
          </p:nvPr>
        </p:nvPicPr>
        <p:blipFill>
          <a:blip r:embed="rId2"/>
          <a:stretch>
            <a:fillRect/>
          </a:stretch>
        </p:blipFill>
        <p:spPr>
          <a:xfrm>
            <a:off x="151151" y="1170432"/>
            <a:ext cx="7583423" cy="5687568"/>
          </a:xfrm>
          <a:prstGeom prst="rect">
            <a:avLst/>
          </a:prstGeom>
        </p:spPr>
      </p:pic>
      <p:sp>
        <p:nvSpPr>
          <p:cNvPr id="5" name="Rectangle 4"/>
          <p:cNvSpPr/>
          <p:nvPr/>
        </p:nvSpPr>
        <p:spPr>
          <a:xfrm>
            <a:off x="7734574" y="676291"/>
            <a:ext cx="4457426" cy="6124754"/>
          </a:xfrm>
          <a:prstGeom prst="rect">
            <a:avLst/>
          </a:prstGeom>
        </p:spPr>
        <p:txBody>
          <a:bodyPr wrap="square">
            <a:spAutoFit/>
          </a:bodyPr>
          <a:lstStyle/>
          <a:p>
            <a:r>
              <a:rPr lang="en-US" sz="2800" dirty="0"/>
              <a:t>The passing of Romeo gave Nick the motivation to take steps toward helping other wild wolves. Janis established the Black Wolf Committee which would then launch the Black Wolf Special Funding Project. His goal with this group is to help fund research to understand and protect wolves.</a:t>
            </a:r>
          </a:p>
        </p:txBody>
      </p:sp>
    </p:spTree>
    <p:extLst>
      <p:ext uri="{BB962C8B-B14F-4D97-AF65-F5344CB8AC3E}">
        <p14:creationId xmlns:p14="http://schemas.microsoft.com/office/powerpoint/2010/main" val="1878305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797" y="0"/>
            <a:ext cx="10623203" cy="1280890"/>
          </a:xfrm>
        </p:spPr>
        <p:txBody>
          <a:bodyPr/>
          <a:lstStyle/>
          <a:p>
            <a:r>
              <a:rPr lang="en-US" dirty="0"/>
              <a:t>4. Rome serves as an icon for the research into wolves.</a:t>
            </a:r>
          </a:p>
        </p:txBody>
      </p:sp>
      <p:pic>
        <p:nvPicPr>
          <p:cNvPr id="4" name="Content Placeholder 3"/>
          <p:cNvPicPr>
            <a:picLocks noGrp="1" noChangeAspect="1"/>
          </p:cNvPicPr>
          <p:nvPr>
            <p:ph idx="1"/>
          </p:nvPr>
        </p:nvPicPr>
        <p:blipFill>
          <a:blip r:embed="rId2"/>
          <a:stretch>
            <a:fillRect/>
          </a:stretch>
        </p:blipFill>
        <p:spPr>
          <a:xfrm>
            <a:off x="175535" y="1194816"/>
            <a:ext cx="7550911" cy="5663184"/>
          </a:xfrm>
          <a:prstGeom prst="rect">
            <a:avLst/>
          </a:prstGeom>
        </p:spPr>
      </p:pic>
      <p:sp>
        <p:nvSpPr>
          <p:cNvPr id="5" name="Rectangle 4"/>
          <p:cNvSpPr/>
          <p:nvPr/>
        </p:nvSpPr>
        <p:spPr>
          <a:xfrm>
            <a:off x="7726446" y="1024858"/>
            <a:ext cx="4465554" cy="4832092"/>
          </a:xfrm>
          <a:prstGeom prst="rect">
            <a:avLst/>
          </a:prstGeom>
        </p:spPr>
        <p:txBody>
          <a:bodyPr wrap="square">
            <a:spAutoFit/>
          </a:bodyPr>
          <a:lstStyle/>
          <a:p>
            <a:r>
              <a:rPr lang="en-US" sz="2800" dirty="0"/>
              <a:t>Romeo was far from ‘just another wild wolf’ and as such it makes sense that Nick is so entranced with researching the species. Romeo defied all natural behavioral laws in order to befriend an entire community, and there is something important to learn there.</a:t>
            </a:r>
          </a:p>
        </p:txBody>
      </p:sp>
    </p:spTree>
    <p:extLst>
      <p:ext uri="{BB962C8B-B14F-4D97-AF65-F5344CB8AC3E}">
        <p14:creationId xmlns:p14="http://schemas.microsoft.com/office/powerpoint/2010/main" val="176435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949" y="0"/>
            <a:ext cx="10550051" cy="1280890"/>
          </a:xfrm>
        </p:spPr>
        <p:txBody>
          <a:bodyPr/>
          <a:lstStyle/>
          <a:p>
            <a:r>
              <a:rPr lang="en-US"/>
              <a:t>3. </a:t>
            </a:r>
            <a:r>
              <a:rPr lang="en-US" dirty="0"/>
              <a:t>The man who shot Romeo was sentenced for hunting violations.</a:t>
            </a:r>
          </a:p>
        </p:txBody>
      </p:sp>
      <p:pic>
        <p:nvPicPr>
          <p:cNvPr id="4" name="Content Placeholder 3"/>
          <p:cNvPicPr>
            <a:picLocks noGrp="1" noChangeAspect="1"/>
          </p:cNvPicPr>
          <p:nvPr>
            <p:ph idx="1"/>
          </p:nvPr>
        </p:nvPicPr>
        <p:blipFill>
          <a:blip r:embed="rId2"/>
          <a:stretch>
            <a:fillRect/>
          </a:stretch>
        </p:blipFill>
        <p:spPr>
          <a:xfrm>
            <a:off x="182059" y="1158240"/>
            <a:ext cx="8573192" cy="5699760"/>
          </a:xfrm>
          <a:prstGeom prst="rect">
            <a:avLst/>
          </a:prstGeom>
        </p:spPr>
      </p:pic>
      <p:sp>
        <p:nvSpPr>
          <p:cNvPr id="5" name="Rectangle 4"/>
          <p:cNvSpPr/>
          <p:nvPr/>
        </p:nvSpPr>
        <p:spPr>
          <a:xfrm>
            <a:off x="8755251" y="1064412"/>
            <a:ext cx="3436749" cy="5632311"/>
          </a:xfrm>
          <a:prstGeom prst="rect">
            <a:avLst/>
          </a:prstGeom>
        </p:spPr>
        <p:txBody>
          <a:bodyPr wrap="square">
            <a:spAutoFit/>
          </a:bodyPr>
          <a:lstStyle/>
          <a:p>
            <a:r>
              <a:rPr lang="en-US" sz="2400" dirty="0"/>
              <a:t>While nothing could bring Romeo back to life, the man who had shot Romeo was sentenced in court for hunting violations. The hunter had used a rifle too small of a caliber which apparently violated the law in Alaska. He was also prosecuted for several other hunting-related crimes.</a:t>
            </a:r>
          </a:p>
        </p:txBody>
      </p:sp>
    </p:spTree>
    <p:extLst>
      <p:ext uri="{BB962C8B-B14F-4D97-AF65-F5344CB8AC3E}">
        <p14:creationId xmlns:p14="http://schemas.microsoft.com/office/powerpoint/2010/main" val="3209031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645" y="0"/>
            <a:ext cx="10696355" cy="1280890"/>
          </a:xfrm>
        </p:spPr>
        <p:txBody>
          <a:bodyPr/>
          <a:lstStyle/>
          <a:p>
            <a:r>
              <a:rPr lang="en-US" dirty="0"/>
              <a:t>2.  Romeo has been memorialized all over Juneau.</a:t>
            </a:r>
          </a:p>
        </p:txBody>
      </p:sp>
      <p:pic>
        <p:nvPicPr>
          <p:cNvPr id="4" name="Content Placeholder 3"/>
          <p:cNvPicPr>
            <a:picLocks noGrp="1" noChangeAspect="1"/>
          </p:cNvPicPr>
          <p:nvPr>
            <p:ph idx="1"/>
          </p:nvPr>
        </p:nvPicPr>
        <p:blipFill>
          <a:blip r:embed="rId2"/>
          <a:stretch>
            <a:fillRect/>
          </a:stretch>
        </p:blipFill>
        <p:spPr>
          <a:xfrm>
            <a:off x="151342" y="1158240"/>
            <a:ext cx="8555516" cy="5699760"/>
          </a:xfrm>
          <a:prstGeom prst="rect">
            <a:avLst/>
          </a:prstGeom>
        </p:spPr>
      </p:pic>
      <p:sp>
        <p:nvSpPr>
          <p:cNvPr id="5" name="Rectangle 4"/>
          <p:cNvSpPr/>
          <p:nvPr/>
        </p:nvSpPr>
        <p:spPr>
          <a:xfrm>
            <a:off x="8827008" y="1048804"/>
            <a:ext cx="3364992" cy="4832092"/>
          </a:xfrm>
          <a:prstGeom prst="rect">
            <a:avLst/>
          </a:prstGeom>
        </p:spPr>
        <p:txBody>
          <a:bodyPr wrap="square">
            <a:spAutoFit/>
          </a:bodyPr>
          <a:lstStyle/>
          <a:p>
            <a:r>
              <a:rPr lang="en-US" sz="2800" dirty="0"/>
              <a:t>Juneau has already made a point to memorialize their lost friend. There is a craft beer that is named after Romeo as well as a pair of streets that were also dedicated to him.</a:t>
            </a:r>
          </a:p>
        </p:txBody>
      </p:sp>
    </p:spTree>
    <p:extLst>
      <p:ext uri="{BB962C8B-B14F-4D97-AF65-F5344CB8AC3E}">
        <p14:creationId xmlns:p14="http://schemas.microsoft.com/office/powerpoint/2010/main" val="3986337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989" y="0"/>
            <a:ext cx="10611011" cy="1280890"/>
          </a:xfrm>
        </p:spPr>
        <p:txBody>
          <a:bodyPr/>
          <a:lstStyle/>
          <a:p>
            <a:r>
              <a:rPr lang="en-US" dirty="0"/>
              <a:t>1. Romeo may be gone but he’ll never be forgotten.</a:t>
            </a:r>
          </a:p>
        </p:txBody>
      </p:sp>
      <p:pic>
        <p:nvPicPr>
          <p:cNvPr id="4" name="Content Placeholder 3"/>
          <p:cNvPicPr>
            <a:picLocks noGrp="1" noChangeAspect="1"/>
          </p:cNvPicPr>
          <p:nvPr>
            <p:ph idx="1"/>
          </p:nvPr>
        </p:nvPicPr>
        <p:blipFill>
          <a:blip r:embed="rId2"/>
          <a:stretch>
            <a:fillRect/>
          </a:stretch>
        </p:blipFill>
        <p:spPr>
          <a:xfrm>
            <a:off x="190437" y="1182370"/>
            <a:ext cx="9555302" cy="4803902"/>
          </a:xfrm>
          <a:prstGeom prst="rect">
            <a:avLst/>
          </a:prstGeom>
        </p:spPr>
      </p:pic>
      <p:sp>
        <p:nvSpPr>
          <p:cNvPr id="5" name="Rectangle 4"/>
          <p:cNvSpPr/>
          <p:nvPr/>
        </p:nvSpPr>
        <p:spPr>
          <a:xfrm>
            <a:off x="8424672" y="1011682"/>
            <a:ext cx="3767328" cy="5693866"/>
          </a:xfrm>
          <a:prstGeom prst="rect">
            <a:avLst/>
          </a:prstGeom>
        </p:spPr>
        <p:txBody>
          <a:bodyPr wrap="square">
            <a:spAutoFit/>
          </a:bodyPr>
          <a:lstStyle/>
          <a:p>
            <a:r>
              <a:rPr lang="en-US" sz="2800" dirty="0"/>
              <a:t>Romeo could have become just another wolf in the wild but he instead became an extension of Juneau. Juneau is commonly called the ‘last frontier’ of Alaska and Romeo’s appearance helped to sort of blend both man and wild.</a:t>
            </a:r>
          </a:p>
        </p:txBody>
      </p:sp>
    </p:spTree>
    <p:extLst>
      <p:ext uri="{BB962C8B-B14F-4D97-AF65-F5344CB8AC3E}">
        <p14:creationId xmlns:p14="http://schemas.microsoft.com/office/powerpoint/2010/main" val="333159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b="1" dirty="0"/>
              <a:t>Full grown wolves weigh in at around 100 pounds while standing at up to 63 inches in height. When Romeo first showed up on the outskirts of Juneau, the people of the city were right to be afraid.</a:t>
            </a:r>
          </a:p>
        </p:txBody>
      </p:sp>
    </p:spTree>
    <p:extLst>
      <p:ext uri="{BB962C8B-B14F-4D97-AF65-F5344CB8AC3E}">
        <p14:creationId xmlns:p14="http://schemas.microsoft.com/office/powerpoint/2010/main" val="190903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68" y="0"/>
            <a:ext cx="10497432" cy="1280890"/>
          </a:xfrm>
        </p:spPr>
        <p:txBody>
          <a:bodyPr/>
          <a:lstStyle/>
          <a:p>
            <a:r>
              <a:rPr lang="en-US" dirty="0"/>
              <a:t>33. Nick first found the wolf outside of his own home.</a:t>
            </a:r>
          </a:p>
        </p:txBody>
      </p:sp>
      <p:pic>
        <p:nvPicPr>
          <p:cNvPr id="4" name="Content Placeholder 3"/>
          <p:cNvPicPr>
            <a:picLocks noGrp="1" noChangeAspect="1"/>
          </p:cNvPicPr>
          <p:nvPr>
            <p:ph idx="1"/>
          </p:nvPr>
        </p:nvPicPr>
        <p:blipFill>
          <a:blip r:embed="rId2"/>
          <a:stretch>
            <a:fillRect/>
          </a:stretch>
        </p:blipFill>
        <p:spPr>
          <a:xfrm>
            <a:off x="122442" y="1144532"/>
            <a:ext cx="8436926" cy="5713468"/>
          </a:xfrm>
          <a:prstGeom prst="rect">
            <a:avLst/>
          </a:prstGeom>
        </p:spPr>
      </p:pic>
      <p:sp>
        <p:nvSpPr>
          <p:cNvPr id="5" name="Rectangle 4"/>
          <p:cNvSpPr/>
          <p:nvPr/>
        </p:nvSpPr>
        <p:spPr>
          <a:xfrm>
            <a:off x="8559368" y="1554442"/>
            <a:ext cx="3632632" cy="4893647"/>
          </a:xfrm>
          <a:prstGeom prst="rect">
            <a:avLst/>
          </a:prstGeom>
        </p:spPr>
        <p:txBody>
          <a:bodyPr wrap="square">
            <a:spAutoFit/>
          </a:bodyPr>
          <a:lstStyle/>
          <a:p>
            <a:r>
              <a:rPr lang="en-US" sz="2400" dirty="0"/>
              <a:t>In an interview with National Geographic Nick revealed that he found Romeo by following tracks out in front of his house down to the family lake. Romeo was standing on the ice. Nick got his skis on and before too long Romeo was essentially a part of the family.</a:t>
            </a:r>
          </a:p>
        </p:txBody>
      </p:sp>
    </p:spTree>
    <p:extLst>
      <p:ext uri="{BB962C8B-B14F-4D97-AF65-F5344CB8AC3E}">
        <p14:creationId xmlns:p14="http://schemas.microsoft.com/office/powerpoint/2010/main" val="315678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62" y="0"/>
            <a:ext cx="10689938" cy="1280890"/>
          </a:xfrm>
        </p:spPr>
        <p:txBody>
          <a:bodyPr/>
          <a:lstStyle/>
          <a:p>
            <a:r>
              <a:rPr lang="en-US" dirty="0"/>
              <a:t>32. Romeo was uncharacteristically calm and friendly.</a:t>
            </a:r>
          </a:p>
        </p:txBody>
      </p:sp>
      <p:pic>
        <p:nvPicPr>
          <p:cNvPr id="4" name="Content Placeholder 3"/>
          <p:cNvPicPr>
            <a:picLocks noGrp="1" noChangeAspect="1"/>
          </p:cNvPicPr>
          <p:nvPr>
            <p:ph idx="1"/>
          </p:nvPr>
        </p:nvPicPr>
        <p:blipFill>
          <a:blip r:embed="rId2"/>
          <a:stretch>
            <a:fillRect/>
          </a:stretch>
        </p:blipFill>
        <p:spPr>
          <a:xfrm>
            <a:off x="165517" y="1155032"/>
            <a:ext cx="8472981" cy="5702968"/>
          </a:xfrm>
          <a:prstGeom prst="rect">
            <a:avLst/>
          </a:prstGeom>
        </p:spPr>
      </p:pic>
      <p:sp>
        <p:nvSpPr>
          <p:cNvPr id="5" name="Rectangle 4"/>
          <p:cNvSpPr/>
          <p:nvPr/>
        </p:nvSpPr>
        <p:spPr>
          <a:xfrm>
            <a:off x="8638498" y="1155032"/>
            <a:ext cx="3553502" cy="5693866"/>
          </a:xfrm>
          <a:prstGeom prst="rect">
            <a:avLst/>
          </a:prstGeom>
        </p:spPr>
        <p:txBody>
          <a:bodyPr wrap="square">
            <a:spAutoFit/>
          </a:bodyPr>
          <a:lstStyle/>
          <a:p>
            <a:r>
              <a:rPr lang="en-US" sz="2800" dirty="0"/>
              <a:t>Wolves are wild animals and as such, they typically treat any visitors as potentially hostile thus being skittish and nervous. This was not the case with Romeo. Romeo was relaxed, friendly, and approachable.</a:t>
            </a:r>
          </a:p>
        </p:txBody>
      </p:sp>
    </p:spTree>
    <p:extLst>
      <p:ext uri="{BB962C8B-B14F-4D97-AF65-F5344CB8AC3E}">
        <p14:creationId xmlns:p14="http://schemas.microsoft.com/office/powerpoint/2010/main" val="307445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651" y="0"/>
            <a:ext cx="8911687" cy="1280890"/>
          </a:xfrm>
        </p:spPr>
        <p:txBody>
          <a:bodyPr/>
          <a:lstStyle/>
          <a:p>
            <a:r>
              <a:rPr lang="en-US" dirty="0"/>
              <a:t>31.  Wolves can be terrifying animals.</a:t>
            </a:r>
          </a:p>
        </p:txBody>
      </p:sp>
      <p:pic>
        <p:nvPicPr>
          <p:cNvPr id="4" name="Content Placeholder 3"/>
          <p:cNvPicPr>
            <a:picLocks noGrp="1" noChangeAspect="1"/>
          </p:cNvPicPr>
          <p:nvPr>
            <p:ph idx="1"/>
          </p:nvPr>
        </p:nvPicPr>
        <p:blipFill>
          <a:blip r:embed="rId2"/>
          <a:stretch>
            <a:fillRect/>
          </a:stretch>
        </p:blipFill>
        <p:spPr>
          <a:xfrm>
            <a:off x="210205" y="1280890"/>
            <a:ext cx="7491026" cy="5577110"/>
          </a:xfrm>
          <a:prstGeom prst="rect">
            <a:avLst/>
          </a:prstGeom>
        </p:spPr>
      </p:pic>
      <p:sp>
        <p:nvSpPr>
          <p:cNvPr id="5" name="Rectangle 4"/>
          <p:cNvSpPr/>
          <p:nvPr/>
        </p:nvSpPr>
        <p:spPr>
          <a:xfrm>
            <a:off x="7828546" y="1228829"/>
            <a:ext cx="4326237" cy="5262979"/>
          </a:xfrm>
          <a:prstGeom prst="rect">
            <a:avLst/>
          </a:prstGeom>
        </p:spPr>
        <p:txBody>
          <a:bodyPr wrap="square">
            <a:spAutoFit/>
          </a:bodyPr>
          <a:lstStyle/>
          <a:p>
            <a:r>
              <a:rPr lang="en-US" sz="2800" dirty="0"/>
              <a:t>Despite Nick’s successful first encounter, he was right to be timid going forward with Romeo. Wolves are apex predators and they certainly would be willing to eat a dog or attack a human. However, this simply wasn’t the case.</a:t>
            </a:r>
          </a:p>
        </p:txBody>
      </p:sp>
    </p:spTree>
    <p:extLst>
      <p:ext uri="{BB962C8B-B14F-4D97-AF65-F5344CB8AC3E}">
        <p14:creationId xmlns:p14="http://schemas.microsoft.com/office/powerpoint/2010/main" val="363936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62" y="0"/>
            <a:ext cx="10689938" cy="1280890"/>
          </a:xfrm>
        </p:spPr>
        <p:txBody>
          <a:bodyPr/>
          <a:lstStyle/>
          <a:p>
            <a:r>
              <a:rPr lang="en-US" dirty="0"/>
              <a:t>30.  Play dates became a common event for Nick and Romeo.</a:t>
            </a:r>
          </a:p>
        </p:txBody>
      </p:sp>
      <p:pic>
        <p:nvPicPr>
          <p:cNvPr id="4" name="Content Placeholder 3"/>
          <p:cNvPicPr>
            <a:picLocks noGrp="1" noChangeAspect="1"/>
          </p:cNvPicPr>
          <p:nvPr>
            <p:ph idx="1"/>
          </p:nvPr>
        </p:nvPicPr>
        <p:blipFill>
          <a:blip r:embed="rId2"/>
          <a:stretch>
            <a:fillRect/>
          </a:stretch>
        </p:blipFill>
        <p:spPr>
          <a:xfrm>
            <a:off x="163442" y="1138990"/>
            <a:ext cx="9231571" cy="5719010"/>
          </a:xfrm>
          <a:prstGeom prst="rect">
            <a:avLst/>
          </a:prstGeom>
        </p:spPr>
      </p:pic>
      <p:sp>
        <p:nvSpPr>
          <p:cNvPr id="5" name="Rectangle 4"/>
          <p:cNvSpPr/>
          <p:nvPr/>
        </p:nvSpPr>
        <p:spPr>
          <a:xfrm>
            <a:off x="9395012" y="1138989"/>
            <a:ext cx="2796987" cy="5262979"/>
          </a:xfrm>
          <a:prstGeom prst="rect">
            <a:avLst/>
          </a:prstGeom>
        </p:spPr>
        <p:txBody>
          <a:bodyPr wrap="square">
            <a:spAutoFit/>
          </a:bodyPr>
          <a:lstStyle/>
          <a:p>
            <a:r>
              <a:rPr lang="en-US" sz="2400" dirty="0"/>
              <a:t>For no reason in particular, it appeared that Romeo wanted companionship. Over the next six years, Romeo would frequently come to the lake to play with little pup Dakota while Nick took photographs from afar.</a:t>
            </a:r>
          </a:p>
        </p:txBody>
      </p:sp>
    </p:spTree>
    <p:extLst>
      <p:ext uri="{BB962C8B-B14F-4D97-AF65-F5344CB8AC3E}">
        <p14:creationId xmlns:p14="http://schemas.microsoft.com/office/powerpoint/2010/main" val="156105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62" y="0"/>
            <a:ext cx="10256801" cy="1280890"/>
          </a:xfrm>
        </p:spPr>
        <p:txBody>
          <a:bodyPr/>
          <a:lstStyle/>
          <a:p>
            <a:r>
              <a:rPr lang="en-US" dirty="0"/>
              <a:t>29. Romeo was almost part of the family.</a:t>
            </a:r>
          </a:p>
        </p:txBody>
      </p:sp>
      <p:pic>
        <p:nvPicPr>
          <p:cNvPr id="4" name="Content Placeholder 3"/>
          <p:cNvPicPr>
            <a:picLocks noGrp="1" noChangeAspect="1"/>
          </p:cNvPicPr>
          <p:nvPr>
            <p:ph idx="1"/>
          </p:nvPr>
        </p:nvPicPr>
        <p:blipFill>
          <a:blip r:embed="rId2"/>
          <a:stretch>
            <a:fillRect/>
          </a:stretch>
        </p:blipFill>
        <p:spPr>
          <a:xfrm>
            <a:off x="188245" y="1122946"/>
            <a:ext cx="8451656" cy="5735053"/>
          </a:xfrm>
          <a:prstGeom prst="rect">
            <a:avLst/>
          </a:prstGeom>
        </p:spPr>
      </p:pic>
      <p:sp>
        <p:nvSpPr>
          <p:cNvPr id="5" name="Rectangle 4"/>
          <p:cNvSpPr/>
          <p:nvPr/>
        </p:nvSpPr>
        <p:spPr>
          <a:xfrm>
            <a:off x="8639900" y="1122946"/>
            <a:ext cx="3552099" cy="4401205"/>
          </a:xfrm>
          <a:prstGeom prst="rect">
            <a:avLst/>
          </a:prstGeom>
        </p:spPr>
        <p:txBody>
          <a:bodyPr wrap="square">
            <a:spAutoFit/>
          </a:bodyPr>
          <a:lstStyle/>
          <a:p>
            <a:r>
              <a:rPr lang="en-US" sz="2800" dirty="0"/>
              <a:t>You can’t really domesticate a wild animal like Romeo but Nick never really needed to. For some reason Romeo allowed himself to become an extension of Nick’s family.</a:t>
            </a:r>
          </a:p>
        </p:txBody>
      </p:sp>
    </p:spTree>
    <p:extLst>
      <p:ext uri="{BB962C8B-B14F-4D97-AF65-F5344CB8AC3E}">
        <p14:creationId xmlns:p14="http://schemas.microsoft.com/office/powerpoint/2010/main" val="240465990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105</TotalTime>
  <Words>1900</Words>
  <Application>Microsoft Office PowerPoint</Application>
  <PresentationFormat>Widescreen</PresentationFormat>
  <Paragraphs>70</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Century Gothic</vt:lpstr>
      <vt:lpstr>Wingdings 3</vt:lpstr>
      <vt:lpstr>Wisp</vt:lpstr>
      <vt:lpstr>The Wolf that Adopted a City - A Friendship Between Wolf and Man.</vt:lpstr>
      <vt:lpstr>PowerPoint Presentation</vt:lpstr>
      <vt:lpstr>34. His name was Romeo.</vt:lpstr>
      <vt:lpstr>PowerPoint Presentation</vt:lpstr>
      <vt:lpstr>33. Nick first found the wolf outside of his own home.</vt:lpstr>
      <vt:lpstr>32. Romeo was uncharacteristically calm and friendly.</vt:lpstr>
      <vt:lpstr>31.  Wolves can be terrifying animals.</vt:lpstr>
      <vt:lpstr>30.  Play dates became a common event for Nick and Romeo.</vt:lpstr>
      <vt:lpstr>29. Romeo was almost part of the family.</vt:lpstr>
      <vt:lpstr>28. So how did Romeo get his name?</vt:lpstr>
      <vt:lpstr>27. Romeo was an impressively sized creature.</vt:lpstr>
      <vt:lpstr>26. Local citizens even came to see Romeo.</vt:lpstr>
      <vt:lpstr>25.  Romeo and Juliet grew quite close.</vt:lpstr>
      <vt:lpstr>24. Play dates quickly grew in size.</vt:lpstr>
      <vt:lpstr>23. Romeo even learned to ‘play’.</vt:lpstr>
      <vt:lpstr>22. Romeo was a majestic creature.</vt:lpstr>
      <vt:lpstr>21. Romeo was fully grown when he first appeared.</vt:lpstr>
      <vt:lpstr>20. Dog and wolf got along spectacularly.</vt:lpstr>
      <vt:lpstr>19. He was even comfortable enough to nap!</vt:lpstr>
      <vt:lpstr>18.  Romeo would live a long life.</vt:lpstr>
      <vt:lpstr>17.  Dog, Man, Wolf.</vt:lpstr>
      <vt:lpstr>16. Romeo learned many ways to play.</vt:lpstr>
      <vt:lpstr>15. He loved to dig.</vt:lpstr>
      <vt:lpstr>14. Play mode!</vt:lpstr>
      <vt:lpstr>13.  Good things don’t last forever.</vt:lpstr>
      <vt:lpstr>12.  Romeo had been killed for sport by hunters.</vt:lpstr>
      <vt:lpstr>11.  The community missed their friend.</vt:lpstr>
      <vt:lpstr>10.  A plaque was commissioned.</vt:lpstr>
      <vt:lpstr>PowerPoint Presentation</vt:lpstr>
      <vt:lpstr>9. A view of the glacier with Romeo.</vt:lpstr>
      <vt:lpstr>8.  Nick would write a second book.</vt:lpstr>
      <vt:lpstr>7. Romeo really had been part of the family.</vt:lpstr>
      <vt:lpstr>6. For a long time, Nick was furious at the hunters who killed Romeo.</vt:lpstr>
      <vt:lpstr>5. Nick starts the Black Wolf Special Funding Project.</vt:lpstr>
      <vt:lpstr>4. Rome serves as an icon for the research into wolves.</vt:lpstr>
      <vt:lpstr>3. The man who shot Romeo was sentenced for hunting violations.</vt:lpstr>
      <vt:lpstr>2.  Romeo has been memorialized all over Juneau.</vt:lpstr>
      <vt:lpstr>1. Romeo may be gone but he’ll never be forgotten.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Wolf that Adopted a City - A Friendship Between Wolf and Man.</dc:title>
  <dc:creator>Joseph Naumann</dc:creator>
  <cp:lastModifiedBy>Joseph Naumann</cp:lastModifiedBy>
  <cp:revision>10</cp:revision>
  <dcterms:created xsi:type="dcterms:W3CDTF">2016-11-13T13:13:43Z</dcterms:created>
  <dcterms:modified xsi:type="dcterms:W3CDTF">2016-11-13T20:01:08Z</dcterms:modified>
</cp:coreProperties>
</file>