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47"/>
  </p:notesMasterIdLst>
  <p:sldIdLst>
    <p:sldId id="256" r:id="rId3"/>
    <p:sldId id="257" r:id="rId4"/>
    <p:sldId id="258" r:id="rId5"/>
    <p:sldId id="261" r:id="rId6"/>
    <p:sldId id="259" r:id="rId7"/>
    <p:sldId id="260" r:id="rId8"/>
    <p:sldId id="265" r:id="rId9"/>
    <p:sldId id="262" r:id="rId10"/>
    <p:sldId id="263" r:id="rId11"/>
    <p:sldId id="264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9" r:id="rId42"/>
    <p:sldId id="295" r:id="rId43"/>
    <p:sldId id="296" r:id="rId44"/>
    <p:sldId id="297" r:id="rId45"/>
    <p:sldId id="298" r:id="rId46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114" y="19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9391E8-A209-42BF-AE75-43E907CA96CE}" type="datetimeFigureOut">
              <a:rPr lang="en-US" smtClean="0"/>
              <a:t>1/17/2017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CFF536-3406-492D-AF92-52529956A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363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CFF536-3406-492D-AF92-52529956A9A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3127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CFF536-3406-492D-AF92-52529956A9A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117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4839260" y="-352114"/>
            <a:ext cx="3473067" cy="5760640"/>
            <a:chOff x="3602748" y="-463627"/>
            <a:chExt cx="4639990" cy="7696171"/>
          </a:xfrm>
        </p:grpSpPr>
        <p:sp>
          <p:nvSpPr>
            <p:cNvPr id="3" name="Rectangle 1"/>
            <p:cNvSpPr/>
            <p:nvPr/>
          </p:nvSpPr>
          <p:spPr>
            <a:xfrm rot="1439492">
              <a:off x="4354051" y="-463627"/>
              <a:ext cx="1152128" cy="5519432"/>
            </a:xfrm>
            <a:custGeom>
              <a:avLst/>
              <a:gdLst/>
              <a:ahLst/>
              <a:cxnLst/>
              <a:rect l="l" t="t" r="r" b="b"/>
              <a:pathLst>
                <a:path w="1152128" h="5519432">
                  <a:moveTo>
                    <a:pt x="0" y="502877"/>
                  </a:moveTo>
                  <a:lnTo>
                    <a:pt x="1129931" y="0"/>
                  </a:lnTo>
                  <a:lnTo>
                    <a:pt x="1152128" y="0"/>
                  </a:lnTo>
                  <a:lnTo>
                    <a:pt x="1152128" y="5519432"/>
                  </a:lnTo>
                  <a:lnTo>
                    <a:pt x="0" y="4737387"/>
                  </a:lnTo>
                  <a:close/>
                </a:path>
              </a:pathLst>
            </a:custGeom>
            <a:solidFill>
              <a:schemeClr val="accent3">
                <a:lumMod val="7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" name="Rectangle 7"/>
            <p:cNvSpPr/>
            <p:nvPr/>
          </p:nvSpPr>
          <p:spPr>
            <a:xfrm rot="5400000">
              <a:off x="5126358" y="2366833"/>
              <a:ext cx="1152128" cy="4199348"/>
            </a:xfrm>
            <a:custGeom>
              <a:avLst/>
              <a:gdLst/>
              <a:ahLst/>
              <a:cxnLst/>
              <a:rect l="l" t="t" r="r" b="b"/>
              <a:pathLst>
                <a:path w="1152128" h="4199348">
                  <a:moveTo>
                    <a:pt x="0" y="4199348"/>
                  </a:moveTo>
                  <a:lnTo>
                    <a:pt x="0" y="5931"/>
                  </a:lnTo>
                  <a:lnTo>
                    <a:pt x="9552" y="0"/>
                  </a:lnTo>
                  <a:lnTo>
                    <a:pt x="1152128" y="508506"/>
                  </a:lnTo>
                  <a:lnTo>
                    <a:pt x="1152128" y="3491562"/>
                  </a:lnTo>
                  <a:lnTo>
                    <a:pt x="1065805" y="3537478"/>
                  </a:lnTo>
                  <a:close/>
                </a:path>
              </a:pathLst>
            </a:custGeom>
            <a:solidFill>
              <a:schemeClr val="accent3">
                <a:lumMod val="7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Rectangle 1"/>
            <p:cNvSpPr/>
            <p:nvPr/>
          </p:nvSpPr>
          <p:spPr>
            <a:xfrm rot="1439492" flipH="1" flipV="1">
              <a:off x="7090610" y="3984361"/>
              <a:ext cx="1152128" cy="3248183"/>
            </a:xfrm>
            <a:custGeom>
              <a:avLst/>
              <a:gdLst/>
              <a:ahLst/>
              <a:cxnLst/>
              <a:rect l="l" t="t" r="r" b="b"/>
              <a:pathLst>
                <a:path w="1152128" h="3248183">
                  <a:moveTo>
                    <a:pt x="1152128" y="3248183"/>
                  </a:moveTo>
                  <a:lnTo>
                    <a:pt x="0" y="2466137"/>
                  </a:lnTo>
                  <a:lnTo>
                    <a:pt x="0" y="512756"/>
                  </a:lnTo>
                  <a:lnTo>
                    <a:pt x="1152128" y="0"/>
                  </a:lnTo>
                  <a:close/>
                </a:path>
              </a:pathLst>
            </a:custGeom>
            <a:solidFill>
              <a:schemeClr val="accent3">
                <a:lumMod val="7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219768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1/17/2017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35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249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409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716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091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686" y="0"/>
            <a:ext cx="8473314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 smtClean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115616" y="1131590"/>
            <a:ext cx="7776864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125960" y="1808261"/>
            <a:ext cx="7776864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-40339" y="-92607"/>
            <a:ext cx="628168" cy="1044368"/>
            <a:chOff x="3602748" y="-463627"/>
            <a:chExt cx="4629104" cy="7696171"/>
          </a:xfrm>
        </p:grpSpPr>
        <p:sp>
          <p:nvSpPr>
            <p:cNvPr id="7" name="Rectangle 1"/>
            <p:cNvSpPr/>
            <p:nvPr/>
          </p:nvSpPr>
          <p:spPr>
            <a:xfrm rot="1439492">
              <a:off x="4354051" y="-463627"/>
              <a:ext cx="1152128" cy="5519432"/>
            </a:xfrm>
            <a:custGeom>
              <a:avLst/>
              <a:gdLst/>
              <a:ahLst/>
              <a:cxnLst/>
              <a:rect l="l" t="t" r="r" b="b"/>
              <a:pathLst>
                <a:path w="1152128" h="5519432">
                  <a:moveTo>
                    <a:pt x="0" y="502877"/>
                  </a:moveTo>
                  <a:lnTo>
                    <a:pt x="1129931" y="0"/>
                  </a:lnTo>
                  <a:lnTo>
                    <a:pt x="1152128" y="0"/>
                  </a:lnTo>
                  <a:lnTo>
                    <a:pt x="1152128" y="5519432"/>
                  </a:lnTo>
                  <a:lnTo>
                    <a:pt x="0" y="4737387"/>
                  </a:lnTo>
                  <a:close/>
                </a:path>
              </a:pathLst>
            </a:custGeom>
            <a:solidFill>
              <a:schemeClr val="accent3">
                <a:lumMod val="7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Rectangle 7"/>
            <p:cNvSpPr/>
            <p:nvPr/>
          </p:nvSpPr>
          <p:spPr>
            <a:xfrm rot="5400000">
              <a:off x="5126358" y="2366833"/>
              <a:ext cx="1152128" cy="4199348"/>
            </a:xfrm>
            <a:custGeom>
              <a:avLst/>
              <a:gdLst/>
              <a:ahLst/>
              <a:cxnLst/>
              <a:rect l="l" t="t" r="r" b="b"/>
              <a:pathLst>
                <a:path w="1152128" h="4199348">
                  <a:moveTo>
                    <a:pt x="0" y="4199348"/>
                  </a:moveTo>
                  <a:lnTo>
                    <a:pt x="0" y="5931"/>
                  </a:lnTo>
                  <a:lnTo>
                    <a:pt x="9552" y="0"/>
                  </a:lnTo>
                  <a:lnTo>
                    <a:pt x="1152128" y="508506"/>
                  </a:lnTo>
                  <a:lnTo>
                    <a:pt x="1152128" y="3491562"/>
                  </a:lnTo>
                  <a:lnTo>
                    <a:pt x="1065805" y="3537478"/>
                  </a:lnTo>
                  <a:close/>
                </a:path>
              </a:pathLst>
            </a:custGeom>
            <a:solidFill>
              <a:schemeClr val="accent3">
                <a:lumMod val="7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Rectangle 1"/>
            <p:cNvSpPr/>
            <p:nvPr/>
          </p:nvSpPr>
          <p:spPr>
            <a:xfrm rot="1439492" flipH="1" flipV="1">
              <a:off x="7079724" y="3984361"/>
              <a:ext cx="1152128" cy="3248183"/>
            </a:xfrm>
            <a:custGeom>
              <a:avLst/>
              <a:gdLst/>
              <a:ahLst/>
              <a:cxnLst/>
              <a:rect l="l" t="t" r="r" b="b"/>
              <a:pathLst>
                <a:path w="1152128" h="3248183">
                  <a:moveTo>
                    <a:pt x="1152128" y="3248183"/>
                  </a:moveTo>
                  <a:lnTo>
                    <a:pt x="0" y="2466137"/>
                  </a:lnTo>
                  <a:lnTo>
                    <a:pt x="0" y="512756"/>
                  </a:lnTo>
                  <a:lnTo>
                    <a:pt x="1152128" y="0"/>
                  </a:lnTo>
                  <a:close/>
                </a:path>
              </a:pathLst>
            </a:custGeom>
            <a:solidFill>
              <a:schemeClr val="accent3">
                <a:lumMod val="7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46943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 smtClean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987574"/>
            <a:ext cx="6912768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5"/>
            <a:ext cx="6912768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grpSp>
        <p:nvGrpSpPr>
          <p:cNvPr id="6" name="Group 5"/>
          <p:cNvGrpSpPr/>
          <p:nvPr userDrawn="1"/>
        </p:nvGrpSpPr>
        <p:grpSpPr>
          <a:xfrm rot="1206739">
            <a:off x="340171" y="2812079"/>
            <a:ext cx="1478119" cy="2457463"/>
            <a:chOff x="3602748" y="-463627"/>
            <a:chExt cx="4629104" cy="7696171"/>
          </a:xfrm>
        </p:grpSpPr>
        <p:sp>
          <p:nvSpPr>
            <p:cNvPr id="7" name="Rectangle 1"/>
            <p:cNvSpPr/>
            <p:nvPr/>
          </p:nvSpPr>
          <p:spPr>
            <a:xfrm rot="1439492">
              <a:off x="4354051" y="-463627"/>
              <a:ext cx="1152128" cy="5519432"/>
            </a:xfrm>
            <a:custGeom>
              <a:avLst/>
              <a:gdLst/>
              <a:ahLst/>
              <a:cxnLst/>
              <a:rect l="l" t="t" r="r" b="b"/>
              <a:pathLst>
                <a:path w="1152128" h="5519432">
                  <a:moveTo>
                    <a:pt x="0" y="502877"/>
                  </a:moveTo>
                  <a:lnTo>
                    <a:pt x="1129931" y="0"/>
                  </a:lnTo>
                  <a:lnTo>
                    <a:pt x="1152128" y="0"/>
                  </a:lnTo>
                  <a:lnTo>
                    <a:pt x="1152128" y="5519432"/>
                  </a:lnTo>
                  <a:lnTo>
                    <a:pt x="0" y="4737387"/>
                  </a:lnTo>
                  <a:close/>
                </a:path>
              </a:pathLst>
            </a:custGeom>
            <a:solidFill>
              <a:schemeClr val="accent3">
                <a:lumMod val="7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Rectangle 7"/>
            <p:cNvSpPr/>
            <p:nvPr/>
          </p:nvSpPr>
          <p:spPr>
            <a:xfrm rot="5400000">
              <a:off x="5126358" y="2366833"/>
              <a:ext cx="1152128" cy="4199348"/>
            </a:xfrm>
            <a:custGeom>
              <a:avLst/>
              <a:gdLst/>
              <a:ahLst/>
              <a:cxnLst/>
              <a:rect l="l" t="t" r="r" b="b"/>
              <a:pathLst>
                <a:path w="1152128" h="4199348">
                  <a:moveTo>
                    <a:pt x="0" y="4199348"/>
                  </a:moveTo>
                  <a:lnTo>
                    <a:pt x="0" y="5931"/>
                  </a:lnTo>
                  <a:lnTo>
                    <a:pt x="9552" y="0"/>
                  </a:lnTo>
                  <a:lnTo>
                    <a:pt x="1152128" y="508506"/>
                  </a:lnTo>
                  <a:lnTo>
                    <a:pt x="1152128" y="3491562"/>
                  </a:lnTo>
                  <a:lnTo>
                    <a:pt x="1065805" y="3537478"/>
                  </a:lnTo>
                  <a:close/>
                </a:path>
              </a:pathLst>
            </a:custGeom>
            <a:solidFill>
              <a:schemeClr val="accent3">
                <a:lumMod val="7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Rectangle 1"/>
            <p:cNvSpPr/>
            <p:nvPr/>
          </p:nvSpPr>
          <p:spPr>
            <a:xfrm rot="1439492" flipH="1" flipV="1">
              <a:off x="7079724" y="3984361"/>
              <a:ext cx="1152128" cy="3248183"/>
            </a:xfrm>
            <a:custGeom>
              <a:avLst/>
              <a:gdLst/>
              <a:ahLst/>
              <a:cxnLst/>
              <a:rect l="l" t="t" r="r" b="b"/>
              <a:pathLst>
                <a:path w="1152128" h="3248183">
                  <a:moveTo>
                    <a:pt x="1152128" y="3248183"/>
                  </a:moveTo>
                  <a:lnTo>
                    <a:pt x="0" y="2466137"/>
                  </a:lnTo>
                  <a:lnTo>
                    <a:pt x="0" y="512756"/>
                  </a:lnTo>
                  <a:lnTo>
                    <a:pt x="1152128" y="0"/>
                  </a:lnTo>
                  <a:close/>
                </a:path>
              </a:pathLst>
            </a:custGeom>
            <a:solidFill>
              <a:schemeClr val="accent3">
                <a:lumMod val="7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922808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59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33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31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02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1/17/2017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94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1/17/2017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10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391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</p:sldLayoutIdLst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t>1/17/2017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3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2_World_Trade_Center#Original_building_.281971.E2.80.932001.29" TargetMode="External"/><Relationship Id="rId2" Type="http://schemas.openxmlformats.org/officeDocument/2006/relationships/hyperlink" Target="https://en.wikipedia.org/wiki/Flight_175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899592" y="2715766"/>
            <a:ext cx="795637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altLang="ko-KR" sz="6000" b="1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rgbClr val="FFC000"/>
                  </a:outerShdw>
                </a:effectLst>
                <a:latin typeface="Arial" pitchFamily="34" charset="0"/>
                <a:ea typeface="맑은 고딕" pitchFamily="50" charset="-127"/>
                <a:cs typeface="Arial" pitchFamily="34" charset="0"/>
              </a:rPr>
              <a:t>New York City, USA</a:t>
            </a:r>
            <a:endParaRPr lang="en-US" altLang="ko-KR" sz="6000" b="1" dirty="0" smtClean="0">
              <a:solidFill>
                <a:schemeClr val="bg1"/>
              </a:solidFill>
              <a:effectLst>
                <a:outerShdw blurRad="50800" dist="50800" dir="5400000" algn="ctr" rotWithShape="0">
                  <a:srgbClr val="FFC000"/>
                </a:outerShdw>
              </a:effectLst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478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0152" y="1059582"/>
            <a:ext cx="3024336" cy="3744416"/>
          </a:xfrm>
        </p:spPr>
        <p:txBody>
          <a:bodyPr/>
          <a:lstStyle/>
          <a:p>
            <a:r>
              <a:rPr lang="en-US" dirty="0"/>
              <a:t>UN Secretary General </a:t>
            </a:r>
            <a:endParaRPr lang="en-US" dirty="0" smtClean="0"/>
          </a:p>
          <a:p>
            <a:r>
              <a:rPr lang="en-US" dirty="0" smtClean="0"/>
              <a:t>Dag </a:t>
            </a:r>
            <a:r>
              <a:rPr lang="en-US" dirty="0"/>
              <a:t>Hammarskjöld in </a:t>
            </a:r>
            <a:endParaRPr lang="en-US" dirty="0" smtClean="0"/>
          </a:p>
          <a:p>
            <a:r>
              <a:rPr lang="en-US" dirty="0" smtClean="0"/>
              <a:t>front </a:t>
            </a:r>
            <a:r>
              <a:rPr lang="en-US" dirty="0"/>
              <a:t>of the United </a:t>
            </a:r>
            <a:endParaRPr lang="en-US" dirty="0" smtClean="0"/>
          </a:p>
          <a:p>
            <a:r>
              <a:rPr lang="en-US" dirty="0" smtClean="0"/>
              <a:t>Nations </a:t>
            </a:r>
            <a:r>
              <a:rPr lang="en-US" dirty="0"/>
              <a:t>Headquarters </a:t>
            </a:r>
            <a:endParaRPr lang="en-US" dirty="0" smtClean="0"/>
          </a:p>
          <a:p>
            <a:r>
              <a:rPr lang="en-US" dirty="0" smtClean="0"/>
              <a:t>building</a:t>
            </a:r>
            <a:r>
              <a:rPr lang="en-US" dirty="0"/>
              <a:t>, completed in </a:t>
            </a:r>
            <a:endParaRPr lang="en-US" dirty="0" smtClean="0"/>
          </a:p>
          <a:p>
            <a:r>
              <a:rPr lang="en-US" dirty="0" smtClean="0"/>
              <a:t>1952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0"/>
          </p:nvPr>
        </p:nvPicPr>
        <p:blipFill>
          <a:blip r:embed="rId2"/>
          <a:stretch>
            <a:fillRect/>
          </a:stretch>
        </p:blipFill>
        <p:spPr>
          <a:xfrm>
            <a:off x="1619672" y="0"/>
            <a:ext cx="421166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211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3022" y="987574"/>
            <a:ext cx="2203474" cy="3960440"/>
          </a:xfrm>
        </p:spPr>
        <p:txBody>
          <a:bodyPr/>
          <a:lstStyle/>
          <a:p>
            <a:r>
              <a:rPr lang="en-US" dirty="0"/>
              <a:t>The Stonewall </a:t>
            </a:r>
            <a:endParaRPr lang="en-US" dirty="0" smtClean="0"/>
          </a:p>
          <a:p>
            <a:r>
              <a:rPr lang="en-US" dirty="0" smtClean="0"/>
              <a:t>Inn </a:t>
            </a:r>
            <a:r>
              <a:rPr lang="en-US" dirty="0"/>
              <a:t>in Greenwich Village, a </a:t>
            </a:r>
            <a:endParaRPr lang="en-US" dirty="0" smtClean="0"/>
          </a:p>
          <a:p>
            <a:r>
              <a:rPr lang="en-US" dirty="0" smtClean="0"/>
              <a:t>designated </a:t>
            </a:r>
            <a:r>
              <a:rPr lang="en-US" dirty="0"/>
              <a:t>U.S. National Historic Landmark and </a:t>
            </a:r>
            <a:endParaRPr lang="en-US" dirty="0" smtClean="0"/>
          </a:p>
          <a:p>
            <a:r>
              <a:rPr lang="en-US" dirty="0" smtClean="0"/>
              <a:t>National </a:t>
            </a:r>
          </a:p>
          <a:p>
            <a:r>
              <a:rPr lang="en-US" dirty="0" smtClean="0"/>
              <a:t>Monument</a:t>
            </a:r>
            <a:r>
              <a:rPr lang="en-US" dirty="0"/>
              <a:t>, as 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site of the </a:t>
            </a:r>
            <a:endParaRPr lang="en-US" dirty="0" smtClean="0"/>
          </a:p>
          <a:p>
            <a:r>
              <a:rPr lang="en-US" dirty="0" smtClean="0"/>
              <a:t>1969 </a:t>
            </a:r>
            <a:r>
              <a:rPr lang="en-US" dirty="0"/>
              <a:t>Stonewall </a:t>
            </a:r>
            <a:endParaRPr lang="en-US" dirty="0" smtClean="0"/>
          </a:p>
          <a:p>
            <a:r>
              <a:rPr lang="en-US" dirty="0" smtClean="0"/>
              <a:t>Riots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0"/>
          </p:nvPr>
        </p:nvPicPr>
        <p:blipFill>
          <a:blip r:embed="rId2"/>
          <a:stretch>
            <a:fillRect/>
          </a:stretch>
        </p:blipFill>
        <p:spPr>
          <a:xfrm>
            <a:off x="-17363" y="5710"/>
            <a:ext cx="6850386" cy="513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6792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7664" y="51470"/>
            <a:ext cx="7596336" cy="1008112"/>
          </a:xfrm>
        </p:spPr>
        <p:txBody>
          <a:bodyPr/>
          <a:lstStyle/>
          <a:p>
            <a:r>
              <a:rPr lang="en-US" dirty="0"/>
              <a:t>View of Lower Manhattan at sunset, from Jersey City, New </a:t>
            </a:r>
            <a:endParaRPr lang="en-US" dirty="0" smtClean="0"/>
          </a:p>
          <a:p>
            <a:r>
              <a:rPr lang="en-US" dirty="0" smtClean="0"/>
              <a:t>Jersey</a:t>
            </a:r>
            <a:r>
              <a:rPr lang="en-US" dirty="0"/>
              <a:t>. One World Trade Center is the tallest skyscraper in the Western Hemisphere.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0"/>
          </p:nvPr>
        </p:nvPicPr>
        <p:blipFill>
          <a:blip r:embed="rId2"/>
          <a:stretch>
            <a:fillRect/>
          </a:stretch>
        </p:blipFill>
        <p:spPr>
          <a:xfrm>
            <a:off x="-2288" y="1131590"/>
            <a:ext cx="9144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0023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8144" y="987574"/>
            <a:ext cx="3024336" cy="2808312"/>
          </a:xfrm>
        </p:spPr>
        <p:txBody>
          <a:bodyPr/>
          <a:lstStyle/>
          <a:p>
            <a:r>
              <a:rPr lang="en-US" dirty="0"/>
              <a:t>Modern architecture </a:t>
            </a:r>
            <a:endParaRPr lang="en-US" dirty="0" smtClean="0"/>
          </a:p>
          <a:p>
            <a:r>
              <a:rPr lang="en-US" dirty="0" smtClean="0"/>
              <a:t>juxtaposed </a:t>
            </a:r>
            <a:r>
              <a:rPr lang="en-US" dirty="0"/>
              <a:t>with historic architecture is seen </a:t>
            </a:r>
            <a:endParaRPr lang="en-US" dirty="0" smtClean="0"/>
          </a:p>
          <a:p>
            <a:r>
              <a:rPr lang="en-US" dirty="0" smtClean="0"/>
              <a:t>often </a:t>
            </a:r>
            <a:r>
              <a:rPr lang="en-US" dirty="0"/>
              <a:t>in New York City.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0"/>
          </p:nvPr>
        </p:nvPicPr>
        <p:blipFill>
          <a:blip r:embed="rId2"/>
          <a:stretch>
            <a:fillRect/>
          </a:stretch>
        </p:blipFill>
        <p:spPr>
          <a:xfrm>
            <a:off x="1619672" y="-279909"/>
            <a:ext cx="4066284" cy="5423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2189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987574"/>
            <a:ext cx="4392488" cy="2304256"/>
          </a:xfrm>
        </p:spPr>
        <p:txBody>
          <a:bodyPr/>
          <a:lstStyle/>
          <a:p>
            <a:r>
              <a:rPr lang="en-US" dirty="0"/>
              <a:t>The Chrysler Building, built in 1930, is an example of the Art Deco style, with ornamental hub caps and a </a:t>
            </a:r>
            <a:endParaRPr lang="en-US" dirty="0" smtClean="0"/>
          </a:p>
          <a:p>
            <a:r>
              <a:rPr lang="en-US" dirty="0" smtClean="0"/>
              <a:t>spire</a:t>
            </a:r>
            <a:r>
              <a:rPr lang="en-US" dirty="0"/>
              <a:t>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0"/>
          </p:nvPr>
        </p:nvPicPr>
        <p:blipFill>
          <a:blip r:embed="rId2"/>
          <a:stretch>
            <a:fillRect/>
          </a:stretch>
        </p:blipFill>
        <p:spPr>
          <a:xfrm>
            <a:off x="1584271" y="-49585"/>
            <a:ext cx="2841633" cy="519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6295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9912" y="958057"/>
            <a:ext cx="5184576" cy="2933843"/>
          </a:xfrm>
        </p:spPr>
        <p:txBody>
          <a:bodyPr/>
          <a:lstStyle/>
          <a:p>
            <a:r>
              <a:rPr lang="en-US" dirty="0"/>
              <a:t>The Empire State Building is a solitary </a:t>
            </a:r>
            <a:endParaRPr lang="en-US" dirty="0" smtClean="0"/>
          </a:p>
          <a:p>
            <a:r>
              <a:rPr lang="en-US" dirty="0" smtClean="0"/>
              <a:t>icon </a:t>
            </a:r>
            <a:r>
              <a:rPr lang="en-US" dirty="0"/>
              <a:t>of New York. It was the world's tallest building 1931–70 and is defined by its </a:t>
            </a:r>
            <a:endParaRPr lang="en-US" dirty="0" smtClean="0"/>
          </a:p>
          <a:p>
            <a:r>
              <a:rPr lang="en-US" dirty="0" smtClean="0"/>
              <a:t>setbacks</a:t>
            </a:r>
            <a:r>
              <a:rPr lang="en-US" dirty="0"/>
              <a:t>, Art Deco details and the spire.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0"/>
          </p:nvPr>
        </p:nvPicPr>
        <p:blipFill>
          <a:blip r:embed="rId2"/>
          <a:stretch>
            <a:fillRect/>
          </a:stretch>
        </p:blipFill>
        <p:spPr>
          <a:xfrm>
            <a:off x="26280" y="-49585"/>
            <a:ext cx="3508840" cy="519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4044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48264" y="987574"/>
            <a:ext cx="2160240" cy="4032448"/>
          </a:xfrm>
        </p:spPr>
        <p:txBody>
          <a:bodyPr/>
          <a:lstStyle/>
          <a:p>
            <a:r>
              <a:rPr lang="en-US" dirty="0"/>
              <a:t>Landmark </a:t>
            </a:r>
            <a:r>
              <a:rPr lang="en-US" dirty="0" smtClean="0"/>
              <a:t>19th-</a:t>
            </a:r>
          </a:p>
          <a:p>
            <a:r>
              <a:rPr lang="en-US" dirty="0" smtClean="0"/>
              <a:t>century </a:t>
            </a:r>
          </a:p>
          <a:p>
            <a:r>
              <a:rPr lang="en-US" dirty="0" err="1" smtClean="0"/>
              <a:t>rowhouses</a:t>
            </a:r>
            <a:r>
              <a:rPr lang="en-US" dirty="0"/>
              <a:t>, </a:t>
            </a:r>
            <a:endParaRPr lang="en-US" dirty="0" smtClean="0"/>
          </a:p>
          <a:p>
            <a:r>
              <a:rPr lang="en-US" dirty="0" smtClean="0"/>
              <a:t>including </a:t>
            </a:r>
          </a:p>
          <a:p>
            <a:r>
              <a:rPr lang="en-US" dirty="0" smtClean="0"/>
              <a:t>brownstones</a:t>
            </a:r>
            <a:r>
              <a:rPr lang="en-US" dirty="0"/>
              <a:t>, on tree-lined Kent </a:t>
            </a:r>
            <a:endParaRPr lang="en-US" dirty="0" smtClean="0"/>
          </a:p>
          <a:p>
            <a:r>
              <a:rPr lang="en-US" dirty="0" smtClean="0"/>
              <a:t>Street </a:t>
            </a:r>
            <a:r>
              <a:rPr lang="en-US" dirty="0"/>
              <a:t>in the </a:t>
            </a:r>
            <a:endParaRPr lang="en-US" dirty="0" smtClean="0"/>
          </a:p>
          <a:p>
            <a:r>
              <a:rPr lang="en-US" dirty="0" err="1" smtClean="0"/>
              <a:t>Greenpoint</a:t>
            </a:r>
            <a:r>
              <a:rPr lang="en-US" dirty="0" smtClean="0"/>
              <a:t> </a:t>
            </a:r>
          </a:p>
          <a:p>
            <a:r>
              <a:rPr lang="en-US" dirty="0" smtClean="0"/>
              <a:t>Historic </a:t>
            </a:r>
            <a:r>
              <a:rPr lang="en-US" dirty="0"/>
              <a:t>District, Brooklyn.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0"/>
          </p:nvPr>
        </p:nvPicPr>
        <p:blipFill>
          <a:blip r:embed="rId2"/>
          <a:stretch>
            <a:fillRect/>
          </a:stretch>
        </p:blipFill>
        <p:spPr>
          <a:xfrm>
            <a:off x="0" y="12574"/>
            <a:ext cx="6841234" cy="513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1086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0"/>
          </p:nvPr>
        </p:nvPicPr>
        <p:blipFill>
          <a:blip r:embed="rId3"/>
          <a:stretch>
            <a:fillRect/>
          </a:stretch>
        </p:blipFill>
        <p:spPr>
          <a:xfrm>
            <a:off x="1294802" y="-17122"/>
            <a:ext cx="7884646" cy="51435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9712" y="0"/>
            <a:ext cx="6912768" cy="460648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Flushing Meadows–Corona Park </a:t>
            </a:r>
          </a:p>
        </p:txBody>
      </p:sp>
    </p:spTree>
    <p:extLst>
      <p:ext uri="{BB962C8B-B14F-4D97-AF65-F5344CB8AC3E}">
        <p14:creationId xmlns:p14="http://schemas.microsoft.com/office/powerpoint/2010/main" val="36782275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69412" y="934050"/>
            <a:ext cx="3323068" cy="2717819"/>
          </a:xfrm>
        </p:spPr>
        <p:txBody>
          <a:bodyPr/>
          <a:lstStyle/>
          <a:p>
            <a:r>
              <a:rPr lang="en-US" dirty="0"/>
              <a:t>Reindeer at the Bronx Zoo, the world's largest </a:t>
            </a:r>
            <a:endParaRPr lang="en-US" dirty="0" smtClean="0"/>
          </a:p>
          <a:p>
            <a:r>
              <a:rPr lang="en-US" dirty="0" smtClean="0"/>
              <a:t>metropolitan </a:t>
            </a:r>
            <a:r>
              <a:rPr lang="en-US" dirty="0"/>
              <a:t>zoo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0"/>
          </p:nvPr>
        </p:nvPicPr>
        <p:blipFill>
          <a:blip r:embed="rId2"/>
          <a:stretch>
            <a:fillRect/>
          </a:stretch>
        </p:blipFill>
        <p:spPr>
          <a:xfrm>
            <a:off x="1547663" y="-49585"/>
            <a:ext cx="4021749" cy="519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9133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Central Park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0"/>
          </p:nvPr>
        </p:nvPicPr>
        <p:blipFill rotWithShape="1">
          <a:blip r:embed="rId2"/>
          <a:srcRect l="17592" r="26854" b="182"/>
          <a:stretch/>
        </p:blipFill>
        <p:spPr>
          <a:xfrm>
            <a:off x="0" y="1059581"/>
            <a:ext cx="9114344" cy="319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5808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0"/>
          </p:nvPr>
        </p:nvPicPr>
        <p:blipFill>
          <a:blip r:embed="rId2"/>
          <a:stretch>
            <a:fillRect/>
          </a:stretch>
        </p:blipFill>
        <p:spPr>
          <a:xfrm>
            <a:off x="1763688" y="20148"/>
            <a:ext cx="6848202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380312" y="1491421"/>
            <a:ext cx="1080120" cy="50405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4068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0"/>
          </p:nvPr>
        </p:nvPicPr>
        <p:blipFill>
          <a:blip r:embed="rId2"/>
          <a:stretch>
            <a:fillRect/>
          </a:stretch>
        </p:blipFill>
        <p:spPr>
          <a:xfrm>
            <a:off x="1483024" y="-49585"/>
            <a:ext cx="7640400" cy="51930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1944" y="-49585"/>
            <a:ext cx="7524328" cy="605111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Manhattan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8229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0"/>
          </p:nvPr>
        </p:nvPicPr>
        <p:blipFill>
          <a:blip r:embed="rId2"/>
          <a:stretch>
            <a:fillRect/>
          </a:stretch>
        </p:blipFill>
        <p:spPr>
          <a:xfrm>
            <a:off x="1455031" y="0"/>
            <a:ext cx="7688969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3928" y="0"/>
            <a:ext cx="1872208" cy="411510"/>
          </a:xfrm>
        </p:spPr>
        <p:txBody>
          <a:bodyPr/>
          <a:lstStyle/>
          <a:p>
            <a:r>
              <a:rPr lang="en-US" sz="2400" dirty="0" smtClean="0"/>
              <a:t>Chinatown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8834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0"/>
          </p:nvPr>
        </p:nvPicPr>
        <p:blipFill>
          <a:blip r:embed="rId2"/>
          <a:stretch>
            <a:fillRect/>
          </a:stretch>
        </p:blipFill>
        <p:spPr>
          <a:xfrm>
            <a:off x="1424500" y="0"/>
            <a:ext cx="7711484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7944" y="0"/>
            <a:ext cx="5076056" cy="884466"/>
          </a:xfrm>
        </p:spPr>
        <p:txBody>
          <a:bodyPr/>
          <a:lstStyle/>
          <a:p>
            <a:r>
              <a:rPr lang="en-US" sz="2400" dirty="0" smtClean="0"/>
              <a:t>Largest </a:t>
            </a:r>
            <a:r>
              <a:rPr lang="en-US" sz="2400" dirty="0"/>
              <a:t>LGBTQ community in the United States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7593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92080" y="987574"/>
            <a:ext cx="3600400" cy="2448272"/>
          </a:xfrm>
        </p:spPr>
        <p:txBody>
          <a:bodyPr/>
          <a:lstStyle/>
          <a:p>
            <a:r>
              <a:rPr lang="en-US" dirty="0" smtClean="0"/>
              <a:t>Roman </a:t>
            </a:r>
            <a:r>
              <a:rPr lang="en-US" dirty="0"/>
              <a:t>Catholic St. Patrick's Cathedral, Midtown </a:t>
            </a:r>
            <a:endParaRPr lang="en-US" dirty="0" smtClean="0"/>
          </a:p>
          <a:p>
            <a:r>
              <a:rPr lang="en-US" dirty="0" smtClean="0"/>
              <a:t>Manhattan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0"/>
          </p:nvPr>
        </p:nvPicPr>
        <p:blipFill>
          <a:blip r:embed="rId2"/>
          <a:stretch>
            <a:fillRect/>
          </a:stretch>
        </p:blipFill>
        <p:spPr>
          <a:xfrm>
            <a:off x="1655144" y="0"/>
            <a:ext cx="350549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0178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70566" y="1005862"/>
            <a:ext cx="2237938" cy="4137638"/>
          </a:xfrm>
        </p:spPr>
        <p:txBody>
          <a:bodyPr/>
          <a:lstStyle/>
          <a:p>
            <a:r>
              <a:rPr lang="en-US" dirty="0"/>
              <a:t>Ultra-Orthodox </a:t>
            </a:r>
            <a:endParaRPr lang="en-US" dirty="0" smtClean="0"/>
          </a:p>
          <a:p>
            <a:r>
              <a:rPr lang="en-US" dirty="0" smtClean="0"/>
              <a:t>Jewish</a:t>
            </a:r>
            <a:r>
              <a:rPr lang="en-US" dirty="0"/>
              <a:t> </a:t>
            </a:r>
            <a:r>
              <a:rPr lang="en-US" dirty="0" smtClean="0"/>
              <a:t>residents </a:t>
            </a:r>
          </a:p>
          <a:p>
            <a:r>
              <a:rPr lang="en-US" dirty="0" smtClean="0"/>
              <a:t>in </a:t>
            </a:r>
            <a:r>
              <a:rPr lang="en-US" dirty="0"/>
              <a:t>Brooklyn. </a:t>
            </a:r>
            <a:endParaRPr lang="en-US" dirty="0" smtClean="0"/>
          </a:p>
          <a:p>
            <a:r>
              <a:rPr lang="en-US" dirty="0" smtClean="0"/>
              <a:t>Brooklyn </a:t>
            </a:r>
            <a:r>
              <a:rPr lang="en-US" dirty="0"/>
              <a:t>has the largest Jewish </a:t>
            </a:r>
            <a:endParaRPr lang="en-US" dirty="0" smtClean="0"/>
          </a:p>
          <a:p>
            <a:r>
              <a:rPr lang="en-US" dirty="0" smtClean="0"/>
              <a:t>community </a:t>
            </a:r>
            <a:r>
              <a:rPr lang="en-US" dirty="0"/>
              <a:t>in the United States, </a:t>
            </a:r>
            <a:endParaRPr lang="en-US" dirty="0" smtClean="0"/>
          </a:p>
          <a:p>
            <a:r>
              <a:rPr lang="en-US" dirty="0" smtClean="0"/>
              <a:t>with </a:t>
            </a:r>
          </a:p>
          <a:p>
            <a:r>
              <a:rPr lang="en-US" dirty="0" smtClean="0"/>
              <a:t>approximately </a:t>
            </a:r>
          </a:p>
          <a:p>
            <a:r>
              <a:rPr lang="en-US" dirty="0" smtClean="0"/>
              <a:t>600,000 </a:t>
            </a:r>
          </a:p>
          <a:p>
            <a:r>
              <a:rPr lang="en-US" dirty="0" smtClean="0"/>
              <a:t>individuals.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0"/>
          </p:nvPr>
        </p:nvPicPr>
        <p:blipFill>
          <a:blip r:embed="rId2"/>
          <a:stretch>
            <a:fillRect/>
          </a:stretch>
        </p:blipFill>
        <p:spPr>
          <a:xfrm>
            <a:off x="12567" y="0"/>
            <a:ext cx="6857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404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6522" y="987574"/>
            <a:ext cx="2845958" cy="3960440"/>
          </a:xfrm>
        </p:spPr>
        <p:txBody>
          <a:bodyPr/>
          <a:lstStyle/>
          <a:p>
            <a:r>
              <a:rPr lang="en-US" dirty="0"/>
              <a:t>The Islamic Cultural </a:t>
            </a:r>
            <a:endParaRPr lang="en-US" dirty="0" smtClean="0"/>
          </a:p>
          <a:p>
            <a:r>
              <a:rPr lang="en-US" dirty="0" smtClean="0"/>
              <a:t>Center </a:t>
            </a:r>
            <a:r>
              <a:rPr lang="en-US" dirty="0"/>
              <a:t>of New York </a:t>
            </a:r>
            <a:r>
              <a:rPr lang="en-US" dirty="0" smtClean="0"/>
              <a:t>in </a:t>
            </a:r>
            <a:r>
              <a:rPr lang="en-US" dirty="0"/>
              <a:t>Upper Manhattan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0"/>
          </p:nvPr>
        </p:nvPicPr>
        <p:blipFill>
          <a:blip r:embed="rId2"/>
          <a:stretch>
            <a:fillRect/>
          </a:stretch>
        </p:blipFill>
        <p:spPr>
          <a:xfrm>
            <a:off x="1594512" y="12558"/>
            <a:ext cx="4452010" cy="5130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8716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36096" y="987574"/>
            <a:ext cx="3456384" cy="3960440"/>
          </a:xfrm>
        </p:spPr>
        <p:txBody>
          <a:bodyPr/>
          <a:lstStyle/>
          <a:p>
            <a:r>
              <a:rPr lang="en-US" dirty="0"/>
              <a:t>Sri </a:t>
            </a:r>
            <a:r>
              <a:rPr lang="en-US" dirty="0" err="1"/>
              <a:t>Maha</a:t>
            </a:r>
            <a:r>
              <a:rPr lang="en-US" dirty="0"/>
              <a:t> </a:t>
            </a:r>
            <a:r>
              <a:rPr lang="en-US" dirty="0" err="1"/>
              <a:t>Vallabha</a:t>
            </a:r>
            <a:r>
              <a:rPr lang="en-US" dirty="0"/>
              <a:t> Ganapati </a:t>
            </a:r>
            <a:r>
              <a:rPr lang="en-US" dirty="0" err="1" smtClean="0"/>
              <a:t>Devasthanam</a:t>
            </a:r>
            <a:r>
              <a:rPr lang="ta-IN" dirty="0" smtClean="0"/>
              <a:t>, </a:t>
            </a:r>
            <a:r>
              <a:rPr lang="en-US" dirty="0"/>
              <a:t>in Flushing, Queens, the oldest Hindu </a:t>
            </a:r>
            <a:endParaRPr lang="en-US" dirty="0" smtClean="0"/>
          </a:p>
          <a:p>
            <a:r>
              <a:rPr lang="en-US" dirty="0" smtClean="0"/>
              <a:t>temple </a:t>
            </a:r>
            <a:r>
              <a:rPr lang="en-US" dirty="0"/>
              <a:t>in the United States.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0"/>
          </p:nvPr>
        </p:nvPicPr>
        <p:blipFill>
          <a:blip r:embed="rId2"/>
          <a:stretch>
            <a:fillRect/>
          </a:stretch>
        </p:blipFill>
        <p:spPr>
          <a:xfrm>
            <a:off x="1763688" y="0"/>
            <a:ext cx="3428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2094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21312" y="987574"/>
            <a:ext cx="3271168" cy="1800200"/>
          </a:xfrm>
        </p:spPr>
        <p:txBody>
          <a:bodyPr/>
          <a:lstStyle/>
          <a:p>
            <a:r>
              <a:rPr lang="en-US" dirty="0"/>
              <a:t>Mahayana Buddhist </a:t>
            </a:r>
            <a:endParaRPr lang="en-US" dirty="0" smtClean="0"/>
          </a:p>
          <a:p>
            <a:r>
              <a:rPr lang="en-US" dirty="0" smtClean="0"/>
              <a:t>Temple</a:t>
            </a:r>
            <a:r>
              <a:rPr lang="en-US" altLang="ja-JP" dirty="0" smtClean="0"/>
              <a:t>, </a:t>
            </a:r>
            <a:r>
              <a:rPr lang="en-US" dirty="0"/>
              <a:t>Chinatown, </a:t>
            </a:r>
            <a:endParaRPr lang="en-US" dirty="0" smtClean="0"/>
          </a:p>
          <a:p>
            <a:r>
              <a:rPr lang="en-US" dirty="0" smtClean="0"/>
              <a:t>Manhattan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0"/>
          </p:nvPr>
        </p:nvPicPr>
        <p:blipFill>
          <a:blip r:embed="rId2"/>
          <a:stretch>
            <a:fillRect/>
          </a:stretch>
        </p:blipFill>
        <p:spPr>
          <a:xfrm>
            <a:off x="1691680" y="0"/>
            <a:ext cx="385762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3118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7998" y="987574"/>
            <a:ext cx="2034481" cy="460648"/>
          </a:xfrm>
        </p:spPr>
        <p:txBody>
          <a:bodyPr/>
          <a:lstStyle/>
          <a:p>
            <a:r>
              <a:rPr lang="en-US" dirty="0" smtClean="0"/>
              <a:t>Wall Street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0"/>
          </p:nvPr>
        </p:nvPicPr>
        <p:blipFill>
          <a:blip r:embed="rId2"/>
          <a:stretch>
            <a:fillRect/>
          </a:stretch>
        </p:blipFill>
        <p:spPr>
          <a:xfrm>
            <a:off x="0" y="18278"/>
            <a:ext cx="6857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1697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85888" y="987574"/>
            <a:ext cx="2952331" cy="3312368"/>
          </a:xfrm>
        </p:spPr>
        <p:txBody>
          <a:bodyPr/>
          <a:lstStyle/>
          <a:p>
            <a:r>
              <a:rPr lang="en-US" dirty="0"/>
              <a:t>Silicon Alley, once </a:t>
            </a:r>
            <a:endParaRPr lang="en-US" dirty="0" smtClean="0"/>
          </a:p>
          <a:p>
            <a:r>
              <a:rPr lang="en-US" dirty="0" smtClean="0"/>
              <a:t>centered </a:t>
            </a:r>
            <a:r>
              <a:rPr lang="en-US" dirty="0"/>
              <a:t>around the </a:t>
            </a:r>
            <a:endParaRPr lang="en-US" dirty="0" smtClean="0"/>
          </a:p>
          <a:p>
            <a:r>
              <a:rPr lang="en-US" dirty="0" smtClean="0"/>
              <a:t>Flatiron </a:t>
            </a:r>
            <a:r>
              <a:rPr lang="en-US" dirty="0"/>
              <a:t>District, is now </a:t>
            </a:r>
            <a:r>
              <a:rPr lang="en-US" dirty="0" err="1"/>
              <a:t>metonymous</a:t>
            </a:r>
            <a:r>
              <a:rPr lang="en-US" dirty="0"/>
              <a:t> for New </a:t>
            </a:r>
            <a:endParaRPr lang="en-US" dirty="0" smtClean="0"/>
          </a:p>
          <a:p>
            <a:r>
              <a:rPr lang="en-US" dirty="0" smtClean="0"/>
              <a:t>York's </a:t>
            </a:r>
            <a:r>
              <a:rPr lang="en-US" dirty="0"/>
              <a:t>high tech sector, which has since </a:t>
            </a:r>
            <a:endParaRPr lang="en-US" dirty="0" smtClean="0"/>
          </a:p>
          <a:p>
            <a:r>
              <a:rPr lang="en-US" dirty="0" smtClean="0"/>
              <a:t>expanded </a:t>
            </a:r>
            <a:r>
              <a:rPr lang="en-US" dirty="0"/>
              <a:t>beyond the </a:t>
            </a:r>
            <a:endParaRPr lang="en-US" dirty="0" smtClean="0"/>
          </a:p>
          <a:p>
            <a:r>
              <a:rPr lang="en-US" dirty="0" smtClean="0"/>
              <a:t>area.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0"/>
          </p:nvPr>
        </p:nvPicPr>
        <p:blipFill>
          <a:blip r:embed="rId2"/>
          <a:stretch>
            <a:fillRect/>
          </a:stretch>
        </p:blipFill>
        <p:spPr>
          <a:xfrm>
            <a:off x="-4552" y="-2282"/>
            <a:ext cx="589044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9485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27"/>
            <a:ext cx="9144000" cy="95726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7504" y="195486"/>
            <a:ext cx="903649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The City of New York, often called New York City or simply New York, is the most </a:t>
            </a:r>
            <a:endParaRPr lang="en-US" sz="2000" dirty="0" smtClean="0"/>
          </a:p>
          <a:p>
            <a:r>
              <a:rPr lang="en-US" sz="2000" dirty="0" smtClean="0"/>
              <a:t>populous </a:t>
            </a:r>
            <a:r>
              <a:rPr lang="en-US" sz="2000" dirty="0"/>
              <a:t>city in the United States</a:t>
            </a:r>
            <a:r>
              <a:rPr lang="en-US" sz="2000" dirty="0" smtClean="0"/>
              <a:t>. </a:t>
            </a:r>
            <a:r>
              <a:rPr lang="en-US" sz="2000" dirty="0"/>
              <a:t>With an estimated 2015 population of </a:t>
            </a:r>
            <a:r>
              <a:rPr lang="en-US" sz="2000" dirty="0" smtClean="0"/>
              <a:t>8,550,405 </a:t>
            </a:r>
          </a:p>
          <a:p>
            <a:r>
              <a:rPr lang="en-US" sz="2000" dirty="0" smtClean="0"/>
              <a:t>distributed </a:t>
            </a:r>
            <a:r>
              <a:rPr lang="en-US" sz="2000" dirty="0"/>
              <a:t>over a land area of just 305 square miles (790 km2</a:t>
            </a:r>
            <a:r>
              <a:rPr lang="en-US" sz="2000" dirty="0" smtClean="0"/>
              <a:t>), </a:t>
            </a:r>
            <a:r>
              <a:rPr lang="en-US" sz="2000" dirty="0"/>
              <a:t>New York City is also </a:t>
            </a:r>
            <a:endParaRPr lang="en-US" sz="2000" dirty="0" smtClean="0"/>
          </a:p>
          <a:p>
            <a:r>
              <a:rPr lang="en-US" sz="2000" dirty="0" smtClean="0"/>
              <a:t>the </a:t>
            </a:r>
            <a:r>
              <a:rPr lang="en-US" sz="2000" dirty="0"/>
              <a:t>most densely populated major city in the United States</a:t>
            </a:r>
            <a:r>
              <a:rPr lang="en-US" sz="2000" dirty="0" smtClean="0"/>
              <a:t>. </a:t>
            </a:r>
            <a:r>
              <a:rPr lang="en-US" sz="2000" dirty="0"/>
              <a:t>Located at the southern </a:t>
            </a:r>
            <a:endParaRPr lang="en-US" sz="2000" dirty="0" smtClean="0"/>
          </a:p>
          <a:p>
            <a:r>
              <a:rPr lang="en-US" sz="2000" dirty="0" smtClean="0"/>
              <a:t>tip </a:t>
            </a:r>
            <a:r>
              <a:rPr lang="en-US" sz="2000" dirty="0"/>
              <a:t>of the state of New York, the city is the center of the New York metropolitan area, </a:t>
            </a:r>
            <a:endParaRPr lang="en-US" sz="2000" dirty="0" smtClean="0"/>
          </a:p>
          <a:p>
            <a:r>
              <a:rPr lang="en-US" sz="2000" dirty="0" smtClean="0"/>
              <a:t>one </a:t>
            </a:r>
            <a:r>
              <a:rPr lang="en-US" sz="2000" dirty="0"/>
              <a:t>of the most populous urban agglomerations in the world</a:t>
            </a:r>
            <a:r>
              <a:rPr lang="en-US" sz="2000" dirty="0" smtClean="0"/>
              <a:t>. </a:t>
            </a:r>
            <a:r>
              <a:rPr lang="en-US" sz="2000" dirty="0"/>
              <a:t>A global power city</a:t>
            </a:r>
            <a:r>
              <a:rPr lang="en-US" sz="2000" dirty="0" smtClean="0"/>
              <a:t>, </a:t>
            </a:r>
          </a:p>
          <a:p>
            <a:r>
              <a:rPr lang="en-US" sz="2000" dirty="0" smtClean="0"/>
              <a:t>New </a:t>
            </a:r>
            <a:r>
              <a:rPr lang="en-US" sz="2000" dirty="0"/>
              <a:t>York City exerts a significant impact upon commerce, finance, media, art, fashion, research, technology, education, and entertainment, its fast </a:t>
            </a:r>
            <a:r>
              <a:rPr lang="en-US" sz="2000" dirty="0" smtClean="0"/>
              <a:t>pace </a:t>
            </a:r>
            <a:r>
              <a:rPr lang="en-US" sz="2000" dirty="0"/>
              <a:t>defining the term </a:t>
            </a:r>
            <a:endParaRPr lang="en-US" sz="2000" dirty="0" smtClean="0"/>
          </a:p>
          <a:p>
            <a:r>
              <a:rPr lang="en-US" sz="2000" dirty="0" smtClean="0"/>
              <a:t>New </a:t>
            </a:r>
            <a:r>
              <a:rPr lang="en-US" sz="2000" dirty="0"/>
              <a:t>York minute</a:t>
            </a:r>
            <a:r>
              <a:rPr lang="en-US" sz="2000" dirty="0" smtClean="0"/>
              <a:t>. </a:t>
            </a:r>
            <a:r>
              <a:rPr lang="en-US" sz="2000" dirty="0"/>
              <a:t>Home to the headquarters of the United Nations</a:t>
            </a:r>
            <a:r>
              <a:rPr lang="en-US" sz="2000" dirty="0" smtClean="0"/>
              <a:t>, </a:t>
            </a:r>
            <a:r>
              <a:rPr lang="en-US" sz="2000" dirty="0"/>
              <a:t>New York is an </a:t>
            </a:r>
            <a:endParaRPr lang="en-US" sz="2000" dirty="0" smtClean="0"/>
          </a:p>
          <a:p>
            <a:r>
              <a:rPr lang="en-US" sz="2000" dirty="0" smtClean="0"/>
              <a:t>important </a:t>
            </a:r>
            <a:r>
              <a:rPr lang="en-US" sz="2000" dirty="0"/>
              <a:t>center for international </a:t>
            </a:r>
            <a:r>
              <a:rPr lang="en-US" sz="2000" dirty="0" smtClean="0"/>
              <a:t>diplomacy </a:t>
            </a:r>
            <a:r>
              <a:rPr lang="en-US" sz="2000" dirty="0"/>
              <a:t>and has been described as the cultural </a:t>
            </a:r>
            <a:endParaRPr lang="en-US" sz="2000" dirty="0" smtClean="0"/>
          </a:p>
          <a:p>
            <a:r>
              <a:rPr lang="en-US" sz="2000" dirty="0" smtClean="0"/>
              <a:t>and </a:t>
            </a:r>
            <a:r>
              <a:rPr lang="en-US" sz="2000" dirty="0"/>
              <a:t>financial capital of the world.</a:t>
            </a:r>
          </a:p>
        </p:txBody>
      </p:sp>
    </p:spTree>
    <p:extLst>
      <p:ext uri="{BB962C8B-B14F-4D97-AF65-F5344CB8AC3E}">
        <p14:creationId xmlns:p14="http://schemas.microsoft.com/office/powerpoint/2010/main" val="216861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0"/>
          </p:nvPr>
        </p:nvPicPr>
        <p:blipFill>
          <a:blip r:embed="rId2"/>
          <a:stretch>
            <a:fillRect/>
          </a:stretch>
        </p:blipFill>
        <p:spPr>
          <a:xfrm>
            <a:off x="1432516" y="0"/>
            <a:ext cx="7711484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Times Square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4496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0"/>
          </p:nvPr>
        </p:nvPicPr>
        <p:blipFill>
          <a:blip r:embed="rId2"/>
          <a:stretch>
            <a:fillRect/>
          </a:stretch>
        </p:blipFill>
        <p:spPr>
          <a:xfrm>
            <a:off x="1655096" y="0"/>
            <a:ext cx="6857999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Rockefeller Center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6231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0"/>
          </p:nvPr>
        </p:nvPicPr>
        <p:blipFill>
          <a:blip r:embed="rId2"/>
          <a:stretch>
            <a:fillRect/>
          </a:stretch>
        </p:blipFill>
        <p:spPr>
          <a:xfrm>
            <a:off x="1397767" y="0"/>
            <a:ext cx="7746234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767" y="0"/>
            <a:ext cx="7746233" cy="884466"/>
          </a:xfrm>
        </p:spPr>
        <p:txBody>
          <a:bodyPr/>
          <a:lstStyle/>
          <a:p>
            <a:r>
              <a:rPr lang="en-US" sz="3200" dirty="0">
                <a:solidFill>
                  <a:schemeClr val="bg1"/>
                </a:solidFill>
              </a:rPr>
              <a:t>Butler Library at Columbia University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5239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0"/>
          </p:nvPr>
        </p:nvPicPr>
        <p:blipFill>
          <a:blip r:embed="rId2"/>
          <a:stretch>
            <a:fillRect/>
          </a:stretch>
        </p:blipFill>
        <p:spPr>
          <a:xfrm>
            <a:off x="1425636" y="0"/>
            <a:ext cx="7711484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Washington Square 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62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0"/>
          </p:nvPr>
        </p:nvPicPr>
        <p:blipFill>
          <a:blip r:embed="rId2"/>
          <a:stretch>
            <a:fillRect/>
          </a:stretch>
        </p:blipFill>
        <p:spPr>
          <a:xfrm>
            <a:off x="1763688" y="-9154"/>
            <a:ext cx="6844284" cy="5133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4016" y="123478"/>
            <a:ext cx="7369984" cy="411510"/>
          </a:xfrm>
        </p:spPr>
        <p:txBody>
          <a:bodyPr/>
          <a:lstStyle/>
          <a:p>
            <a:r>
              <a:rPr lang="en-US" sz="2000" dirty="0"/>
              <a:t>Headquarters Building of the New York Public Library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9417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0"/>
          </p:nvPr>
        </p:nvPicPr>
        <p:blipFill>
          <a:blip r:embed="rId2"/>
          <a:stretch>
            <a:fillRect/>
          </a:stretch>
        </p:blipFill>
        <p:spPr>
          <a:xfrm>
            <a:off x="1547663" y="0"/>
            <a:ext cx="6849081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744" y="0"/>
            <a:ext cx="6876256" cy="267494"/>
          </a:xfrm>
        </p:spPr>
        <p:txBody>
          <a:bodyPr/>
          <a:lstStyle/>
          <a:p>
            <a:r>
              <a:rPr lang="en-US" sz="2000" dirty="0">
                <a:solidFill>
                  <a:schemeClr val="bg1"/>
                </a:solidFill>
              </a:rPr>
              <a:t>Lincoln Center for the Performing Arts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6366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0"/>
          </p:nvPr>
        </p:nvPicPr>
        <p:blipFill>
          <a:blip r:embed="rId2"/>
          <a:stretch>
            <a:fillRect/>
          </a:stretch>
        </p:blipFill>
        <p:spPr>
          <a:xfrm>
            <a:off x="1763688" y="29702"/>
            <a:ext cx="6857999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The Metropolitan Museum of Art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7651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0"/>
          </p:nvPr>
        </p:nvPicPr>
        <p:blipFill>
          <a:blip r:embed="rId2"/>
          <a:stretch>
            <a:fillRect/>
          </a:stretch>
        </p:blipFill>
        <p:spPr>
          <a:xfrm>
            <a:off x="1308946" y="-49585"/>
            <a:ext cx="7820174" cy="51930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0"/>
            <a:ext cx="7596336" cy="627534"/>
          </a:xfrm>
        </p:spPr>
        <p:txBody>
          <a:bodyPr/>
          <a:lstStyle/>
          <a:p>
            <a:r>
              <a:rPr lang="en-US" sz="1800" dirty="0" err="1">
                <a:solidFill>
                  <a:schemeClr val="bg1"/>
                </a:solidFill>
              </a:rPr>
              <a:t>Smorgasburg</a:t>
            </a:r>
            <a:r>
              <a:rPr lang="en-US" sz="1800" dirty="0">
                <a:solidFill>
                  <a:schemeClr val="bg1"/>
                </a:solidFill>
              </a:rPr>
              <a:t> opened in 2011 as an open air food market and is part of the Brooklyn Flea.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3650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0"/>
          </p:nvPr>
        </p:nvPicPr>
        <p:blipFill>
          <a:blip r:embed="rId2"/>
          <a:stretch>
            <a:fillRect/>
          </a:stretch>
        </p:blipFill>
        <p:spPr>
          <a:xfrm>
            <a:off x="1619671" y="0"/>
            <a:ext cx="6857999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>
                <a:solidFill>
                  <a:schemeClr val="bg1"/>
                </a:solidFill>
              </a:rPr>
              <a:t>The US Open Tennis Championships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2337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9712" y="987574"/>
            <a:ext cx="6192688" cy="460648"/>
          </a:xfrm>
        </p:spPr>
        <p:txBody>
          <a:bodyPr/>
          <a:lstStyle/>
          <a:p>
            <a:pPr algn="r"/>
            <a:r>
              <a:rPr lang="en-US" dirty="0" smtClean="0"/>
              <a:t>N.Y. Mets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0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6789372" cy="509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4893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47664" y="0"/>
            <a:ext cx="7596336" cy="5143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0"/>
          </p:nvPr>
        </p:nvPicPr>
        <p:blipFill>
          <a:blip r:embed="rId3"/>
          <a:stretch>
            <a:fillRect/>
          </a:stretch>
        </p:blipFill>
        <p:spPr>
          <a:xfrm>
            <a:off x="1475655" y="-596602"/>
            <a:ext cx="7537071" cy="597666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6300192" y="4279404"/>
            <a:ext cx="1440160" cy="8640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382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0"/>
          </p:nvPr>
        </p:nvPicPr>
        <p:blipFill>
          <a:blip r:embed="rId2"/>
          <a:stretch>
            <a:fillRect/>
          </a:stretch>
        </p:blipFill>
        <p:spPr>
          <a:xfrm>
            <a:off x="1691680" y="0"/>
            <a:ext cx="6844295" cy="51332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City Hall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5394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91920" y="1131590"/>
            <a:ext cx="2752079" cy="3024336"/>
          </a:xfrm>
        </p:spPr>
        <p:txBody>
          <a:bodyPr/>
          <a:lstStyle/>
          <a:p>
            <a:r>
              <a:rPr lang="en-US" dirty="0"/>
              <a:t>New York City is </a:t>
            </a:r>
            <a:endParaRPr lang="en-US" dirty="0" smtClean="0"/>
          </a:p>
          <a:p>
            <a:r>
              <a:rPr lang="en-US" dirty="0" smtClean="0"/>
              <a:t>home </a:t>
            </a:r>
            <a:r>
              <a:rPr lang="en-US" dirty="0"/>
              <a:t>to the two </a:t>
            </a:r>
            <a:endParaRPr lang="en-US" dirty="0" smtClean="0"/>
          </a:p>
          <a:p>
            <a:r>
              <a:rPr lang="en-US" dirty="0" smtClean="0"/>
              <a:t>busiest </a:t>
            </a:r>
            <a:r>
              <a:rPr lang="en-US" dirty="0"/>
              <a:t>rail stations in the US, including </a:t>
            </a:r>
            <a:endParaRPr lang="en-US" dirty="0" smtClean="0"/>
          </a:p>
          <a:p>
            <a:r>
              <a:rPr lang="en-US" dirty="0" smtClean="0"/>
              <a:t>Grand </a:t>
            </a:r>
            <a:r>
              <a:rPr lang="en-US" dirty="0"/>
              <a:t>Central </a:t>
            </a:r>
            <a:endParaRPr lang="en-US" dirty="0" smtClean="0"/>
          </a:p>
          <a:p>
            <a:r>
              <a:rPr lang="en-US" dirty="0" smtClean="0"/>
              <a:t>Terminal</a:t>
            </a:r>
            <a:r>
              <a:rPr lang="en-US" dirty="0"/>
              <a:t>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0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639192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5964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9712" y="987574"/>
            <a:ext cx="6336704" cy="460648"/>
          </a:xfrm>
        </p:spPr>
        <p:txBody>
          <a:bodyPr/>
          <a:lstStyle/>
          <a:p>
            <a:pPr algn="r"/>
            <a:r>
              <a:rPr lang="en-US" dirty="0" smtClean="0"/>
              <a:t>Subway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0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6789372" cy="509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7655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0"/>
          </p:nvPr>
        </p:nvPicPr>
        <p:blipFill>
          <a:blip r:embed="rId2"/>
          <a:stretch>
            <a:fillRect/>
          </a:stretch>
        </p:blipFill>
        <p:spPr>
          <a:xfrm>
            <a:off x="526619" y="0"/>
            <a:ext cx="8617382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619" y="-92546"/>
            <a:ext cx="7524328" cy="884466"/>
          </a:xfrm>
        </p:spPr>
        <p:txBody>
          <a:bodyPr/>
          <a:lstStyle/>
          <a:p>
            <a:r>
              <a:rPr lang="en-US" sz="1800" dirty="0"/>
              <a:t>Port Authority Bus Terminal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81614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0"/>
          </p:nvPr>
        </p:nvPicPr>
        <p:blipFill>
          <a:blip r:embed="rId2"/>
          <a:stretch>
            <a:fillRect/>
          </a:stretch>
        </p:blipFill>
        <p:spPr>
          <a:xfrm>
            <a:off x="1432516" y="0"/>
            <a:ext cx="7711484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/>
              <a:t>John F. Kennedy Airport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3459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00620" y="195486"/>
            <a:ext cx="3135876" cy="4803946"/>
          </a:xfrm>
        </p:spPr>
        <p:txBody>
          <a:bodyPr/>
          <a:lstStyle/>
          <a:p>
            <a:r>
              <a:rPr lang="en-US" dirty="0" smtClean="0"/>
              <a:t>One of the greatest </a:t>
            </a:r>
          </a:p>
          <a:p>
            <a:r>
              <a:rPr lang="en-US" dirty="0" smtClean="0"/>
              <a:t>disasters in U.S. history:  </a:t>
            </a:r>
            <a:r>
              <a:rPr lang="en-US" dirty="0">
                <a:hlinkClick r:id="rId2" tooltip="Flight 175"/>
              </a:rPr>
              <a:t>Flight 175</a:t>
            </a:r>
            <a:r>
              <a:rPr lang="en-US" dirty="0"/>
              <a:t> hit the original </a:t>
            </a:r>
            <a:r>
              <a:rPr lang="en-US" dirty="0">
                <a:hlinkClick r:id="rId3" tooltip="2 World Trade Center"/>
              </a:rPr>
              <a:t>South Tower</a:t>
            </a:r>
            <a:r>
              <a:rPr lang="en-US" dirty="0"/>
              <a:t> on </a:t>
            </a:r>
            <a:endParaRPr lang="en-US" dirty="0" smtClean="0"/>
          </a:p>
          <a:p>
            <a:r>
              <a:rPr lang="en-US" dirty="0" smtClean="0"/>
              <a:t>September </a:t>
            </a:r>
            <a:r>
              <a:rPr lang="en-US" dirty="0"/>
              <a:t>11, 2001.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0"/>
          </p:nvPr>
        </p:nvPicPr>
        <p:blipFill>
          <a:blip r:embed="rId4"/>
          <a:stretch>
            <a:fillRect/>
          </a:stretch>
        </p:blipFill>
        <p:spPr>
          <a:xfrm>
            <a:off x="-11448" y="0"/>
            <a:ext cx="591206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490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0"/>
          </p:nvPr>
        </p:nvPicPr>
        <p:blipFill>
          <a:blip r:embed="rId2"/>
          <a:stretch>
            <a:fillRect/>
          </a:stretch>
        </p:blipFill>
        <p:spPr>
          <a:xfrm>
            <a:off x="1491656" y="0"/>
            <a:ext cx="7668344" cy="514005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03648" y="-2314"/>
            <a:ext cx="76523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Flooding on Avenue C in Lower Manhattan caused by Hurricane Sandy</a:t>
            </a:r>
          </a:p>
        </p:txBody>
      </p:sp>
    </p:spTree>
    <p:extLst>
      <p:ext uri="{BB962C8B-B14F-4D97-AF65-F5344CB8AC3E}">
        <p14:creationId xmlns:p14="http://schemas.microsoft.com/office/powerpoint/2010/main" val="13466441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0152" y="483518"/>
            <a:ext cx="3096344" cy="3960440"/>
          </a:xfrm>
        </p:spPr>
        <p:txBody>
          <a:bodyPr/>
          <a:lstStyle/>
          <a:p>
            <a:r>
              <a:rPr lang="en-US" dirty="0"/>
              <a:t>Clockwise, from top: </a:t>
            </a:r>
            <a:endParaRPr lang="en-US" dirty="0" smtClean="0"/>
          </a:p>
          <a:p>
            <a:r>
              <a:rPr lang="en-US" dirty="0" smtClean="0"/>
              <a:t>Midtown </a:t>
            </a:r>
            <a:r>
              <a:rPr lang="en-US" dirty="0"/>
              <a:t>Manhattan, </a:t>
            </a:r>
            <a:endParaRPr lang="en-US" dirty="0" smtClean="0"/>
          </a:p>
          <a:p>
            <a:r>
              <a:rPr lang="en-US" dirty="0" smtClean="0"/>
              <a:t>Times </a:t>
            </a:r>
            <a:r>
              <a:rPr lang="en-US" dirty="0"/>
              <a:t>Square, the </a:t>
            </a:r>
            <a:endParaRPr lang="en-US" dirty="0" smtClean="0"/>
          </a:p>
          <a:p>
            <a:r>
              <a:rPr lang="en-US" dirty="0" err="1" smtClean="0"/>
              <a:t>Unisphere</a:t>
            </a:r>
            <a:r>
              <a:rPr lang="en-US" dirty="0" smtClean="0"/>
              <a:t> </a:t>
            </a:r>
            <a:r>
              <a:rPr lang="en-US" dirty="0"/>
              <a:t>in Queens, 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Brooklyn Bridge, </a:t>
            </a:r>
            <a:endParaRPr lang="en-US" dirty="0" smtClean="0"/>
          </a:p>
          <a:p>
            <a:r>
              <a:rPr lang="en-US" dirty="0" smtClean="0"/>
              <a:t>Lower </a:t>
            </a:r>
            <a:r>
              <a:rPr lang="en-US" dirty="0"/>
              <a:t>Manhattan with </a:t>
            </a:r>
            <a:endParaRPr lang="en-US" dirty="0" smtClean="0"/>
          </a:p>
          <a:p>
            <a:r>
              <a:rPr lang="en-US" dirty="0" smtClean="0"/>
              <a:t>One </a:t>
            </a:r>
            <a:r>
              <a:rPr lang="en-US" dirty="0"/>
              <a:t>World Trade Center, Central Park, the </a:t>
            </a:r>
            <a:endParaRPr lang="en-US" dirty="0" smtClean="0"/>
          </a:p>
          <a:p>
            <a:r>
              <a:rPr lang="en-US" dirty="0" smtClean="0"/>
              <a:t>headquarters </a:t>
            </a:r>
            <a:r>
              <a:rPr lang="en-US" dirty="0"/>
              <a:t>of the </a:t>
            </a:r>
            <a:endParaRPr lang="en-US" dirty="0" smtClean="0"/>
          </a:p>
          <a:p>
            <a:r>
              <a:rPr lang="en-US" dirty="0" smtClean="0"/>
              <a:t>United </a:t>
            </a:r>
            <a:r>
              <a:rPr lang="en-US" dirty="0"/>
              <a:t>Nations, and the Statue of Liberty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0"/>
          </p:nvPr>
        </p:nvPicPr>
        <p:blipFill>
          <a:blip r:embed="rId2"/>
          <a:stretch>
            <a:fillRect/>
          </a:stretch>
        </p:blipFill>
        <p:spPr>
          <a:xfrm>
            <a:off x="1619671" y="-279909"/>
            <a:ext cx="4125035" cy="5423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8687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0"/>
          </p:nvPr>
        </p:nvPicPr>
        <p:blipFill>
          <a:blip r:embed="rId2"/>
          <a:stretch>
            <a:fillRect/>
          </a:stretch>
        </p:blipFill>
        <p:spPr>
          <a:xfrm>
            <a:off x="1691679" y="1"/>
            <a:ext cx="6847319" cy="513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0543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0"/>
          </p:nvPr>
        </p:nvPicPr>
        <p:blipFill>
          <a:blip r:embed="rId2"/>
          <a:stretch>
            <a:fillRect/>
          </a:stretch>
        </p:blipFill>
        <p:spPr>
          <a:xfrm>
            <a:off x="1163783" y="0"/>
            <a:ext cx="798021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5680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w-York-City-Skyline-PowerPoint-Templates-Widescreen [Read-Only]" id="{2A3DCD6E-F761-4866-9991-69B84FD90423}" vid="{AC7C44EF-43D9-4601-88FC-20CBA51AB17E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w-York-City-Skyline-PowerPoint-Templates-Widescreen [Read-Only]" id="{2A3DCD6E-F761-4866-9991-69B84FD90423}" vid="{A893DF5F-15EB-4BE3-A159-BB130B22365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719</TotalTime>
  <Words>632</Words>
  <Application>Microsoft Office PowerPoint</Application>
  <PresentationFormat>On-screen Show (16:9)</PresentationFormat>
  <Paragraphs>109</Paragraphs>
  <Slides>44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51" baseType="lpstr">
      <vt:lpstr>맑은 고딕</vt:lpstr>
      <vt:lpstr>ＭＳ Ｐゴシック</vt:lpstr>
      <vt:lpstr>Arial</vt:lpstr>
      <vt:lpstr>Calibri</vt:lpstr>
      <vt:lpstr>Latha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Central Park</vt:lpstr>
      <vt:lpstr>Manhattan </vt:lpstr>
      <vt:lpstr>Chinatown</vt:lpstr>
      <vt:lpstr>Largest LGBTQ community in the United States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Times Square</vt:lpstr>
      <vt:lpstr>Rockefeller Center</vt:lpstr>
      <vt:lpstr>Butler Library at Columbia University</vt:lpstr>
      <vt:lpstr>The Washington Square Arch</vt:lpstr>
      <vt:lpstr>Headquarters Building of the New York Public Library</vt:lpstr>
      <vt:lpstr>Lincoln Center for the Performing Arts</vt:lpstr>
      <vt:lpstr>The Metropolitan Museum of Art</vt:lpstr>
      <vt:lpstr>Smorgasburg opened in 2011 as an open air food market and is part of the Brooklyn Flea.</vt:lpstr>
      <vt:lpstr>The US Open Tennis Championships</vt:lpstr>
      <vt:lpstr>PowerPoint Presentation</vt:lpstr>
      <vt:lpstr>City Hall</vt:lpstr>
      <vt:lpstr>PowerPoint Presentation</vt:lpstr>
      <vt:lpstr>PowerPoint Presentation</vt:lpstr>
      <vt:lpstr>Port Authority Bus Terminal</vt:lpstr>
      <vt:lpstr>John F. Kennedy Airport </vt:lpstr>
    </vt:vector>
  </TitlesOfParts>
  <Company>Microsoft Corporation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Joseph Naumann</cp:lastModifiedBy>
  <cp:revision>32</cp:revision>
  <dcterms:created xsi:type="dcterms:W3CDTF">2014-04-01T16:27:38Z</dcterms:created>
  <dcterms:modified xsi:type="dcterms:W3CDTF">2017-01-18T02:37:47Z</dcterms:modified>
</cp:coreProperties>
</file>