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sldIdLst>
    <p:sldId id="256" r:id="rId2"/>
    <p:sldId id="257" r:id="rId3"/>
    <p:sldId id="273" r:id="rId4"/>
    <p:sldId id="292"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4" r:id="rId21"/>
    <p:sldId id="275" r:id="rId22"/>
    <p:sldId id="276" r:id="rId23"/>
    <p:sldId id="277" r:id="rId24"/>
    <p:sldId id="278" r:id="rId25"/>
    <p:sldId id="279" r:id="rId26"/>
    <p:sldId id="280" r:id="rId27"/>
    <p:sldId id="281" r:id="rId28"/>
    <p:sldId id="282" r:id="rId29"/>
    <p:sldId id="288" r:id="rId30"/>
    <p:sldId id="289" r:id="rId31"/>
    <p:sldId id="283" r:id="rId32"/>
    <p:sldId id="284" r:id="rId33"/>
    <p:sldId id="285" r:id="rId34"/>
    <p:sldId id="286" r:id="rId35"/>
    <p:sldId id="287" r:id="rId36"/>
    <p:sldId id="290" r:id="rId37"/>
    <p:sldId id="291"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75" autoAdjust="0"/>
    <p:restoredTop sz="94660"/>
  </p:normalViewPr>
  <p:slideViewPr>
    <p:cSldViewPr snapToGrid="0">
      <p:cViewPr varScale="1">
        <p:scale>
          <a:sx n="76" d="100"/>
          <a:sy n="76" d="100"/>
        </p:scale>
        <p:origin x="108" y="3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1/15/2017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1/15/2017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1/15/2017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1/15/2017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1/15/2017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1/15/2017</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1/15/2017</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1/15/2017</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1/15/2017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smtClean="0"/>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1/15/2017</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1/15/2017</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1/15/2017</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8000" b="1" dirty="0" smtClean="0"/>
              <a:t>Lapland, Finland </a:t>
            </a:r>
            <a:endParaRPr lang="en-US" sz="8000" b="1"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0312826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176632" y="0"/>
            <a:ext cx="10591506" cy="6858000"/>
          </a:xfrm>
          <a:prstGeom prst="rect">
            <a:avLst/>
          </a:prstGeom>
        </p:spPr>
      </p:pic>
    </p:spTree>
    <p:extLst>
      <p:ext uri="{BB962C8B-B14F-4D97-AF65-F5344CB8AC3E}">
        <p14:creationId xmlns:p14="http://schemas.microsoft.com/office/powerpoint/2010/main" val="29409238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474035" y="0"/>
            <a:ext cx="10332203" cy="6858000"/>
          </a:xfrm>
          <a:prstGeom prst="rect">
            <a:avLst/>
          </a:prstGeom>
        </p:spPr>
      </p:pic>
    </p:spTree>
    <p:extLst>
      <p:ext uri="{BB962C8B-B14F-4D97-AF65-F5344CB8AC3E}">
        <p14:creationId xmlns:p14="http://schemas.microsoft.com/office/powerpoint/2010/main" val="33986740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005996" y="0"/>
            <a:ext cx="9762277" cy="6858000"/>
          </a:xfrm>
          <a:prstGeom prst="rect">
            <a:avLst/>
          </a:prstGeom>
        </p:spPr>
      </p:pic>
    </p:spTree>
    <p:extLst>
      <p:ext uri="{BB962C8B-B14F-4D97-AF65-F5344CB8AC3E}">
        <p14:creationId xmlns:p14="http://schemas.microsoft.com/office/powerpoint/2010/main" val="39936034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647422" y="0"/>
            <a:ext cx="9143999" cy="6858000"/>
          </a:xfrm>
          <a:prstGeom prst="rect">
            <a:avLst/>
          </a:prstGeom>
        </p:spPr>
      </p:pic>
    </p:spTree>
    <p:extLst>
      <p:ext uri="{BB962C8B-B14F-4D97-AF65-F5344CB8AC3E}">
        <p14:creationId xmlns:p14="http://schemas.microsoft.com/office/powerpoint/2010/main" val="6195077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7154" y="0"/>
            <a:ext cx="12219154" cy="6858000"/>
          </a:xfrm>
          <a:prstGeom prst="rect">
            <a:avLst/>
          </a:prstGeom>
        </p:spPr>
      </p:pic>
      <p:sp>
        <p:nvSpPr>
          <p:cNvPr id="2" name="Title 1"/>
          <p:cNvSpPr>
            <a:spLocks noGrp="1"/>
          </p:cNvSpPr>
          <p:nvPr>
            <p:ph type="title"/>
          </p:nvPr>
        </p:nvSpPr>
        <p:spPr>
          <a:xfrm>
            <a:off x="291019" y="298337"/>
            <a:ext cx="2947482" cy="1568563"/>
          </a:xfrm>
        </p:spPr>
        <p:txBody>
          <a:bodyPr/>
          <a:lstStyle/>
          <a:p>
            <a:r>
              <a:rPr lang="en-US" b="1" dirty="0" smtClean="0">
                <a:solidFill>
                  <a:srgbClr val="FF0000"/>
                </a:solidFill>
              </a:rPr>
              <a:t>Yes, in Finland!</a:t>
            </a:r>
            <a:endParaRPr lang="en-US" b="1" dirty="0">
              <a:solidFill>
                <a:srgbClr val="FF0000"/>
              </a:solidFill>
            </a:endParaRPr>
          </a:p>
        </p:txBody>
      </p:sp>
    </p:spTree>
    <p:extLst>
      <p:ext uri="{BB962C8B-B14F-4D97-AF65-F5344CB8AC3E}">
        <p14:creationId xmlns:p14="http://schemas.microsoft.com/office/powerpoint/2010/main" val="12721222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538205" y="0"/>
            <a:ext cx="10293433" cy="6858000"/>
          </a:xfrm>
          <a:prstGeom prst="rect">
            <a:avLst/>
          </a:prstGeom>
        </p:spPr>
      </p:pic>
    </p:spTree>
    <p:extLst>
      <p:ext uri="{BB962C8B-B14F-4D97-AF65-F5344CB8AC3E}">
        <p14:creationId xmlns:p14="http://schemas.microsoft.com/office/powerpoint/2010/main" val="20084346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500105" y="0"/>
            <a:ext cx="10293433" cy="6858000"/>
          </a:xfrm>
          <a:prstGeom prst="rect">
            <a:avLst/>
          </a:prstGeom>
        </p:spPr>
      </p:pic>
    </p:spTree>
    <p:extLst>
      <p:ext uri="{BB962C8B-B14F-4D97-AF65-F5344CB8AC3E}">
        <p14:creationId xmlns:p14="http://schemas.microsoft.com/office/powerpoint/2010/main" val="12385695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634722" y="0"/>
            <a:ext cx="9143999" cy="6858000"/>
          </a:xfrm>
          <a:prstGeom prst="rect">
            <a:avLst/>
          </a:prstGeom>
        </p:spPr>
      </p:pic>
    </p:spTree>
    <p:extLst>
      <p:ext uri="{BB962C8B-B14F-4D97-AF65-F5344CB8AC3E}">
        <p14:creationId xmlns:p14="http://schemas.microsoft.com/office/powerpoint/2010/main" val="26442104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647422" y="0"/>
            <a:ext cx="9143999" cy="6858000"/>
          </a:xfrm>
          <a:prstGeom prst="rect">
            <a:avLst/>
          </a:prstGeom>
        </p:spPr>
      </p:pic>
    </p:spTree>
    <p:extLst>
      <p:ext uri="{BB962C8B-B14F-4D97-AF65-F5344CB8AC3E}">
        <p14:creationId xmlns:p14="http://schemas.microsoft.com/office/powerpoint/2010/main" val="10916863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710922" y="0"/>
            <a:ext cx="9143999" cy="6858000"/>
          </a:xfrm>
          <a:prstGeom prst="rect">
            <a:avLst/>
          </a:prstGeom>
        </p:spPr>
      </p:pic>
    </p:spTree>
    <p:extLst>
      <p:ext uri="{BB962C8B-B14F-4D97-AF65-F5344CB8AC3E}">
        <p14:creationId xmlns:p14="http://schemas.microsoft.com/office/powerpoint/2010/main" val="403937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28408"/>
            <a:ext cx="2947482" cy="4601183"/>
          </a:xfrm>
        </p:spPr>
        <p:txBody>
          <a:bodyPr>
            <a:normAutofit fontScale="90000"/>
          </a:bodyPr>
          <a:lstStyle/>
          <a:p>
            <a:r>
              <a:rPr lang="en-US" dirty="0"/>
              <a:t>Lapland is the largest and northernmost region of Finland. The municipalities in the region cooperate in a Regional Council.</a:t>
            </a:r>
          </a:p>
        </p:txBody>
      </p:sp>
      <p:pic>
        <p:nvPicPr>
          <p:cNvPr id="4" name="Content Placeholder 3"/>
          <p:cNvPicPr>
            <a:picLocks noGrp="1" noChangeAspect="1"/>
          </p:cNvPicPr>
          <p:nvPr>
            <p:ph idx="1"/>
          </p:nvPr>
        </p:nvPicPr>
        <p:blipFill>
          <a:blip r:embed="rId2"/>
          <a:stretch>
            <a:fillRect/>
          </a:stretch>
        </p:blipFill>
        <p:spPr>
          <a:xfrm>
            <a:off x="3048001" y="0"/>
            <a:ext cx="9143999" cy="6858000"/>
          </a:xfrm>
          <a:prstGeom prst="rect">
            <a:avLst/>
          </a:prstGeom>
        </p:spPr>
      </p:pic>
    </p:spTree>
    <p:extLst>
      <p:ext uri="{BB962C8B-B14F-4D97-AF65-F5344CB8AC3E}">
        <p14:creationId xmlns:p14="http://schemas.microsoft.com/office/powerpoint/2010/main" val="7140790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19" y="1276237"/>
            <a:ext cx="2947482" cy="4601183"/>
          </a:xfrm>
        </p:spPr>
        <p:txBody>
          <a:bodyPr/>
          <a:lstStyle/>
          <a:p>
            <a:r>
              <a:rPr lang="en-US" dirty="0" err="1"/>
              <a:t>Enontekiö</a:t>
            </a:r>
            <a:r>
              <a:rPr lang="en-US" dirty="0"/>
              <a:t> Church, a typical after-World War II-erected church</a:t>
            </a:r>
          </a:p>
        </p:txBody>
      </p:sp>
      <p:pic>
        <p:nvPicPr>
          <p:cNvPr id="6" name="Content Placeholder 5"/>
          <p:cNvPicPr>
            <a:picLocks noGrp="1" noChangeAspect="1"/>
          </p:cNvPicPr>
          <p:nvPr>
            <p:ph idx="1"/>
          </p:nvPr>
        </p:nvPicPr>
        <p:blipFill>
          <a:blip r:embed="rId2"/>
          <a:stretch>
            <a:fillRect/>
          </a:stretch>
        </p:blipFill>
        <p:spPr>
          <a:xfrm>
            <a:off x="3048001" y="0"/>
            <a:ext cx="9143999" cy="6858000"/>
          </a:xfrm>
          <a:prstGeom prst="rect">
            <a:avLst/>
          </a:prstGeom>
        </p:spPr>
      </p:pic>
    </p:spTree>
    <p:extLst>
      <p:ext uri="{BB962C8B-B14F-4D97-AF65-F5344CB8AC3E}">
        <p14:creationId xmlns:p14="http://schemas.microsoft.com/office/powerpoint/2010/main" val="9177784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36537"/>
            <a:ext cx="2794001" cy="4601183"/>
          </a:xfrm>
        </p:spPr>
        <p:txBody>
          <a:bodyPr/>
          <a:lstStyle/>
          <a:p>
            <a:r>
              <a:rPr lang="en-US" dirty="0"/>
              <a:t>Reindeer in </a:t>
            </a:r>
            <a:r>
              <a:rPr lang="en-US" dirty="0" err="1"/>
              <a:t>Enontekiö</a:t>
            </a:r>
            <a:endParaRPr lang="en-US" dirty="0"/>
          </a:p>
        </p:txBody>
      </p:sp>
      <p:pic>
        <p:nvPicPr>
          <p:cNvPr id="4" name="Content Placeholder 3"/>
          <p:cNvPicPr>
            <a:picLocks noGrp="1" noChangeAspect="1"/>
          </p:cNvPicPr>
          <p:nvPr>
            <p:ph idx="1"/>
          </p:nvPr>
        </p:nvPicPr>
        <p:blipFill>
          <a:blip r:embed="rId2"/>
          <a:stretch>
            <a:fillRect/>
          </a:stretch>
        </p:blipFill>
        <p:spPr>
          <a:xfrm>
            <a:off x="2794001" y="-190500"/>
            <a:ext cx="9397999" cy="7048500"/>
          </a:xfrm>
          <a:prstGeom prst="rect">
            <a:avLst/>
          </a:prstGeom>
        </p:spPr>
      </p:pic>
    </p:spTree>
    <p:extLst>
      <p:ext uri="{BB962C8B-B14F-4D97-AF65-F5344CB8AC3E}">
        <p14:creationId xmlns:p14="http://schemas.microsoft.com/office/powerpoint/2010/main" val="2712898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28408"/>
            <a:ext cx="2947482" cy="4601183"/>
          </a:xfrm>
        </p:spPr>
        <p:txBody>
          <a:bodyPr/>
          <a:lstStyle/>
          <a:p>
            <a:r>
              <a:rPr lang="en-US" dirty="0" err="1"/>
              <a:t>Utsjoki</a:t>
            </a:r>
            <a:r>
              <a:rPr lang="en-US" dirty="0"/>
              <a:t> Church and church cabins; the northernmost church in Finland</a:t>
            </a:r>
          </a:p>
        </p:txBody>
      </p:sp>
      <p:pic>
        <p:nvPicPr>
          <p:cNvPr id="4" name="Content Placeholder 3"/>
          <p:cNvPicPr>
            <a:picLocks noGrp="1" noChangeAspect="1"/>
          </p:cNvPicPr>
          <p:nvPr>
            <p:ph idx="1"/>
          </p:nvPr>
        </p:nvPicPr>
        <p:blipFill>
          <a:blip r:embed="rId2"/>
          <a:stretch>
            <a:fillRect/>
          </a:stretch>
        </p:blipFill>
        <p:spPr>
          <a:xfrm>
            <a:off x="3048001" y="0"/>
            <a:ext cx="9143999" cy="6858000"/>
          </a:xfrm>
          <a:prstGeom prst="rect">
            <a:avLst/>
          </a:prstGeom>
        </p:spPr>
      </p:pic>
    </p:spTree>
    <p:extLst>
      <p:ext uri="{BB962C8B-B14F-4D97-AF65-F5344CB8AC3E}">
        <p14:creationId xmlns:p14="http://schemas.microsoft.com/office/powerpoint/2010/main" val="39596450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 y="1077608"/>
            <a:ext cx="2947482" cy="4601183"/>
          </a:xfrm>
        </p:spPr>
        <p:txBody>
          <a:bodyPr/>
          <a:lstStyle/>
          <a:p>
            <a:r>
              <a:rPr lang="en-US" dirty="0"/>
              <a:t>Tornio Town Hall</a:t>
            </a:r>
          </a:p>
        </p:txBody>
      </p:sp>
      <p:pic>
        <p:nvPicPr>
          <p:cNvPr id="4" name="Content Placeholder 3"/>
          <p:cNvPicPr>
            <a:picLocks noGrp="1" noChangeAspect="1"/>
          </p:cNvPicPr>
          <p:nvPr>
            <p:ph idx="1"/>
          </p:nvPr>
        </p:nvPicPr>
        <p:blipFill>
          <a:blip r:embed="rId2"/>
          <a:stretch>
            <a:fillRect/>
          </a:stretch>
        </p:blipFill>
        <p:spPr>
          <a:xfrm>
            <a:off x="3183468" y="0"/>
            <a:ext cx="9008532" cy="6756400"/>
          </a:xfrm>
          <a:prstGeom prst="rect">
            <a:avLst/>
          </a:prstGeom>
        </p:spPr>
      </p:pic>
    </p:spTree>
    <p:extLst>
      <p:ext uri="{BB962C8B-B14F-4D97-AF65-F5344CB8AC3E}">
        <p14:creationId xmlns:p14="http://schemas.microsoft.com/office/powerpoint/2010/main" val="38708034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28408"/>
            <a:ext cx="2947482" cy="4601183"/>
          </a:xfrm>
        </p:spPr>
        <p:txBody>
          <a:bodyPr/>
          <a:lstStyle/>
          <a:p>
            <a:r>
              <a:rPr lang="en-US" dirty="0"/>
              <a:t>Wilderness in </a:t>
            </a:r>
            <a:r>
              <a:rPr lang="en-US" dirty="0" err="1"/>
              <a:t>Enontekiö</a:t>
            </a:r>
            <a:endParaRPr lang="en-US" dirty="0"/>
          </a:p>
        </p:txBody>
      </p:sp>
      <p:pic>
        <p:nvPicPr>
          <p:cNvPr id="5" name="Content Placeholder 4"/>
          <p:cNvPicPr>
            <a:picLocks noGrp="1" noChangeAspect="1"/>
          </p:cNvPicPr>
          <p:nvPr>
            <p:ph idx="1"/>
          </p:nvPr>
        </p:nvPicPr>
        <p:blipFill>
          <a:blip r:embed="rId2"/>
          <a:stretch>
            <a:fillRect/>
          </a:stretch>
        </p:blipFill>
        <p:spPr>
          <a:xfrm>
            <a:off x="3048001" y="0"/>
            <a:ext cx="9143999" cy="6858000"/>
          </a:xfrm>
          <a:prstGeom prst="rect">
            <a:avLst/>
          </a:prstGeom>
        </p:spPr>
      </p:pic>
    </p:spTree>
    <p:extLst>
      <p:ext uri="{BB962C8B-B14F-4D97-AF65-F5344CB8AC3E}">
        <p14:creationId xmlns:p14="http://schemas.microsoft.com/office/powerpoint/2010/main" val="14768618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519" y="1128408"/>
            <a:ext cx="2947482" cy="4601183"/>
          </a:xfrm>
        </p:spPr>
        <p:txBody>
          <a:bodyPr/>
          <a:lstStyle/>
          <a:p>
            <a:r>
              <a:rPr lang="en-US" dirty="0"/>
              <a:t>A view towards Lake Inari</a:t>
            </a:r>
          </a:p>
        </p:txBody>
      </p:sp>
      <p:pic>
        <p:nvPicPr>
          <p:cNvPr id="4" name="Content Placeholder 3"/>
          <p:cNvPicPr>
            <a:picLocks noGrp="1" noChangeAspect="1"/>
          </p:cNvPicPr>
          <p:nvPr>
            <p:ph idx="1"/>
          </p:nvPr>
        </p:nvPicPr>
        <p:blipFill>
          <a:blip r:embed="rId2"/>
          <a:stretch>
            <a:fillRect/>
          </a:stretch>
        </p:blipFill>
        <p:spPr>
          <a:xfrm>
            <a:off x="3048001" y="0"/>
            <a:ext cx="9143999" cy="6858000"/>
          </a:xfrm>
          <a:prstGeom prst="rect">
            <a:avLst/>
          </a:prstGeom>
        </p:spPr>
      </p:pic>
    </p:spTree>
    <p:extLst>
      <p:ext uri="{BB962C8B-B14F-4D97-AF65-F5344CB8AC3E}">
        <p14:creationId xmlns:p14="http://schemas.microsoft.com/office/powerpoint/2010/main" val="13594850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409" y="1128408"/>
            <a:ext cx="2947482" cy="4601183"/>
          </a:xfrm>
        </p:spPr>
        <p:txBody>
          <a:bodyPr/>
          <a:lstStyle/>
          <a:p>
            <a:r>
              <a:rPr lang="en-US" dirty="0"/>
              <a:t>A general view of Kemi town </a:t>
            </a:r>
            <a:r>
              <a:rPr lang="en-US" dirty="0" err="1"/>
              <a:t>centre</a:t>
            </a:r>
            <a:r>
              <a:rPr lang="en-US" dirty="0"/>
              <a:t> with Gulf of Bothnia in the background</a:t>
            </a:r>
          </a:p>
        </p:txBody>
      </p:sp>
      <p:pic>
        <p:nvPicPr>
          <p:cNvPr id="4" name="Content Placeholder 3"/>
          <p:cNvPicPr>
            <a:picLocks noGrp="1" noChangeAspect="1"/>
          </p:cNvPicPr>
          <p:nvPr>
            <p:ph idx="1"/>
          </p:nvPr>
        </p:nvPicPr>
        <p:blipFill>
          <a:blip r:embed="rId2"/>
          <a:stretch>
            <a:fillRect/>
          </a:stretch>
        </p:blipFill>
        <p:spPr>
          <a:xfrm>
            <a:off x="3059891" y="0"/>
            <a:ext cx="9132109" cy="6858000"/>
          </a:xfrm>
          <a:prstGeom prst="rect">
            <a:avLst/>
          </a:prstGeom>
        </p:spPr>
      </p:pic>
    </p:spTree>
    <p:extLst>
      <p:ext uri="{BB962C8B-B14F-4D97-AF65-F5344CB8AC3E}">
        <p14:creationId xmlns:p14="http://schemas.microsoft.com/office/powerpoint/2010/main" val="33993453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96837"/>
            <a:ext cx="2947482" cy="4601183"/>
          </a:xfrm>
        </p:spPr>
        <p:txBody>
          <a:bodyPr/>
          <a:lstStyle/>
          <a:p>
            <a:r>
              <a:rPr lang="en-US" dirty="0" err="1"/>
              <a:t>Pielpajärvi</a:t>
            </a:r>
            <a:r>
              <a:rPr lang="en-US" dirty="0"/>
              <a:t> Wilderness Church from 1760 managed to avoid getting burnt in World War II</a:t>
            </a:r>
          </a:p>
        </p:txBody>
      </p:sp>
      <p:pic>
        <p:nvPicPr>
          <p:cNvPr id="4" name="Content Placeholder 3"/>
          <p:cNvPicPr>
            <a:picLocks noGrp="1" noChangeAspect="1"/>
          </p:cNvPicPr>
          <p:nvPr>
            <p:ph idx="1"/>
          </p:nvPr>
        </p:nvPicPr>
        <p:blipFill>
          <a:blip r:embed="rId2"/>
          <a:stretch>
            <a:fillRect/>
          </a:stretch>
        </p:blipFill>
        <p:spPr>
          <a:xfrm>
            <a:off x="3048001" y="0"/>
            <a:ext cx="9143999" cy="6858000"/>
          </a:xfrm>
          <a:prstGeom prst="rect">
            <a:avLst/>
          </a:prstGeom>
        </p:spPr>
      </p:pic>
    </p:spTree>
    <p:extLst>
      <p:ext uri="{BB962C8B-B14F-4D97-AF65-F5344CB8AC3E}">
        <p14:creationId xmlns:p14="http://schemas.microsoft.com/office/powerpoint/2010/main" val="11868845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28408"/>
            <a:ext cx="2947482" cy="4601183"/>
          </a:xfrm>
        </p:spPr>
        <p:txBody>
          <a:bodyPr/>
          <a:lstStyle/>
          <a:p>
            <a:r>
              <a:rPr lang="en-US" dirty="0" err="1"/>
              <a:t>Kemijärvi</a:t>
            </a:r>
            <a:r>
              <a:rPr lang="en-US" dirty="0"/>
              <a:t> town </a:t>
            </a:r>
            <a:r>
              <a:rPr lang="en-US" dirty="0" err="1"/>
              <a:t>centre</a:t>
            </a:r>
            <a:endParaRPr lang="en-US" dirty="0"/>
          </a:p>
        </p:txBody>
      </p:sp>
      <p:pic>
        <p:nvPicPr>
          <p:cNvPr id="4" name="Content Placeholder 3"/>
          <p:cNvPicPr>
            <a:picLocks noGrp="1" noChangeAspect="1"/>
          </p:cNvPicPr>
          <p:nvPr>
            <p:ph idx="1"/>
          </p:nvPr>
        </p:nvPicPr>
        <p:blipFill>
          <a:blip r:embed="rId2"/>
          <a:stretch>
            <a:fillRect/>
          </a:stretch>
        </p:blipFill>
        <p:spPr>
          <a:xfrm>
            <a:off x="3048001" y="0"/>
            <a:ext cx="9143999" cy="6858000"/>
          </a:xfrm>
          <a:prstGeom prst="rect">
            <a:avLst/>
          </a:prstGeom>
        </p:spPr>
      </p:pic>
    </p:spTree>
    <p:extLst>
      <p:ext uri="{BB962C8B-B14F-4D97-AF65-F5344CB8AC3E}">
        <p14:creationId xmlns:p14="http://schemas.microsoft.com/office/powerpoint/2010/main" val="41550071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Architecture in Kemi</a:t>
            </a:r>
          </a:p>
        </p:txBody>
      </p:sp>
      <p:pic>
        <p:nvPicPr>
          <p:cNvPr id="4" name="Content Placeholder 3"/>
          <p:cNvPicPr>
            <a:picLocks noGrp="1" noChangeAspect="1"/>
          </p:cNvPicPr>
          <p:nvPr>
            <p:ph idx="1"/>
          </p:nvPr>
        </p:nvPicPr>
        <p:blipFill>
          <a:blip r:embed="rId2"/>
          <a:stretch>
            <a:fillRect/>
          </a:stretch>
        </p:blipFill>
        <p:spPr>
          <a:xfrm>
            <a:off x="3587783" y="0"/>
            <a:ext cx="8271604" cy="6858000"/>
          </a:xfrm>
          <a:prstGeom prst="rect">
            <a:avLst/>
          </a:prstGeom>
        </p:spPr>
      </p:pic>
    </p:spTree>
    <p:extLst>
      <p:ext uri="{BB962C8B-B14F-4D97-AF65-F5344CB8AC3E}">
        <p14:creationId xmlns:p14="http://schemas.microsoft.com/office/powerpoint/2010/main" val="36440042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5600" y="319038"/>
            <a:ext cx="11595100" cy="5909310"/>
          </a:xfrm>
          <a:prstGeom prst="rect">
            <a:avLst/>
          </a:prstGeom>
        </p:spPr>
        <p:txBody>
          <a:bodyPr wrap="square">
            <a:spAutoFit/>
          </a:bodyPr>
          <a:lstStyle/>
          <a:p>
            <a:r>
              <a:rPr lang="en-US" sz="2400" dirty="0" smtClean="0"/>
              <a:t>Lapland </a:t>
            </a:r>
            <a:r>
              <a:rPr lang="en-US" sz="2400" dirty="0"/>
              <a:t>is the largest and northernmost region of Finland. The municipalities in the region cooperate in a Regional Council. Lapland borders the region of Northern Ostrobothnia in the south. It also borders the Gulf of Bothnia, </a:t>
            </a:r>
            <a:r>
              <a:rPr lang="en-US" sz="2400" dirty="0" err="1"/>
              <a:t>Norrbotten</a:t>
            </a:r>
            <a:r>
              <a:rPr lang="en-US" sz="2400" dirty="0"/>
              <a:t> County in Sweden, </a:t>
            </a:r>
            <a:r>
              <a:rPr lang="en-US" sz="2400" dirty="0" err="1"/>
              <a:t>Finnmark</a:t>
            </a:r>
            <a:r>
              <a:rPr lang="en-US" sz="2400" dirty="0"/>
              <a:t> County and Troms County in Norway, and Murmansk Oblast and the Republic of Karelia in Russia. The very first snowflakes fall to the ground in late August or early September over the higher peaks. The first ground-covering snow arrives in average in October or late September. Permanent snow cover comes between mid-October and end of November, significantly earlier than in southern Finland. The winter is long, approximately seven months. The snow cover is usually thickest in early April. Soon after that the snow cover starts to melt </a:t>
            </a:r>
            <a:r>
              <a:rPr lang="en-US" sz="2400" dirty="0" smtClean="0"/>
              <a:t>fast.</a:t>
            </a:r>
            <a:r>
              <a:rPr lang="en-US" sz="2400" baseline="30000" dirty="0"/>
              <a:t> </a:t>
            </a:r>
            <a:r>
              <a:rPr lang="en-US" sz="2400" dirty="0" smtClean="0"/>
              <a:t>The </a:t>
            </a:r>
            <a:r>
              <a:rPr lang="en-US" sz="2400" dirty="0"/>
              <a:t>thickest snow cover ever was measured in </a:t>
            </a:r>
            <a:r>
              <a:rPr lang="en-US" sz="2400" dirty="0" err="1"/>
              <a:t>Kilpisjärvi</a:t>
            </a:r>
            <a:r>
              <a:rPr lang="en-US" sz="2400" dirty="0"/>
              <a:t> in 19 April 1997 and it was 190 cm</a:t>
            </a:r>
            <a:r>
              <a:rPr lang="en-US" sz="2400" dirty="0" smtClean="0"/>
              <a:t>.</a:t>
            </a:r>
            <a:endParaRPr lang="en-US" sz="2400" dirty="0"/>
          </a:p>
          <a:p>
            <a:r>
              <a:rPr lang="en-US" sz="2400" dirty="0"/>
              <a:t>Due to the warming effect of the Arctic Sea, the coldest spot is not located in northernmost Lapland but in the north-western corner. The annual mean temperature varies from a couple of degrees below zero in Northwest to a couple of degrees above zero in the southwest (Kemi-Tornio area</a:t>
            </a:r>
            <a:r>
              <a:rPr lang="en-US" sz="2400" dirty="0" smtClean="0"/>
              <a:t>).</a:t>
            </a:r>
            <a:endParaRPr lang="en-US" sz="2400" dirty="0"/>
          </a:p>
          <a:p>
            <a:endParaRPr lang="en-US" dirty="0"/>
          </a:p>
        </p:txBody>
      </p:sp>
    </p:spTree>
    <p:extLst>
      <p:ext uri="{BB962C8B-B14F-4D97-AF65-F5344CB8AC3E}">
        <p14:creationId xmlns:p14="http://schemas.microsoft.com/office/powerpoint/2010/main" val="36324330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Keminmaa</a:t>
            </a:r>
            <a:r>
              <a:rPr lang="en-US" dirty="0"/>
              <a:t> Church</a:t>
            </a:r>
          </a:p>
        </p:txBody>
      </p:sp>
      <p:pic>
        <p:nvPicPr>
          <p:cNvPr id="4" name="Content Placeholder 3"/>
          <p:cNvPicPr>
            <a:picLocks noGrp="1" noChangeAspect="1"/>
          </p:cNvPicPr>
          <p:nvPr>
            <p:ph idx="1"/>
          </p:nvPr>
        </p:nvPicPr>
        <p:blipFill>
          <a:blip r:embed="rId2"/>
          <a:stretch>
            <a:fillRect/>
          </a:stretch>
        </p:blipFill>
        <p:spPr>
          <a:xfrm>
            <a:off x="3559959" y="0"/>
            <a:ext cx="5146716" cy="6858000"/>
          </a:xfrm>
          <a:prstGeom prst="rect">
            <a:avLst/>
          </a:prstGeom>
        </p:spPr>
      </p:pic>
    </p:spTree>
    <p:extLst>
      <p:ext uri="{BB962C8B-B14F-4D97-AF65-F5344CB8AC3E}">
        <p14:creationId xmlns:p14="http://schemas.microsoft.com/office/powerpoint/2010/main" val="28209132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23837"/>
            <a:ext cx="3200401" cy="4601183"/>
          </a:xfrm>
        </p:spPr>
        <p:txBody>
          <a:bodyPr>
            <a:normAutofit/>
          </a:bodyPr>
          <a:lstStyle/>
          <a:p>
            <a:r>
              <a:rPr lang="en-US" sz="2800" b="1" dirty="0"/>
              <a:t>A giant's kettle in </a:t>
            </a:r>
            <a:r>
              <a:rPr lang="en-US" sz="2800" b="1" dirty="0" err="1"/>
              <a:t>Salla</a:t>
            </a:r>
            <a:r>
              <a:rPr lang="en-US" sz="2800" b="1" dirty="0"/>
              <a:t>, one of the largest in the </a:t>
            </a:r>
            <a:r>
              <a:rPr lang="en-US" sz="2800" b="1" dirty="0" smtClean="0"/>
              <a:t>world. </a:t>
            </a:r>
            <a:endParaRPr lang="en-US" sz="2800" b="1" dirty="0"/>
          </a:p>
        </p:txBody>
      </p:sp>
      <p:pic>
        <p:nvPicPr>
          <p:cNvPr id="6" name="Content Placeholder 5"/>
          <p:cNvPicPr>
            <a:picLocks noGrp="1" noChangeAspect="1"/>
          </p:cNvPicPr>
          <p:nvPr>
            <p:ph idx="1"/>
          </p:nvPr>
        </p:nvPicPr>
        <p:blipFill>
          <a:blip r:embed="rId2"/>
          <a:stretch>
            <a:fillRect/>
          </a:stretch>
        </p:blipFill>
        <p:spPr>
          <a:xfrm>
            <a:off x="3048001" y="22720"/>
            <a:ext cx="9143999" cy="6858000"/>
          </a:xfrm>
          <a:prstGeom prst="rect">
            <a:avLst/>
          </a:prstGeom>
        </p:spPr>
      </p:pic>
    </p:spTree>
    <p:extLst>
      <p:ext uri="{BB962C8B-B14F-4D97-AF65-F5344CB8AC3E}">
        <p14:creationId xmlns:p14="http://schemas.microsoft.com/office/powerpoint/2010/main" val="25884569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Kettle</a:t>
            </a:r>
            <a:endParaRPr lang="en-US" dirty="0"/>
          </a:p>
        </p:txBody>
      </p:sp>
      <p:sp>
        <p:nvSpPr>
          <p:cNvPr id="3" name="Content Placeholder 2"/>
          <p:cNvSpPr>
            <a:spLocks noGrp="1"/>
          </p:cNvSpPr>
          <p:nvPr>
            <p:ph idx="1"/>
          </p:nvPr>
        </p:nvSpPr>
        <p:spPr>
          <a:xfrm>
            <a:off x="3683000" y="304800"/>
            <a:ext cx="7912100" cy="5803900"/>
          </a:xfrm>
        </p:spPr>
        <p:txBody>
          <a:bodyPr>
            <a:noAutofit/>
          </a:bodyPr>
          <a:lstStyle/>
          <a:p>
            <a:r>
              <a:rPr lang="en-US" sz="2800" dirty="0"/>
              <a:t>A kettle (kettle hole, pothole) is a shallow, sediment-filled body of water formed by retreating glaciers or draining floodwaters. The kettles are formed as a result of blocks of ice calving from glaciers and becoming submerged in the sediment on the outwash plain. Another source is the sudden drainage of an ice-dammed lake. When the block melts, the hole it leaves behind is a kettle. As the ice melts, ramparts can form around the edge of the kettle hole. The lakes that fill these holes are seldom more than 10 m (33 </a:t>
            </a:r>
            <a:r>
              <a:rPr lang="en-US" sz="2800" dirty="0" err="1"/>
              <a:t>ft</a:t>
            </a:r>
            <a:r>
              <a:rPr lang="en-US" sz="2800" dirty="0"/>
              <a:t>) deep and eventually become filled with sediment. In acid conditions, a kettle bog may form but in alkaline conditions, it will be kettle peatland.</a:t>
            </a:r>
          </a:p>
        </p:txBody>
      </p:sp>
    </p:spTree>
    <p:extLst>
      <p:ext uri="{BB962C8B-B14F-4D97-AF65-F5344CB8AC3E}">
        <p14:creationId xmlns:p14="http://schemas.microsoft.com/office/powerpoint/2010/main" val="15998955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bilingual (Finnish and Sámi) street sign</a:t>
            </a:r>
          </a:p>
        </p:txBody>
      </p:sp>
      <p:pic>
        <p:nvPicPr>
          <p:cNvPr id="4" name="Content Placeholder 3"/>
          <p:cNvPicPr>
            <a:picLocks noGrp="1" noChangeAspect="1"/>
          </p:cNvPicPr>
          <p:nvPr>
            <p:ph idx="1"/>
          </p:nvPr>
        </p:nvPicPr>
        <p:blipFill>
          <a:blip r:embed="rId2"/>
          <a:stretch>
            <a:fillRect/>
          </a:stretch>
        </p:blipFill>
        <p:spPr>
          <a:xfrm>
            <a:off x="3048001" y="0"/>
            <a:ext cx="9143999" cy="6858000"/>
          </a:xfrm>
          <a:prstGeom prst="rect">
            <a:avLst/>
          </a:prstGeom>
        </p:spPr>
      </p:pic>
    </p:spTree>
    <p:extLst>
      <p:ext uri="{BB962C8B-B14F-4D97-AF65-F5344CB8AC3E}">
        <p14:creationId xmlns:p14="http://schemas.microsoft.com/office/powerpoint/2010/main" val="40237672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28408"/>
            <a:ext cx="1910020" cy="4601183"/>
          </a:xfrm>
        </p:spPr>
        <p:txBody>
          <a:bodyPr/>
          <a:lstStyle/>
          <a:p>
            <a:r>
              <a:rPr lang="en-US" dirty="0"/>
              <a:t>A view from Saana fell</a:t>
            </a:r>
          </a:p>
        </p:txBody>
      </p:sp>
      <p:pic>
        <p:nvPicPr>
          <p:cNvPr id="4" name="Content Placeholder 3"/>
          <p:cNvPicPr>
            <a:picLocks noGrp="1" noChangeAspect="1"/>
          </p:cNvPicPr>
          <p:nvPr>
            <p:ph idx="1"/>
          </p:nvPr>
        </p:nvPicPr>
        <p:blipFill>
          <a:blip r:embed="rId2"/>
          <a:stretch>
            <a:fillRect/>
          </a:stretch>
        </p:blipFill>
        <p:spPr>
          <a:xfrm>
            <a:off x="1910020" y="0"/>
            <a:ext cx="10281980" cy="6858000"/>
          </a:xfrm>
          <a:prstGeom prst="rect">
            <a:avLst/>
          </a:prstGeom>
        </p:spPr>
      </p:pic>
    </p:spTree>
    <p:extLst>
      <p:ext uri="{BB962C8B-B14F-4D97-AF65-F5344CB8AC3E}">
        <p14:creationId xmlns:p14="http://schemas.microsoft.com/office/powerpoint/2010/main" val="29852919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Fell</a:t>
            </a:r>
            <a:endParaRPr lang="en-US" dirty="0"/>
          </a:p>
        </p:txBody>
      </p:sp>
      <p:sp>
        <p:nvSpPr>
          <p:cNvPr id="3" name="Content Placeholder 2"/>
          <p:cNvSpPr>
            <a:spLocks noGrp="1"/>
          </p:cNvSpPr>
          <p:nvPr>
            <p:ph idx="1"/>
          </p:nvPr>
        </p:nvSpPr>
        <p:spPr/>
        <p:txBody>
          <a:bodyPr>
            <a:normAutofit/>
          </a:bodyPr>
          <a:lstStyle/>
          <a:p>
            <a:r>
              <a:rPr lang="en-US" sz="3200" dirty="0"/>
              <a:t>A fell (from Old Norse fell, </a:t>
            </a:r>
            <a:r>
              <a:rPr lang="en-US" sz="3200" dirty="0" err="1"/>
              <a:t>fjall</a:t>
            </a:r>
            <a:r>
              <a:rPr lang="en-US" sz="3200" dirty="0"/>
              <a:t>, "mountain") is a high and barren landscape feature, such as a mountain range or moor-covered hills. The term is most often employed in Fennoscandia, the Isle of Man, parts of Northern England, and Scotland</a:t>
            </a:r>
          </a:p>
        </p:txBody>
      </p:sp>
    </p:spTree>
    <p:extLst>
      <p:ext uri="{BB962C8B-B14F-4D97-AF65-F5344CB8AC3E}">
        <p14:creationId xmlns:p14="http://schemas.microsoft.com/office/powerpoint/2010/main" val="8632313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905000" y="0"/>
            <a:ext cx="10287000" cy="6858000"/>
          </a:xfrm>
          <a:prstGeom prst="rect">
            <a:avLst/>
          </a:prstGeom>
        </p:spPr>
      </p:pic>
    </p:spTree>
    <p:extLst>
      <p:ext uri="{BB962C8B-B14F-4D97-AF65-F5344CB8AC3E}">
        <p14:creationId xmlns:p14="http://schemas.microsoft.com/office/powerpoint/2010/main" val="21110220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330200"/>
            <a:ext cx="12192000" cy="6030450"/>
          </a:xfrm>
          <a:prstGeom prst="rect">
            <a:avLst/>
          </a:prstGeom>
        </p:spPr>
      </p:pic>
    </p:spTree>
    <p:extLst>
      <p:ext uri="{BB962C8B-B14F-4D97-AF65-F5344CB8AC3E}">
        <p14:creationId xmlns:p14="http://schemas.microsoft.com/office/powerpoint/2010/main" val="42686581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Lapland</a:t>
            </a:r>
            <a:r>
              <a:rPr lang="en-US" smtClean="0"/>
              <a:t>, Finland</a:t>
            </a:r>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51400" y="0"/>
            <a:ext cx="5337423" cy="6831902"/>
          </a:xfrm>
        </p:spPr>
      </p:pic>
    </p:spTree>
    <p:extLst>
      <p:ext uri="{BB962C8B-B14F-4D97-AF65-F5344CB8AC3E}">
        <p14:creationId xmlns:p14="http://schemas.microsoft.com/office/powerpoint/2010/main" val="40059916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895325" y="0"/>
            <a:ext cx="9797143" cy="6858000"/>
          </a:xfrm>
          <a:prstGeom prst="rect">
            <a:avLst/>
          </a:prstGeom>
        </p:spPr>
      </p:pic>
    </p:spTree>
    <p:extLst>
      <p:ext uri="{BB962C8B-B14F-4D97-AF65-F5344CB8AC3E}">
        <p14:creationId xmlns:p14="http://schemas.microsoft.com/office/powerpoint/2010/main" val="38140315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795338" y="0"/>
            <a:ext cx="10972800" cy="6858000"/>
          </a:xfrm>
          <a:prstGeom prst="rect">
            <a:avLst/>
          </a:prstGeom>
        </p:spPr>
      </p:pic>
    </p:spTree>
    <p:extLst>
      <p:ext uri="{BB962C8B-B14F-4D97-AF65-F5344CB8AC3E}">
        <p14:creationId xmlns:p14="http://schemas.microsoft.com/office/powerpoint/2010/main" val="1640193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685522" y="0"/>
            <a:ext cx="9143999" cy="6858000"/>
          </a:xfrm>
          <a:prstGeom prst="rect">
            <a:avLst/>
          </a:prstGeom>
        </p:spPr>
      </p:pic>
    </p:spTree>
    <p:extLst>
      <p:ext uri="{BB962C8B-B14F-4D97-AF65-F5344CB8AC3E}">
        <p14:creationId xmlns:p14="http://schemas.microsoft.com/office/powerpoint/2010/main" val="6660862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7154" y="0"/>
            <a:ext cx="12219154" cy="6858000"/>
          </a:xfrm>
          <a:prstGeom prst="rect">
            <a:avLst/>
          </a:prstGeom>
        </p:spPr>
      </p:pic>
    </p:spTree>
    <p:extLst>
      <p:ext uri="{BB962C8B-B14F-4D97-AF65-F5344CB8AC3E}">
        <p14:creationId xmlns:p14="http://schemas.microsoft.com/office/powerpoint/2010/main" val="31235376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698222" y="0"/>
            <a:ext cx="9143999" cy="6858000"/>
          </a:xfrm>
          <a:prstGeom prst="rect">
            <a:avLst/>
          </a:prstGeom>
        </p:spPr>
      </p:pic>
    </p:spTree>
    <p:extLst>
      <p:ext uri="{BB962C8B-B14F-4D97-AF65-F5344CB8AC3E}">
        <p14:creationId xmlns:p14="http://schemas.microsoft.com/office/powerpoint/2010/main" val="267644088"/>
      </p:ext>
    </p:extLst>
  </p:cSld>
  <p:clrMapOvr>
    <a:masterClrMapping/>
  </p:clrMapOvr>
</p:sld>
</file>

<file path=ppt/theme/theme1.xml><?xml version="1.0" encoding="utf-8"?>
<a:theme xmlns:a="http://schemas.openxmlformats.org/drawingml/2006/main" name="Frame">
  <a:themeElements>
    <a:clrScheme name="Fram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39D77354-939E-4A26-AE51-B3F9618B14B7}"/>
    </a:ext>
  </a:extLst>
</a:theme>
</file>

<file path=docProps/app.xml><?xml version="1.0" encoding="utf-8"?>
<Properties xmlns="http://schemas.openxmlformats.org/officeDocument/2006/extended-properties" xmlns:vt="http://schemas.openxmlformats.org/officeDocument/2006/docPropsVTypes">
  <Template>TM03457475[[fn=Frame]]</Template>
  <TotalTime>68</TotalTime>
  <Words>478</Words>
  <Application>Microsoft Office PowerPoint</Application>
  <PresentationFormat>Widescreen</PresentationFormat>
  <Paragraphs>24</Paragraphs>
  <Slides>37</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37</vt:i4>
      </vt:variant>
    </vt:vector>
  </HeadingPairs>
  <TitlesOfParts>
    <vt:vector size="40" baseType="lpstr">
      <vt:lpstr>Corbel</vt:lpstr>
      <vt:lpstr>Wingdings 2</vt:lpstr>
      <vt:lpstr>Frame</vt:lpstr>
      <vt:lpstr>Lapland, Finland </vt:lpstr>
      <vt:lpstr>Lapland is the largest and northernmost region of Finland. The municipalities in the region cooperate in a Regional Council.</vt:lpstr>
      <vt:lpstr>PowerPoint Presentation</vt:lpstr>
      <vt:lpstr>Lapland, Finland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Yes, in Finland!</vt:lpstr>
      <vt:lpstr>PowerPoint Presentation</vt:lpstr>
      <vt:lpstr>PowerPoint Presentation</vt:lpstr>
      <vt:lpstr>PowerPoint Presentation</vt:lpstr>
      <vt:lpstr>PowerPoint Presentation</vt:lpstr>
      <vt:lpstr>PowerPoint Presentation</vt:lpstr>
      <vt:lpstr>Enontekiö Church, a typical after-World War II-erected church</vt:lpstr>
      <vt:lpstr>Reindeer in Enontekiö</vt:lpstr>
      <vt:lpstr>Utsjoki Church and church cabins; the northernmost church in Finland</vt:lpstr>
      <vt:lpstr>Tornio Town Hall</vt:lpstr>
      <vt:lpstr>Wilderness in Enontekiö</vt:lpstr>
      <vt:lpstr>A view towards Lake Inari</vt:lpstr>
      <vt:lpstr>A general view of Kemi town centre with Gulf of Bothnia in the background</vt:lpstr>
      <vt:lpstr>Pielpajärvi Wilderness Church from 1760 managed to avoid getting burnt in World War II</vt:lpstr>
      <vt:lpstr>Kemijärvi town centre</vt:lpstr>
      <vt:lpstr>Architecture in Kemi</vt:lpstr>
      <vt:lpstr>Keminmaa Church</vt:lpstr>
      <vt:lpstr>A giant's kettle in Salla, one of the largest in the world. </vt:lpstr>
      <vt:lpstr>Kettle</vt:lpstr>
      <vt:lpstr>A bilingual (Finnish and Sámi) street sign</vt:lpstr>
      <vt:lpstr>A view from Saana fell</vt:lpstr>
      <vt:lpstr>Fell</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Lapland, Finland</dc:title>
  <dc:creator>Joseph Naumann</dc:creator>
  <cp:lastModifiedBy>Joseph Naumann</cp:lastModifiedBy>
  <cp:revision>7</cp:revision>
  <dcterms:created xsi:type="dcterms:W3CDTF">2017-01-15T19:09:16Z</dcterms:created>
  <dcterms:modified xsi:type="dcterms:W3CDTF">2017-01-15T20:17:23Z</dcterms:modified>
</cp:coreProperties>
</file>