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83" r:id="rId3"/>
    <p:sldId id="257" r:id="rId4"/>
    <p:sldId id="279" r:id="rId5"/>
    <p:sldId id="258" r:id="rId6"/>
    <p:sldId id="280" r:id="rId7"/>
    <p:sldId id="278" r:id="rId8"/>
    <p:sldId id="281" r:id="rId9"/>
    <p:sldId id="259" r:id="rId10"/>
    <p:sldId id="285" r:id="rId11"/>
    <p:sldId id="260" r:id="rId12"/>
    <p:sldId id="284" r:id="rId13"/>
    <p:sldId id="261" r:id="rId14"/>
    <p:sldId id="262" r:id="rId15"/>
    <p:sldId id="263" r:id="rId16"/>
    <p:sldId id="264" r:id="rId17"/>
    <p:sldId id="265" r:id="rId18"/>
    <p:sldId id="266" r:id="rId19"/>
    <p:sldId id="282" r:id="rId20"/>
    <p:sldId id="290" r:id="rId21"/>
    <p:sldId id="267" r:id="rId22"/>
    <p:sldId id="268" r:id="rId23"/>
    <p:sldId id="269" r:id="rId24"/>
    <p:sldId id="270" r:id="rId25"/>
    <p:sldId id="271" r:id="rId26"/>
    <p:sldId id="272" r:id="rId27"/>
    <p:sldId id="273" r:id="rId28"/>
    <p:sldId id="289" r:id="rId29"/>
    <p:sldId id="274" r:id="rId30"/>
    <p:sldId id="275" r:id="rId31"/>
    <p:sldId id="292" r:id="rId32"/>
    <p:sldId id="276" r:id="rId33"/>
    <p:sldId id="277" r:id="rId34"/>
    <p:sldId id="286" r:id="rId35"/>
    <p:sldId id="287" r:id="rId36"/>
    <p:sldId id="288" r:id="rId37"/>
    <p:sldId id="291" r:id="rId38"/>
    <p:sldId id="293" r:id="rId39"/>
    <p:sldId id="294" r:id="rId40"/>
    <p:sldId id="296" r:id="rId41"/>
    <p:sldId id="295" r:id="rId42"/>
    <p:sldId id="297"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1" autoAdjust="0"/>
    <p:restoredTop sz="94660"/>
  </p:normalViewPr>
  <p:slideViewPr>
    <p:cSldViewPr snapToGrid="0">
      <p:cViewPr varScale="1">
        <p:scale>
          <a:sx n="76" d="100"/>
          <a:sy n="76" d="100"/>
        </p:scale>
        <p:origin x="9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12/29/2016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12/29/2016</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12/29/2016</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12/29/2016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12/29/2016</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12/29/2016</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800475"/>
            <a:ext cx="12192000" cy="3057525"/>
          </a:xfrm>
          <a:prstGeom prst="rect">
            <a:avLst/>
          </a:prstGeom>
        </p:spPr>
      </p:pic>
      <p:pic>
        <p:nvPicPr>
          <p:cNvPr id="6" name="Picture 5"/>
          <p:cNvPicPr>
            <a:picLocks noChangeAspect="1"/>
          </p:cNvPicPr>
          <p:nvPr/>
        </p:nvPicPr>
        <p:blipFill rotWithShape="1">
          <a:blip r:embed="rId3"/>
          <a:srcRect t="6258"/>
          <a:stretch/>
        </p:blipFill>
        <p:spPr>
          <a:xfrm>
            <a:off x="0" y="0"/>
            <a:ext cx="12192000" cy="3687673"/>
          </a:xfrm>
          <a:prstGeom prst="rect">
            <a:avLst/>
          </a:prstGeom>
        </p:spPr>
      </p:pic>
      <p:sp>
        <p:nvSpPr>
          <p:cNvPr id="2" name="Title 1"/>
          <p:cNvSpPr>
            <a:spLocks noGrp="1"/>
          </p:cNvSpPr>
          <p:nvPr>
            <p:ph type="ctrTitle"/>
          </p:nvPr>
        </p:nvSpPr>
        <p:spPr>
          <a:xfrm>
            <a:off x="3347915" y="3320744"/>
            <a:ext cx="7315200" cy="1279652"/>
          </a:xfrm>
        </p:spPr>
        <p:txBody>
          <a:bodyPr/>
          <a:lstStyle/>
          <a:p>
            <a:r>
              <a:rPr lang="en-US" dirty="0" smtClean="0"/>
              <a:t>Dresden, Germany</a:t>
            </a:r>
            <a:endParaRPr lang="en-US" dirty="0"/>
          </a:p>
        </p:txBody>
      </p:sp>
    </p:spTree>
    <p:extLst>
      <p:ext uri="{BB962C8B-B14F-4D97-AF65-F5344CB8AC3E}">
        <p14:creationId xmlns:p14="http://schemas.microsoft.com/office/powerpoint/2010/main" val="341180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72822" y="0"/>
            <a:ext cx="9143999" cy="6858000"/>
          </a:xfrm>
          <a:prstGeom prst="rect">
            <a:avLst/>
          </a:prstGeom>
        </p:spPr>
      </p:pic>
    </p:spTree>
    <p:extLst>
      <p:ext uri="{BB962C8B-B14F-4D97-AF65-F5344CB8AC3E}">
        <p14:creationId xmlns:p14="http://schemas.microsoft.com/office/powerpoint/2010/main" val="3288775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472701" y="0"/>
            <a:ext cx="8414724" cy="6858000"/>
          </a:xfrm>
          <a:prstGeom prst="rect">
            <a:avLst/>
          </a:prstGeom>
        </p:spPr>
      </p:pic>
    </p:spTree>
    <p:extLst>
      <p:ext uri="{BB962C8B-B14F-4D97-AF65-F5344CB8AC3E}">
        <p14:creationId xmlns:p14="http://schemas.microsoft.com/office/powerpoint/2010/main" val="2402071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511174" y="2539871"/>
            <a:ext cx="4521203" cy="1498859"/>
          </a:xfrm>
        </p:spPr>
        <p:txBody>
          <a:bodyPr/>
          <a:lstStyle/>
          <a:p>
            <a:r>
              <a:rPr lang="en-US" dirty="0"/>
              <a:t>The </a:t>
            </a:r>
            <a:r>
              <a:rPr lang="en-US" dirty="0" err="1"/>
              <a:t>Semperoper</a:t>
            </a:r>
            <a:endParaRPr lang="en-US" dirty="0"/>
          </a:p>
        </p:txBody>
      </p:sp>
      <p:pic>
        <p:nvPicPr>
          <p:cNvPr id="4" name="Content Placeholder 3"/>
          <p:cNvPicPr>
            <a:picLocks noGrp="1" noChangeAspect="1"/>
          </p:cNvPicPr>
          <p:nvPr>
            <p:ph idx="1"/>
          </p:nvPr>
        </p:nvPicPr>
        <p:blipFill>
          <a:blip r:embed="rId2"/>
          <a:stretch>
            <a:fillRect/>
          </a:stretch>
        </p:blipFill>
        <p:spPr>
          <a:xfrm>
            <a:off x="1498858" y="0"/>
            <a:ext cx="10281980" cy="6858000"/>
          </a:xfrm>
          <a:prstGeom prst="rect">
            <a:avLst/>
          </a:prstGeom>
        </p:spPr>
      </p:pic>
    </p:spTree>
    <p:extLst>
      <p:ext uri="{BB962C8B-B14F-4D97-AF65-F5344CB8AC3E}">
        <p14:creationId xmlns:p14="http://schemas.microsoft.com/office/powerpoint/2010/main" val="706515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5505" y="0"/>
            <a:ext cx="10293433" cy="6858000"/>
          </a:xfrm>
          <a:prstGeom prst="rect">
            <a:avLst/>
          </a:prstGeom>
        </p:spPr>
      </p:pic>
    </p:spTree>
    <p:extLst>
      <p:ext uri="{BB962C8B-B14F-4D97-AF65-F5344CB8AC3E}">
        <p14:creationId xmlns:p14="http://schemas.microsoft.com/office/powerpoint/2010/main" val="3856033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27388" y="0"/>
            <a:ext cx="10178850" cy="6858000"/>
          </a:xfrm>
          <a:prstGeom prst="rect">
            <a:avLst/>
          </a:prstGeom>
        </p:spPr>
      </p:pic>
    </p:spTree>
    <p:extLst>
      <p:ext uri="{BB962C8B-B14F-4D97-AF65-F5344CB8AC3E}">
        <p14:creationId xmlns:p14="http://schemas.microsoft.com/office/powerpoint/2010/main" val="510937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22325" y="0"/>
            <a:ext cx="9797143" cy="6858000"/>
          </a:xfrm>
          <a:prstGeom prst="rect">
            <a:avLst/>
          </a:prstGeom>
        </p:spPr>
      </p:pic>
    </p:spTree>
    <p:extLst>
      <p:ext uri="{BB962C8B-B14F-4D97-AF65-F5344CB8AC3E}">
        <p14:creationId xmlns:p14="http://schemas.microsoft.com/office/powerpoint/2010/main" val="326867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57801" y="0"/>
            <a:ext cx="9661890" cy="6858000"/>
          </a:xfrm>
          <a:prstGeom prst="rect">
            <a:avLst/>
          </a:prstGeom>
        </p:spPr>
      </p:pic>
    </p:spTree>
    <p:extLst>
      <p:ext uri="{BB962C8B-B14F-4D97-AF65-F5344CB8AC3E}">
        <p14:creationId xmlns:p14="http://schemas.microsoft.com/office/powerpoint/2010/main" val="4215822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60122" y="0"/>
            <a:ext cx="9143999" cy="6858000"/>
          </a:xfrm>
          <a:prstGeom prst="rect">
            <a:avLst/>
          </a:prstGeom>
        </p:spPr>
      </p:pic>
    </p:spTree>
    <p:extLst>
      <p:ext uri="{BB962C8B-B14F-4D97-AF65-F5344CB8AC3E}">
        <p14:creationId xmlns:p14="http://schemas.microsoft.com/office/powerpoint/2010/main" val="3768186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10886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Dresden </a:t>
            </a:r>
            <a:r>
              <a:rPr lang="en-US" dirty="0" err="1"/>
              <a:t>Frauenkirche</a:t>
            </a:r>
            <a:endParaRPr lang="en-US" dirty="0"/>
          </a:p>
        </p:txBody>
      </p:sp>
      <p:pic>
        <p:nvPicPr>
          <p:cNvPr id="6" name="Content Placeholder 5"/>
          <p:cNvPicPr>
            <a:picLocks noGrp="1" noChangeAspect="1"/>
          </p:cNvPicPr>
          <p:nvPr>
            <p:ph idx="1"/>
          </p:nvPr>
        </p:nvPicPr>
        <p:blipFill>
          <a:blip r:embed="rId2"/>
          <a:stretch>
            <a:fillRect/>
          </a:stretch>
        </p:blipFill>
        <p:spPr>
          <a:xfrm>
            <a:off x="3463946" y="0"/>
            <a:ext cx="4791615" cy="6858000"/>
          </a:xfrm>
          <a:prstGeom prst="rect">
            <a:avLst/>
          </a:prstGeom>
        </p:spPr>
      </p:pic>
    </p:spTree>
    <p:extLst>
      <p:ext uri="{BB962C8B-B14F-4D97-AF65-F5344CB8AC3E}">
        <p14:creationId xmlns:p14="http://schemas.microsoft.com/office/powerpoint/2010/main" val="197697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2800"/>
            <a:ext cx="3416299" cy="1203882"/>
          </a:xfrm>
        </p:spPr>
        <p:txBody>
          <a:bodyPr/>
          <a:lstStyle/>
          <a:p>
            <a:r>
              <a:rPr lang="en-US" dirty="0" smtClean="0"/>
              <a:t>View over Dresden Basin</a:t>
            </a:r>
            <a:endParaRPr lang="en-US" dirty="0"/>
          </a:p>
        </p:txBody>
      </p:sp>
      <p:pic>
        <p:nvPicPr>
          <p:cNvPr id="4" name="Content Placeholder 3"/>
          <p:cNvPicPr>
            <a:picLocks noGrp="1" noChangeAspect="1"/>
          </p:cNvPicPr>
          <p:nvPr>
            <p:ph idx="1"/>
          </p:nvPr>
        </p:nvPicPr>
        <p:blipFill>
          <a:blip r:embed="rId2"/>
          <a:stretch>
            <a:fillRect/>
          </a:stretch>
        </p:blipFill>
        <p:spPr>
          <a:xfrm>
            <a:off x="0" y="2016681"/>
            <a:ext cx="12750800" cy="4841319"/>
          </a:xfrm>
          <a:prstGeom prst="rect">
            <a:avLst/>
          </a:prstGeom>
        </p:spPr>
      </p:pic>
    </p:spTree>
    <p:extLst>
      <p:ext uri="{BB962C8B-B14F-4D97-AF65-F5344CB8AC3E}">
        <p14:creationId xmlns:p14="http://schemas.microsoft.com/office/powerpoint/2010/main" val="1699692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432956" y="0"/>
            <a:ext cx="5180735" cy="6858000"/>
          </a:xfrm>
          <a:prstGeom prst="rect">
            <a:avLst/>
          </a:prstGeom>
        </p:spPr>
      </p:pic>
    </p:spTree>
    <p:extLst>
      <p:ext uri="{BB962C8B-B14F-4D97-AF65-F5344CB8AC3E}">
        <p14:creationId xmlns:p14="http://schemas.microsoft.com/office/powerpoint/2010/main" val="2911188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87405" y="0"/>
            <a:ext cx="10293433" cy="6858000"/>
          </a:xfrm>
          <a:prstGeom prst="rect">
            <a:avLst/>
          </a:prstGeom>
        </p:spPr>
      </p:pic>
    </p:spTree>
    <p:extLst>
      <p:ext uri="{BB962C8B-B14F-4D97-AF65-F5344CB8AC3E}">
        <p14:creationId xmlns:p14="http://schemas.microsoft.com/office/powerpoint/2010/main" val="4078160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47422" y="0"/>
            <a:ext cx="9143999" cy="6858000"/>
          </a:xfrm>
          <a:prstGeom prst="rect">
            <a:avLst/>
          </a:prstGeom>
        </p:spPr>
      </p:pic>
    </p:spTree>
    <p:extLst>
      <p:ext uri="{BB962C8B-B14F-4D97-AF65-F5344CB8AC3E}">
        <p14:creationId xmlns:p14="http://schemas.microsoft.com/office/powerpoint/2010/main" val="1419407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72822" y="0"/>
            <a:ext cx="9143999" cy="6858000"/>
          </a:xfrm>
          <a:prstGeom prst="rect">
            <a:avLst/>
          </a:prstGeom>
        </p:spPr>
      </p:pic>
    </p:spTree>
    <p:extLst>
      <p:ext uri="{BB962C8B-B14F-4D97-AF65-F5344CB8AC3E}">
        <p14:creationId xmlns:p14="http://schemas.microsoft.com/office/powerpoint/2010/main" val="2041680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85522" y="0"/>
            <a:ext cx="9143999" cy="6858000"/>
          </a:xfrm>
          <a:prstGeom prst="rect">
            <a:avLst/>
          </a:prstGeom>
        </p:spPr>
      </p:pic>
    </p:spTree>
    <p:extLst>
      <p:ext uri="{BB962C8B-B14F-4D97-AF65-F5344CB8AC3E}">
        <p14:creationId xmlns:p14="http://schemas.microsoft.com/office/powerpoint/2010/main" val="4006414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21667" y="0"/>
            <a:ext cx="9205368" cy="6858000"/>
          </a:xfrm>
          <a:prstGeom prst="rect">
            <a:avLst/>
          </a:prstGeom>
        </p:spPr>
      </p:pic>
    </p:spTree>
    <p:extLst>
      <p:ext uri="{BB962C8B-B14F-4D97-AF65-F5344CB8AC3E}">
        <p14:creationId xmlns:p14="http://schemas.microsoft.com/office/powerpoint/2010/main" val="3236071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98222" y="0"/>
            <a:ext cx="9143999" cy="6858000"/>
          </a:xfrm>
          <a:prstGeom prst="rect">
            <a:avLst/>
          </a:prstGeom>
        </p:spPr>
      </p:pic>
    </p:spTree>
    <p:extLst>
      <p:ext uri="{BB962C8B-B14F-4D97-AF65-F5344CB8AC3E}">
        <p14:creationId xmlns:p14="http://schemas.microsoft.com/office/powerpoint/2010/main" val="3401407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72822" y="0"/>
            <a:ext cx="9143999" cy="6858000"/>
          </a:xfrm>
          <a:prstGeom prst="rect">
            <a:avLst/>
          </a:prstGeom>
        </p:spPr>
      </p:pic>
    </p:spTree>
    <p:extLst>
      <p:ext uri="{BB962C8B-B14F-4D97-AF65-F5344CB8AC3E}">
        <p14:creationId xmlns:p14="http://schemas.microsoft.com/office/powerpoint/2010/main" val="4020139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240027" y="0"/>
            <a:ext cx="8522562" cy="6858000"/>
          </a:xfrm>
          <a:prstGeom prst="rect">
            <a:avLst/>
          </a:prstGeom>
        </p:spPr>
      </p:pic>
    </p:spTree>
    <p:extLst>
      <p:ext uri="{BB962C8B-B14F-4D97-AF65-F5344CB8AC3E}">
        <p14:creationId xmlns:p14="http://schemas.microsoft.com/office/powerpoint/2010/main" val="3221781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7835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Dresden is the capital city and after Leipzig the second largest city of the Free State of Saxony in Germany.</a:t>
            </a:r>
            <a:br>
              <a:rPr lang="en-US" dirty="0"/>
            </a:br>
            <a:r>
              <a:rPr lang="en-US" dirty="0"/>
              <a:t/>
            </a:r>
            <a:br>
              <a:rPr lang="en-US" dirty="0"/>
            </a:br>
            <a:r>
              <a:rPr lang="en-US" dirty="0"/>
              <a:t>It is situated in a valley on the River Elbe.</a:t>
            </a:r>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3605151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22325" y="0"/>
            <a:ext cx="9797143" cy="6858000"/>
          </a:xfrm>
          <a:prstGeom prst="rect">
            <a:avLst/>
          </a:prstGeom>
        </p:spPr>
      </p:pic>
    </p:spTree>
    <p:extLst>
      <p:ext uri="{BB962C8B-B14F-4D97-AF65-F5344CB8AC3E}">
        <p14:creationId xmlns:p14="http://schemas.microsoft.com/office/powerpoint/2010/main" val="3469890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1684" y="0"/>
            <a:ext cx="11550316" cy="6858000"/>
          </a:xfrm>
          <a:prstGeom prst="rect">
            <a:avLst/>
          </a:prstGeom>
        </p:spPr>
      </p:pic>
      <p:sp>
        <p:nvSpPr>
          <p:cNvPr id="2" name="Title 1"/>
          <p:cNvSpPr>
            <a:spLocks noGrp="1"/>
          </p:cNvSpPr>
          <p:nvPr>
            <p:ph type="title"/>
          </p:nvPr>
        </p:nvSpPr>
        <p:spPr>
          <a:xfrm>
            <a:off x="5307518" y="1"/>
            <a:ext cx="6884481" cy="1130300"/>
          </a:xfrm>
        </p:spPr>
        <p:txBody>
          <a:bodyPr/>
          <a:lstStyle/>
          <a:p>
            <a:r>
              <a:rPr lang="en-US" dirty="0"/>
              <a:t>Dresden Castle</a:t>
            </a:r>
          </a:p>
        </p:txBody>
      </p:sp>
    </p:spTree>
    <p:extLst>
      <p:ext uri="{BB962C8B-B14F-4D97-AF65-F5344CB8AC3E}">
        <p14:creationId xmlns:p14="http://schemas.microsoft.com/office/powerpoint/2010/main" val="2088339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67188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4225" y="0"/>
            <a:ext cx="9797143" cy="6858000"/>
          </a:xfrm>
          <a:prstGeom prst="rect">
            <a:avLst/>
          </a:prstGeom>
        </p:spPr>
      </p:pic>
    </p:spTree>
    <p:extLst>
      <p:ext uri="{BB962C8B-B14F-4D97-AF65-F5344CB8AC3E}">
        <p14:creationId xmlns:p14="http://schemas.microsoft.com/office/powerpoint/2010/main" val="3826434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75574" y="0"/>
            <a:ext cx="10017964" cy="6858000"/>
          </a:xfrm>
          <a:prstGeom prst="rect">
            <a:avLst/>
          </a:prstGeom>
        </p:spPr>
      </p:pic>
    </p:spTree>
    <p:extLst>
      <p:ext uri="{BB962C8B-B14F-4D97-AF65-F5344CB8AC3E}">
        <p14:creationId xmlns:p14="http://schemas.microsoft.com/office/powerpoint/2010/main" val="2015639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009650"/>
            <a:ext cx="12192000" cy="5848350"/>
          </a:xfrm>
          <a:prstGeom prst="rect">
            <a:avLst/>
          </a:prstGeom>
        </p:spPr>
      </p:pic>
      <p:sp>
        <p:nvSpPr>
          <p:cNvPr id="2" name="Title 1"/>
          <p:cNvSpPr>
            <a:spLocks noGrp="1"/>
          </p:cNvSpPr>
          <p:nvPr>
            <p:ph type="title"/>
          </p:nvPr>
        </p:nvSpPr>
        <p:spPr>
          <a:xfrm>
            <a:off x="3504118" y="1"/>
            <a:ext cx="7392481" cy="1009650"/>
          </a:xfrm>
        </p:spPr>
        <p:txBody>
          <a:bodyPr/>
          <a:lstStyle/>
          <a:p>
            <a:r>
              <a:rPr lang="en-US" dirty="0" smtClean="0">
                <a:solidFill>
                  <a:schemeClr val="tx1"/>
                </a:solidFill>
              </a:rPr>
              <a:t>New synagogue</a:t>
            </a:r>
            <a:endParaRPr lang="en-US" dirty="0">
              <a:solidFill>
                <a:schemeClr val="tx1"/>
              </a:solidFill>
            </a:endParaRPr>
          </a:p>
        </p:txBody>
      </p:sp>
    </p:spTree>
    <p:extLst>
      <p:ext uri="{BB962C8B-B14F-4D97-AF65-F5344CB8AC3E}">
        <p14:creationId xmlns:p14="http://schemas.microsoft.com/office/powerpoint/2010/main" val="3416813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5538"/>
            <a:ext cx="3454400" cy="1093562"/>
          </a:xfrm>
        </p:spPr>
        <p:txBody>
          <a:bodyPr/>
          <a:lstStyle/>
          <a:p>
            <a:pPr algn="ctr"/>
            <a:r>
              <a:rPr lang="en-US" dirty="0"/>
              <a:t> </a:t>
            </a:r>
            <a:r>
              <a:rPr lang="en-US" dirty="0" err="1"/>
              <a:t>Glücksgas</a:t>
            </a:r>
            <a:r>
              <a:rPr lang="en-US" dirty="0"/>
              <a:t> Stadium</a:t>
            </a:r>
          </a:p>
        </p:txBody>
      </p:sp>
      <p:pic>
        <p:nvPicPr>
          <p:cNvPr id="4" name="Content Placeholder 3"/>
          <p:cNvPicPr>
            <a:picLocks noGrp="1" noChangeAspect="1"/>
          </p:cNvPicPr>
          <p:nvPr>
            <p:ph idx="1"/>
          </p:nvPr>
        </p:nvPicPr>
        <p:blipFill>
          <a:blip r:embed="rId2"/>
          <a:stretch>
            <a:fillRect/>
          </a:stretch>
        </p:blipFill>
        <p:spPr>
          <a:xfrm>
            <a:off x="0" y="1849099"/>
            <a:ext cx="12192000" cy="5008902"/>
          </a:xfrm>
          <a:prstGeom prst="rect">
            <a:avLst/>
          </a:prstGeom>
        </p:spPr>
      </p:pic>
    </p:spTree>
    <p:extLst>
      <p:ext uri="{BB962C8B-B14F-4D97-AF65-F5344CB8AC3E}">
        <p14:creationId xmlns:p14="http://schemas.microsoft.com/office/powerpoint/2010/main" val="1017041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90973" y="0"/>
            <a:ext cx="10415265" cy="6946900"/>
          </a:xfrm>
          <a:prstGeom prst="rect">
            <a:avLst/>
          </a:prstGeom>
        </p:spPr>
      </p:pic>
    </p:spTree>
    <p:extLst>
      <p:ext uri="{BB962C8B-B14F-4D97-AF65-F5344CB8AC3E}">
        <p14:creationId xmlns:p14="http://schemas.microsoft.com/office/powerpoint/2010/main" val="2969193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9128" y="0"/>
            <a:ext cx="11782872" cy="6858000"/>
          </a:xfrm>
          <a:prstGeom prst="rect">
            <a:avLst/>
          </a:prstGeom>
        </p:spPr>
      </p:pic>
      <p:sp>
        <p:nvSpPr>
          <p:cNvPr id="2" name="Title 1"/>
          <p:cNvSpPr>
            <a:spLocks noGrp="1"/>
          </p:cNvSpPr>
          <p:nvPr>
            <p:ph type="title"/>
          </p:nvPr>
        </p:nvSpPr>
        <p:spPr>
          <a:xfrm>
            <a:off x="6667500" y="1"/>
            <a:ext cx="5524500" cy="2222500"/>
          </a:xfrm>
        </p:spPr>
        <p:txBody>
          <a:bodyPr/>
          <a:lstStyle/>
          <a:p>
            <a:r>
              <a:rPr lang="en-US" dirty="0" err="1"/>
              <a:t>Bundeswehr</a:t>
            </a:r>
            <a:r>
              <a:rPr lang="en-US" dirty="0"/>
              <a:t> Military History Museum</a:t>
            </a:r>
          </a:p>
        </p:txBody>
      </p:sp>
    </p:spTree>
    <p:extLst>
      <p:ext uri="{BB962C8B-B14F-4D97-AF65-F5344CB8AC3E}">
        <p14:creationId xmlns:p14="http://schemas.microsoft.com/office/powerpoint/2010/main" val="3030117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10020" y="0"/>
            <a:ext cx="10281980" cy="6858000"/>
          </a:xfrm>
          <a:prstGeom prst="rect">
            <a:avLst/>
          </a:prstGeom>
        </p:spPr>
      </p:pic>
      <p:sp>
        <p:nvSpPr>
          <p:cNvPr id="2" name="Title 1"/>
          <p:cNvSpPr>
            <a:spLocks noGrp="1"/>
          </p:cNvSpPr>
          <p:nvPr>
            <p:ph type="title"/>
          </p:nvPr>
        </p:nvSpPr>
        <p:spPr>
          <a:xfrm rot="16200000">
            <a:off x="-1400842" y="2391439"/>
            <a:ext cx="4711700" cy="1910021"/>
          </a:xfrm>
        </p:spPr>
        <p:txBody>
          <a:bodyPr/>
          <a:lstStyle/>
          <a:p>
            <a:r>
              <a:rPr lang="en-US" dirty="0"/>
              <a:t>Dresden Central Station</a:t>
            </a:r>
          </a:p>
        </p:txBody>
      </p:sp>
    </p:spTree>
    <p:extLst>
      <p:ext uri="{BB962C8B-B14F-4D97-AF65-F5344CB8AC3E}">
        <p14:creationId xmlns:p14="http://schemas.microsoft.com/office/powerpoint/2010/main" val="17405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177800"/>
            <a:ext cx="11658600" cy="6124754"/>
          </a:xfrm>
          <a:prstGeom prst="rect">
            <a:avLst/>
          </a:prstGeom>
        </p:spPr>
        <p:txBody>
          <a:bodyPr wrap="square">
            <a:spAutoFit/>
          </a:bodyPr>
          <a:lstStyle/>
          <a:p>
            <a:r>
              <a:rPr lang="en-US" sz="2800" dirty="0"/>
              <a:t>Since German reunification in 1990 Dresden is again a cultural, educational and political </a:t>
            </a:r>
            <a:r>
              <a:rPr lang="en-US" sz="2800" dirty="0" err="1"/>
              <a:t>centre</a:t>
            </a:r>
            <a:r>
              <a:rPr lang="en-US" sz="2800" dirty="0"/>
              <a:t> of Germany and Europe. The Dresden University of Technology is one of the 10 largest universities in Germany and part of the German Universities Excellence Initiative. The economy of Dresden and its agglomeration is one of the most dynamic in Germany and ranks first in Saxony</a:t>
            </a:r>
            <a:r>
              <a:rPr lang="en-US" sz="2800" dirty="0" smtClean="0"/>
              <a:t>. </a:t>
            </a:r>
            <a:r>
              <a:rPr lang="en-US" sz="2800" dirty="0"/>
              <a:t>It is dominated by high-tech branches, often called as “Silicon Saxony”. The city is also one of the most visited in Germany with 4,3 million overnight stays per year</a:t>
            </a:r>
            <a:r>
              <a:rPr lang="en-US" sz="2800" dirty="0" smtClean="0"/>
              <a:t>. </a:t>
            </a:r>
            <a:r>
              <a:rPr lang="en-US" sz="2800" dirty="0"/>
              <a:t>The royal buildings are among the most impressive buildings in Europe. Main sights are also the nearby National Park of Saxon Switzerland, the Ore Mountains and the countryside around Elbe Valley and </a:t>
            </a:r>
            <a:r>
              <a:rPr lang="en-US" sz="2800" dirty="0" err="1"/>
              <a:t>Moritzburg</a:t>
            </a:r>
            <a:r>
              <a:rPr lang="en-US" sz="2800" dirty="0"/>
              <a:t> Castle. The most prominent building in the city of Dresden is the </a:t>
            </a:r>
            <a:r>
              <a:rPr lang="en-US" sz="2800" dirty="0" err="1"/>
              <a:t>Frauenkirche</a:t>
            </a:r>
            <a:r>
              <a:rPr lang="en-US" sz="2800" dirty="0"/>
              <a:t>. Built in the 18th century, the church was destroyed during World War II. The remaining ruins were left for 50 years as a war memorial. The church was rebuilt from 1994 to 2005.</a:t>
            </a:r>
          </a:p>
        </p:txBody>
      </p:sp>
    </p:spTree>
    <p:extLst>
      <p:ext uri="{BB962C8B-B14F-4D97-AF65-F5344CB8AC3E}">
        <p14:creationId xmlns:p14="http://schemas.microsoft.com/office/powerpoint/2010/main" val="448006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50838" y="0"/>
            <a:ext cx="11430000" cy="6858000"/>
          </a:xfrm>
          <a:prstGeom prst="rect">
            <a:avLst/>
          </a:prstGeom>
        </p:spPr>
      </p:pic>
    </p:spTree>
    <p:extLst>
      <p:ext uri="{BB962C8B-B14F-4D97-AF65-F5344CB8AC3E}">
        <p14:creationId xmlns:p14="http://schemas.microsoft.com/office/powerpoint/2010/main" val="3830236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34722" y="0"/>
            <a:ext cx="9143999" cy="6858000"/>
          </a:xfrm>
          <a:prstGeom prst="rect">
            <a:avLst/>
          </a:prstGeom>
        </p:spPr>
      </p:pic>
    </p:spTree>
    <p:extLst>
      <p:ext uri="{BB962C8B-B14F-4D97-AF65-F5344CB8AC3E}">
        <p14:creationId xmlns:p14="http://schemas.microsoft.com/office/powerpoint/2010/main" val="2748167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Trade Center</a:t>
            </a:r>
            <a:endParaRPr lang="en-US" dirty="0"/>
          </a:p>
        </p:txBody>
      </p:sp>
      <p:pic>
        <p:nvPicPr>
          <p:cNvPr id="4" name="Content Placeholder 3"/>
          <p:cNvPicPr>
            <a:picLocks noGrp="1" noChangeAspect="1"/>
          </p:cNvPicPr>
          <p:nvPr>
            <p:ph idx="1"/>
          </p:nvPr>
        </p:nvPicPr>
        <p:blipFill>
          <a:blip r:embed="rId2"/>
          <a:stretch>
            <a:fillRect/>
          </a:stretch>
        </p:blipFill>
        <p:spPr>
          <a:xfrm>
            <a:off x="3391022" y="0"/>
            <a:ext cx="4816856" cy="6858000"/>
          </a:xfrm>
          <a:prstGeom prst="rect">
            <a:avLst/>
          </a:prstGeom>
        </p:spPr>
      </p:pic>
    </p:spTree>
    <p:extLst>
      <p:ext uri="{BB962C8B-B14F-4D97-AF65-F5344CB8AC3E}">
        <p14:creationId xmlns:p14="http://schemas.microsoft.com/office/powerpoint/2010/main" val="2841167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22325" y="0"/>
            <a:ext cx="9797143" cy="6858000"/>
          </a:xfrm>
          <a:prstGeom prst="rect">
            <a:avLst/>
          </a:prstGeom>
        </p:spPr>
      </p:pic>
    </p:spTree>
    <p:extLst>
      <p:ext uri="{BB962C8B-B14F-4D97-AF65-F5344CB8AC3E}">
        <p14:creationId xmlns:p14="http://schemas.microsoft.com/office/powerpoint/2010/main" val="546311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90751" y="0"/>
            <a:ext cx="9155921" cy="6858000"/>
          </a:xfrm>
          <a:prstGeom prst="rect">
            <a:avLst/>
          </a:prstGeom>
        </p:spPr>
      </p:pic>
    </p:spTree>
    <p:extLst>
      <p:ext uri="{BB962C8B-B14F-4D97-AF65-F5344CB8AC3E}">
        <p14:creationId xmlns:p14="http://schemas.microsoft.com/office/powerpoint/2010/main" val="528487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3471329" y="0"/>
            <a:ext cx="5282045" cy="6858000"/>
          </a:xfrm>
          <a:prstGeom prst="rect">
            <a:avLst/>
          </a:prstGeom>
        </p:spPr>
      </p:pic>
    </p:spTree>
    <p:extLst>
      <p:ext uri="{BB962C8B-B14F-4D97-AF65-F5344CB8AC3E}">
        <p14:creationId xmlns:p14="http://schemas.microsoft.com/office/powerpoint/2010/main" val="871655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33706" y="0"/>
            <a:ext cx="9363455" cy="6858000"/>
          </a:xfrm>
          <a:prstGeom prst="rect">
            <a:avLst/>
          </a:prstGeom>
        </p:spPr>
      </p:pic>
    </p:spTree>
    <p:extLst>
      <p:ext uri="{BB962C8B-B14F-4D97-AF65-F5344CB8AC3E}">
        <p14:creationId xmlns:p14="http://schemas.microsoft.com/office/powerpoint/2010/main" val="19963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36633" y="0"/>
            <a:ext cx="8667298" cy="6858000"/>
          </a:xfrm>
          <a:prstGeom prst="rect">
            <a:avLst/>
          </a:prstGeom>
        </p:spPr>
      </p:pic>
    </p:spTree>
    <p:extLst>
      <p:ext uri="{BB962C8B-B14F-4D97-AF65-F5344CB8AC3E}">
        <p14:creationId xmlns:p14="http://schemas.microsoft.com/office/powerpoint/2010/main" val="1394087641"/>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TM03457475[[fn=Frame]]</Template>
  <TotalTime>46</TotalTime>
  <Words>233</Words>
  <Application>Microsoft Office PowerPoint</Application>
  <PresentationFormat>Widescreen</PresentationFormat>
  <Paragraphs>12</Paragraphs>
  <Slides>42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Corbel</vt:lpstr>
      <vt:lpstr>Wingdings 2</vt:lpstr>
      <vt:lpstr>Frame</vt:lpstr>
      <vt:lpstr>Dresden, Germany</vt:lpstr>
      <vt:lpstr>View over Dresden Basin</vt:lpstr>
      <vt:lpstr>Dresden is the capital city and after Leipzig the second largest city of the Free State of Saxony in Germany.  It is situated in a valley on the River Elbe.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Semperoper</vt:lpstr>
      <vt:lpstr>PowerPoint Presentation</vt:lpstr>
      <vt:lpstr>PowerPoint Presentation</vt:lpstr>
      <vt:lpstr>PowerPoint Presentation</vt:lpstr>
      <vt:lpstr>PowerPoint Presentation</vt:lpstr>
      <vt:lpstr>PowerPoint Presentation</vt:lpstr>
      <vt:lpstr>PowerPoint Presentation</vt:lpstr>
      <vt:lpstr>Dresden Frauenkirche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Dresden Castle</vt:lpstr>
      <vt:lpstr>PowerPoint Presentation</vt:lpstr>
      <vt:lpstr>PowerPoint Presentation</vt:lpstr>
      <vt:lpstr>PowerPoint Presentation</vt:lpstr>
      <vt:lpstr>New synagogue</vt:lpstr>
      <vt:lpstr> Glücksgas Stadium</vt:lpstr>
      <vt:lpstr>PowerPoint Presentation</vt:lpstr>
      <vt:lpstr>Bundeswehr Military History Museum</vt:lpstr>
      <vt:lpstr>Dresden Central Station</vt:lpstr>
      <vt:lpstr>PowerPoint Presentation</vt:lpstr>
      <vt:lpstr>PowerPoint Presentation</vt:lpstr>
      <vt:lpstr>World Trade Center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Dresden, Germany</dc:title>
  <dc:creator>Joseph Naumann</dc:creator>
  <cp:lastModifiedBy>Joseph Naumann</cp:lastModifiedBy>
  <cp:revision>6</cp:revision>
  <dcterms:created xsi:type="dcterms:W3CDTF">2016-12-30T01:29:14Z</dcterms:created>
  <dcterms:modified xsi:type="dcterms:W3CDTF">2016-12-30T02:15:51Z</dcterms:modified>
</cp:coreProperties>
</file>