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86" r:id="rId4"/>
    <p:sldId id="277" r:id="rId5"/>
    <p:sldId id="258" r:id="rId6"/>
    <p:sldId id="259" r:id="rId7"/>
    <p:sldId id="284" r:id="rId8"/>
    <p:sldId id="260" r:id="rId9"/>
    <p:sldId id="261" r:id="rId10"/>
    <p:sldId id="282" r:id="rId11"/>
    <p:sldId id="262" r:id="rId12"/>
    <p:sldId id="279" r:id="rId13"/>
    <p:sldId id="283" r:id="rId14"/>
    <p:sldId id="263" r:id="rId15"/>
    <p:sldId id="264" r:id="rId16"/>
    <p:sldId id="285" r:id="rId17"/>
    <p:sldId id="265" r:id="rId18"/>
    <p:sldId id="266" r:id="rId19"/>
    <p:sldId id="267" r:id="rId20"/>
    <p:sldId id="268" r:id="rId21"/>
    <p:sldId id="280" r:id="rId22"/>
    <p:sldId id="269" r:id="rId23"/>
    <p:sldId id="270" r:id="rId24"/>
    <p:sldId id="271" r:id="rId25"/>
    <p:sldId id="272" r:id="rId26"/>
    <p:sldId id="273" r:id="rId27"/>
    <p:sldId id="274" r:id="rId28"/>
    <p:sldId id="281" r:id="rId29"/>
    <p:sldId id="275" r:id="rId30"/>
    <p:sldId id="276" r:id="rId31"/>
    <p:sldId id="27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1" autoAdjust="0"/>
    <p:restoredTop sz="94660"/>
  </p:normalViewPr>
  <p:slideViewPr>
    <p:cSldViewPr snapToGrid="0">
      <p:cViewPr varScale="1">
        <p:scale>
          <a:sx n="76" d="100"/>
          <a:sy n="76" d="100"/>
        </p:scale>
        <p:origin x="7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12/28/2016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12/28/2016</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12/28/2016</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12/28/2016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12/28/2016</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12/28/2016</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Bremen, Germany</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9192535" y="1101546"/>
            <a:ext cx="3121936" cy="4483100"/>
          </a:xfrm>
          <a:prstGeom prst="rect">
            <a:avLst/>
          </a:prstGeom>
        </p:spPr>
      </p:pic>
    </p:spTree>
    <p:extLst>
      <p:ext uri="{BB962C8B-B14F-4D97-AF65-F5344CB8AC3E}">
        <p14:creationId xmlns:p14="http://schemas.microsoft.com/office/powerpoint/2010/main" val="1556089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01731" y="0"/>
            <a:ext cx="10920382" cy="6858000"/>
          </a:xfrm>
          <a:prstGeom prst="rect">
            <a:avLst/>
          </a:prstGeom>
        </p:spPr>
      </p:pic>
    </p:spTree>
    <p:extLst>
      <p:ext uri="{BB962C8B-B14F-4D97-AF65-F5344CB8AC3E}">
        <p14:creationId xmlns:p14="http://schemas.microsoft.com/office/powerpoint/2010/main" val="3889358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1367" y="0"/>
            <a:ext cx="10293433" cy="6858000"/>
          </a:xfrm>
          <a:prstGeom prst="rect">
            <a:avLst/>
          </a:prstGeom>
        </p:spPr>
      </p:pic>
    </p:spTree>
    <p:extLst>
      <p:ext uri="{BB962C8B-B14F-4D97-AF65-F5344CB8AC3E}">
        <p14:creationId xmlns:p14="http://schemas.microsoft.com/office/powerpoint/2010/main" val="2377044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09322" y="0"/>
            <a:ext cx="9143999" cy="6858000"/>
          </a:xfrm>
          <a:prstGeom prst="rect">
            <a:avLst/>
          </a:prstGeom>
        </p:spPr>
      </p:pic>
    </p:spTree>
    <p:extLst>
      <p:ext uri="{BB962C8B-B14F-4D97-AF65-F5344CB8AC3E}">
        <p14:creationId xmlns:p14="http://schemas.microsoft.com/office/powerpoint/2010/main" val="690454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1178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80728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39722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72822" y="0"/>
            <a:ext cx="9143999" cy="6858000"/>
          </a:xfrm>
          <a:prstGeom prst="rect">
            <a:avLst/>
          </a:prstGeom>
        </p:spPr>
      </p:pic>
    </p:spTree>
    <p:extLst>
      <p:ext uri="{BB962C8B-B14F-4D97-AF65-F5344CB8AC3E}">
        <p14:creationId xmlns:p14="http://schemas.microsoft.com/office/powerpoint/2010/main" val="595742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47422" y="0"/>
            <a:ext cx="9143999" cy="6858000"/>
          </a:xfrm>
          <a:prstGeom prst="rect">
            <a:avLst/>
          </a:prstGeom>
        </p:spPr>
      </p:pic>
    </p:spTree>
    <p:extLst>
      <p:ext uri="{BB962C8B-B14F-4D97-AF65-F5344CB8AC3E}">
        <p14:creationId xmlns:p14="http://schemas.microsoft.com/office/powerpoint/2010/main" val="880156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12135" y="0"/>
            <a:ext cx="10332203" cy="6858000"/>
          </a:xfrm>
          <a:prstGeom prst="rect">
            <a:avLst/>
          </a:prstGeom>
        </p:spPr>
      </p:pic>
    </p:spTree>
    <p:extLst>
      <p:ext uri="{BB962C8B-B14F-4D97-AF65-F5344CB8AC3E}">
        <p14:creationId xmlns:p14="http://schemas.microsoft.com/office/powerpoint/2010/main" val="1928011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41781" y="0"/>
            <a:ext cx="10639057" cy="6769100"/>
          </a:xfrm>
          <a:prstGeom prst="rect">
            <a:avLst/>
          </a:prstGeom>
        </p:spPr>
      </p:pic>
    </p:spTree>
    <p:extLst>
      <p:ext uri="{BB962C8B-B14F-4D97-AF65-F5344CB8AC3E}">
        <p14:creationId xmlns:p14="http://schemas.microsoft.com/office/powerpoint/2010/main" val="2673693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795082" cy="4601183"/>
          </a:xfrm>
        </p:spPr>
        <p:txBody>
          <a:bodyPr/>
          <a:lstStyle/>
          <a:p>
            <a:r>
              <a:rPr lang="en-US" dirty="0"/>
              <a:t>The City Municipality of Bremen is a Hanseatic city in northwestern Germany.</a:t>
            </a:r>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1509681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42769" y="0"/>
            <a:ext cx="10550769" cy="6858000"/>
          </a:xfrm>
          <a:prstGeom prst="rect">
            <a:avLst/>
          </a:prstGeom>
        </p:spPr>
      </p:pic>
    </p:spTree>
    <p:extLst>
      <p:ext uri="{BB962C8B-B14F-4D97-AF65-F5344CB8AC3E}">
        <p14:creationId xmlns:p14="http://schemas.microsoft.com/office/powerpoint/2010/main" val="1926214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82889" y="0"/>
            <a:ext cx="9008532" cy="6756400"/>
          </a:xfrm>
          <a:prstGeom prst="rect">
            <a:avLst/>
          </a:prstGeom>
        </p:spPr>
      </p:pic>
    </p:spTree>
    <p:extLst>
      <p:ext uri="{BB962C8B-B14F-4D97-AF65-F5344CB8AC3E}">
        <p14:creationId xmlns:p14="http://schemas.microsoft.com/office/powerpoint/2010/main" val="2647978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421" y="0"/>
            <a:ext cx="12031579" cy="6858000"/>
          </a:xfrm>
          <a:prstGeom prst="rect">
            <a:avLst/>
          </a:prstGeom>
        </p:spPr>
      </p:pic>
    </p:spTree>
    <p:extLst>
      <p:ext uri="{BB962C8B-B14F-4D97-AF65-F5344CB8AC3E}">
        <p14:creationId xmlns:p14="http://schemas.microsoft.com/office/powerpoint/2010/main" val="4199552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20738" y="0"/>
            <a:ext cx="10972800" cy="6858000"/>
          </a:xfrm>
          <a:prstGeom prst="rect">
            <a:avLst/>
          </a:prstGeom>
        </p:spPr>
      </p:pic>
    </p:spTree>
    <p:extLst>
      <p:ext uri="{BB962C8B-B14F-4D97-AF65-F5344CB8AC3E}">
        <p14:creationId xmlns:p14="http://schemas.microsoft.com/office/powerpoint/2010/main" val="2942307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08038" y="0"/>
            <a:ext cx="10972800" cy="6858000"/>
          </a:xfrm>
          <a:prstGeom prst="rect">
            <a:avLst/>
          </a:prstGeom>
        </p:spPr>
      </p:pic>
    </p:spTree>
    <p:extLst>
      <p:ext uri="{BB962C8B-B14F-4D97-AF65-F5344CB8AC3E}">
        <p14:creationId xmlns:p14="http://schemas.microsoft.com/office/powerpoint/2010/main" val="2174462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00028" y="0"/>
            <a:ext cx="9693286" cy="6858000"/>
          </a:xfrm>
          <a:prstGeom prst="rect">
            <a:avLst/>
          </a:prstGeom>
        </p:spPr>
      </p:pic>
    </p:spTree>
    <p:extLst>
      <p:ext uri="{BB962C8B-B14F-4D97-AF65-F5344CB8AC3E}">
        <p14:creationId xmlns:p14="http://schemas.microsoft.com/office/powerpoint/2010/main" val="587876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34722" y="0"/>
            <a:ext cx="9143999" cy="6858000"/>
          </a:xfrm>
          <a:prstGeom prst="rect">
            <a:avLst/>
          </a:prstGeom>
        </p:spPr>
      </p:pic>
    </p:spTree>
    <p:extLst>
      <p:ext uri="{BB962C8B-B14F-4D97-AF65-F5344CB8AC3E}">
        <p14:creationId xmlns:p14="http://schemas.microsoft.com/office/powerpoint/2010/main" val="94301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72822" y="0"/>
            <a:ext cx="9143999" cy="6858000"/>
          </a:xfrm>
          <a:prstGeom prst="rect">
            <a:avLst/>
          </a:prstGeom>
        </p:spPr>
      </p:pic>
    </p:spTree>
    <p:extLst>
      <p:ext uri="{BB962C8B-B14F-4D97-AF65-F5344CB8AC3E}">
        <p14:creationId xmlns:p14="http://schemas.microsoft.com/office/powerpoint/2010/main" val="1008074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19136"/>
            <a:ext cx="11831638" cy="5915819"/>
          </a:xfrm>
          <a:prstGeom prst="rect">
            <a:avLst/>
          </a:prstGeom>
        </p:spPr>
      </p:pic>
    </p:spTree>
    <p:extLst>
      <p:ext uri="{BB962C8B-B14F-4D97-AF65-F5344CB8AC3E}">
        <p14:creationId xmlns:p14="http://schemas.microsoft.com/office/powerpoint/2010/main" val="2955201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50905" y="0"/>
            <a:ext cx="10293433" cy="6858000"/>
          </a:xfrm>
          <a:prstGeom prst="rect">
            <a:avLst/>
          </a:prstGeom>
        </p:spPr>
      </p:pic>
    </p:spTree>
    <p:extLst>
      <p:ext uri="{BB962C8B-B14F-4D97-AF65-F5344CB8AC3E}">
        <p14:creationId xmlns:p14="http://schemas.microsoft.com/office/powerpoint/2010/main" val="3245121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871281" cy="4601183"/>
          </a:xfrm>
        </p:spPr>
        <p:txBody>
          <a:bodyPr/>
          <a:lstStyle/>
          <a:p>
            <a:r>
              <a:rPr lang="en-US" dirty="0"/>
              <a:t>Principle trading routes of the Hanseatic League</a:t>
            </a:r>
          </a:p>
        </p:txBody>
      </p:sp>
      <p:pic>
        <p:nvPicPr>
          <p:cNvPr id="4" name="Content Placeholder 3"/>
          <p:cNvPicPr>
            <a:picLocks noGrp="1" noChangeAspect="1"/>
          </p:cNvPicPr>
          <p:nvPr>
            <p:ph idx="1"/>
          </p:nvPr>
        </p:nvPicPr>
        <p:blipFill>
          <a:blip r:embed="rId2"/>
          <a:stretch>
            <a:fillRect/>
          </a:stretch>
        </p:blipFill>
        <p:spPr>
          <a:xfrm>
            <a:off x="3218598" y="0"/>
            <a:ext cx="8973402" cy="6858000"/>
          </a:xfrm>
          <a:prstGeom prst="rect">
            <a:avLst/>
          </a:prstGeom>
        </p:spPr>
      </p:pic>
    </p:spTree>
    <p:extLst>
      <p:ext uri="{BB962C8B-B14F-4D97-AF65-F5344CB8AC3E}">
        <p14:creationId xmlns:p14="http://schemas.microsoft.com/office/powerpoint/2010/main" val="3094337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34722" y="0"/>
            <a:ext cx="9143999" cy="6858000"/>
          </a:xfrm>
          <a:prstGeom prst="rect">
            <a:avLst/>
          </a:prstGeom>
        </p:spPr>
      </p:pic>
    </p:spTree>
    <p:extLst>
      <p:ext uri="{BB962C8B-B14F-4D97-AF65-F5344CB8AC3E}">
        <p14:creationId xmlns:p14="http://schemas.microsoft.com/office/powerpoint/2010/main" val="3115438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Statue of Roland</a:t>
            </a:r>
            <a:endParaRPr lang="en-US" dirty="0"/>
          </a:p>
        </p:txBody>
      </p:sp>
      <p:pic>
        <p:nvPicPr>
          <p:cNvPr id="4" name="Content Placeholder 3"/>
          <p:cNvPicPr>
            <a:picLocks noGrp="1" noChangeAspect="1"/>
          </p:cNvPicPr>
          <p:nvPr>
            <p:ph idx="1"/>
          </p:nvPr>
        </p:nvPicPr>
        <p:blipFill>
          <a:blip r:embed="rId2"/>
          <a:stretch>
            <a:fillRect/>
          </a:stretch>
        </p:blipFill>
        <p:spPr>
          <a:xfrm>
            <a:off x="3475131" y="0"/>
            <a:ext cx="2890910" cy="6858000"/>
          </a:xfrm>
          <a:prstGeom prst="rect">
            <a:avLst/>
          </a:prstGeom>
        </p:spPr>
      </p:pic>
    </p:spTree>
    <p:extLst>
      <p:ext uri="{BB962C8B-B14F-4D97-AF65-F5344CB8AC3E}">
        <p14:creationId xmlns:p14="http://schemas.microsoft.com/office/powerpoint/2010/main" val="264198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127001"/>
            <a:ext cx="11785600" cy="5693866"/>
          </a:xfrm>
          <a:prstGeom prst="rect">
            <a:avLst/>
          </a:prstGeom>
        </p:spPr>
        <p:txBody>
          <a:bodyPr wrap="square">
            <a:spAutoFit/>
          </a:bodyPr>
          <a:lstStyle/>
          <a:p>
            <a:r>
              <a:rPr lang="en-US" sz="2800" dirty="0"/>
              <a:t>As a commercial and industrial city with a major port on the River Weser, Bremen is part of the Bremen/Oldenburg Metropolitan Region, with 2.4 million people. Bremen is the second most populous city in Northern Germany and eleventh in Germany</a:t>
            </a:r>
            <a:r>
              <a:rPr lang="en-US" sz="2800" dirty="0" smtClean="0"/>
              <a:t>.</a:t>
            </a:r>
            <a:endParaRPr lang="en-US" sz="2800" dirty="0"/>
          </a:p>
          <a:p>
            <a:endParaRPr lang="en-US" sz="2800" dirty="0"/>
          </a:p>
          <a:p>
            <a:r>
              <a:rPr lang="en-US" sz="2800" dirty="0"/>
              <a:t>Bremen is a major cultural and economic hub in the northern regions of Germany. Bremen is home to dozens of historical galleries and museums, ranging from historical sculptures to major art museums, such as the </a:t>
            </a:r>
            <a:r>
              <a:rPr lang="en-US" sz="2800" dirty="0" err="1"/>
              <a:t>Übersee</a:t>
            </a:r>
            <a:r>
              <a:rPr lang="en-US" sz="2800" dirty="0"/>
              <a:t>-Museum Bremen</a:t>
            </a:r>
            <a:r>
              <a:rPr lang="en-US" sz="2800" dirty="0" smtClean="0"/>
              <a:t>. </a:t>
            </a:r>
            <a:r>
              <a:rPr lang="en-US" sz="2800" dirty="0"/>
              <a:t>Bremen has a reputation as a working class city</a:t>
            </a:r>
            <a:r>
              <a:rPr lang="en-US" sz="2800" dirty="0" smtClean="0"/>
              <a:t>. </a:t>
            </a:r>
            <a:r>
              <a:rPr lang="en-US" sz="2800" dirty="0"/>
              <a:t>Along with this, Bremen is home to a large number of multinational companies and manufacturing centers. Companies headquartered in Bremen include the </a:t>
            </a:r>
            <a:r>
              <a:rPr lang="en-US" sz="2800" dirty="0" err="1"/>
              <a:t>Hachez</a:t>
            </a:r>
            <a:r>
              <a:rPr lang="en-US" sz="2800" dirty="0"/>
              <a:t> chocolate company and Vector </a:t>
            </a:r>
            <a:r>
              <a:rPr lang="en-US" sz="2800" dirty="0" err="1"/>
              <a:t>Foiltec</a:t>
            </a:r>
            <a:r>
              <a:rPr lang="en-US" sz="2800" dirty="0" smtClean="0"/>
              <a:t>. </a:t>
            </a:r>
            <a:r>
              <a:rPr lang="en-US" sz="2800" dirty="0"/>
              <a:t>Four-time German football champions </a:t>
            </a:r>
            <a:r>
              <a:rPr lang="en-US" sz="2800" dirty="0" err="1"/>
              <a:t>Werder</a:t>
            </a:r>
            <a:r>
              <a:rPr lang="en-US" sz="2800" dirty="0"/>
              <a:t> Bremen are also based in the city.</a:t>
            </a:r>
          </a:p>
        </p:txBody>
      </p:sp>
    </p:spTree>
    <p:extLst>
      <p:ext uri="{BB962C8B-B14F-4D97-AF65-F5344CB8AC3E}">
        <p14:creationId xmlns:p14="http://schemas.microsoft.com/office/powerpoint/2010/main" val="2528393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08135" y="0"/>
            <a:ext cx="9885404" cy="6857999"/>
          </a:xfrm>
          <a:prstGeom prst="rect">
            <a:avLst/>
          </a:prstGeom>
        </p:spPr>
      </p:pic>
    </p:spTree>
    <p:extLst>
      <p:ext uri="{BB962C8B-B14F-4D97-AF65-F5344CB8AC3E}">
        <p14:creationId xmlns:p14="http://schemas.microsoft.com/office/powerpoint/2010/main" val="57021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18697" y="0"/>
            <a:ext cx="9762277" cy="6858000"/>
          </a:xfrm>
          <a:prstGeom prst="rect">
            <a:avLst/>
          </a:prstGeom>
        </p:spPr>
      </p:pic>
    </p:spTree>
    <p:extLst>
      <p:ext uri="{BB962C8B-B14F-4D97-AF65-F5344CB8AC3E}">
        <p14:creationId xmlns:p14="http://schemas.microsoft.com/office/powerpoint/2010/main" val="3055155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4571999" cy="6858000"/>
          </a:xfrm>
          <a:prstGeom prst="rect">
            <a:avLst/>
          </a:prstGeom>
        </p:spPr>
      </p:pic>
      <p:pic>
        <p:nvPicPr>
          <p:cNvPr id="5" name="Picture 4"/>
          <p:cNvPicPr>
            <a:picLocks noChangeAspect="1"/>
          </p:cNvPicPr>
          <p:nvPr/>
        </p:nvPicPr>
        <p:blipFill>
          <a:blip r:embed="rId3"/>
          <a:stretch>
            <a:fillRect/>
          </a:stretch>
        </p:blipFill>
        <p:spPr>
          <a:xfrm>
            <a:off x="7050106" y="1"/>
            <a:ext cx="5141893" cy="6858000"/>
          </a:xfrm>
          <a:prstGeom prst="rect">
            <a:avLst/>
          </a:prstGeom>
        </p:spPr>
      </p:pic>
      <p:pic>
        <p:nvPicPr>
          <p:cNvPr id="6" name="Picture 5"/>
          <p:cNvPicPr>
            <a:picLocks noChangeAspect="1"/>
          </p:cNvPicPr>
          <p:nvPr/>
        </p:nvPicPr>
        <p:blipFill>
          <a:blip r:embed="rId4"/>
          <a:stretch>
            <a:fillRect/>
          </a:stretch>
        </p:blipFill>
        <p:spPr>
          <a:xfrm>
            <a:off x="4571998" y="469900"/>
            <a:ext cx="2478108" cy="5610809"/>
          </a:xfrm>
          <a:prstGeom prst="rect">
            <a:avLst/>
          </a:prstGeom>
        </p:spPr>
      </p:pic>
    </p:spTree>
    <p:extLst>
      <p:ext uri="{BB962C8B-B14F-4D97-AF65-F5344CB8AC3E}">
        <p14:creationId xmlns:p14="http://schemas.microsoft.com/office/powerpoint/2010/main" val="4062085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22022" y="0"/>
            <a:ext cx="9143999" cy="6858000"/>
          </a:xfrm>
          <a:prstGeom prst="rect">
            <a:avLst/>
          </a:prstGeom>
        </p:spPr>
      </p:pic>
    </p:spTree>
    <p:extLst>
      <p:ext uri="{BB962C8B-B14F-4D97-AF65-F5344CB8AC3E}">
        <p14:creationId xmlns:p14="http://schemas.microsoft.com/office/powerpoint/2010/main" val="2575920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62005" y="0"/>
            <a:ext cx="10293433" cy="6858000"/>
          </a:xfrm>
          <a:prstGeom prst="rect">
            <a:avLst/>
          </a:prstGeom>
        </p:spPr>
      </p:pic>
    </p:spTree>
    <p:extLst>
      <p:ext uri="{BB962C8B-B14F-4D97-AF65-F5344CB8AC3E}">
        <p14:creationId xmlns:p14="http://schemas.microsoft.com/office/powerpoint/2010/main" val="3960629553"/>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TM03457475[[fn=Frame]]</Template>
  <TotalTime>68</TotalTime>
  <Words>165</Words>
  <Application>Microsoft Office PowerPoint</Application>
  <PresentationFormat>Widescreen</PresentationFormat>
  <Paragraphs>7</Paragraphs>
  <Slides>31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Corbel</vt:lpstr>
      <vt:lpstr>Wingdings 2</vt:lpstr>
      <vt:lpstr>Frame</vt:lpstr>
      <vt:lpstr>Bremen, Germany</vt:lpstr>
      <vt:lpstr>The City Municipality of Bremen is a Hanseatic city in northwestern Germany.</vt:lpstr>
      <vt:lpstr>Principle trading routes of the Hanseatic League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Statue of Roland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Bremen, Germany</dc:title>
  <dc:creator>Joseph Naumann</dc:creator>
  <cp:lastModifiedBy>Joseph Naumann</cp:lastModifiedBy>
  <cp:revision>6</cp:revision>
  <dcterms:created xsi:type="dcterms:W3CDTF">2016-12-28T08:38:13Z</dcterms:created>
  <dcterms:modified xsi:type="dcterms:W3CDTF">2016-12-28T09:46:22Z</dcterms:modified>
</cp:coreProperties>
</file>