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2"/>
  </p:sldMasterIdLst>
  <p:notesMasterIdLst>
    <p:notesMasterId r:id="rId17"/>
  </p:notesMasterIdLst>
  <p:sldIdLst>
    <p:sldId id="256" r:id="rId3"/>
    <p:sldId id="257" r:id="rId4"/>
    <p:sldId id="259" r:id="rId5"/>
    <p:sldId id="258"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45525" autoAdjust="0"/>
  </p:normalViewPr>
  <p:slideViewPr>
    <p:cSldViewPr>
      <p:cViewPr varScale="1">
        <p:scale>
          <a:sx n="66" d="100"/>
          <a:sy n="66" d="100"/>
        </p:scale>
        <p:origin x="72" y="6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A90B2E-34C5-4001-8DD0-DD59B4864EC2}" type="datetimeFigureOut">
              <a:rPr lang="en-US" smtClean="0"/>
              <a:t>3/4/2015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2EE607-FC2B-4A90-B5A7-A1B877402938}" type="slidenum">
              <a:rPr lang="en-US" smtClean="0"/>
              <a:t>‹#›</a:t>
            </a:fld>
            <a:endParaRPr lang="en-US"/>
          </a:p>
        </p:txBody>
      </p:sp>
    </p:spTree>
    <p:extLst>
      <p:ext uri="{BB962C8B-B14F-4D97-AF65-F5344CB8AC3E}">
        <p14:creationId xmlns:p14="http://schemas.microsoft.com/office/powerpoint/2010/main" val="39744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32500" lnSpcReduction="20000"/>
          </a:bodyPr>
          <a:lstStyle/>
          <a:p>
            <a:r>
              <a:rPr lang="en-US" sz="1400" b="1" i="0" dirty="0" smtClean="0"/>
              <a:t>Half-circle picture with accent</a:t>
            </a:r>
            <a:r>
              <a:rPr lang="en-US" sz="1400" b="1" i="0" baseline="0" dirty="0" smtClean="0"/>
              <a:t> arcs</a:t>
            </a:r>
            <a:endParaRPr lang="en-US" sz="1400" b="1" i="0" dirty="0" smtClean="0"/>
          </a:p>
          <a:p>
            <a:r>
              <a:rPr lang="en-US" sz="1400" dirty="0" smtClean="0"/>
              <a:t>(Basic)</a:t>
            </a:r>
          </a:p>
          <a:p>
            <a:endParaRPr lang="en-US" sz="1200" dirty="0" smtClean="0"/>
          </a:p>
          <a:p>
            <a:endParaRPr lang="en-US" sz="1200" dirty="0" smtClean="0"/>
          </a:p>
          <a:p>
            <a:r>
              <a:rPr lang="en-US" sz="1200" dirty="0" smtClean="0"/>
              <a:t>To reproduce the shape effects on this slide, do the following:</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Slides</a:t>
            </a:r>
            <a:r>
              <a:rPr lang="en-US" sz="1200" baseline="0" dirty="0" smtClean="0"/>
              <a:t> group, click </a:t>
            </a:r>
            <a:r>
              <a:rPr lang="en-US" sz="1200" b="1" baseline="0" dirty="0" smtClean="0"/>
              <a:t>Layout</a:t>
            </a:r>
            <a:r>
              <a:rPr lang="en-US" sz="1200" b="0" baseline="0" dirty="0" smtClean="0"/>
              <a:t>,</a:t>
            </a:r>
            <a:r>
              <a:rPr lang="en-US" sz="1200" baseline="0" dirty="0" smtClean="0"/>
              <a:t> and then click </a:t>
            </a:r>
            <a:r>
              <a:rPr lang="en-US" sz="1200" b="1" baseline="0" dirty="0" smtClean="0"/>
              <a:t>Blank</a:t>
            </a:r>
            <a:r>
              <a:rPr lang="en-US" sz="1200" baseline="0" dirty="0" smtClean="0"/>
              <a:t>. </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Shapes</a:t>
            </a:r>
            <a:r>
              <a:rPr lang="en-US" sz="1200" baseline="0" dirty="0" smtClean="0"/>
              <a:t>, and then under </a:t>
            </a:r>
            <a:r>
              <a:rPr lang="en-US" sz="1200" b="1" baseline="0" dirty="0" smtClean="0"/>
              <a:t>Basic Shapes</a:t>
            </a:r>
            <a:r>
              <a:rPr lang="en-US" sz="1200" baseline="0" dirty="0" smtClean="0"/>
              <a:t>, click </a:t>
            </a:r>
            <a:r>
              <a:rPr lang="en-US" sz="1200" b="1" baseline="0" dirty="0" smtClean="0"/>
              <a:t>Arc </a:t>
            </a:r>
            <a:r>
              <a:rPr lang="en-US" sz="1200" b="0" baseline="0" dirty="0" smtClean="0"/>
              <a:t>(third row, 12</a:t>
            </a:r>
            <a:r>
              <a:rPr lang="en-US" sz="1200" b="0" baseline="30000" dirty="0" smtClean="0"/>
              <a:t>th</a:t>
            </a:r>
            <a:r>
              <a:rPr lang="en-US" sz="1200" b="0" baseline="0" dirty="0" smtClean="0"/>
              <a:t> option from the left)</a:t>
            </a:r>
            <a:r>
              <a:rPr lang="en-US" sz="1200" baseline="0" dirty="0" smtClean="0"/>
              <a:t>. On the slide, drag to draw an arc.</a:t>
            </a:r>
          </a:p>
          <a:p>
            <a:pPr marL="228600" indent="-228600">
              <a:buFont typeface="+mj-lt"/>
              <a:buAutoNum type="arabicPeriod"/>
            </a:pPr>
            <a:r>
              <a:rPr lang="en-US" sz="1200" baseline="0" dirty="0" smtClean="0"/>
              <a:t>Select the arc. Under </a:t>
            </a:r>
            <a:r>
              <a:rPr lang="en-US" sz="1200" b="1" baseline="0" dirty="0" smtClean="0"/>
              <a:t>Drawing Tools</a:t>
            </a:r>
            <a:r>
              <a:rPr lang="en-US" sz="1200" baseline="0" dirty="0" smtClean="0"/>
              <a:t>, on the </a:t>
            </a:r>
            <a:r>
              <a:rPr lang="en-US" sz="1200" b="1" baseline="0" dirty="0" smtClean="0"/>
              <a:t>Format</a:t>
            </a:r>
            <a:r>
              <a:rPr lang="en-US" sz="1200" baseline="0" dirty="0" smtClean="0"/>
              <a:t> tab, in the </a:t>
            </a:r>
            <a:r>
              <a:rPr lang="en-US" sz="1200" b="1" baseline="0" dirty="0" smtClean="0"/>
              <a:t>Size</a:t>
            </a:r>
            <a:r>
              <a:rPr lang="en-US" sz="120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Shape Height </a:t>
            </a:r>
            <a:r>
              <a:rPr lang="en-US" sz="1200" baseline="0" dirty="0" smtClean="0"/>
              <a:t>box, enter </a:t>
            </a:r>
            <a:r>
              <a:rPr lang="en-US" sz="1200" b="1" baseline="0" dirty="0" smtClean="0"/>
              <a:t>7.5”</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Shape Width </a:t>
            </a:r>
            <a:r>
              <a:rPr lang="en-US" sz="1200" baseline="0" dirty="0" smtClean="0"/>
              <a:t>box, enter </a:t>
            </a:r>
            <a:r>
              <a:rPr lang="en-US" sz="1200" b="1" baseline="0" dirty="0" smtClean="0"/>
              <a:t>7.5”</a:t>
            </a:r>
            <a:r>
              <a:rPr lang="en-US" sz="1200" baseline="0" dirty="0" smtClean="0"/>
              <a:t>.</a:t>
            </a:r>
          </a:p>
          <a:p>
            <a:pPr marL="228600" indent="-228600">
              <a:buFont typeface="+mj-lt"/>
              <a:buAutoNum type="arabicPeriod"/>
            </a:pPr>
            <a:r>
              <a:rPr lang="en-US" sz="1200" baseline="0" dirty="0" smtClean="0"/>
              <a:t>Drag the right yellow diamond adjustment handle to the bottom of the slide to create a half-circle. </a:t>
            </a:r>
          </a:p>
          <a:p>
            <a:pPr marL="228600" indent="-228600">
              <a:buFont typeface="+mj-lt"/>
              <a:buAutoNum type="arabicPeriod"/>
            </a:pPr>
            <a:r>
              <a:rPr lang="en-US" sz="1200" baseline="0" dirty="0" smtClean="0"/>
              <a:t>Under </a:t>
            </a:r>
            <a:r>
              <a:rPr lang="en-US" sz="1200" b="1" baseline="0" dirty="0" smtClean="0"/>
              <a:t>Drawing Tools</a:t>
            </a:r>
            <a:r>
              <a:rPr lang="en-US" sz="1200" baseline="0" dirty="0" smtClean="0"/>
              <a:t>, on the </a:t>
            </a:r>
            <a:r>
              <a:rPr lang="en-US" sz="1200" b="1" baseline="0" dirty="0" smtClean="0"/>
              <a:t>Format</a:t>
            </a:r>
            <a:r>
              <a:rPr lang="en-US" sz="1200" baseline="0" dirty="0" smtClean="0"/>
              <a:t> tab, in the bottom right corner of the </a:t>
            </a:r>
            <a:r>
              <a:rPr lang="en-US" sz="1200" b="1" baseline="0" dirty="0" smtClean="0"/>
              <a:t>Shape Styles </a:t>
            </a:r>
            <a:r>
              <a:rPr lang="en-US" sz="1200" baseline="0" dirty="0" smtClean="0"/>
              <a:t>group, click the </a:t>
            </a:r>
            <a:r>
              <a:rPr lang="en-US" sz="1200" b="1" baseline="0" dirty="0" smtClean="0"/>
              <a:t>Format Shape </a:t>
            </a:r>
            <a:r>
              <a:rPr lang="en-US" sz="1200" baseline="0" dirty="0" smtClean="0"/>
              <a:t>dialog box launcher. In the </a:t>
            </a:r>
            <a:r>
              <a:rPr lang="en-US" sz="1200" b="1" baseline="0" dirty="0" smtClean="0"/>
              <a:t>Format Shape </a:t>
            </a:r>
            <a:r>
              <a:rPr lang="en-US" sz="1200" baseline="0" dirty="0" smtClean="0"/>
              <a:t>dialog box, click </a:t>
            </a:r>
            <a:r>
              <a:rPr lang="en-US" sz="1200" b="1" baseline="0" dirty="0" smtClean="0"/>
              <a:t>Fill</a:t>
            </a:r>
            <a:r>
              <a:rPr lang="en-US" sz="1200" baseline="0" dirty="0" smtClean="0"/>
              <a:t> in the left pane. In the </a:t>
            </a:r>
            <a:r>
              <a:rPr lang="en-US" sz="1200" b="1" baseline="0" dirty="0" smtClean="0"/>
              <a:t>Fill</a:t>
            </a:r>
            <a:r>
              <a:rPr lang="en-US" sz="1200" baseline="0" dirty="0" smtClean="0"/>
              <a:t> pane, select </a:t>
            </a:r>
            <a:r>
              <a:rPr lang="en-US" sz="1200" b="1" baseline="0" dirty="0" smtClean="0"/>
              <a:t>Picture</a:t>
            </a:r>
            <a:r>
              <a:rPr lang="en-US" sz="1200" baseline="0" dirty="0" smtClean="0"/>
              <a:t> </a:t>
            </a:r>
            <a:r>
              <a:rPr lang="en-US" sz="1200" b="1" baseline="0" dirty="0" smtClean="0"/>
              <a:t>or texture fill</a:t>
            </a:r>
            <a:r>
              <a:rPr lang="en-US" sz="1200" baseline="0" dirty="0" smtClean="0"/>
              <a:t>, and then under </a:t>
            </a:r>
            <a:r>
              <a:rPr lang="en-US" sz="1200" b="1" baseline="0" dirty="0" smtClean="0"/>
              <a:t>Insert from</a:t>
            </a:r>
            <a:r>
              <a:rPr lang="en-US" sz="1200" baseline="0" dirty="0" smtClean="0"/>
              <a:t>, click </a:t>
            </a:r>
            <a:r>
              <a:rPr lang="en-US" sz="1200" b="1" baseline="0" dirty="0" smtClean="0"/>
              <a:t>File</a:t>
            </a:r>
            <a:r>
              <a:rPr lang="en-US" sz="1200" baseline="0" dirty="0" smtClean="0"/>
              <a:t>. </a:t>
            </a:r>
          </a:p>
          <a:p>
            <a:pPr marL="228600" indent="-228600">
              <a:buFont typeface="+mj-lt"/>
              <a:buAutoNum type="arabicPeriod"/>
            </a:pPr>
            <a:r>
              <a:rPr lang="en-US" sz="1200" baseline="0" dirty="0" smtClean="0"/>
              <a:t>In the </a:t>
            </a:r>
            <a:r>
              <a:rPr lang="en-US" sz="1200" b="1" baseline="0" dirty="0" smtClean="0"/>
              <a:t>Insert Picture</a:t>
            </a:r>
            <a:r>
              <a:rPr lang="en-US" sz="1200" baseline="0" dirty="0" smtClean="0"/>
              <a:t> dialog box, select a picture, and then click </a:t>
            </a:r>
            <a:r>
              <a:rPr lang="en-US" sz="1200" b="1" baseline="0" dirty="0" smtClean="0"/>
              <a:t>Insert</a:t>
            </a:r>
            <a:r>
              <a:rPr lang="en-US" sz="1200" baseline="0" dirty="0" smtClean="0"/>
              <a:t>.  </a:t>
            </a:r>
          </a:p>
          <a:p>
            <a:pPr marL="228600" indent="-228600">
              <a:buFont typeface="+mj-lt"/>
              <a:buAutoNum type="arabicPeriod"/>
            </a:pPr>
            <a:r>
              <a:rPr lang="en-US" sz="1200" baseline="0" dirty="0" smtClean="0"/>
              <a:t>Also in the </a:t>
            </a:r>
            <a:r>
              <a:rPr lang="en-US" sz="1200" b="1" baseline="0" dirty="0" smtClean="0"/>
              <a:t>Format Shape </a:t>
            </a:r>
            <a:r>
              <a:rPr lang="en-US" sz="1200" baseline="0" dirty="0" smtClean="0"/>
              <a:t>dialog box, in the </a:t>
            </a:r>
            <a:r>
              <a:rPr lang="en-US" sz="1200" b="1" baseline="0" dirty="0" smtClean="0"/>
              <a:t>Fill</a:t>
            </a:r>
            <a:r>
              <a:rPr lang="en-US" sz="1200" baseline="0" dirty="0" smtClean="0"/>
              <a:t> pane, under </a:t>
            </a:r>
            <a:r>
              <a:rPr lang="en-US" sz="1200" b="1" baseline="0" dirty="0" smtClean="0"/>
              <a:t>Insert from</a:t>
            </a:r>
            <a:r>
              <a:rPr lang="en-US" sz="1200" baseline="0" dirty="0" smtClean="0"/>
              <a:t>, select </a:t>
            </a:r>
            <a:r>
              <a:rPr lang="en-US" sz="1200" b="1" baseline="0" dirty="0" smtClean="0"/>
              <a:t>Tile picture as texture</a:t>
            </a:r>
            <a:r>
              <a:rPr lang="en-US" sz="1200" baseline="0" dirty="0" smtClean="0"/>
              <a:t>. </a:t>
            </a:r>
          </a:p>
          <a:p>
            <a:pPr marL="228600" indent="-228600">
              <a:buFont typeface="+mj-lt"/>
              <a:buAutoNum type="arabicPeriod"/>
            </a:pPr>
            <a:r>
              <a:rPr lang="en-US" sz="1200" baseline="0" dirty="0" smtClean="0"/>
              <a:t>Also in the </a:t>
            </a:r>
            <a:r>
              <a:rPr lang="en-US" sz="1200" b="1" baseline="0" dirty="0" smtClean="0"/>
              <a:t>Format Shape </a:t>
            </a:r>
            <a:r>
              <a:rPr lang="en-US" sz="1200" baseline="0" dirty="0" smtClean="0"/>
              <a:t>dialog box, click </a:t>
            </a:r>
            <a:r>
              <a:rPr lang="en-US" sz="1200" b="1" baseline="0" dirty="0" smtClean="0"/>
              <a:t>Line Color </a:t>
            </a:r>
            <a:r>
              <a:rPr lang="en-US" sz="1200" baseline="0" dirty="0" smtClean="0"/>
              <a:t>in the left pane, and then select </a:t>
            </a:r>
            <a:r>
              <a:rPr lang="en-US" sz="1200" b="1" baseline="0" dirty="0" smtClean="0"/>
              <a:t>No line </a:t>
            </a:r>
            <a:r>
              <a:rPr lang="en-US" sz="1200" baseline="0" dirty="0" smtClean="0"/>
              <a:t>in the </a:t>
            </a:r>
            <a:r>
              <a:rPr lang="en-US" sz="1200" b="1" baseline="0" dirty="0" smtClean="0"/>
              <a:t>Line Color </a:t>
            </a:r>
            <a:r>
              <a:rPr lang="en-US" sz="1200" baseline="0" dirty="0" smtClean="0"/>
              <a:t>pane. </a:t>
            </a:r>
          </a:p>
          <a:p>
            <a:pPr marL="228600" indent="-228600">
              <a:buFont typeface="+mj-lt"/>
              <a:buAutoNum type="arabicPeriod"/>
            </a:pPr>
            <a:r>
              <a:rPr lang="en-US" sz="1200" baseline="0" dirty="0" smtClean="0"/>
              <a:t>Also in the </a:t>
            </a:r>
            <a:r>
              <a:rPr lang="en-US" sz="1200" b="1" baseline="0" dirty="0" smtClean="0"/>
              <a:t>Format Shape </a:t>
            </a:r>
            <a:r>
              <a:rPr lang="en-US" sz="1200" baseline="0" dirty="0" smtClean="0"/>
              <a:t>dialog box, click </a:t>
            </a:r>
            <a:r>
              <a:rPr lang="en-US" sz="1200" b="1" baseline="0" dirty="0" smtClean="0"/>
              <a:t>Shadow</a:t>
            </a:r>
            <a:r>
              <a:rPr lang="en-US" sz="1200" baseline="0" dirty="0" smtClean="0"/>
              <a:t> in the left pane, and then do the following in the </a:t>
            </a:r>
            <a:r>
              <a:rPr lang="en-US" sz="1200" b="1" baseline="0" dirty="0" smtClean="0"/>
              <a:t>Shadow</a:t>
            </a:r>
            <a:r>
              <a:rPr lang="en-US" sz="1200" baseline="0" dirty="0" smtClean="0"/>
              <a:t> pane: </a:t>
            </a:r>
          </a:p>
          <a:p>
            <a:pPr marL="685800" lvl="1" indent="-228600">
              <a:buFont typeface="Arial" pitchFamily="34" charset="0"/>
              <a:buChar char="•"/>
            </a:pPr>
            <a:r>
              <a:rPr lang="en-US" sz="1200" baseline="0" dirty="0" smtClean="0"/>
              <a:t>Click the button next to </a:t>
            </a:r>
            <a:r>
              <a:rPr lang="en-US" sz="1200" b="1" baseline="0" dirty="0" smtClean="0"/>
              <a:t>Presets</a:t>
            </a:r>
            <a:r>
              <a:rPr lang="en-US" sz="1200" baseline="0" dirty="0" smtClean="0"/>
              <a:t>, and then under </a:t>
            </a:r>
            <a:r>
              <a:rPr lang="en-US" sz="1200" b="1" baseline="0" dirty="0" smtClean="0"/>
              <a:t>Inner</a:t>
            </a:r>
            <a:r>
              <a:rPr lang="en-US" sz="1200" baseline="0" dirty="0" smtClean="0"/>
              <a:t> click </a:t>
            </a:r>
            <a:r>
              <a:rPr lang="en-US" sz="1200" b="1" dirty="0" smtClean="0"/>
              <a:t>Inside Diagonal Top Right </a:t>
            </a:r>
            <a:r>
              <a:rPr lang="en-US" sz="1200" dirty="0" smtClean="0"/>
              <a:t>(first row, third option from the left).</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70%</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Blur</a:t>
            </a:r>
            <a:r>
              <a:rPr lang="en-US" sz="1200" baseline="0" dirty="0" smtClean="0"/>
              <a:t> box, enter </a:t>
            </a:r>
            <a:r>
              <a:rPr lang="en-US" sz="1200" b="1" baseline="0" dirty="0" smtClean="0"/>
              <a:t>20 pt</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Distance</a:t>
            </a:r>
            <a:r>
              <a:rPr lang="en-US" sz="1200" baseline="0" dirty="0" smtClean="0"/>
              <a:t> box, enter </a:t>
            </a:r>
            <a:r>
              <a:rPr lang="en-US" sz="1200" b="1" baseline="0" dirty="0" smtClean="0"/>
              <a:t>20 pt</a:t>
            </a:r>
            <a:r>
              <a:rPr lang="en-US" sz="1200" baseline="0" dirty="0" smtClean="0"/>
              <a:t>. </a:t>
            </a:r>
          </a:p>
          <a:p>
            <a:pPr marL="228600" indent="-228600">
              <a:buFont typeface="+mj-lt"/>
              <a:buAutoNum type="arabicPeriod"/>
            </a:pPr>
            <a:r>
              <a:rPr lang="en-US" sz="1200" baseline="0" dirty="0" smtClean="0"/>
              <a:t>Drag the half-circle to the left </a:t>
            </a:r>
            <a:r>
              <a:rPr lang="en-US" sz="1200" b="0" baseline="0" dirty="0" smtClean="0"/>
              <a:t>until the two middle yellow adjustment diamonds are lined up with the left edge of the slide</a:t>
            </a:r>
            <a:r>
              <a:rPr lang="en-US" sz="1200" baseline="0" dirty="0" smtClean="0"/>
              <a:t>.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lvl="1" indent="-228600">
              <a:buFont typeface="+mj-lt"/>
              <a:buAutoNum type="arabicPeriod"/>
            </a:pPr>
            <a:r>
              <a:rPr lang="en-US" sz="1200" baseline="0" dirty="0" smtClean="0"/>
              <a:t>Click </a:t>
            </a:r>
            <a:r>
              <a:rPr lang="en-US" sz="1200" b="1" baseline="0" dirty="0" smtClean="0"/>
              <a:t>Align to Slide</a:t>
            </a:r>
            <a:r>
              <a:rPr lang="en-US" sz="1200" baseline="0" dirty="0" smtClean="0"/>
              <a:t>.</a:t>
            </a:r>
          </a:p>
          <a:p>
            <a:pPr marL="685800" lvl="1" indent="-228600">
              <a:buFont typeface="+mj-lt"/>
              <a:buAutoNum type="arabicPeriod"/>
            </a:pPr>
            <a:r>
              <a:rPr lang="en-US" sz="1200" baseline="0" dirty="0" smtClean="0"/>
              <a:t>Click </a:t>
            </a:r>
            <a:r>
              <a:rPr lang="en-US" sz="1200" b="1" baseline="0" dirty="0" smtClean="0"/>
              <a:t>Align Middle</a:t>
            </a:r>
            <a:r>
              <a:rPr lang="en-US" sz="1200" baseline="0" dirty="0" smtClean="0"/>
              <a:t>. </a:t>
            </a:r>
          </a:p>
          <a:p>
            <a:pPr marL="228600" indent="-228600">
              <a:buFont typeface="+mj-lt"/>
              <a:buAutoNum type="arabicPeriod"/>
            </a:pPr>
            <a:r>
              <a:rPr lang="en-US" sz="1200" baseline="0" dirty="0" smtClean="0"/>
              <a:t>Select the arc.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Copy</a:t>
            </a:r>
            <a:r>
              <a:rPr lang="en-US" sz="120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arc. Under </a:t>
            </a:r>
            <a:r>
              <a:rPr lang="en-US" sz="1200" b="1" baseline="0" dirty="0" smtClean="0"/>
              <a:t>Drawing Tools</a:t>
            </a:r>
            <a:r>
              <a:rPr lang="en-US" sz="1200" baseline="0" dirty="0" smtClean="0"/>
              <a:t>, on the </a:t>
            </a:r>
            <a:r>
              <a:rPr lang="en-US" sz="1200" b="1" baseline="0" dirty="0" smtClean="0"/>
              <a:t>Format</a:t>
            </a:r>
            <a:r>
              <a:rPr lang="en-US" sz="1200" baseline="0" dirty="0" smtClean="0"/>
              <a:t> tab, in the </a:t>
            </a:r>
            <a:r>
              <a:rPr lang="en-US" sz="1200" b="1" baseline="0" dirty="0" smtClean="0"/>
              <a:t>Size</a:t>
            </a:r>
            <a:r>
              <a:rPr lang="en-US" sz="120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Shape Height </a:t>
            </a:r>
            <a:r>
              <a:rPr lang="en-US" sz="1200" baseline="0" dirty="0" smtClean="0"/>
              <a:t>box, enter </a:t>
            </a:r>
            <a:r>
              <a:rPr lang="en-US" sz="1200" b="1" baseline="0" dirty="0" smtClean="0"/>
              <a:t>6.79”</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Shape Width </a:t>
            </a:r>
            <a:r>
              <a:rPr lang="en-US" sz="1200" baseline="0" dirty="0" smtClean="0"/>
              <a:t>box, enter </a:t>
            </a:r>
            <a:r>
              <a:rPr lang="en-US" sz="1200" b="1" baseline="0" dirty="0" smtClean="0"/>
              <a:t>10.03”</a:t>
            </a:r>
            <a:r>
              <a:rPr lang="en-US" sz="1200" baseline="0" dirty="0" smtClean="0"/>
              <a:t>.</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baseline="0" dirty="0" smtClean="0"/>
              <a:t>Format Shape </a:t>
            </a:r>
            <a:r>
              <a:rPr lang="en-US" sz="1200" baseline="0" dirty="0" smtClean="0"/>
              <a:t>dialog box launcher. In the </a:t>
            </a:r>
            <a:r>
              <a:rPr lang="en-US" sz="1200" b="1" baseline="0" dirty="0" smtClean="0"/>
              <a:t>Format Picture </a:t>
            </a:r>
            <a:r>
              <a:rPr lang="en-US" sz="1200" baseline="0" dirty="0" smtClean="0"/>
              <a:t>dialog box, click </a:t>
            </a:r>
            <a:r>
              <a:rPr lang="en-US" sz="1200" b="1" baseline="0" dirty="0" smtClean="0"/>
              <a:t>Fill </a:t>
            </a:r>
            <a:r>
              <a:rPr lang="en-US" sz="1200" baseline="0" dirty="0" smtClean="0"/>
              <a:t>in the left pane, and then in the </a:t>
            </a:r>
            <a:r>
              <a:rPr lang="en-US" sz="1200" b="1" baseline="0" dirty="0" smtClean="0"/>
              <a:t>Fill</a:t>
            </a:r>
            <a:r>
              <a:rPr lang="en-US" sz="1200" baseline="0" dirty="0" smtClean="0"/>
              <a:t> pane, select </a:t>
            </a:r>
            <a:r>
              <a:rPr lang="en-US" sz="1200" b="1" baseline="0" dirty="0" smtClean="0"/>
              <a:t>No fill</a:t>
            </a:r>
            <a:r>
              <a:rPr lang="en-US" sz="1200" baseline="0" dirty="0" smtClean="0"/>
              <a:t>. </a:t>
            </a:r>
          </a:p>
          <a:p>
            <a:pPr marL="228600" indent="-228600">
              <a:buFont typeface="+mj-lt"/>
              <a:buAutoNum type="arabicPeriod"/>
            </a:pPr>
            <a:r>
              <a:rPr lang="en-US" sz="1200" baseline="0" dirty="0" smtClean="0"/>
              <a:t>Also in the </a:t>
            </a:r>
            <a:r>
              <a:rPr lang="en-US" sz="1200" b="1" baseline="0" dirty="0" smtClean="0"/>
              <a:t>Format Shape </a:t>
            </a:r>
            <a:r>
              <a:rPr lang="en-US" sz="1200" baseline="0" dirty="0" smtClean="0"/>
              <a:t>dialog box, click </a:t>
            </a:r>
            <a:r>
              <a:rPr lang="en-US" sz="1200" b="1" baseline="0" dirty="0" smtClean="0"/>
              <a:t>Line Color </a:t>
            </a:r>
            <a:r>
              <a:rPr lang="en-US" sz="1200" baseline="0" dirty="0" smtClean="0"/>
              <a:t>in the left pane. In the </a:t>
            </a:r>
            <a:r>
              <a:rPr lang="en-US" sz="1200" b="1" baseline="0" dirty="0" smtClean="0"/>
              <a:t>Line Color </a:t>
            </a:r>
            <a:r>
              <a:rPr lang="en-US" sz="1200" baseline="0" dirty="0" smtClean="0"/>
              <a:t>pane, select </a:t>
            </a:r>
            <a:r>
              <a:rPr lang="en-US" sz="1200" b="1" baseline="0" dirty="0" smtClean="0"/>
              <a:t>Solid line </a:t>
            </a:r>
            <a:r>
              <a:rPr lang="en-US" sz="1200" baseline="0" dirty="0" smtClean="0"/>
              <a:t>and then do the following:</a:t>
            </a:r>
          </a:p>
          <a:p>
            <a:pPr marL="685800" lvl="1" indent="-228600">
              <a:buFont typeface="Arial" pitchFamily="34" charset="0"/>
              <a:buChar char="•"/>
            </a:pPr>
            <a:r>
              <a:rPr lang="en-US" sz="1200" baseline="0" dirty="0" smtClean="0"/>
              <a:t>Click the button next to </a:t>
            </a:r>
            <a:r>
              <a:rPr lang="en-US" sz="1200" b="1" baseline="0" dirty="0" smtClean="0"/>
              <a:t>Color</a:t>
            </a:r>
            <a:r>
              <a:rPr lang="en-US" sz="1200" baseline="0" dirty="0" smtClean="0"/>
              <a:t>, and then under </a:t>
            </a:r>
            <a:r>
              <a:rPr lang="en-US" sz="1200" b="1" baseline="0" dirty="0" smtClean="0"/>
              <a:t>Theme Colors </a:t>
            </a:r>
            <a:r>
              <a:rPr lang="en-US" sz="1200" baseline="0" dirty="0" smtClean="0"/>
              <a:t>click </a:t>
            </a:r>
            <a:r>
              <a:rPr lang="en-US" sz="1200" b="1" baseline="0" dirty="0" smtClean="0"/>
              <a:t>White, Background 1 </a:t>
            </a:r>
            <a:r>
              <a:rPr lang="en-US" sz="1200" baseline="0" dirty="0" smtClean="0"/>
              <a:t>(first row, first option from the left).</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50%</a:t>
            </a:r>
            <a:r>
              <a:rPr lang="en-US" sz="1200" baseline="0" dirty="0" smtClean="0"/>
              <a:t>.</a:t>
            </a:r>
          </a:p>
          <a:p>
            <a:pPr marL="228600" indent="-228600">
              <a:buFont typeface="+mj-lt"/>
              <a:buAutoNum type="arabicPeriod"/>
            </a:pPr>
            <a:r>
              <a:rPr lang="en-US" sz="1200" baseline="0" dirty="0" smtClean="0"/>
              <a:t>Also in the </a:t>
            </a:r>
            <a:r>
              <a:rPr lang="en-US" sz="1200" b="1" baseline="0" dirty="0" smtClean="0"/>
              <a:t>Format Shape </a:t>
            </a:r>
            <a:r>
              <a:rPr lang="en-US" sz="1200" baseline="0" dirty="0" smtClean="0"/>
              <a:t>dialog box, click </a:t>
            </a:r>
            <a:r>
              <a:rPr lang="en-US" sz="1200" b="1" baseline="0" dirty="0" smtClean="0"/>
              <a:t>Line Style</a:t>
            </a:r>
            <a:r>
              <a:rPr lang="en-US" sz="1200" b="0" baseline="0" dirty="0" smtClean="0"/>
              <a:t> in the left pane. In the </a:t>
            </a:r>
            <a:r>
              <a:rPr lang="en-US" sz="1200" b="1" baseline="0" dirty="0" smtClean="0"/>
              <a:t>Line Style </a:t>
            </a:r>
            <a:r>
              <a:rPr lang="en-US" sz="1200" b="0" baseline="0" dirty="0" smtClean="0"/>
              <a:t>pane, in the </a:t>
            </a:r>
            <a:r>
              <a:rPr lang="en-US" sz="1200" b="1" baseline="0" dirty="0" smtClean="0"/>
              <a:t>Width</a:t>
            </a:r>
            <a:r>
              <a:rPr lang="en-US" sz="1200" b="0" baseline="0" dirty="0" smtClean="0"/>
              <a:t> box, enter </a:t>
            </a:r>
            <a:r>
              <a:rPr lang="en-US" sz="1200" b="1" baseline="0" dirty="0" smtClean="0"/>
              <a:t>1.5 pt</a:t>
            </a:r>
            <a:r>
              <a:rPr lang="en-US" sz="1200" b="0" baseline="0" dirty="0" smtClean="0"/>
              <a:t>.</a:t>
            </a:r>
          </a:p>
          <a:p>
            <a:pPr marL="228600" indent="-228600">
              <a:buFont typeface="+mj-lt"/>
              <a:buAutoNum type="arabicPeriod"/>
            </a:pPr>
            <a:r>
              <a:rPr lang="en-US" sz="1200" b="0" baseline="0" dirty="0" smtClean="0"/>
              <a:t>Drag the second arc left on the slide until the two middle yellow adjustment diamonds are lined up with the left edge of the slide. On</a:t>
            </a:r>
            <a:r>
              <a:rPr lang="en-US" sz="1200" baseline="0" dirty="0" smtClean="0"/>
              <a:t>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lvl="1" indent="-228600">
              <a:buFont typeface="+mj-lt"/>
              <a:buAutoNum type="arabicPeriod"/>
            </a:pPr>
            <a:r>
              <a:rPr lang="en-US" sz="1200" baseline="0" dirty="0" smtClean="0"/>
              <a:t>Click </a:t>
            </a:r>
            <a:r>
              <a:rPr lang="en-US" sz="1200" b="1" baseline="0" dirty="0" smtClean="0"/>
              <a:t>Align to Slide</a:t>
            </a:r>
            <a:r>
              <a:rPr lang="en-US" sz="1200" baseline="0" dirty="0" smtClean="0"/>
              <a:t>.</a:t>
            </a:r>
          </a:p>
          <a:p>
            <a:pPr marL="685800" lvl="1" indent="-228600">
              <a:buFont typeface="+mj-lt"/>
              <a:buAutoNum type="arabicPeriod"/>
            </a:pPr>
            <a:r>
              <a:rPr lang="en-US" sz="1200" baseline="0" dirty="0" smtClean="0"/>
              <a:t>Click </a:t>
            </a:r>
            <a:r>
              <a:rPr lang="en-US" sz="1200" b="1" baseline="0" dirty="0" smtClean="0"/>
              <a:t>Align Middle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Select the second arc.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Copy</a:t>
            </a:r>
            <a:r>
              <a:rPr lang="en-US" sz="1200" b="0" baseline="0" dirty="0" smtClean="0"/>
              <a:t>,</a:t>
            </a:r>
            <a:r>
              <a:rPr lang="en-US" sz="120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third arc. Under </a:t>
            </a:r>
            <a:r>
              <a:rPr lang="en-US" sz="1200" b="1" baseline="0" dirty="0" smtClean="0"/>
              <a:t>Drawing Tools</a:t>
            </a:r>
            <a:r>
              <a:rPr lang="en-US" sz="1200" baseline="0" dirty="0" smtClean="0"/>
              <a:t>, on the </a:t>
            </a:r>
            <a:r>
              <a:rPr lang="en-US" sz="1200" b="1" baseline="0" dirty="0" smtClean="0"/>
              <a:t>Format </a:t>
            </a:r>
            <a:r>
              <a:rPr lang="en-US" sz="1200" baseline="0" dirty="0" smtClean="0"/>
              <a:t>tab, in the </a:t>
            </a:r>
            <a:r>
              <a:rPr lang="en-US" sz="1200" b="1" baseline="0" dirty="0" smtClean="0"/>
              <a:t>Size</a:t>
            </a:r>
            <a:r>
              <a:rPr lang="en-US" sz="1200" baseline="0" dirty="0" smtClean="0"/>
              <a:t> group, do the following:</a:t>
            </a:r>
          </a:p>
          <a:p>
            <a:pPr marL="685800" lvl="1" indent="-228600">
              <a:buFont typeface="Arial" pitchFamily="34" charset="0"/>
              <a:buChar char="•"/>
            </a:pPr>
            <a:r>
              <a:rPr lang="en-US" sz="1200" baseline="0" dirty="0" smtClean="0"/>
              <a:t>In the </a:t>
            </a:r>
            <a:r>
              <a:rPr lang="en-US" sz="1200" b="1" baseline="0" dirty="0" smtClean="0"/>
              <a:t>Shape Height </a:t>
            </a:r>
            <a:r>
              <a:rPr lang="en-US" sz="1200" baseline="0" dirty="0" smtClean="0"/>
              <a:t>box, enter </a:t>
            </a:r>
            <a:r>
              <a:rPr lang="en-US" sz="1200" b="1" baseline="0" dirty="0" smtClean="0"/>
              <a:t>6.86”</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Shape</a:t>
            </a:r>
            <a:r>
              <a:rPr lang="en-US" sz="1200" baseline="0" dirty="0" smtClean="0"/>
              <a:t> </a:t>
            </a:r>
            <a:r>
              <a:rPr lang="en-US" sz="1200" b="1" baseline="0" dirty="0" smtClean="0"/>
              <a:t>Width</a:t>
            </a:r>
            <a:r>
              <a:rPr lang="en-US" sz="1200" baseline="0" dirty="0" smtClean="0"/>
              <a:t> box, enter </a:t>
            </a:r>
            <a:r>
              <a:rPr lang="en-US" sz="1200" b="1" baseline="0" dirty="0" smtClean="0"/>
              <a:t>9.98”</a:t>
            </a:r>
            <a:r>
              <a:rPr lang="en-US" sz="1200" baseline="0" dirty="0" smtClean="0"/>
              <a:t>.</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baseline="0" dirty="0" smtClean="0"/>
              <a:t>Format Shape </a:t>
            </a:r>
            <a:r>
              <a:rPr lang="en-US" sz="1200" baseline="0" dirty="0" smtClean="0"/>
              <a:t>dialog box launcher. In the </a:t>
            </a:r>
            <a:r>
              <a:rPr lang="en-US" sz="1200" b="1" baseline="0" dirty="0" smtClean="0"/>
              <a:t>Format Shape </a:t>
            </a:r>
            <a:r>
              <a:rPr lang="en-US" sz="1200" baseline="0" dirty="0" smtClean="0"/>
              <a:t>dialog box, click </a:t>
            </a:r>
            <a:r>
              <a:rPr lang="en-US" sz="1200" b="1" baseline="0" dirty="0" smtClean="0"/>
              <a:t>Line Color </a:t>
            </a:r>
            <a:r>
              <a:rPr lang="en-US" sz="1200" baseline="0" dirty="0" smtClean="0"/>
              <a:t>in the left pane, select </a:t>
            </a:r>
            <a:r>
              <a:rPr lang="en-US" sz="1200" b="1" baseline="0" dirty="0" smtClean="0"/>
              <a:t>Gradient line </a:t>
            </a:r>
            <a:r>
              <a:rPr lang="en-US" sz="1200" baseline="0" dirty="0" smtClean="0"/>
              <a:t>in the </a:t>
            </a:r>
            <a:r>
              <a:rPr lang="en-US" sz="1200" b="1" baseline="0" dirty="0" smtClean="0"/>
              <a:t>Line Color </a:t>
            </a:r>
            <a:r>
              <a:rPr lang="en-US" sz="1200" baseline="0" dirty="0" smtClean="0"/>
              <a:t>pane, and then do the following: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a:t>
            </a:r>
            <a:r>
              <a:rPr lang="en-US" sz="1200" b="1" kern="1200" smtClean="0">
                <a:solidFill>
                  <a:schemeClr val="tx1"/>
                </a:solidFill>
                <a:effectLst/>
                <a:latin typeface="+mn-lt"/>
                <a:ea typeface="+mn-ea"/>
                <a:cs typeface="+mn-cs"/>
              </a:rPr>
              <a:t>gradient stop</a:t>
            </a:r>
            <a:r>
              <a:rPr lang="en-US" sz="1200" kern="120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 </a:t>
            </a:r>
            <a:r>
              <a:rPr lang="en-US" sz="1200" b="1" kern="1200" dirty="0" smtClean="0">
                <a:solidFill>
                  <a:schemeClr val="tx1"/>
                </a:solidFill>
                <a:effectLst/>
                <a:latin typeface="+mn-lt"/>
                <a:ea typeface="+mn-ea"/>
                <a:cs typeface="+mn-cs"/>
              </a:rPr>
              <a:t>Remove </a:t>
            </a:r>
            <a:r>
              <a:rPr lang="en-US" sz="1200" b="1" kern="1200" smtClean="0">
                <a:solidFill>
                  <a:schemeClr val="tx1"/>
                </a:solidFill>
                <a:effectLst/>
                <a:latin typeface="+mn-lt"/>
                <a:ea typeface="+mn-ea"/>
                <a:cs typeface="+mn-cs"/>
              </a:rPr>
              <a:t>gradient stop</a:t>
            </a:r>
            <a:r>
              <a:rPr lang="en-US" sz="1200" kern="1200" smtClean="0">
                <a:solidFill>
                  <a:schemeClr val="tx1"/>
                </a:solidFill>
                <a:latin typeface="+mn-lt"/>
                <a:ea typeface="+mn-ea"/>
                <a:cs typeface="+mn-cs"/>
              </a:rPr>
              <a:t> </a:t>
            </a:r>
            <a:r>
              <a:rPr lang="en-US" sz="1200" kern="1200" dirty="0" smtClean="0">
                <a:solidFill>
                  <a:schemeClr val="tx1"/>
                </a:solidFill>
                <a:latin typeface="+mn-lt"/>
                <a:ea typeface="+mn-ea"/>
                <a:cs typeface="+mn-cs"/>
              </a:rPr>
              <a:t>until two stops appear in </a:t>
            </a:r>
            <a:r>
              <a:rPr lang="en-US" sz="1200" kern="1200" smtClean="0">
                <a:solidFill>
                  <a:schemeClr val="tx1"/>
                </a:solidFill>
                <a:latin typeface="+mn-lt"/>
                <a:ea typeface="+mn-ea"/>
                <a:cs typeface="+mn-cs"/>
              </a:rPr>
              <a:t>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dirty="0" smtClean="0"/>
              <a:t>Blue, Accent</a:t>
            </a:r>
            <a:r>
              <a:rPr lang="en-US" sz="1200" b="1" baseline="0" dirty="0" smtClean="0"/>
              <a:t> 1, Lighter 40%</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(fourth row, fifth option from the left).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77%</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dirty="0" smtClean="0"/>
              <a:t>208</a:t>
            </a:r>
            <a:r>
              <a:rPr lang="en-US" sz="1200" dirty="0" smtClean="0"/>
              <a:t>, Green: </a:t>
            </a:r>
            <a:r>
              <a:rPr lang="en-US" sz="1200" b="1" dirty="0" smtClean="0"/>
              <a:t>215</a:t>
            </a:r>
            <a:r>
              <a:rPr lang="en-US" sz="1200" dirty="0" smtClean="0"/>
              <a:t>, Blue: </a:t>
            </a:r>
            <a:r>
              <a:rPr lang="en-US" sz="1200" b="1" dirty="0" smtClean="0"/>
              <a:t>222</a:t>
            </a:r>
            <a:r>
              <a:rPr lang="en-US" sz="1200" dirty="0" smtClean="0"/>
              <a:t>.</a:t>
            </a:r>
          </a:p>
          <a:p>
            <a:pPr marL="1143000" lvl="2" indent="-228600">
              <a:buFont typeface="Arial" pitchFamily="34" charset="0"/>
              <a:buChar char="•"/>
            </a:pPr>
            <a:r>
              <a:rPr lang="en-US" sz="1200" b="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Format Shape </a:t>
            </a:r>
            <a:r>
              <a:rPr lang="en-US" sz="1200" b="0" kern="1200" dirty="0" smtClean="0">
                <a:solidFill>
                  <a:schemeClr val="tx1"/>
                </a:solidFill>
                <a:latin typeface="+mn-lt"/>
                <a:ea typeface="+mn-ea"/>
                <a:cs typeface="+mn-cs"/>
              </a:rPr>
              <a:t>dialog box, in the </a:t>
            </a:r>
            <a:r>
              <a:rPr lang="en-US" sz="1200" b="1" kern="1200" dirty="0" smtClean="0">
                <a:solidFill>
                  <a:schemeClr val="tx1"/>
                </a:solidFill>
                <a:latin typeface="+mn-lt"/>
                <a:ea typeface="+mn-ea"/>
                <a:cs typeface="+mn-cs"/>
              </a:rPr>
              <a:t>Line Style </a:t>
            </a:r>
            <a:r>
              <a:rPr lang="en-US" sz="1200" b="0" kern="1200" dirty="0" smtClean="0">
                <a:solidFill>
                  <a:schemeClr val="tx1"/>
                </a:solidFill>
                <a:latin typeface="+mn-lt"/>
                <a:ea typeface="+mn-ea"/>
                <a:cs typeface="+mn-cs"/>
              </a:rPr>
              <a:t>pane,</a:t>
            </a:r>
            <a:r>
              <a:rPr lang="en-US" sz="1200" b="0" kern="1200" baseline="0" dirty="0" smtClean="0">
                <a:solidFill>
                  <a:schemeClr val="tx1"/>
                </a:solidFill>
                <a:latin typeface="+mn-lt"/>
                <a:ea typeface="+mn-ea"/>
                <a:cs typeface="+mn-cs"/>
              </a:rPr>
              <a:t> i</a:t>
            </a:r>
            <a:r>
              <a:rPr lang="en-US" sz="1200" b="0" kern="1200" dirty="0" smtClean="0">
                <a:solidFill>
                  <a:schemeClr val="tx1"/>
                </a:solidFill>
                <a:latin typeface="+mn-lt"/>
                <a:ea typeface="+mn-ea"/>
                <a:cs typeface="+mn-cs"/>
              </a:rPr>
              <a:t>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90%</a:t>
            </a:r>
            <a:r>
              <a:rPr lang="en-US" sz="1200" b="0" kern="1200" baseline="0" dirty="0" smtClean="0">
                <a:solidFill>
                  <a:schemeClr val="tx1"/>
                </a:solidFill>
                <a:latin typeface="+mn-lt"/>
                <a:ea typeface="+mn-ea"/>
                <a:cs typeface="+mn-cs"/>
              </a:rPr>
              <a:t>.</a:t>
            </a:r>
            <a:endParaRPr lang="en-US" sz="1200" baseline="0" dirty="0" smtClean="0"/>
          </a:p>
          <a:p>
            <a:pPr marL="228600" indent="-228600">
              <a:buFont typeface="+mj-lt"/>
              <a:buAutoNum type="arabicPeriod"/>
            </a:pPr>
            <a:r>
              <a:rPr lang="en-US" sz="1200" baseline="0" dirty="0" smtClean="0"/>
              <a:t>Also in the </a:t>
            </a:r>
            <a:r>
              <a:rPr lang="en-US" sz="1200" b="1" baseline="0" dirty="0" smtClean="0"/>
              <a:t>Format Shape </a:t>
            </a:r>
            <a:r>
              <a:rPr lang="en-US" sz="1200" baseline="0" dirty="0" smtClean="0"/>
              <a:t>dialog box, click </a:t>
            </a:r>
            <a:r>
              <a:rPr lang="en-US" sz="1200" b="1" baseline="0" dirty="0" smtClean="0"/>
              <a:t>Line Style</a:t>
            </a:r>
            <a:r>
              <a:rPr lang="en-US" sz="1200" baseline="0" dirty="0" smtClean="0"/>
              <a:t> in the left pane. In the </a:t>
            </a:r>
            <a:r>
              <a:rPr lang="en-US" sz="1200" b="1" baseline="0" dirty="0" smtClean="0"/>
              <a:t>Line Style </a:t>
            </a:r>
            <a:r>
              <a:rPr lang="en-US" sz="1200" baseline="0" dirty="0" smtClean="0"/>
              <a:t>pane, in the </a:t>
            </a:r>
            <a:r>
              <a:rPr lang="en-US" sz="1200" b="1" baseline="0" dirty="0" smtClean="0"/>
              <a:t>Width</a:t>
            </a:r>
            <a:r>
              <a:rPr lang="en-US" sz="1200" baseline="0" dirty="0" smtClean="0"/>
              <a:t> box, enter </a:t>
            </a:r>
            <a:r>
              <a:rPr lang="en-US" sz="1200" b="1" baseline="0" dirty="0" smtClean="0"/>
              <a:t>4.25 pt</a:t>
            </a:r>
            <a:r>
              <a:rPr lang="en-US" sz="1200" baseline="0" dirty="0" smtClean="0"/>
              <a:t>. </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Drawing </a:t>
            </a:r>
            <a:r>
              <a:rPr lang="en-US" sz="1200" baseline="0" dirty="0" smtClean="0"/>
              <a:t>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lvl="1" indent="-228600">
              <a:buFont typeface="+mj-lt"/>
              <a:buAutoNum type="arabicPeriod"/>
            </a:pPr>
            <a:r>
              <a:rPr lang="en-US" sz="1200" baseline="0" dirty="0" smtClean="0"/>
              <a:t>Click </a:t>
            </a:r>
            <a:r>
              <a:rPr lang="en-US" sz="1200" b="1" baseline="0" dirty="0" smtClean="0"/>
              <a:t>Align to Slide</a:t>
            </a:r>
            <a:r>
              <a:rPr lang="en-US" sz="1200" baseline="0" dirty="0" smtClean="0"/>
              <a:t>.</a:t>
            </a:r>
          </a:p>
          <a:p>
            <a:pPr marL="685800" lvl="1" indent="-228600">
              <a:buFont typeface="+mj-lt"/>
              <a:buAutoNum type="arabicPeriod"/>
            </a:pPr>
            <a:r>
              <a:rPr lang="en-US" sz="1200" baseline="0" dirty="0" smtClean="0"/>
              <a:t>Click </a:t>
            </a:r>
            <a:r>
              <a:rPr lang="en-US" sz="1200" b="1" baseline="0" dirty="0" smtClean="0"/>
              <a:t>Align Left</a:t>
            </a:r>
            <a:r>
              <a:rPr lang="en-US" sz="1200" baseline="0" dirty="0" smtClean="0"/>
              <a:t>. </a:t>
            </a:r>
          </a:p>
          <a:p>
            <a:pPr marL="228600" indent="-228600">
              <a:buFont typeface="+mj-lt"/>
              <a:buAutoNum type="arabicPeriod"/>
            </a:pPr>
            <a:r>
              <a:rPr lang="en-US" sz="1200" b="0" baseline="0" dirty="0" smtClean="0"/>
              <a:t>Drag the third arc left on the slide until the two middle yellow adjustment diamonds are lined up with the left edge of the slide. </a:t>
            </a:r>
            <a:r>
              <a:rPr lang="en-US" sz="1200" baseline="0" dirty="0" smtClean="0"/>
              <a:t>Drag the third arc vertically as needed to position it slightly above the second arc on the slide. </a:t>
            </a:r>
          </a:p>
          <a:p>
            <a:endParaRPr lang="en-US" sz="1200" dirty="0" smtClean="0"/>
          </a:p>
          <a:p>
            <a:endParaRPr lang="en-US" sz="1200" dirty="0" smtClean="0"/>
          </a:p>
          <a:p>
            <a:r>
              <a:rPr lang="en-US" sz="1200" kern="1200" dirty="0" smtClean="0">
                <a:solidFill>
                  <a:schemeClr val="tx1"/>
                </a:solidFill>
                <a:latin typeface="+mn-lt"/>
                <a:ea typeface="+mn-ea"/>
                <a:cs typeface="+mn-cs"/>
              </a:rPr>
              <a:t>To reproduce the background on this slide, do the following: </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Up </a:t>
            </a:r>
            <a:r>
              <a:rPr lang="en-US" sz="1200" b="0" kern="1200" dirty="0" smtClean="0">
                <a:solidFill>
                  <a:schemeClr val="tx1"/>
                </a:solidFill>
                <a:latin typeface="+mn-lt"/>
                <a:ea typeface="+mn-ea"/>
                <a:cs typeface="+mn-cs"/>
              </a:rPr>
              <a:t> (second row, second option from</a:t>
            </a:r>
            <a:r>
              <a:rPr lang="en-US" sz="1200" b="0" kern="1200" baseline="0" dirty="0" smtClean="0">
                <a:solidFill>
                  <a:schemeClr val="tx1"/>
                </a:solidFill>
                <a:latin typeface="+mn-lt"/>
                <a:ea typeface="+mn-ea"/>
                <a:cs typeface="+mn-cs"/>
              </a:rPr>
              <a:t> the left</a:t>
            </a:r>
            <a:r>
              <a:rPr lang="en-US" sz="1200" b="0" kern="1200" dirty="0" smtClean="0">
                <a:solidFill>
                  <a:schemeClr val="tx1"/>
                </a:solidFill>
                <a:latin typeface="+mn-lt"/>
                <a:ea typeface="+mn-ea"/>
                <a:cs typeface="+mn-cs"/>
              </a:rPr>
              <a:t>). </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Angle</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270⁰</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Add gradient stop</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a:t>
            </a:r>
            <a:r>
              <a:rPr lang="en-US" sz="1200" kern="1200" dirty="0" smtClean="0">
                <a:solidFill>
                  <a:schemeClr val="tx1"/>
                </a:solidFill>
                <a:latin typeface="+mn-lt"/>
                <a:ea typeface="+mn-ea"/>
                <a:cs typeface="+mn-cs"/>
              </a:rPr>
              <a:t> until four stops appear in the slider</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kern="1200" dirty="0" smtClean="0">
                <a:solidFill>
                  <a:schemeClr val="tx1"/>
                </a:solidFill>
                <a:latin typeface="+mn-lt"/>
                <a:ea typeface="+mn-ea"/>
                <a:cs typeface="+mn-cs"/>
              </a:rPr>
              <a:t>167</a:t>
            </a:r>
            <a:r>
              <a:rPr lang="en-US" sz="1200" dirty="0" smtClean="0"/>
              <a:t>, Green: </a:t>
            </a:r>
            <a:r>
              <a:rPr lang="en-US" sz="1200" b="1" kern="1200" dirty="0" smtClean="0">
                <a:solidFill>
                  <a:schemeClr val="tx1"/>
                </a:solidFill>
                <a:latin typeface="+mn-lt"/>
                <a:ea typeface="+mn-ea"/>
                <a:cs typeface="+mn-cs"/>
              </a:rPr>
              <a:t>185</a:t>
            </a:r>
            <a:r>
              <a:rPr lang="en-US" sz="1200" dirty="0" smtClean="0"/>
              <a:t>, Blue: </a:t>
            </a:r>
            <a:r>
              <a:rPr lang="en-US" sz="1200" b="1" kern="1200" dirty="0" smtClean="0">
                <a:solidFill>
                  <a:schemeClr val="tx1"/>
                </a:solidFill>
                <a:latin typeface="+mn-lt"/>
                <a:ea typeface="+mn-ea"/>
                <a:cs typeface="+mn-cs"/>
              </a:rPr>
              <a:t>197</a:t>
            </a:r>
            <a:r>
              <a:rPr lang="en-US" sz="1200" dirty="0" smtClean="0"/>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second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 the left).</a:t>
            </a:r>
            <a:endParaRPr lang="en-US" sz="1200" b="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third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70%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 the left).</a:t>
            </a:r>
            <a:endParaRPr lang="en-US" sz="1200" dirty="0" smtClean="0"/>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kern="1200" dirty="0" smtClean="0">
                <a:solidFill>
                  <a:schemeClr val="tx1"/>
                </a:solidFill>
                <a:effectLst/>
                <a:latin typeface="+mn-lt"/>
                <a:ea typeface="+mn-ea"/>
                <a:cs typeface="+mn-cs"/>
              </a:rPr>
              <a:t>the fourth stop in the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Click the button next to </a:t>
            </a:r>
            <a:r>
              <a:rPr lang="en-US" sz="1200" b="1" dirty="0" smtClean="0"/>
              <a:t>Color</a:t>
            </a:r>
            <a:r>
              <a:rPr lang="en-US" sz="1200" dirty="0" smtClean="0"/>
              <a:t>, 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kern="1200" dirty="0" smtClean="0">
                <a:solidFill>
                  <a:schemeClr val="tx1"/>
                </a:solidFill>
                <a:latin typeface="+mn-lt"/>
                <a:ea typeface="+mn-ea"/>
                <a:cs typeface="+mn-cs"/>
              </a:rPr>
              <a:t>167</a:t>
            </a:r>
            <a:r>
              <a:rPr lang="en-US" sz="1200" dirty="0" smtClean="0"/>
              <a:t>, Green: </a:t>
            </a:r>
            <a:r>
              <a:rPr lang="en-US" sz="1200" b="1" kern="1200" dirty="0" smtClean="0">
                <a:solidFill>
                  <a:schemeClr val="tx1"/>
                </a:solidFill>
                <a:latin typeface="+mn-lt"/>
                <a:ea typeface="+mn-ea"/>
                <a:cs typeface="+mn-cs"/>
              </a:rPr>
              <a:t>185</a:t>
            </a:r>
            <a:r>
              <a:rPr lang="en-US" sz="1200" dirty="0" smtClean="0"/>
              <a:t>, Blue: </a:t>
            </a:r>
            <a:r>
              <a:rPr lang="en-US" sz="1200" b="1" kern="1200" dirty="0" smtClean="0">
                <a:solidFill>
                  <a:schemeClr val="tx1"/>
                </a:solidFill>
                <a:latin typeface="+mn-lt"/>
                <a:ea typeface="+mn-ea"/>
                <a:cs typeface="+mn-cs"/>
              </a:rPr>
              <a:t>197</a:t>
            </a:r>
            <a:r>
              <a:rPr lang="en-US" sz="1200" dirty="0" smtClean="0"/>
              <a:t>.</a:t>
            </a:r>
            <a:endParaRPr lang="en-US" sz="1200" kern="1200" dirty="0" smtClean="0">
              <a:solidFill>
                <a:schemeClr val="tx1"/>
              </a:solidFill>
              <a:latin typeface="+mn-lt"/>
              <a:ea typeface="+mn-ea"/>
              <a:cs typeface="+mn-cs"/>
            </a:endParaRPr>
          </a:p>
          <a:p>
            <a:endParaRPr lang="en-US" sz="1200" b="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245802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3/4/2015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1834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3/4/2015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357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3/4/2015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8951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3/4/2015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6991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3/4/2015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735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3/4/2015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1776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CD5785-8A43-4CC4-A705-D4AA7E8DB57F}" type="datetimeFigureOut">
              <a:rPr lang="en-US" smtClean="0">
                <a:solidFill>
                  <a:prstClr val="black">
                    <a:tint val="75000"/>
                  </a:prstClr>
                </a:solidFill>
              </a:rPr>
              <a:pPr/>
              <a:t>3/4/2015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7845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CD5785-8A43-4CC4-A705-D4AA7E8DB57F}" type="datetimeFigureOut">
              <a:rPr lang="en-US" smtClean="0">
                <a:solidFill>
                  <a:prstClr val="black">
                    <a:tint val="75000"/>
                  </a:prstClr>
                </a:solidFill>
              </a:rPr>
              <a:pPr/>
              <a:t>3/4/2015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2569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5785-8A43-4CC4-A705-D4AA7E8DB57F}" type="datetimeFigureOut">
              <a:rPr lang="en-US" smtClean="0">
                <a:solidFill>
                  <a:prstClr val="black">
                    <a:tint val="75000"/>
                  </a:prstClr>
                </a:solidFill>
              </a:rPr>
              <a:pPr/>
              <a:t>3/4/2015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4827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3/4/2015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4113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3/4/2015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3518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bg1">
                <a:lumMod val="75000"/>
              </a:schemeClr>
            </a:gs>
            <a:gs pos="92027">
              <a:schemeClr val="bg1">
                <a:lumMod val="50000"/>
              </a:schemeClr>
            </a:gs>
            <a:gs pos="83000">
              <a:schemeClr val="bg1">
                <a:lumMod val="65000"/>
              </a:schemeClr>
            </a:gs>
            <a:gs pos="100000">
              <a:schemeClr val="tx1">
                <a:lumMod val="50000"/>
                <a:lumOff val="50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D5785-8A43-4CC4-A705-D4AA7E8DB57F}" type="datetimeFigureOut">
              <a:rPr lang="en-US" smtClean="0">
                <a:solidFill>
                  <a:prstClr val="black">
                    <a:tint val="75000"/>
                  </a:prstClr>
                </a:solidFill>
              </a:rPr>
              <a:pPr/>
              <a:t>3/4/2015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8097025"/>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p:txBody>
          <a:bodyPr/>
          <a:lstStyle/>
          <a:p>
            <a:r>
              <a:rPr lang="en-US" b="1" dirty="0"/>
              <a:t>Beijing residents gasp for fresh air in the city of smog</a:t>
            </a:r>
          </a:p>
        </p:txBody>
      </p:sp>
      <p:sp>
        <p:nvSpPr>
          <p:cNvPr id="3" name="Subtitle 2"/>
          <p:cNvSpPr>
            <a:spLocks noGrp="1"/>
          </p:cNvSpPr>
          <p:nvPr>
            <p:ph type="subTitle" idx="1"/>
          </p:nvPr>
        </p:nvSpPr>
        <p:spPr/>
        <p:txBody>
          <a:bodyPr/>
          <a:lstStyle/>
          <a:p>
            <a:r>
              <a:rPr lang="en-US" b="1" dirty="0" smtClean="0">
                <a:solidFill>
                  <a:schemeClr val="tx1"/>
                </a:solidFill>
              </a:rPr>
              <a:t>And not just Beijing</a:t>
            </a:r>
          </a:p>
          <a:p>
            <a:r>
              <a:rPr lang="en-US" b="1" dirty="0">
                <a:solidFill>
                  <a:schemeClr val="tx1"/>
                </a:solidFill>
              </a:rPr>
              <a:t>By Natalie Thomas and Kim Kyung-</a:t>
            </a:r>
            <a:r>
              <a:rPr lang="en-US" b="1" dirty="0" err="1">
                <a:solidFill>
                  <a:schemeClr val="tx1"/>
                </a:solidFill>
              </a:rPr>
              <a:t>Hoon</a:t>
            </a:r>
            <a:endParaRPr lang="en-US" b="1" dirty="0">
              <a:solidFill>
                <a:schemeClr val="tx1"/>
              </a:solidFill>
            </a:endParaRPr>
          </a:p>
        </p:txBody>
      </p:sp>
    </p:spTree>
    <p:extLst>
      <p:ext uri="{BB962C8B-B14F-4D97-AF65-F5344CB8AC3E}">
        <p14:creationId xmlns:p14="http://schemas.microsoft.com/office/powerpoint/2010/main" val="32339410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 day versus polluted day</a:t>
            </a:r>
            <a:endParaRPr lang="en-US" dirty="0"/>
          </a:p>
        </p:txBody>
      </p:sp>
      <p:pic>
        <p:nvPicPr>
          <p:cNvPr id="5" name="Content Placeholder 4"/>
          <p:cNvPicPr>
            <a:picLocks noGrp="1" noChangeAspect="1"/>
          </p:cNvPicPr>
          <p:nvPr>
            <p:ph idx="1"/>
          </p:nvPr>
        </p:nvPicPr>
        <p:blipFill>
          <a:blip r:embed="rId2"/>
          <a:stretch>
            <a:fillRect/>
          </a:stretch>
        </p:blipFill>
        <p:spPr>
          <a:xfrm>
            <a:off x="4286250" y="3619500"/>
            <a:ext cx="4857750" cy="3238500"/>
          </a:xfrm>
          <a:prstGeom prst="rect">
            <a:avLst/>
          </a:prstGeom>
        </p:spPr>
      </p:pic>
      <p:pic>
        <p:nvPicPr>
          <p:cNvPr id="4" name="Picture 3"/>
          <p:cNvPicPr>
            <a:picLocks noChangeAspect="1"/>
          </p:cNvPicPr>
          <p:nvPr/>
        </p:nvPicPr>
        <p:blipFill>
          <a:blip r:embed="rId3"/>
          <a:stretch>
            <a:fillRect/>
          </a:stretch>
        </p:blipFill>
        <p:spPr>
          <a:xfrm>
            <a:off x="0" y="1417638"/>
            <a:ext cx="4286250" cy="2857500"/>
          </a:xfrm>
          <a:prstGeom prst="rect">
            <a:avLst/>
          </a:prstGeom>
        </p:spPr>
      </p:pic>
    </p:spTree>
    <p:extLst>
      <p:ext uri="{BB962C8B-B14F-4D97-AF65-F5344CB8AC3E}">
        <p14:creationId xmlns:p14="http://schemas.microsoft.com/office/powerpoint/2010/main" val="1168641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Clear day versus polluted day</a:t>
            </a:r>
          </a:p>
        </p:txBody>
      </p:sp>
      <p:pic>
        <p:nvPicPr>
          <p:cNvPr id="5" name="Content Placeholder 4"/>
          <p:cNvPicPr>
            <a:picLocks noGrp="1" noChangeAspect="1"/>
          </p:cNvPicPr>
          <p:nvPr>
            <p:ph idx="1"/>
          </p:nvPr>
        </p:nvPicPr>
        <p:blipFill>
          <a:blip r:embed="rId2"/>
          <a:stretch>
            <a:fillRect/>
          </a:stretch>
        </p:blipFill>
        <p:spPr>
          <a:xfrm>
            <a:off x="4286250" y="3594100"/>
            <a:ext cx="4879521" cy="3253014"/>
          </a:xfrm>
          <a:prstGeom prst="rect">
            <a:avLst/>
          </a:prstGeom>
        </p:spPr>
      </p:pic>
      <p:pic>
        <p:nvPicPr>
          <p:cNvPr id="4" name="Picture 3"/>
          <p:cNvPicPr>
            <a:picLocks noChangeAspect="1"/>
          </p:cNvPicPr>
          <p:nvPr/>
        </p:nvPicPr>
        <p:blipFill>
          <a:blip r:embed="rId3"/>
          <a:stretch>
            <a:fillRect/>
          </a:stretch>
        </p:blipFill>
        <p:spPr>
          <a:xfrm>
            <a:off x="0" y="1295400"/>
            <a:ext cx="4286250" cy="2857500"/>
          </a:xfrm>
          <a:prstGeom prst="rect">
            <a:avLst/>
          </a:prstGeom>
        </p:spPr>
      </p:pic>
    </p:spTree>
    <p:extLst>
      <p:ext uri="{BB962C8B-B14F-4D97-AF65-F5344CB8AC3E}">
        <p14:creationId xmlns:p14="http://schemas.microsoft.com/office/powerpoint/2010/main" val="2689304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306637"/>
          </a:xfrm>
        </p:spPr>
        <p:txBody>
          <a:bodyPr>
            <a:noAutofit/>
          </a:bodyPr>
          <a:lstStyle/>
          <a:p>
            <a:r>
              <a:rPr lang="en-US" sz="2800" dirty="0" smtClean="0"/>
              <a:t>Liu </a:t>
            </a:r>
            <a:r>
              <a:rPr lang="en-US" sz="2800" dirty="0" err="1"/>
              <a:t>Ke</a:t>
            </a:r>
            <a:r>
              <a:rPr lang="en-US" sz="2800" dirty="0"/>
              <a:t>, wears a mask as he carries his bicycle in Beijing December 19, 2014. Liu rides a bicycle almost everyday to avoid Beijing's congested traffic. He said it is necessary for him to wear a mask when air pollution levels increase, to protect himself. </a:t>
            </a:r>
          </a:p>
        </p:txBody>
      </p:sp>
      <p:pic>
        <p:nvPicPr>
          <p:cNvPr id="4" name="Content Placeholder 3"/>
          <p:cNvPicPr>
            <a:picLocks noGrp="1" noChangeAspect="1"/>
          </p:cNvPicPr>
          <p:nvPr>
            <p:ph idx="1"/>
          </p:nvPr>
        </p:nvPicPr>
        <p:blipFill>
          <a:blip r:embed="rId2"/>
          <a:stretch>
            <a:fillRect/>
          </a:stretch>
        </p:blipFill>
        <p:spPr>
          <a:xfrm>
            <a:off x="1450842" y="2306637"/>
            <a:ext cx="6242316" cy="4525963"/>
          </a:xfrm>
          <a:prstGeom prst="rect">
            <a:avLst/>
          </a:prstGeom>
        </p:spPr>
      </p:pic>
    </p:spTree>
    <p:extLst>
      <p:ext uri="{BB962C8B-B14F-4D97-AF65-F5344CB8AC3E}">
        <p14:creationId xmlns:p14="http://schemas.microsoft.com/office/powerpoint/2010/main" val="2464082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0786"/>
          </a:xfrm>
        </p:spPr>
        <p:txBody>
          <a:bodyPr>
            <a:noAutofit/>
          </a:bodyPr>
          <a:lstStyle/>
          <a:p>
            <a:r>
              <a:rPr lang="en-US" sz="2800" b="1" dirty="0"/>
              <a:t>One year after Premier Li </a:t>
            </a:r>
            <a:r>
              <a:rPr lang="en-US" sz="2800" b="1" dirty="0" err="1"/>
              <a:t>Keqiang</a:t>
            </a:r>
            <a:r>
              <a:rPr lang="en-US" sz="2800" b="1" dirty="0"/>
              <a:t> "declared war" on pollution, the environment is expected to be a top issue when China's top </a:t>
            </a:r>
            <a:r>
              <a:rPr lang="en-US" sz="2800" b="1" dirty="0" smtClean="0"/>
              <a:t>leaders </a:t>
            </a:r>
            <a:r>
              <a:rPr lang="en-US" sz="2800" b="1" dirty="0"/>
              <a:t>gather for a key meeting later in </a:t>
            </a:r>
            <a:r>
              <a:rPr lang="en-US" sz="2800" b="1" dirty="0" smtClean="0"/>
              <a:t>the week. </a:t>
            </a:r>
            <a:endParaRPr lang="en-US" sz="2800" b="1" dirty="0"/>
          </a:p>
        </p:txBody>
      </p:sp>
      <p:pic>
        <p:nvPicPr>
          <p:cNvPr id="4" name="Content Placeholder 3"/>
          <p:cNvPicPr>
            <a:picLocks noGrp="1" noChangeAspect="1"/>
          </p:cNvPicPr>
          <p:nvPr>
            <p:ph idx="1"/>
          </p:nvPr>
        </p:nvPicPr>
        <p:blipFill>
          <a:blip r:embed="rId2"/>
          <a:stretch>
            <a:fillRect/>
          </a:stretch>
        </p:blipFill>
        <p:spPr>
          <a:xfrm>
            <a:off x="14514" y="1714500"/>
            <a:ext cx="9144000" cy="5143500"/>
          </a:xfrm>
          <a:prstGeom prst="rect">
            <a:avLst/>
          </a:prstGeom>
        </p:spPr>
      </p:pic>
    </p:spTree>
    <p:extLst>
      <p:ext uri="{BB962C8B-B14F-4D97-AF65-F5344CB8AC3E}">
        <p14:creationId xmlns:p14="http://schemas.microsoft.com/office/powerpoint/2010/main" val="461824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6286" y="237631"/>
            <a:ext cx="9107714" cy="6638512"/>
          </a:xfrm>
          <a:prstGeom prst="rect">
            <a:avLst/>
          </a:prstGeom>
        </p:spPr>
      </p:pic>
      <p:sp>
        <p:nvSpPr>
          <p:cNvPr id="2" name="Title 1"/>
          <p:cNvSpPr>
            <a:spLocks noGrp="1"/>
          </p:cNvSpPr>
          <p:nvPr>
            <p:ph type="title"/>
          </p:nvPr>
        </p:nvSpPr>
        <p:spPr>
          <a:xfrm>
            <a:off x="36286" y="0"/>
            <a:ext cx="9107714" cy="1676400"/>
          </a:xfrm>
        </p:spPr>
        <p:txBody>
          <a:bodyPr>
            <a:normAutofit/>
          </a:bodyPr>
          <a:lstStyle/>
          <a:p>
            <a:r>
              <a:rPr lang="en-US" sz="3600" dirty="0"/>
              <a:t>Visitors take a walk during a polluted day at Tiananmen Square in Beijing January 15, 2015.</a:t>
            </a:r>
          </a:p>
        </p:txBody>
      </p:sp>
    </p:spTree>
    <p:extLst>
      <p:ext uri="{BB962C8B-B14F-4D97-AF65-F5344CB8AC3E}">
        <p14:creationId xmlns:p14="http://schemas.microsoft.com/office/powerpoint/2010/main" val="972457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lstStyle/>
          <a:p>
            <a:r>
              <a:rPr lang="en-US" b="1" dirty="0"/>
              <a:t> BEIJING (Reuters) - For years, Liu </a:t>
            </a:r>
            <a:r>
              <a:rPr lang="en-US" b="1" dirty="0" err="1"/>
              <a:t>Ruiqiang</a:t>
            </a:r>
            <a:r>
              <a:rPr lang="en-US" b="1" dirty="0"/>
              <a:t> put up with chronic smog in China's capital of Beijing, but he didn't want to take any chances when his daughter was born</a:t>
            </a:r>
            <a:r>
              <a:rPr lang="en-US" b="1" dirty="0" smtClean="0"/>
              <a:t>. The </a:t>
            </a:r>
            <a:r>
              <a:rPr lang="en-US" b="1" dirty="0"/>
              <a:t>salesman now carries a handheld pollution sensor everywhere. On days when air pollution reaches hazardous levels, his toddler daughter is confined to their home, where a pair of constantly whirring air purifiers make it safer to breathe.</a:t>
            </a:r>
          </a:p>
        </p:txBody>
      </p:sp>
    </p:spTree>
    <p:extLst>
      <p:ext uri="{BB962C8B-B14F-4D97-AF65-F5344CB8AC3E}">
        <p14:creationId xmlns:p14="http://schemas.microsoft.com/office/powerpoint/2010/main" val="442033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274638"/>
            <a:ext cx="9144000" cy="6258560"/>
          </a:xfrm>
          <a:prstGeom prst="rect">
            <a:avLst/>
          </a:prstGeom>
        </p:spPr>
      </p:pic>
    </p:spTree>
    <p:extLst>
      <p:ext uri="{BB962C8B-B14F-4D97-AF65-F5344CB8AC3E}">
        <p14:creationId xmlns:p14="http://schemas.microsoft.com/office/powerpoint/2010/main" val="1239829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6096000"/>
          </a:xfrm>
        </p:spPr>
        <p:txBody>
          <a:bodyPr/>
          <a:lstStyle/>
          <a:p>
            <a:r>
              <a:rPr lang="en-US" dirty="0"/>
              <a:t>Like millions of Chinese, Liu and his family are paying the price for decades of red-hot economic growth that have lifted hundreds of millions out of poverty, but have taken a toll on the environment due to rapid industrialization. Over the past seven years, levels of particulate matter in Beijing's air smaller than 2.5 micrometers in diameter (PM2.5) averaged nearly five times the recommended daily level set by the World Health Organization, according to data from a monitoring station at the U.S. </a:t>
            </a:r>
            <a:r>
              <a:rPr lang="en-US" dirty="0" smtClean="0"/>
              <a:t>embassy</a:t>
            </a:r>
            <a:endParaRPr lang="en-US" dirty="0"/>
          </a:p>
        </p:txBody>
      </p:sp>
    </p:spTree>
    <p:extLst>
      <p:ext uri="{BB962C8B-B14F-4D97-AF65-F5344CB8AC3E}">
        <p14:creationId xmlns:p14="http://schemas.microsoft.com/office/powerpoint/2010/main" val="2408997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991600" cy="1066801"/>
          </a:xfrm>
        </p:spPr>
        <p:txBody>
          <a:bodyPr>
            <a:noAutofit/>
          </a:bodyPr>
          <a:lstStyle/>
          <a:p>
            <a:r>
              <a:rPr lang="en-US" sz="3200" dirty="0" smtClean="0"/>
              <a:t>Wang </a:t>
            </a:r>
            <a:r>
              <a:rPr lang="en-US" sz="3200" dirty="0"/>
              <a:t>Yan wears a mask as he stretches after </a:t>
            </a:r>
            <a:r>
              <a:rPr lang="en-US" sz="3200" dirty="0" smtClean="0"/>
              <a:t>jogging </a:t>
            </a:r>
            <a:r>
              <a:rPr lang="en-US" sz="3200" dirty="0"/>
              <a:t>in a park on a hazy day in Beijing January 14, 2015. </a:t>
            </a:r>
          </a:p>
        </p:txBody>
      </p:sp>
      <p:pic>
        <p:nvPicPr>
          <p:cNvPr id="4" name="Content Placeholder 3"/>
          <p:cNvPicPr>
            <a:picLocks noGrp="1" noChangeAspect="1"/>
          </p:cNvPicPr>
          <p:nvPr>
            <p:ph idx="1"/>
          </p:nvPr>
        </p:nvPicPr>
        <p:blipFill>
          <a:blip r:embed="rId2"/>
          <a:stretch>
            <a:fillRect/>
          </a:stretch>
        </p:blipFill>
        <p:spPr>
          <a:xfrm>
            <a:off x="381000" y="1034143"/>
            <a:ext cx="8001000" cy="5778500"/>
          </a:xfrm>
          <a:prstGeom prst="rect">
            <a:avLst/>
          </a:prstGeom>
        </p:spPr>
      </p:pic>
    </p:spTree>
    <p:extLst>
      <p:ext uri="{BB962C8B-B14F-4D97-AF65-F5344CB8AC3E}">
        <p14:creationId xmlns:p14="http://schemas.microsoft.com/office/powerpoint/2010/main" val="2499853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22229" cy="1417638"/>
          </a:xfrm>
        </p:spPr>
        <p:txBody>
          <a:bodyPr>
            <a:noAutofit/>
          </a:bodyPr>
          <a:lstStyle/>
          <a:p>
            <a:r>
              <a:rPr lang="en-US" sz="3600" b="1" dirty="0"/>
              <a:t>Liu </a:t>
            </a:r>
            <a:r>
              <a:rPr lang="en-US" sz="3600" b="1" dirty="0" err="1"/>
              <a:t>Ke's</a:t>
            </a:r>
            <a:r>
              <a:rPr lang="en-US" sz="3600" b="1" dirty="0"/>
              <a:t> mask, a new filter (R) and a used filter which he had used for two weeks are seen on a table in Beijing December 19, 2014. </a:t>
            </a:r>
          </a:p>
        </p:txBody>
      </p:sp>
      <p:pic>
        <p:nvPicPr>
          <p:cNvPr id="4" name="Content Placeholder 3"/>
          <p:cNvPicPr>
            <a:picLocks noGrp="1" noChangeAspect="1"/>
          </p:cNvPicPr>
          <p:nvPr>
            <p:ph idx="1"/>
          </p:nvPr>
        </p:nvPicPr>
        <p:blipFill>
          <a:blip r:embed="rId2"/>
          <a:stretch>
            <a:fillRect/>
          </a:stretch>
        </p:blipFill>
        <p:spPr>
          <a:xfrm>
            <a:off x="738980" y="1553029"/>
            <a:ext cx="7644268" cy="5334000"/>
          </a:xfrm>
          <a:prstGeom prst="rect">
            <a:avLst/>
          </a:prstGeom>
        </p:spPr>
      </p:pic>
    </p:spTree>
    <p:extLst>
      <p:ext uri="{BB962C8B-B14F-4D97-AF65-F5344CB8AC3E}">
        <p14:creationId xmlns:p14="http://schemas.microsoft.com/office/powerpoint/2010/main" val="3606035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514600"/>
          </a:xfrm>
        </p:spPr>
        <p:txBody>
          <a:bodyPr>
            <a:noAutofit/>
          </a:bodyPr>
          <a:lstStyle/>
          <a:p>
            <a:r>
              <a:rPr lang="en-US" sz="3200" b="1" dirty="0" smtClean="0"/>
              <a:t>Yong </a:t>
            </a:r>
            <a:r>
              <a:rPr lang="en-US" sz="3200" b="1" dirty="0" err="1"/>
              <a:t>Xiaoyan</a:t>
            </a:r>
            <a:r>
              <a:rPr lang="en-US" sz="3200" b="1" dirty="0"/>
              <a:t>, puts on a nose mask at her office in Beijing December 11, 2014. The office worker said she has used the mask everyday since she found out she was pregnant and was concerned that Beijing's air pollution could harm her </a:t>
            </a:r>
            <a:r>
              <a:rPr lang="en-US" sz="3200" b="1" dirty="0" smtClean="0"/>
              <a:t>fetus. </a:t>
            </a:r>
            <a:endParaRPr lang="en-US" sz="3200" b="1" dirty="0"/>
          </a:p>
        </p:txBody>
      </p:sp>
      <p:pic>
        <p:nvPicPr>
          <p:cNvPr id="4" name="Content Placeholder 3"/>
          <p:cNvPicPr>
            <a:picLocks noGrp="1" noChangeAspect="1"/>
          </p:cNvPicPr>
          <p:nvPr>
            <p:ph idx="1"/>
          </p:nvPr>
        </p:nvPicPr>
        <p:blipFill>
          <a:blip r:embed="rId2"/>
          <a:stretch>
            <a:fillRect/>
          </a:stretch>
        </p:blipFill>
        <p:spPr>
          <a:xfrm>
            <a:off x="1275842" y="2558142"/>
            <a:ext cx="6592316" cy="4321629"/>
          </a:xfrm>
          <a:prstGeom prst="rect">
            <a:avLst/>
          </a:prstGeom>
        </p:spPr>
      </p:pic>
    </p:spTree>
    <p:extLst>
      <p:ext uri="{BB962C8B-B14F-4D97-AF65-F5344CB8AC3E}">
        <p14:creationId xmlns:p14="http://schemas.microsoft.com/office/powerpoint/2010/main" val="590105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noAutofit/>
          </a:bodyPr>
          <a:lstStyle/>
          <a:p>
            <a:r>
              <a:rPr lang="en-US" sz="3600" dirty="0" err="1"/>
              <a:t>J.Kim</a:t>
            </a:r>
            <a:r>
              <a:rPr lang="en-US" sz="3600" dirty="0"/>
              <a:t>, takes medicine for his bronchial trouble at his house in Beijing </a:t>
            </a:r>
          </a:p>
        </p:txBody>
      </p:sp>
      <p:pic>
        <p:nvPicPr>
          <p:cNvPr id="4" name="Content Placeholder 3"/>
          <p:cNvPicPr>
            <a:picLocks noGrp="1" noChangeAspect="1"/>
          </p:cNvPicPr>
          <p:nvPr>
            <p:ph idx="1"/>
          </p:nvPr>
        </p:nvPicPr>
        <p:blipFill>
          <a:blip r:embed="rId2"/>
          <a:stretch>
            <a:fillRect/>
          </a:stretch>
        </p:blipFill>
        <p:spPr>
          <a:xfrm>
            <a:off x="342900" y="1226457"/>
            <a:ext cx="8458200" cy="5638800"/>
          </a:xfrm>
          <a:prstGeom prst="rect">
            <a:avLst/>
          </a:prstGeom>
        </p:spPr>
      </p:pic>
    </p:spTree>
    <p:extLst>
      <p:ext uri="{BB962C8B-B14F-4D97-AF65-F5344CB8AC3E}">
        <p14:creationId xmlns:p14="http://schemas.microsoft.com/office/powerpoint/2010/main" val="1053109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209800"/>
          </a:xfrm>
        </p:spPr>
        <p:txBody>
          <a:bodyPr>
            <a:noAutofit/>
          </a:bodyPr>
          <a:lstStyle/>
          <a:p>
            <a:r>
              <a:rPr lang="en-US" sz="2800" b="1" dirty="0"/>
              <a:t>A model shows a creation </a:t>
            </a:r>
            <a:r>
              <a:rPr lang="en-US" sz="2800" b="1" dirty="0" smtClean="0"/>
              <a:t>at </a:t>
            </a:r>
            <a:r>
              <a:rPr lang="en-US" sz="2800" b="1" dirty="0"/>
              <a:t>a rehearsal for Chi Zhang's fashion show in Beijing November 22, 2014. Zhang said China's air pollution is one of his prime inspirations and the embellished images of gas masks and the phrase "</a:t>
            </a:r>
            <a:r>
              <a:rPr lang="en-US" sz="2800" b="1" dirty="0" err="1"/>
              <a:t>Fxxk</a:t>
            </a:r>
            <a:r>
              <a:rPr lang="en-US" sz="2800" b="1" dirty="0"/>
              <a:t> Air Pollution" are trademarks in his creations. </a:t>
            </a:r>
          </a:p>
        </p:txBody>
      </p:sp>
      <p:pic>
        <p:nvPicPr>
          <p:cNvPr id="4" name="Content Placeholder 3"/>
          <p:cNvPicPr>
            <a:picLocks noGrp="1" noChangeAspect="1"/>
          </p:cNvPicPr>
          <p:nvPr>
            <p:ph idx="1"/>
          </p:nvPr>
        </p:nvPicPr>
        <p:blipFill>
          <a:blip r:embed="rId2"/>
          <a:stretch>
            <a:fillRect/>
          </a:stretch>
        </p:blipFill>
        <p:spPr>
          <a:xfrm>
            <a:off x="1371600" y="2209800"/>
            <a:ext cx="6396605" cy="4648200"/>
          </a:xfrm>
          <a:prstGeom prst="rect">
            <a:avLst/>
          </a:prstGeom>
        </p:spPr>
      </p:pic>
    </p:spTree>
    <p:extLst>
      <p:ext uri="{BB962C8B-B14F-4D97-AF65-F5344CB8AC3E}">
        <p14:creationId xmlns:p14="http://schemas.microsoft.com/office/powerpoint/2010/main" val="22703110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E173DFB-509B-4173-92C0-16EA9752C0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Half-circle picture with accent arcs</Template>
  <TotalTime>0</TotalTime>
  <Words>1923</Words>
  <Application>Microsoft Office PowerPoint</Application>
  <PresentationFormat>On-screen Show (4:3)</PresentationFormat>
  <Paragraphs>93</Paragraphs>
  <Slides>14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Beijing residents gasp for fresh air in the city of smog</vt:lpstr>
      <vt:lpstr>PowerPoint Presentation</vt:lpstr>
      <vt:lpstr>PowerPoint Presentation</vt:lpstr>
      <vt:lpstr>PowerPoint Presentation</vt:lpstr>
      <vt:lpstr>Wang Yan wears a mask as he stretches after jogging in a park on a hazy day in Beijing January 14, 2015. </vt:lpstr>
      <vt:lpstr>Liu Ke's mask, a new filter (R) and a used filter which he had used for two weeks are seen on a table in Beijing December 19, 2014. </vt:lpstr>
      <vt:lpstr>Yong Xiaoyan, puts on a nose mask at her office in Beijing December 11, 2014. The office worker said she has used the mask everyday since she found out she was pregnant and was concerned that Beijing's air pollution could harm her fetus. </vt:lpstr>
      <vt:lpstr>J.Kim, takes medicine for his bronchial trouble at his house in Beijing </vt:lpstr>
      <vt:lpstr>A model shows a creation at a rehearsal for Chi Zhang's fashion show in Beijing November 22, 2014. Zhang said China's air pollution is one of his prime inspirations and the embellished images of gas masks and the phrase "Fxxk Air Pollution" are trademarks in his creations. </vt:lpstr>
      <vt:lpstr>Clear day versus polluted day</vt:lpstr>
      <vt:lpstr>Clear day versus polluted day</vt:lpstr>
      <vt:lpstr>Liu Ke, wears a mask as he carries his bicycle in Beijing December 19, 2014. Liu rides a bicycle almost everyday to avoid Beijing's congested traffic. He said it is necessary for him to wear a mask when air pollution levels increase, to protect himself. </vt:lpstr>
      <vt:lpstr>One year after Premier Li Keqiang "declared war" on pollution, the environment is expected to be a top issue when China's top leaders gather for a key meeting later in the week. </vt:lpstr>
      <vt:lpstr>Visitors take a walk during a polluted day at Tiananmen Square in Beijing January 15, 2015.</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2015-03-05T03:28:26Z</dcterms:created>
  <dcterms:modified xsi:type="dcterms:W3CDTF">2015-03-05T04:06:59Z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TC020116429991</vt:lpwstr>
  </property>
</Properties>
</file>