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p:scale>
          <a:sx n="103" d="100"/>
          <a:sy n="103" d="100"/>
        </p:scale>
        <p:origin x="-768"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ED8C41-98AB-4698-9719-617D8B985915}" type="slidenum">
              <a:rPr lang="en-US" altLang="en-US"/>
              <a:pPr/>
              <a:t>‹#›</a:t>
            </a:fld>
            <a:endParaRPr lang="en-US" altLang="en-US"/>
          </a:p>
        </p:txBody>
      </p:sp>
    </p:spTree>
    <p:extLst>
      <p:ext uri="{BB962C8B-B14F-4D97-AF65-F5344CB8AC3E}">
        <p14:creationId xmlns:p14="http://schemas.microsoft.com/office/powerpoint/2010/main" val="22956754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smtClean="0"/>
              <a:t>Click to edit Master title style</a:t>
            </a:r>
            <a:endParaRPr lang="en-US" altLang="en-US" noProof="0" smtClean="0"/>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endParaRPr lang="en-US" altLang="en-US" noProof="0" smtClean="0"/>
          </a:p>
        </p:txBody>
      </p:sp>
      <p:sp>
        <p:nvSpPr>
          <p:cNvPr id="22532" name="Rectangle 4"/>
          <p:cNvSpPr>
            <a:spLocks noGrp="1" noChangeArrowheads="1"/>
          </p:cNvSpPr>
          <p:nvPr>
            <p:ph type="dt" sz="half" idx="2"/>
          </p:nvPr>
        </p:nvSpPr>
        <p:spPr/>
        <p:txBody>
          <a:bodyPr/>
          <a:lstStyle>
            <a:lvl1pPr>
              <a:defRPr/>
            </a:lvl1pPr>
          </a:lstStyle>
          <a:p>
            <a:endParaRPr lang="en-US" altLang="en-US"/>
          </a:p>
        </p:txBody>
      </p:sp>
      <p:sp>
        <p:nvSpPr>
          <p:cNvPr id="22533" name="Rectangle 5"/>
          <p:cNvSpPr>
            <a:spLocks noGrp="1" noChangeArrowheads="1"/>
          </p:cNvSpPr>
          <p:nvPr>
            <p:ph type="ftr" sz="quarter" idx="3"/>
          </p:nvPr>
        </p:nvSpPr>
        <p:spPr/>
        <p:txBody>
          <a:bodyPr/>
          <a:lstStyle>
            <a:lvl1pPr>
              <a:defRPr/>
            </a:lvl1pPr>
          </a:lstStyle>
          <a:p>
            <a:endParaRPr lang="en-US" altLang="en-US"/>
          </a:p>
        </p:txBody>
      </p:sp>
      <p:sp>
        <p:nvSpPr>
          <p:cNvPr id="22534" name="Rectangle 6"/>
          <p:cNvSpPr>
            <a:spLocks noGrp="1" noChangeArrowheads="1"/>
          </p:cNvSpPr>
          <p:nvPr>
            <p:ph type="sldNum" sz="quarter" idx="4"/>
          </p:nvPr>
        </p:nvSpPr>
        <p:spPr/>
        <p:txBody>
          <a:bodyPr/>
          <a:lstStyle>
            <a:lvl1pPr>
              <a:defRPr/>
            </a:lvl1pPr>
          </a:lstStyle>
          <a:p>
            <a:fld id="{DB2999D5-4711-4432-A736-D7631991439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42C7CF-9312-495E-BFE5-87BFDCEE716F}" type="slidenum">
              <a:rPr lang="en-US" altLang="en-US"/>
              <a:pPr/>
              <a:t>‹#›</a:t>
            </a:fld>
            <a:endParaRPr lang="en-US" altLang="en-US"/>
          </a:p>
        </p:txBody>
      </p:sp>
    </p:spTree>
    <p:extLst>
      <p:ext uri="{BB962C8B-B14F-4D97-AF65-F5344CB8AC3E}">
        <p14:creationId xmlns:p14="http://schemas.microsoft.com/office/powerpoint/2010/main" val="103253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0A544B-83D5-4A5A-8E78-2B119185445B}" type="slidenum">
              <a:rPr lang="en-US" altLang="en-US"/>
              <a:pPr/>
              <a:t>‹#›</a:t>
            </a:fld>
            <a:endParaRPr lang="en-US" altLang="en-US"/>
          </a:p>
        </p:txBody>
      </p:sp>
    </p:spTree>
    <p:extLst>
      <p:ext uri="{BB962C8B-B14F-4D97-AF65-F5344CB8AC3E}">
        <p14:creationId xmlns:p14="http://schemas.microsoft.com/office/powerpoint/2010/main" val="379632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ltLang="en-US"/>
          </a:p>
        </p:txBody>
      </p:sp>
      <p:sp>
        <p:nvSpPr>
          <p:cNvPr id="30726" name="Rectangle 6"/>
          <p:cNvSpPr>
            <a:spLocks noGrp="1" noChangeArrowheads="1"/>
          </p:cNvSpPr>
          <p:nvPr>
            <p:ph type="ftr" sz="quarter" idx="3"/>
          </p:nvPr>
        </p:nvSpPr>
        <p:spPr/>
        <p:txBody>
          <a:bodyPr/>
          <a:lstStyle>
            <a:lvl1pPr>
              <a:defRPr/>
            </a:lvl1pPr>
          </a:lstStyle>
          <a:p>
            <a:endParaRPr lang="en-US" altLang="en-US"/>
          </a:p>
        </p:txBody>
      </p:sp>
      <p:sp>
        <p:nvSpPr>
          <p:cNvPr id="30727" name="Rectangle 7"/>
          <p:cNvSpPr>
            <a:spLocks noGrp="1" noChangeArrowheads="1"/>
          </p:cNvSpPr>
          <p:nvPr>
            <p:ph type="sldNum" sz="quarter" idx="4"/>
          </p:nvPr>
        </p:nvSpPr>
        <p:spPr/>
        <p:txBody>
          <a:bodyPr/>
          <a:lstStyle>
            <a:lvl1pPr>
              <a:defRPr/>
            </a:lvl1pPr>
          </a:lstStyle>
          <a:p>
            <a:fld id="{B39D9957-B84D-4BA8-93A9-5E6606EDD797}"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85BE9B7-BCAD-464E-872C-E8A10E702C02}" type="slidenum">
              <a:rPr lang="en-US" altLang="en-US"/>
              <a:pPr/>
              <a:t>‹#›</a:t>
            </a:fld>
            <a:endParaRPr lang="en-US" altLang="en-US"/>
          </a:p>
        </p:txBody>
      </p:sp>
    </p:spTree>
    <p:extLst>
      <p:ext uri="{BB962C8B-B14F-4D97-AF65-F5344CB8AC3E}">
        <p14:creationId xmlns:p14="http://schemas.microsoft.com/office/powerpoint/2010/main" val="229375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8DED5C-D0A8-40C2-850F-6F005394CF2F}" type="slidenum">
              <a:rPr lang="en-US" altLang="en-US"/>
              <a:pPr/>
              <a:t>‹#›</a:t>
            </a:fld>
            <a:endParaRPr lang="en-US" altLang="en-US"/>
          </a:p>
        </p:txBody>
      </p:sp>
    </p:spTree>
    <p:extLst>
      <p:ext uri="{BB962C8B-B14F-4D97-AF65-F5344CB8AC3E}">
        <p14:creationId xmlns:p14="http://schemas.microsoft.com/office/powerpoint/2010/main" val="2069449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2ED0E17-6570-416F-BBBC-02A574A0D0AE}" type="slidenum">
              <a:rPr lang="en-US" altLang="en-US"/>
              <a:pPr/>
              <a:t>‹#›</a:t>
            </a:fld>
            <a:endParaRPr lang="en-US" altLang="en-US"/>
          </a:p>
        </p:txBody>
      </p:sp>
    </p:spTree>
    <p:extLst>
      <p:ext uri="{BB962C8B-B14F-4D97-AF65-F5344CB8AC3E}">
        <p14:creationId xmlns:p14="http://schemas.microsoft.com/office/powerpoint/2010/main" val="1047024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E1C9764-A1F6-4061-B619-67F1EB452D59}" type="slidenum">
              <a:rPr lang="en-US" altLang="en-US"/>
              <a:pPr/>
              <a:t>‹#›</a:t>
            </a:fld>
            <a:endParaRPr lang="en-US" altLang="en-US"/>
          </a:p>
        </p:txBody>
      </p:sp>
    </p:spTree>
    <p:extLst>
      <p:ext uri="{BB962C8B-B14F-4D97-AF65-F5344CB8AC3E}">
        <p14:creationId xmlns:p14="http://schemas.microsoft.com/office/powerpoint/2010/main" val="2279757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CAC189B-5DBE-4262-B2B3-21F42985279D}" type="slidenum">
              <a:rPr lang="en-US" altLang="en-US"/>
              <a:pPr/>
              <a:t>‹#›</a:t>
            </a:fld>
            <a:endParaRPr lang="en-US" altLang="en-US"/>
          </a:p>
        </p:txBody>
      </p:sp>
    </p:spTree>
    <p:extLst>
      <p:ext uri="{BB962C8B-B14F-4D97-AF65-F5344CB8AC3E}">
        <p14:creationId xmlns:p14="http://schemas.microsoft.com/office/powerpoint/2010/main" val="2475862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8E8507E-3306-4066-8EA6-2AB19B9E4FF7}" type="slidenum">
              <a:rPr lang="en-US" altLang="en-US"/>
              <a:pPr/>
              <a:t>‹#›</a:t>
            </a:fld>
            <a:endParaRPr lang="en-US" altLang="en-US"/>
          </a:p>
        </p:txBody>
      </p:sp>
    </p:spTree>
    <p:extLst>
      <p:ext uri="{BB962C8B-B14F-4D97-AF65-F5344CB8AC3E}">
        <p14:creationId xmlns:p14="http://schemas.microsoft.com/office/powerpoint/2010/main" val="1668715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EA6C40-5A33-482C-8801-5383BE47F72E}" type="slidenum">
              <a:rPr lang="en-US" altLang="en-US"/>
              <a:pPr/>
              <a:t>‹#›</a:t>
            </a:fld>
            <a:endParaRPr lang="en-US" altLang="en-US"/>
          </a:p>
        </p:txBody>
      </p:sp>
    </p:spTree>
    <p:extLst>
      <p:ext uri="{BB962C8B-B14F-4D97-AF65-F5344CB8AC3E}">
        <p14:creationId xmlns:p14="http://schemas.microsoft.com/office/powerpoint/2010/main" val="87654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451EFF-921A-4329-B8A6-423A6991EAB9}" type="slidenum">
              <a:rPr lang="en-US" altLang="en-US"/>
              <a:pPr/>
              <a:t>‹#›</a:t>
            </a:fld>
            <a:endParaRPr lang="en-US" altLang="en-US"/>
          </a:p>
        </p:txBody>
      </p:sp>
    </p:spTree>
    <p:extLst>
      <p:ext uri="{BB962C8B-B14F-4D97-AF65-F5344CB8AC3E}">
        <p14:creationId xmlns:p14="http://schemas.microsoft.com/office/powerpoint/2010/main" val="2459123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23580C5-D752-4B92-9ABE-BDCD03DC6093}" type="slidenum">
              <a:rPr lang="en-US" altLang="en-US"/>
              <a:pPr/>
              <a:t>‹#›</a:t>
            </a:fld>
            <a:endParaRPr lang="en-US" altLang="en-US"/>
          </a:p>
        </p:txBody>
      </p:sp>
    </p:spTree>
    <p:extLst>
      <p:ext uri="{BB962C8B-B14F-4D97-AF65-F5344CB8AC3E}">
        <p14:creationId xmlns:p14="http://schemas.microsoft.com/office/powerpoint/2010/main" val="2144820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B122174-F9EE-4207-8A10-2D38CAB0F733}" type="slidenum">
              <a:rPr lang="en-US" altLang="en-US"/>
              <a:pPr/>
              <a:t>‹#›</a:t>
            </a:fld>
            <a:endParaRPr lang="en-US" altLang="en-US"/>
          </a:p>
        </p:txBody>
      </p:sp>
    </p:spTree>
    <p:extLst>
      <p:ext uri="{BB962C8B-B14F-4D97-AF65-F5344CB8AC3E}">
        <p14:creationId xmlns:p14="http://schemas.microsoft.com/office/powerpoint/2010/main" val="3545215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DAD1D0-FD13-4EBD-9D84-26F5FD121CC6}" type="slidenum">
              <a:rPr lang="en-US" altLang="en-US"/>
              <a:pPr/>
              <a:t>‹#›</a:t>
            </a:fld>
            <a:endParaRPr lang="en-US" altLang="en-US"/>
          </a:p>
        </p:txBody>
      </p:sp>
    </p:spTree>
    <p:extLst>
      <p:ext uri="{BB962C8B-B14F-4D97-AF65-F5344CB8AC3E}">
        <p14:creationId xmlns:p14="http://schemas.microsoft.com/office/powerpoint/2010/main" val="202820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47823AE-EE7E-46DC-BC25-E0E9E6782B3F}" type="slidenum">
              <a:rPr lang="en-US" altLang="en-US"/>
              <a:pPr/>
              <a:t>‹#›</a:t>
            </a:fld>
            <a:endParaRPr lang="en-US" altLang="en-US"/>
          </a:p>
        </p:txBody>
      </p:sp>
    </p:spTree>
    <p:extLst>
      <p:ext uri="{BB962C8B-B14F-4D97-AF65-F5344CB8AC3E}">
        <p14:creationId xmlns:p14="http://schemas.microsoft.com/office/powerpoint/2010/main" val="111205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D30CE85-5659-49B3-A8A3-D83CEC468F63}" type="slidenum">
              <a:rPr lang="en-US" altLang="en-US"/>
              <a:pPr/>
              <a:t>‹#›</a:t>
            </a:fld>
            <a:endParaRPr lang="en-US" altLang="en-US"/>
          </a:p>
        </p:txBody>
      </p:sp>
    </p:spTree>
    <p:extLst>
      <p:ext uri="{BB962C8B-B14F-4D97-AF65-F5344CB8AC3E}">
        <p14:creationId xmlns:p14="http://schemas.microsoft.com/office/powerpoint/2010/main" val="310586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61A908B-6213-4BB6-A790-9CB9E4035DF4}" type="slidenum">
              <a:rPr lang="en-US" altLang="en-US"/>
              <a:pPr/>
              <a:t>‹#›</a:t>
            </a:fld>
            <a:endParaRPr lang="en-US" altLang="en-US"/>
          </a:p>
        </p:txBody>
      </p:sp>
    </p:spTree>
    <p:extLst>
      <p:ext uri="{BB962C8B-B14F-4D97-AF65-F5344CB8AC3E}">
        <p14:creationId xmlns:p14="http://schemas.microsoft.com/office/powerpoint/2010/main" val="169255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1A35190-FE09-4C11-BE93-4C5E73DB5078}" type="slidenum">
              <a:rPr lang="en-US" altLang="en-US"/>
              <a:pPr/>
              <a:t>‹#›</a:t>
            </a:fld>
            <a:endParaRPr lang="en-US" altLang="en-US"/>
          </a:p>
        </p:txBody>
      </p:sp>
    </p:spTree>
    <p:extLst>
      <p:ext uri="{BB962C8B-B14F-4D97-AF65-F5344CB8AC3E}">
        <p14:creationId xmlns:p14="http://schemas.microsoft.com/office/powerpoint/2010/main" val="53245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F6C3476-D8CC-4609-BE13-D4842A049FBB}" type="slidenum">
              <a:rPr lang="en-US" altLang="en-US"/>
              <a:pPr/>
              <a:t>‹#›</a:t>
            </a:fld>
            <a:endParaRPr lang="en-US" altLang="en-US"/>
          </a:p>
        </p:txBody>
      </p:sp>
    </p:spTree>
    <p:extLst>
      <p:ext uri="{BB962C8B-B14F-4D97-AF65-F5344CB8AC3E}">
        <p14:creationId xmlns:p14="http://schemas.microsoft.com/office/powerpoint/2010/main" val="53380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2417953-6FC3-45F5-91D9-49ABB1E44D06}" type="slidenum">
              <a:rPr lang="en-US" altLang="en-US"/>
              <a:pPr/>
              <a:t>‹#›</a:t>
            </a:fld>
            <a:endParaRPr lang="en-US" altLang="en-US"/>
          </a:p>
        </p:txBody>
      </p:sp>
    </p:spTree>
    <p:extLst>
      <p:ext uri="{BB962C8B-B14F-4D97-AF65-F5344CB8AC3E}">
        <p14:creationId xmlns:p14="http://schemas.microsoft.com/office/powerpoint/2010/main" val="79932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134C954-8347-4DAD-8CC0-DF6679A35DFA}" type="slidenum">
              <a:rPr lang="en-US" altLang="en-US"/>
              <a:pPr/>
              <a:t>‹#›</a:t>
            </a:fld>
            <a:endParaRPr lang="en-US" altLang="en-US"/>
          </a:p>
        </p:txBody>
      </p:sp>
    </p:spTree>
    <p:extLst>
      <p:ext uri="{BB962C8B-B14F-4D97-AF65-F5344CB8AC3E}">
        <p14:creationId xmlns:p14="http://schemas.microsoft.com/office/powerpoint/2010/main" val="183901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D13874C-1EE0-4D39-8F85-29D8A0728B3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42793C8-2A10-4CED-A2D1-6DFB785EDC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p:txBody>
          <a:bodyPr/>
          <a:lstStyle/>
          <a:p>
            <a:r>
              <a:rPr lang="en-US" altLang="en-US" b="1" dirty="0" smtClean="0">
                <a:solidFill>
                  <a:srgbClr val="FF0000"/>
                </a:solidFill>
                <a:effectLst>
                  <a:glow rad="127000">
                    <a:schemeClr val="accent3"/>
                  </a:glow>
                </a:effectLst>
              </a:rPr>
              <a:t>13 </a:t>
            </a:r>
            <a:r>
              <a:rPr lang="en-US" altLang="en-US" b="1" dirty="0">
                <a:solidFill>
                  <a:srgbClr val="FF0000"/>
                </a:solidFill>
                <a:effectLst>
                  <a:glow rad="127000">
                    <a:schemeClr val="accent3"/>
                  </a:glow>
                </a:effectLst>
              </a:rPr>
              <a:t>of Italy's Most Charming Small </a:t>
            </a:r>
            <a:r>
              <a:rPr lang="en-US" altLang="en-US" b="1" dirty="0" smtClean="0">
                <a:solidFill>
                  <a:srgbClr val="FF0000"/>
                </a:solidFill>
                <a:effectLst>
                  <a:glow rad="127000">
                    <a:schemeClr val="accent3"/>
                  </a:glow>
                </a:effectLst>
              </a:rPr>
              <a:t>Towns</a:t>
            </a:r>
            <a:endParaRPr lang="en-US" altLang="en-US" b="1" dirty="0">
              <a:solidFill>
                <a:srgbClr val="FF0000"/>
              </a:solidFill>
              <a:effectLst>
                <a:glow rad="127000">
                  <a:schemeClr val="accent3"/>
                </a:glow>
              </a:effectLst>
            </a:endParaRPr>
          </a:p>
        </p:txBody>
      </p:sp>
      <p:sp>
        <p:nvSpPr>
          <p:cNvPr id="62467" name="Rectangle 3"/>
          <p:cNvSpPr>
            <a:spLocks noGrp="1" noChangeArrowheads="1"/>
          </p:cNvSpPr>
          <p:nvPr>
            <p:ph type="subTitle" idx="1"/>
          </p:nvPr>
        </p:nvSpPr>
        <p:spPr/>
        <p:txBody>
          <a:body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77" y="0"/>
            <a:ext cx="8226425" cy="658235"/>
          </a:xfrm>
        </p:spPr>
        <p:txBody>
          <a:bodyPr/>
          <a:lstStyle/>
          <a:p>
            <a:r>
              <a:rPr lang="en-US" dirty="0"/>
              <a:t>Monte Isola</a:t>
            </a:r>
          </a:p>
        </p:txBody>
      </p:sp>
      <p:sp>
        <p:nvSpPr>
          <p:cNvPr id="3" name="Content Placeholder 2"/>
          <p:cNvSpPr>
            <a:spLocks noGrp="1"/>
          </p:cNvSpPr>
          <p:nvPr>
            <p:ph idx="1"/>
          </p:nvPr>
        </p:nvSpPr>
        <p:spPr>
          <a:xfrm>
            <a:off x="0" y="628074"/>
            <a:ext cx="9143999" cy="932871"/>
          </a:xfrm>
        </p:spPr>
        <p:txBody>
          <a:bodyPr/>
          <a:lstStyle/>
          <a:p>
            <a:r>
              <a:rPr lang="en-US" sz="1800" dirty="0"/>
              <a:t>Monte Isola, Italy is geographically intriguing to say the least! Monte Isola lives up to it's namesake. It is a mountain on an island that is in the middle of a lake! Needless to say, photographers will have amazing photo opportunities</a:t>
            </a:r>
            <a:r>
              <a:rPr lang="en-US" sz="1800" dirty="0" smtClean="0"/>
              <a:t>.</a:t>
            </a:r>
            <a:endParaRPr lang="en-US"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923" y="1514765"/>
            <a:ext cx="7353077" cy="5343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84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86" y="0"/>
            <a:ext cx="8226425" cy="630526"/>
          </a:xfrm>
        </p:spPr>
        <p:txBody>
          <a:bodyPr/>
          <a:lstStyle/>
          <a:p>
            <a:r>
              <a:rPr lang="en-US" dirty="0" err="1"/>
              <a:t>Vernazza</a:t>
            </a:r>
            <a:endParaRPr lang="en-US" dirty="0"/>
          </a:p>
        </p:txBody>
      </p:sp>
      <p:sp>
        <p:nvSpPr>
          <p:cNvPr id="3" name="Content Placeholder 2"/>
          <p:cNvSpPr>
            <a:spLocks noGrp="1"/>
          </p:cNvSpPr>
          <p:nvPr>
            <p:ph idx="1"/>
          </p:nvPr>
        </p:nvSpPr>
        <p:spPr>
          <a:xfrm>
            <a:off x="0" y="591128"/>
            <a:ext cx="9143999" cy="951345"/>
          </a:xfrm>
        </p:spPr>
        <p:txBody>
          <a:bodyPr/>
          <a:lstStyle/>
          <a:p>
            <a:r>
              <a:rPr lang="en-US" sz="1800" dirty="0" err="1"/>
              <a:t>Vernazza</a:t>
            </a:r>
            <a:r>
              <a:rPr lang="en-US" sz="1800" dirty="0"/>
              <a:t>, Italy is a charming seaside town that is located on the coast of west Italy. Tourists visit the Cinque Terre National Park to hike the Cinque Terre Trail. Hiking alongside the Mediterranean coast offers travelers spectacular views</a:t>
            </a:r>
            <a:r>
              <a:rPr lang="en-US" sz="1800" dirty="0" smtClean="0"/>
              <a:t>.</a:t>
            </a:r>
            <a:endParaRPr lang="en-US" sz="1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382" y="1502019"/>
            <a:ext cx="7370618" cy="535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9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49" y="0"/>
            <a:ext cx="8226425" cy="667471"/>
          </a:xfrm>
        </p:spPr>
        <p:txBody>
          <a:bodyPr/>
          <a:lstStyle/>
          <a:p>
            <a:r>
              <a:rPr lang="en-US" dirty="0"/>
              <a:t>Otranto</a:t>
            </a:r>
          </a:p>
        </p:txBody>
      </p:sp>
      <p:sp>
        <p:nvSpPr>
          <p:cNvPr id="3" name="Content Placeholder 2"/>
          <p:cNvSpPr>
            <a:spLocks noGrp="1"/>
          </p:cNvSpPr>
          <p:nvPr>
            <p:ph idx="1"/>
          </p:nvPr>
        </p:nvSpPr>
        <p:spPr>
          <a:xfrm>
            <a:off x="0" y="628074"/>
            <a:ext cx="9143999" cy="914399"/>
          </a:xfrm>
        </p:spPr>
        <p:txBody>
          <a:bodyPr/>
          <a:lstStyle/>
          <a:p>
            <a:r>
              <a:rPr lang="en-US" sz="1800" dirty="0"/>
              <a:t>Otranto, Italy is a coastal town that boasts scenic beaches. Tourists are drawn to the 12th century mosaic in the town’s Romanesque Cathedral. The mosaic portrays Biblical scenes and subjects as well as figures such as Alexander the </a:t>
            </a:r>
            <a:r>
              <a:rPr lang="en-US" sz="1800" dirty="0" smtClean="0"/>
              <a:t>Great</a:t>
            </a:r>
            <a:r>
              <a:rPr lang="en-US" sz="1800"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923" y="1514765"/>
            <a:ext cx="7353077" cy="5343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45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71438"/>
            <a:ext cx="8226425" cy="695180"/>
          </a:xfrm>
        </p:spPr>
        <p:txBody>
          <a:bodyPr/>
          <a:lstStyle/>
          <a:p>
            <a:r>
              <a:rPr lang="en-US" dirty="0" err="1" smtClean="0"/>
              <a:t>Erice</a:t>
            </a:r>
            <a:endParaRPr lang="en-US" dirty="0"/>
          </a:p>
        </p:txBody>
      </p:sp>
      <p:sp>
        <p:nvSpPr>
          <p:cNvPr id="3" name="Content Placeholder 2"/>
          <p:cNvSpPr>
            <a:spLocks noGrp="1"/>
          </p:cNvSpPr>
          <p:nvPr>
            <p:ph idx="1"/>
          </p:nvPr>
        </p:nvSpPr>
        <p:spPr>
          <a:xfrm>
            <a:off x="0" y="665019"/>
            <a:ext cx="9143999" cy="1422400"/>
          </a:xfrm>
        </p:spPr>
        <p:txBody>
          <a:bodyPr/>
          <a:lstStyle/>
          <a:p>
            <a:r>
              <a:rPr lang="en-US" sz="1800" dirty="0" err="1"/>
              <a:t>Erice</a:t>
            </a:r>
            <a:r>
              <a:rPr lang="en-US" sz="1800" dirty="0"/>
              <a:t> is located on top of Mount </a:t>
            </a:r>
            <a:r>
              <a:rPr lang="en-US" sz="1800" dirty="0" err="1"/>
              <a:t>Erice</a:t>
            </a:r>
            <a:r>
              <a:rPr lang="en-US" sz="1800" dirty="0"/>
              <a:t>, at around </a:t>
            </a:r>
            <a:r>
              <a:rPr lang="en-US" sz="1800" dirty="0" smtClean="0"/>
              <a:t>2,460 ft. </a:t>
            </a:r>
            <a:r>
              <a:rPr lang="en-US" sz="1800" dirty="0"/>
              <a:t>above sea level, overlooking the city of Trapani, the low western coast towards Marsala, the dramatic Punta del </a:t>
            </a:r>
            <a:r>
              <a:rPr lang="en-US" sz="1800" dirty="0" err="1"/>
              <a:t>Saraceno</a:t>
            </a:r>
            <a:r>
              <a:rPr lang="en-US" sz="1800" dirty="0"/>
              <a:t> and Capo San Vito to the north-east, and the </a:t>
            </a:r>
            <a:r>
              <a:rPr lang="en-US" sz="1800" dirty="0" err="1"/>
              <a:t>Aegadian</a:t>
            </a:r>
            <a:r>
              <a:rPr lang="en-US" sz="1800" dirty="0"/>
              <a:t> Islands on Sicily's north-western coast, providing spectacular views</a:t>
            </a:r>
            <a:r>
              <a:rPr lang="en-US" sz="1800" dirty="0" smtClean="0"/>
              <a:t>. They often live in the clouds.</a:t>
            </a:r>
            <a:endParaRPr lang="en-US" sz="18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83" y="2059114"/>
            <a:ext cx="8386618" cy="481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83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574204" y="0"/>
            <a:ext cx="6316662" cy="683491"/>
          </a:xfrm>
        </p:spPr>
        <p:txBody>
          <a:bodyPr/>
          <a:lstStyle/>
          <a:p>
            <a:r>
              <a:rPr lang="en-US" altLang="en-US" dirty="0" smtClean="0"/>
              <a:t>Ravenna</a:t>
            </a:r>
            <a:endParaRPr lang="en-US" altLang="en-US" dirty="0"/>
          </a:p>
        </p:txBody>
      </p:sp>
      <p:sp>
        <p:nvSpPr>
          <p:cNvPr id="63491" name="Rectangle 3"/>
          <p:cNvSpPr>
            <a:spLocks noGrp="1" noChangeArrowheads="1"/>
          </p:cNvSpPr>
          <p:nvPr>
            <p:ph type="body" idx="1"/>
          </p:nvPr>
        </p:nvSpPr>
        <p:spPr>
          <a:xfrm>
            <a:off x="0" y="711200"/>
            <a:ext cx="9144000" cy="951345"/>
          </a:xfrm>
        </p:spPr>
        <p:txBody>
          <a:bodyPr/>
          <a:lstStyle/>
          <a:p>
            <a:r>
              <a:rPr lang="en-US" altLang="en-US" sz="1800" dirty="0"/>
              <a:t>Ravenna, Italy was once the capital of the Byzantine Empire. The town is full of gorgeous mosaics that capture the town’s rich heritage. Do not forget to stop by Dante’s tomb, but take great care to not fall into one of the nine circles of Hell</a:t>
            </a:r>
            <a:r>
              <a:rPr lang="en-US" altLang="en-US" sz="1800" dirty="0" smtClean="0"/>
              <a:t>!</a:t>
            </a:r>
            <a:endParaRPr lang="en-US" alt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666875"/>
            <a:ext cx="714375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559" y="99147"/>
            <a:ext cx="8226425" cy="602817"/>
          </a:xfrm>
        </p:spPr>
        <p:txBody>
          <a:bodyPr/>
          <a:lstStyle/>
          <a:p>
            <a:r>
              <a:rPr lang="en-US" dirty="0" err="1" smtClean="0"/>
              <a:t>Urbino</a:t>
            </a:r>
            <a:endParaRPr lang="en-US" dirty="0"/>
          </a:p>
        </p:txBody>
      </p:sp>
      <p:sp>
        <p:nvSpPr>
          <p:cNvPr id="3" name="Content Placeholder 2"/>
          <p:cNvSpPr>
            <a:spLocks noGrp="1"/>
          </p:cNvSpPr>
          <p:nvPr>
            <p:ph idx="1"/>
          </p:nvPr>
        </p:nvSpPr>
        <p:spPr>
          <a:xfrm>
            <a:off x="1" y="655782"/>
            <a:ext cx="9070108" cy="1006763"/>
          </a:xfrm>
        </p:spPr>
        <p:txBody>
          <a:bodyPr/>
          <a:lstStyle/>
          <a:p>
            <a:r>
              <a:rPr lang="en-US" sz="1800" dirty="0" err="1"/>
              <a:t>Urbino</a:t>
            </a:r>
            <a:r>
              <a:rPr lang="en-US" sz="1800" dirty="0"/>
              <a:t>, Italy is the epitome of a picturesque Renaissance town built into a hillside. The Ducal Palace is home to one of the most important collections of Renaissance painting in Italy. No stick figures allowed</a:t>
            </a:r>
            <a:r>
              <a:rPr lang="en-US" sz="1800" dirty="0" smtClean="0"/>
              <a:t>!</a:t>
            </a: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690" y="1595982"/>
            <a:ext cx="7241309" cy="526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723" y="126856"/>
            <a:ext cx="8226425" cy="473507"/>
          </a:xfrm>
        </p:spPr>
        <p:txBody>
          <a:bodyPr/>
          <a:lstStyle/>
          <a:p>
            <a:r>
              <a:rPr lang="en-US" altLang="en-US" dirty="0" smtClean="0"/>
              <a:t>Lecce</a:t>
            </a:r>
            <a:endParaRPr lang="en-US" altLang="en-US" dirty="0"/>
          </a:p>
        </p:txBody>
      </p:sp>
      <p:sp>
        <p:nvSpPr>
          <p:cNvPr id="65539" name="Rectangle 3"/>
          <p:cNvSpPr>
            <a:spLocks noGrp="1" noChangeArrowheads="1"/>
          </p:cNvSpPr>
          <p:nvPr>
            <p:ph type="body" idx="1"/>
          </p:nvPr>
        </p:nvSpPr>
        <p:spPr>
          <a:xfrm>
            <a:off x="157018" y="563418"/>
            <a:ext cx="8986981" cy="895927"/>
          </a:xfrm>
        </p:spPr>
        <p:txBody>
          <a:bodyPr/>
          <a:lstStyle/>
          <a:p>
            <a:r>
              <a:rPr lang="en-US" altLang="en-US" sz="1800" dirty="0"/>
              <a:t>Lecce, Italy has earned the nickname of “Florence of the South.” The city was the center of an architectural movement called </a:t>
            </a:r>
            <a:r>
              <a:rPr lang="en-US" altLang="en-US" sz="1800" dirty="0" err="1"/>
              <a:t>barocco</a:t>
            </a:r>
            <a:r>
              <a:rPr lang="en-US" altLang="en-US" sz="1800" dirty="0"/>
              <a:t> </a:t>
            </a:r>
            <a:r>
              <a:rPr lang="en-US" altLang="en-US" sz="1800" dirty="0" err="1"/>
              <a:t>lecesse</a:t>
            </a:r>
            <a:r>
              <a:rPr lang="en-US" altLang="en-US" sz="1800" dirty="0"/>
              <a:t>. Baroque monuments adorn the city at every corner.</a:t>
            </a:r>
            <a:endParaRPr lang="en-US" alt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468459"/>
            <a:ext cx="7416800" cy="538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904" y="0"/>
            <a:ext cx="8226425" cy="685944"/>
          </a:xfrm>
        </p:spPr>
        <p:txBody>
          <a:bodyPr/>
          <a:lstStyle/>
          <a:p>
            <a:r>
              <a:rPr lang="en-US" dirty="0" err="1" smtClean="0"/>
              <a:t>Ravello</a:t>
            </a:r>
            <a:endParaRPr lang="en-US" dirty="0"/>
          </a:p>
        </p:txBody>
      </p:sp>
      <p:sp>
        <p:nvSpPr>
          <p:cNvPr id="3" name="Content Placeholder 2"/>
          <p:cNvSpPr>
            <a:spLocks noGrp="1"/>
          </p:cNvSpPr>
          <p:nvPr>
            <p:ph idx="1"/>
          </p:nvPr>
        </p:nvSpPr>
        <p:spPr>
          <a:xfrm>
            <a:off x="0" y="637310"/>
            <a:ext cx="9143999" cy="1200726"/>
          </a:xfrm>
        </p:spPr>
        <p:txBody>
          <a:bodyPr/>
          <a:lstStyle/>
          <a:p>
            <a:r>
              <a:rPr lang="en-US" sz="1800" dirty="0" err="1"/>
              <a:t>Ravello</a:t>
            </a:r>
            <a:r>
              <a:rPr lang="en-US" sz="1800" dirty="0"/>
              <a:t>, Italy is filled with beautiful roads that twist through the mountains. Celebrities and writers have sought solace in </a:t>
            </a:r>
            <a:r>
              <a:rPr lang="en-US" sz="1800" dirty="0" err="1"/>
              <a:t>Ravello</a:t>
            </a:r>
            <a:r>
              <a:rPr lang="en-US" sz="1800" dirty="0"/>
              <a:t> for centuries. D.H. Lawrence sought the town of </a:t>
            </a:r>
            <a:r>
              <a:rPr lang="en-US" sz="1800" dirty="0" err="1"/>
              <a:t>Ravello</a:t>
            </a:r>
            <a:r>
              <a:rPr lang="en-US" sz="1800" dirty="0"/>
              <a:t> as a muse and wrote "Lady Chatterley’s Lover" in these mountains</a:t>
            </a:r>
            <a:r>
              <a:rPr lang="en-US" sz="1800" dirty="0" smtClean="0"/>
              <a:t>.</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218" y="1582559"/>
            <a:ext cx="7259782" cy="5275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02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50" y="0"/>
            <a:ext cx="8226425" cy="639762"/>
          </a:xfrm>
        </p:spPr>
        <p:txBody>
          <a:bodyPr/>
          <a:lstStyle/>
          <a:p>
            <a:r>
              <a:rPr lang="en-US" dirty="0" err="1" smtClean="0"/>
              <a:t>Gubbio</a:t>
            </a:r>
            <a:endParaRPr lang="en-US" dirty="0"/>
          </a:p>
        </p:txBody>
      </p:sp>
      <p:sp>
        <p:nvSpPr>
          <p:cNvPr id="3" name="Content Placeholder 2"/>
          <p:cNvSpPr>
            <a:spLocks noGrp="1"/>
          </p:cNvSpPr>
          <p:nvPr>
            <p:ph idx="1"/>
          </p:nvPr>
        </p:nvSpPr>
        <p:spPr>
          <a:xfrm>
            <a:off x="64655" y="572656"/>
            <a:ext cx="8959272" cy="895926"/>
          </a:xfrm>
        </p:spPr>
        <p:txBody>
          <a:bodyPr/>
          <a:lstStyle/>
          <a:p>
            <a:r>
              <a:rPr lang="en-US" sz="1800" dirty="0" err="1"/>
              <a:t>Gubbio</a:t>
            </a:r>
            <a:r>
              <a:rPr lang="en-US" sz="1800" dirty="0"/>
              <a:t>, Italy is a beautiful medieval hill town. This town boasts an impressive collection of medieval, Gothic, and Renaissance portraits. In the month of May, </a:t>
            </a:r>
            <a:r>
              <a:rPr lang="en-US" sz="1800" dirty="0" err="1"/>
              <a:t>Gubbio</a:t>
            </a:r>
            <a:r>
              <a:rPr lang="en-US" sz="1800" dirty="0"/>
              <a:t> is the destination for vibrant festivals with hillside processions</a:t>
            </a:r>
            <a:r>
              <a:rPr lang="en-US" sz="1800" dirty="0" smtClean="0"/>
              <a:t>.</a:t>
            </a:r>
            <a:endParaRPr lang="en-US"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461531"/>
            <a:ext cx="7416800" cy="538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83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86" y="154565"/>
            <a:ext cx="8226425" cy="565871"/>
          </a:xfrm>
        </p:spPr>
        <p:txBody>
          <a:bodyPr/>
          <a:lstStyle/>
          <a:p>
            <a:r>
              <a:rPr lang="en-US" dirty="0" err="1"/>
              <a:t>Atrani</a:t>
            </a:r>
            <a:endParaRPr lang="en-US" dirty="0"/>
          </a:p>
        </p:txBody>
      </p:sp>
      <p:sp>
        <p:nvSpPr>
          <p:cNvPr id="3" name="Content Placeholder 2"/>
          <p:cNvSpPr>
            <a:spLocks noGrp="1"/>
          </p:cNvSpPr>
          <p:nvPr>
            <p:ph idx="1"/>
          </p:nvPr>
        </p:nvSpPr>
        <p:spPr>
          <a:xfrm>
            <a:off x="1" y="678585"/>
            <a:ext cx="9143999" cy="988290"/>
          </a:xfrm>
        </p:spPr>
        <p:txBody>
          <a:bodyPr/>
          <a:lstStyle/>
          <a:p>
            <a:r>
              <a:rPr lang="en-US" sz="1800" dirty="0" err="1"/>
              <a:t>Atrani</a:t>
            </a:r>
            <a:r>
              <a:rPr lang="en-US" sz="1800" dirty="0"/>
              <a:t>, Italy is a fishing village along the Amalfi coast on the Southwestern edge of Italy. This town has served artists as a source of inspiration including Dutch artist M.C. Escher, who completed a lithograph print in 1931 called </a:t>
            </a:r>
            <a:r>
              <a:rPr lang="en-US" sz="1800" dirty="0" err="1"/>
              <a:t>Atrani</a:t>
            </a:r>
            <a:r>
              <a:rPr lang="en-US" sz="1800" dirty="0"/>
              <a:t>, Coast of Amalfi</a:t>
            </a:r>
            <a:r>
              <a:rPr lang="en-US" sz="1800" dirty="0" smtClean="0"/>
              <a:t>.</a:t>
            </a:r>
            <a:endParaRPr lang="en-US"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659" y="1570183"/>
            <a:ext cx="7276814" cy="528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45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2" y="126856"/>
            <a:ext cx="8226425" cy="528926"/>
          </a:xfrm>
        </p:spPr>
        <p:txBody>
          <a:bodyPr/>
          <a:lstStyle/>
          <a:p>
            <a:r>
              <a:rPr lang="en-US" dirty="0" err="1" smtClean="0"/>
              <a:t>Castelsardo</a:t>
            </a:r>
            <a:endParaRPr lang="en-US" dirty="0"/>
          </a:p>
        </p:txBody>
      </p:sp>
      <p:sp>
        <p:nvSpPr>
          <p:cNvPr id="3" name="Content Placeholder 2"/>
          <p:cNvSpPr>
            <a:spLocks noGrp="1"/>
          </p:cNvSpPr>
          <p:nvPr>
            <p:ph idx="1"/>
          </p:nvPr>
        </p:nvSpPr>
        <p:spPr>
          <a:xfrm>
            <a:off x="0" y="609601"/>
            <a:ext cx="9143999" cy="969817"/>
          </a:xfrm>
        </p:spPr>
        <p:txBody>
          <a:bodyPr/>
          <a:lstStyle/>
          <a:p>
            <a:r>
              <a:rPr lang="en-US" sz="1800" dirty="0" err="1"/>
              <a:t>Castelsardo</a:t>
            </a:r>
            <a:r>
              <a:rPr lang="en-US" sz="1800" dirty="0"/>
              <a:t>, Italy is a Sardinian fishing village that still has a medieval foundation. The </a:t>
            </a:r>
            <a:r>
              <a:rPr lang="en-US" sz="1800" dirty="0" err="1"/>
              <a:t>Castelsardo</a:t>
            </a:r>
            <a:r>
              <a:rPr lang="en-US" sz="1800" dirty="0"/>
              <a:t> fortress and museum is a thriving tourist attraction. The </a:t>
            </a:r>
            <a:r>
              <a:rPr lang="en-US" sz="1800" dirty="0" err="1"/>
              <a:t>Doria</a:t>
            </a:r>
            <a:r>
              <a:rPr lang="en-US" sz="1800" dirty="0"/>
              <a:t> castle is ancient and was built at the highest part of the hillside for upmost security</a:t>
            </a:r>
            <a:r>
              <a:rPr lang="en-US" sz="1800" dirty="0" smtClean="0"/>
              <a:t>.</a:t>
            </a:r>
            <a:endParaRPr lang="en-US"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055" y="1542473"/>
            <a:ext cx="7314945" cy="531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71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49" y="0"/>
            <a:ext cx="8226425" cy="685944"/>
          </a:xfrm>
        </p:spPr>
        <p:txBody>
          <a:bodyPr/>
          <a:lstStyle/>
          <a:p>
            <a:r>
              <a:rPr lang="en-US" dirty="0" err="1"/>
              <a:t>Neive</a:t>
            </a:r>
            <a:endParaRPr lang="en-US" dirty="0"/>
          </a:p>
        </p:txBody>
      </p:sp>
      <p:sp>
        <p:nvSpPr>
          <p:cNvPr id="3" name="Content Placeholder 2"/>
          <p:cNvSpPr>
            <a:spLocks noGrp="1"/>
          </p:cNvSpPr>
          <p:nvPr>
            <p:ph idx="1"/>
          </p:nvPr>
        </p:nvSpPr>
        <p:spPr>
          <a:xfrm>
            <a:off x="0" y="630382"/>
            <a:ext cx="9144000" cy="958273"/>
          </a:xfrm>
        </p:spPr>
        <p:txBody>
          <a:bodyPr/>
          <a:lstStyle/>
          <a:p>
            <a:r>
              <a:rPr lang="en-US" sz="1800" dirty="0" err="1"/>
              <a:t>Neive</a:t>
            </a:r>
            <a:r>
              <a:rPr lang="en-US" sz="1800" dirty="0"/>
              <a:t>, Italy is sometimes referred to as the ‘Land of Four Wines.’ Vineyards and local wine makers boast making some of the greatest wine in the world. Everyone knows Italians are serious about their </a:t>
            </a:r>
            <a:r>
              <a:rPr lang="en-US" sz="1800" dirty="0" smtClean="0"/>
              <a:t>wines</a:t>
            </a:r>
            <a:r>
              <a:rPr lang="en-US" sz="1800" dirty="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633" y="1524001"/>
            <a:ext cx="7340367"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3075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taly map 3">
  <a:themeElements>
    <a:clrScheme name="Default Design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CCFFCC"/>
        </a:lt1>
        <a:dk2>
          <a:srgbClr val="000000"/>
        </a:dk2>
        <a:lt2>
          <a:srgbClr val="B2B2B2"/>
        </a:lt2>
        <a:accent1>
          <a:srgbClr val="24B224"/>
        </a:accent1>
        <a:accent2>
          <a:srgbClr val="009954"/>
        </a:accent2>
        <a:accent3>
          <a:srgbClr val="E2FFE2"/>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CCFFCC"/>
        </a:lt1>
        <a:dk2>
          <a:srgbClr val="000000"/>
        </a:dk2>
        <a:lt2>
          <a:srgbClr val="B2B2B2"/>
        </a:lt2>
        <a:accent1>
          <a:srgbClr val="BF6930"/>
        </a:accent1>
        <a:accent2>
          <a:srgbClr val="1F991F"/>
        </a:accent2>
        <a:accent3>
          <a:srgbClr val="E2FFE2"/>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CCFFCC"/>
        </a:lt1>
        <a:dk2>
          <a:srgbClr val="000000"/>
        </a:dk2>
        <a:lt2>
          <a:srgbClr val="B2B2B2"/>
        </a:lt2>
        <a:accent1>
          <a:srgbClr val="B28F00"/>
        </a:accent1>
        <a:accent2>
          <a:srgbClr val="CC5252"/>
        </a:accent2>
        <a:accent3>
          <a:srgbClr val="E2FFE2"/>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24B224"/>
        </a:accent1>
        <a:accent2>
          <a:srgbClr val="009954"/>
        </a:accent2>
        <a:accent3>
          <a:srgbClr val="FFFFFF"/>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7A991F"/>
        </a:accent1>
        <a:accent2>
          <a:srgbClr val="007CA6"/>
        </a:accent2>
        <a:accent3>
          <a:srgbClr val="FFFFFF"/>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BF6930"/>
        </a:accent1>
        <a:accent2>
          <a:srgbClr val="1F991F"/>
        </a:accent2>
        <a:accent3>
          <a:srgbClr val="FFFFFF"/>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B28F00"/>
        </a:accent1>
        <a:accent2>
          <a:srgbClr val="CC5252"/>
        </a:accent2>
        <a:accent3>
          <a:srgbClr val="FFFFFF"/>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CC"/>
        </a:lt1>
        <a:dk2>
          <a:srgbClr val="000000"/>
        </a:dk2>
        <a:lt2>
          <a:srgbClr val="B2B2B2"/>
        </a:lt2>
        <a:accent1>
          <a:srgbClr val="24B224"/>
        </a:accent1>
        <a:accent2>
          <a:srgbClr val="009954"/>
        </a:accent2>
        <a:accent3>
          <a:srgbClr val="E2FFE2"/>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CC"/>
        </a:lt1>
        <a:dk2>
          <a:srgbClr val="000000"/>
        </a:dk2>
        <a:lt2>
          <a:srgbClr val="B2B2B2"/>
        </a:lt2>
        <a:accent1>
          <a:srgbClr val="BF6930"/>
        </a:accent1>
        <a:accent2>
          <a:srgbClr val="1F991F"/>
        </a:accent2>
        <a:accent3>
          <a:srgbClr val="E2FFE2"/>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CC"/>
        </a:lt1>
        <a:dk2>
          <a:srgbClr val="000000"/>
        </a:dk2>
        <a:lt2>
          <a:srgbClr val="B2B2B2"/>
        </a:lt2>
        <a:accent1>
          <a:srgbClr val="B28F00"/>
        </a:accent1>
        <a:accent2>
          <a:srgbClr val="CC5252"/>
        </a:accent2>
        <a:accent3>
          <a:srgbClr val="E2FFE2"/>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24B224"/>
        </a:accent1>
        <a:accent2>
          <a:srgbClr val="009954"/>
        </a:accent2>
        <a:accent3>
          <a:srgbClr val="FFFFFF"/>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A991F"/>
        </a:accent1>
        <a:accent2>
          <a:srgbClr val="007CA6"/>
        </a:accent2>
        <a:accent3>
          <a:srgbClr val="FFFFFF"/>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BF6930"/>
        </a:accent1>
        <a:accent2>
          <a:srgbClr val="1F991F"/>
        </a:accent2>
        <a:accent3>
          <a:srgbClr val="FFFFFF"/>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B28F00"/>
        </a:accent1>
        <a:accent2>
          <a:srgbClr val="CC5252"/>
        </a:accent2>
        <a:accent3>
          <a:srgbClr val="FFFFFF"/>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italy map 3</Template>
  <TotalTime>27</TotalTime>
  <Words>565</Words>
  <Application>Microsoft Office PowerPoint</Application>
  <PresentationFormat>On-screen Show (4:3)</PresentationFormat>
  <Paragraphs>25</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italy map 3</vt:lpstr>
      <vt:lpstr>1_Default Design</vt:lpstr>
      <vt:lpstr>13 of Italy's Most Charming Small Towns</vt:lpstr>
      <vt:lpstr>Ravenna</vt:lpstr>
      <vt:lpstr>Urbino</vt:lpstr>
      <vt:lpstr>Lecce</vt:lpstr>
      <vt:lpstr>Ravello</vt:lpstr>
      <vt:lpstr>Gubbio</vt:lpstr>
      <vt:lpstr>Atrani</vt:lpstr>
      <vt:lpstr>Castelsardo</vt:lpstr>
      <vt:lpstr>Neive</vt:lpstr>
      <vt:lpstr>Monte Isola</vt:lpstr>
      <vt:lpstr>Vernazza</vt:lpstr>
      <vt:lpstr>Otranto</vt:lpstr>
      <vt:lpstr>Erice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of Italy's Most Charming Small Towns</dc:title>
  <dc:creator>Naumann, Joseph A.</dc:creator>
  <cp:lastModifiedBy>Naumann, Joseph A.</cp:lastModifiedBy>
  <cp:revision>3</cp:revision>
  <dcterms:created xsi:type="dcterms:W3CDTF">2016-01-27T21:25:34Z</dcterms:created>
  <dcterms:modified xsi:type="dcterms:W3CDTF">2016-01-27T21:52:51Z</dcterms:modified>
</cp:coreProperties>
</file>