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8" r:id="rId4"/>
    <p:sldId id="257"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1" autoAdjust="0"/>
    <p:restoredTop sz="94660"/>
  </p:normalViewPr>
  <p:slideViewPr>
    <p:cSldViewPr>
      <p:cViewPr varScale="1">
        <p:scale>
          <a:sx n="66" d="100"/>
          <a:sy n="66" d="100"/>
        </p:scale>
        <p:origin x="114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6 Imagen" descr="seagreen-0640.jpg"/>
          <p:cNvPicPr>
            <a:picLocks noChangeAspect="1"/>
          </p:cNvPicPr>
          <p:nvPr userDrawn="1"/>
        </p:nvPicPr>
        <p:blipFill>
          <a:blip r:embed="rId2"/>
          <a:stretch>
            <a:fillRect/>
          </a:stretch>
        </p:blipFill>
        <p:spPr>
          <a:xfrm>
            <a:off x="0" y="0"/>
            <a:ext cx="9144000" cy="6858000"/>
          </a:xfrm>
          <a:prstGeom prst="rect">
            <a:avLst/>
          </a:prstGeom>
        </p:spPr>
      </p:pic>
      <p:sp>
        <p:nvSpPr>
          <p:cNvPr id="2" name="1 Título"/>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3 Marcador de fecha"/>
          <p:cNvSpPr>
            <a:spLocks noGrp="1"/>
          </p:cNvSpPr>
          <p:nvPr>
            <p:ph type="dt" sz="half" idx="10"/>
          </p:nvPr>
        </p:nvSpPr>
        <p:spPr/>
        <p:txBody>
          <a:bodyPr/>
          <a:lstStyle/>
          <a:p>
            <a:fld id="{9129FCA3-542C-4B26-B51D-ADAACC04A6DB}" type="datetimeFigureOut">
              <a:rPr lang="en-US" smtClean="0"/>
              <a:pPr/>
              <a:t>1/28/2016</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E1D65349-94B0-4734-BEF4-2766B111CEB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texto vertical"/>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9129FCA3-542C-4B26-B51D-ADAACC04A6DB}" type="datetimeFigureOut">
              <a:rPr lang="en-US" smtClean="0"/>
              <a:pPr/>
              <a:t>1/28/2016</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E1D65349-94B0-4734-BEF4-2766B111CE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9129FCA3-542C-4B26-B51D-ADAACC04A6DB}" type="datetimeFigureOut">
              <a:rPr lang="en-US" smtClean="0"/>
              <a:pPr/>
              <a:t>1/28/2016</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E1D65349-94B0-4734-BEF4-2766B111CEB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2786050" y="285728"/>
            <a:ext cx="6215074" cy="642942"/>
          </a:xfrm>
        </p:spPr>
        <p:txBody>
          <a:bodyPr/>
          <a:lstStyle>
            <a:lvl1pPr>
              <a:defRPr b="1" cap="none" spc="0">
                <a:ln>
                  <a:solidFill>
                    <a:sysClr val="windowText" lastClr="000000"/>
                  </a:solidFill>
                </a:ln>
                <a:solidFill>
                  <a:srgbClr val="FF9900"/>
                </a:solidFill>
                <a:effectLst/>
              </a:defRPr>
            </a:lvl1pPr>
          </a:lstStyle>
          <a:p>
            <a:r>
              <a:rPr lang="en-US" smtClean="0"/>
              <a:t>Click to edit Master title style</a:t>
            </a:r>
            <a:endParaRPr lang="en-US" dirty="0"/>
          </a:p>
        </p:txBody>
      </p:sp>
      <p:sp>
        <p:nvSpPr>
          <p:cNvPr id="3" name="2 Marcador de contenido"/>
          <p:cNvSpPr>
            <a:spLocks noGrp="1"/>
          </p:cNvSpPr>
          <p:nvPr>
            <p:ph idx="1"/>
          </p:nvPr>
        </p:nvSpPr>
        <p:spPr>
          <a:xfrm>
            <a:off x="1785918" y="1214422"/>
            <a:ext cx="7215238" cy="5072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9129FCA3-542C-4B26-B51D-ADAACC04A6DB}" type="datetimeFigureOut">
              <a:rPr lang="en-US" smtClean="0"/>
              <a:pPr/>
              <a:t>1/28/2016</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E1D65349-94B0-4734-BEF4-2766B111CEB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3 Marcador de fecha"/>
          <p:cNvSpPr>
            <a:spLocks noGrp="1"/>
          </p:cNvSpPr>
          <p:nvPr>
            <p:ph type="dt" sz="half" idx="10"/>
          </p:nvPr>
        </p:nvSpPr>
        <p:spPr/>
        <p:txBody>
          <a:bodyPr/>
          <a:lstStyle/>
          <a:p>
            <a:fld id="{9129FCA3-542C-4B26-B51D-ADAACC04A6DB}" type="datetimeFigureOut">
              <a:rPr lang="en-US" smtClean="0"/>
              <a:pPr/>
              <a:t>1/28/2016</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E1D65349-94B0-4734-BEF4-2766B111CEB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fecha"/>
          <p:cNvSpPr>
            <a:spLocks noGrp="1"/>
          </p:cNvSpPr>
          <p:nvPr>
            <p:ph type="dt" sz="half" idx="10"/>
          </p:nvPr>
        </p:nvSpPr>
        <p:spPr/>
        <p:txBody>
          <a:bodyPr/>
          <a:lstStyle/>
          <a:p>
            <a:fld id="{9129FCA3-542C-4B26-B51D-ADAACC04A6DB}" type="datetimeFigureOut">
              <a:rPr lang="en-US" smtClean="0"/>
              <a:pPr/>
              <a:t>1/28/2016</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E1D65349-94B0-4734-BEF4-2766B111CEB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smtClean="0"/>
              <a:t>Click to edit Master title style</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6 Marcador de fecha"/>
          <p:cNvSpPr>
            <a:spLocks noGrp="1"/>
          </p:cNvSpPr>
          <p:nvPr>
            <p:ph type="dt" sz="half" idx="10"/>
          </p:nvPr>
        </p:nvSpPr>
        <p:spPr/>
        <p:txBody>
          <a:bodyPr/>
          <a:lstStyle/>
          <a:p>
            <a:fld id="{9129FCA3-542C-4B26-B51D-ADAACC04A6DB}" type="datetimeFigureOut">
              <a:rPr lang="en-US" smtClean="0"/>
              <a:pPr/>
              <a:t>1/28/2016</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E1D65349-94B0-4734-BEF4-2766B111CEB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fecha"/>
          <p:cNvSpPr>
            <a:spLocks noGrp="1"/>
          </p:cNvSpPr>
          <p:nvPr>
            <p:ph type="dt" sz="half" idx="10"/>
          </p:nvPr>
        </p:nvSpPr>
        <p:spPr/>
        <p:txBody>
          <a:bodyPr/>
          <a:lstStyle/>
          <a:p>
            <a:fld id="{9129FCA3-542C-4B26-B51D-ADAACC04A6DB}" type="datetimeFigureOut">
              <a:rPr lang="en-US" smtClean="0"/>
              <a:pPr/>
              <a:t>1/28/2016</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E1D65349-94B0-4734-BEF4-2766B111CEB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129FCA3-542C-4B26-B51D-ADAACC04A6DB}" type="datetimeFigureOut">
              <a:rPr lang="en-US" smtClean="0"/>
              <a:pPr/>
              <a:t>1/28/2016</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E1D65349-94B0-4734-BEF4-2766B111CEB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9129FCA3-542C-4B26-B51D-ADAACC04A6DB}" type="datetimeFigureOut">
              <a:rPr lang="en-US" smtClean="0"/>
              <a:pPr/>
              <a:t>1/28/2016</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E1D65349-94B0-4734-BEF4-2766B111CEB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9129FCA3-542C-4B26-B51D-ADAACC04A6DB}" type="datetimeFigureOut">
              <a:rPr lang="en-US" smtClean="0"/>
              <a:pPr/>
              <a:t>1/28/2016</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E1D65349-94B0-4734-BEF4-2766B111CEB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descr="seagreen-0640 copia.jpg"/>
          <p:cNvPicPr>
            <a:picLocks noChangeAspect="1"/>
          </p:cNvPicPr>
          <p:nvPr/>
        </p:nvPicPr>
        <p:blipFill>
          <a:blip r:embed="rId13"/>
          <a:stretch>
            <a:fillRect/>
          </a:stretch>
        </p:blipFill>
        <p:spPr>
          <a:xfrm>
            <a:off x="0" y="0"/>
            <a:ext cx="9144000" cy="6858000"/>
          </a:xfrm>
          <a:prstGeom prst="rect">
            <a:avLst/>
          </a:prstGeom>
        </p:spPr>
      </p:pic>
      <p:sp>
        <p:nvSpPr>
          <p:cNvPr id="2" name="1 Marcador de título"/>
          <p:cNvSpPr>
            <a:spLocks noGrp="1"/>
          </p:cNvSpPr>
          <p:nvPr>
            <p:ph type="title"/>
          </p:nvPr>
        </p:nvSpPr>
        <p:spPr>
          <a:xfrm>
            <a:off x="2357422" y="0"/>
            <a:ext cx="6643734" cy="1000108"/>
          </a:xfrm>
          <a:prstGeom prst="rect">
            <a:avLst/>
          </a:prstGeom>
        </p:spPr>
        <p:txBody>
          <a:bodyPr vert="horz" lIns="91440" tIns="45720" rIns="91440" bIns="45720" rtlCol="0" anchor="ctr">
            <a:noAutofit/>
          </a:bodyPr>
          <a:lstStyle/>
          <a:p>
            <a:r>
              <a:rPr lang="en-US" smtClean="0"/>
              <a:t>Haga clic para modificar el estilo de título del patrón</a:t>
            </a:r>
            <a:endParaRPr lang="en-US" dirty="0"/>
          </a:p>
        </p:txBody>
      </p:sp>
      <p:sp>
        <p:nvSpPr>
          <p:cNvPr id="3" name="2 Marcador de texto"/>
          <p:cNvSpPr>
            <a:spLocks noGrp="1"/>
          </p:cNvSpPr>
          <p:nvPr>
            <p:ph type="body" idx="1"/>
          </p:nvPr>
        </p:nvSpPr>
        <p:spPr>
          <a:xfrm>
            <a:off x="1785918" y="1600200"/>
            <a:ext cx="7215238" cy="4525963"/>
          </a:xfrm>
          <a:prstGeom prst="rect">
            <a:avLst/>
          </a:prstGeom>
        </p:spPr>
        <p:txBody>
          <a:bodyPr vert="horz" lIns="91440" tIns="45720" rIns="91440" bIns="45720" rtlCol="0">
            <a:normAutofit/>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n-US"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29FCA3-542C-4B26-B51D-ADAACC04A6DB}" type="datetimeFigureOut">
              <a:rPr lang="en-US" smtClean="0"/>
              <a:pPr/>
              <a:t>1/28/2016</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D65349-94B0-4734-BEF4-2766B111CE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600" b="1" kern="1200" cap="none" spc="0">
          <a:ln>
            <a:solidFill>
              <a:sysClr val="windowText" lastClr="000000"/>
            </a:solidFill>
          </a:ln>
          <a:solidFill>
            <a:srgbClr val="FF9900"/>
          </a:solidFill>
          <a:effectLst>
            <a:innerShdw blurRad="63500" dist="50800" dir="2700000">
              <a:prstClr val="black"/>
            </a:inn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85918" y="2130425"/>
            <a:ext cx="6672282" cy="1470025"/>
          </a:xfrm>
        </p:spPr>
        <p:txBody>
          <a:bodyPr/>
          <a:lstStyle/>
          <a:p>
            <a:r>
              <a:rPr lang="en-US" sz="4400" dirty="0"/>
              <a:t>10 Most Dangerous Cities in The World to Travel</a:t>
            </a:r>
          </a:p>
        </p:txBody>
      </p:sp>
      <p:sp>
        <p:nvSpPr>
          <p:cNvPr id="3" name="2 Subtítulo"/>
          <p:cNvSpPr>
            <a:spLocks noGrp="1"/>
          </p:cNvSpPr>
          <p:nvPr>
            <p:ph type="subTitle" idx="1"/>
          </p:nvPr>
        </p:nvSpPr>
        <p:spPr/>
        <p:txBody>
          <a:bodyPr>
            <a:normAutofit/>
          </a:bodyPr>
          <a:lstStyle/>
          <a:p>
            <a:r>
              <a:rPr lang="es-ES" sz="2800" dirty="0" err="1" smtClean="0">
                <a:solidFill>
                  <a:schemeClr val="bg1"/>
                </a:solidFill>
              </a:rPr>
              <a:t>Isn’t</a:t>
            </a:r>
            <a:r>
              <a:rPr lang="es-ES" sz="2800" dirty="0" smtClean="0">
                <a:solidFill>
                  <a:schemeClr val="bg1"/>
                </a:solidFill>
              </a:rPr>
              <a:t> </a:t>
            </a:r>
            <a:r>
              <a:rPr lang="es-ES" sz="2800" dirty="0" err="1" smtClean="0">
                <a:solidFill>
                  <a:schemeClr val="bg1"/>
                </a:solidFill>
              </a:rPr>
              <a:t>this</a:t>
            </a:r>
            <a:r>
              <a:rPr lang="es-ES" sz="2800" dirty="0" smtClean="0">
                <a:solidFill>
                  <a:schemeClr val="bg1"/>
                </a:solidFill>
              </a:rPr>
              <a:t> </a:t>
            </a:r>
            <a:r>
              <a:rPr lang="es-ES" sz="2800" dirty="0" err="1" smtClean="0">
                <a:solidFill>
                  <a:schemeClr val="bg1"/>
                </a:solidFill>
              </a:rPr>
              <a:t>sad</a:t>
            </a:r>
            <a:r>
              <a:rPr lang="es-ES" sz="2800" dirty="0" smtClean="0">
                <a:solidFill>
                  <a:schemeClr val="bg1"/>
                </a:solidFill>
              </a:rPr>
              <a:t>?</a:t>
            </a:r>
            <a:endParaRPr lang="es-ES" sz="2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8739" y="0"/>
            <a:ext cx="6215074" cy="642942"/>
          </a:xfrm>
        </p:spPr>
        <p:txBody>
          <a:bodyPr/>
          <a:lstStyle/>
          <a:p>
            <a:r>
              <a:rPr lang="en-US" dirty="0"/>
              <a:t>3. Kabul, Afghanistan</a:t>
            </a:r>
          </a:p>
        </p:txBody>
      </p:sp>
      <p:sp>
        <p:nvSpPr>
          <p:cNvPr id="3" name="Content Placeholder 2"/>
          <p:cNvSpPr>
            <a:spLocks noGrp="1"/>
          </p:cNvSpPr>
          <p:nvPr>
            <p:ph idx="1"/>
          </p:nvPr>
        </p:nvSpPr>
        <p:spPr>
          <a:xfrm>
            <a:off x="0" y="642942"/>
            <a:ext cx="9144000" cy="2328858"/>
          </a:xfrm>
        </p:spPr>
        <p:txBody>
          <a:bodyPr/>
          <a:lstStyle/>
          <a:p>
            <a:r>
              <a:rPr lang="en-US" dirty="0"/>
              <a:t>This has been one of the most dangerous cities in the world for some time. It is still a war zone, although U.S. troops are gradually being removed from the country. Terrorist attacks, including many bombings are common. Kabul is facing a very uncertain future and will probably be a very dangerous place for the foreseeable future. Like Baghdad, Kabul is a city where violence can occur at any time.</a:t>
            </a:r>
          </a:p>
        </p:txBody>
      </p:sp>
      <p:pic>
        <p:nvPicPr>
          <p:cNvPr id="4" name="Picture 3"/>
          <p:cNvPicPr>
            <a:picLocks noChangeAspect="1"/>
          </p:cNvPicPr>
          <p:nvPr/>
        </p:nvPicPr>
        <p:blipFill>
          <a:blip r:embed="rId2"/>
          <a:stretch>
            <a:fillRect/>
          </a:stretch>
        </p:blipFill>
        <p:spPr>
          <a:xfrm>
            <a:off x="1905000" y="2999678"/>
            <a:ext cx="6591300" cy="3858322"/>
          </a:xfrm>
          <a:prstGeom prst="rect">
            <a:avLst/>
          </a:prstGeom>
        </p:spPr>
      </p:pic>
    </p:spTree>
    <p:extLst>
      <p:ext uri="{BB962C8B-B14F-4D97-AF65-F5344CB8AC3E}">
        <p14:creationId xmlns:p14="http://schemas.microsoft.com/office/powerpoint/2010/main" val="2627405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82" y="0"/>
            <a:ext cx="6215074" cy="642942"/>
          </a:xfrm>
        </p:spPr>
        <p:txBody>
          <a:bodyPr/>
          <a:lstStyle/>
          <a:p>
            <a:r>
              <a:rPr lang="en-US" dirty="0"/>
              <a:t>2. Karachi, Pakistan</a:t>
            </a:r>
          </a:p>
        </p:txBody>
      </p:sp>
      <p:sp>
        <p:nvSpPr>
          <p:cNvPr id="3" name="Content Placeholder 2"/>
          <p:cNvSpPr>
            <a:spLocks noGrp="1"/>
          </p:cNvSpPr>
          <p:nvPr>
            <p:ph idx="1"/>
          </p:nvPr>
        </p:nvSpPr>
        <p:spPr>
          <a:xfrm>
            <a:off x="0" y="762000"/>
            <a:ext cx="9144000" cy="1600200"/>
          </a:xfrm>
        </p:spPr>
        <p:txBody>
          <a:bodyPr/>
          <a:lstStyle/>
          <a:p>
            <a:r>
              <a:rPr lang="en-US" dirty="0"/>
              <a:t>Pakistan is experiencing a great deal of political unrest, and crime as well as terrorism is rampant. Assassinations are common, as well as suicide bombings and gang warfare. Karachi is one of the centers of this violence and tourists are advised to avoid this city.</a:t>
            </a:r>
          </a:p>
        </p:txBody>
      </p:sp>
      <p:pic>
        <p:nvPicPr>
          <p:cNvPr id="4" name="Picture 3"/>
          <p:cNvPicPr>
            <a:picLocks noChangeAspect="1"/>
          </p:cNvPicPr>
          <p:nvPr/>
        </p:nvPicPr>
        <p:blipFill>
          <a:blip r:embed="rId2"/>
          <a:stretch>
            <a:fillRect/>
          </a:stretch>
        </p:blipFill>
        <p:spPr>
          <a:xfrm>
            <a:off x="914400" y="2286000"/>
            <a:ext cx="7810500" cy="4572000"/>
          </a:xfrm>
          <a:prstGeom prst="rect">
            <a:avLst/>
          </a:prstGeom>
        </p:spPr>
      </p:pic>
    </p:spTree>
    <p:extLst>
      <p:ext uri="{BB962C8B-B14F-4D97-AF65-F5344CB8AC3E}">
        <p14:creationId xmlns:p14="http://schemas.microsoft.com/office/powerpoint/2010/main" val="4239600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82" y="0"/>
            <a:ext cx="6215074" cy="642942"/>
          </a:xfrm>
        </p:spPr>
        <p:txBody>
          <a:bodyPr/>
          <a:lstStyle/>
          <a:p>
            <a:r>
              <a:rPr lang="en-US" dirty="0"/>
              <a:t>1. San Pedro Sula, Honduras</a:t>
            </a:r>
          </a:p>
        </p:txBody>
      </p:sp>
      <p:sp>
        <p:nvSpPr>
          <p:cNvPr id="3" name="Content Placeholder 2"/>
          <p:cNvSpPr>
            <a:spLocks noGrp="1"/>
          </p:cNvSpPr>
          <p:nvPr>
            <p:ph idx="1"/>
          </p:nvPr>
        </p:nvSpPr>
        <p:spPr>
          <a:xfrm>
            <a:off x="0" y="642942"/>
            <a:ext cx="9144000" cy="1947858"/>
          </a:xfrm>
        </p:spPr>
        <p:txBody>
          <a:bodyPr/>
          <a:lstStyle/>
          <a:p>
            <a:r>
              <a:rPr lang="en-US" dirty="0"/>
              <a:t>This city has ranked as one of the world’s most violent for several years now. According to many sources, it has the highest homicide rates in the world -169 per 100,000 people. Arms trafficking is a big problem, and illegal firearms are prevalent throughout the city. This is a city that tourists would do well to avoid.</a:t>
            </a:r>
          </a:p>
        </p:txBody>
      </p:sp>
      <p:pic>
        <p:nvPicPr>
          <p:cNvPr id="4" name="Picture 3"/>
          <p:cNvPicPr>
            <a:picLocks noChangeAspect="1"/>
          </p:cNvPicPr>
          <p:nvPr/>
        </p:nvPicPr>
        <p:blipFill>
          <a:blip r:embed="rId2"/>
          <a:stretch>
            <a:fillRect/>
          </a:stretch>
        </p:blipFill>
        <p:spPr>
          <a:xfrm>
            <a:off x="927100" y="2590800"/>
            <a:ext cx="7550150" cy="4419600"/>
          </a:xfrm>
          <a:prstGeom prst="rect">
            <a:avLst/>
          </a:prstGeom>
        </p:spPr>
      </p:pic>
    </p:spTree>
    <p:extLst>
      <p:ext uri="{BB962C8B-B14F-4D97-AF65-F5344CB8AC3E}">
        <p14:creationId xmlns:p14="http://schemas.microsoft.com/office/powerpoint/2010/main" val="1424944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t>It’s now easier than ever to visit distant locations around the world. Some places, however, are best avoided due to dangerous conditions. Certain dangerous places, on the other hand, are also desirable tourist destinations. If you do decide to visit such places, you should at least be aware of the risks and take sensible precautions. Here, in descending order, are the 10 most dangerous cities in the world.</a:t>
            </a:r>
          </a:p>
        </p:txBody>
      </p:sp>
    </p:spTree>
    <p:extLst>
      <p:ext uri="{BB962C8B-B14F-4D97-AF65-F5344CB8AC3E}">
        <p14:creationId xmlns:p14="http://schemas.microsoft.com/office/powerpoint/2010/main" val="3649136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32" y="76200"/>
            <a:ext cx="8239124" cy="642942"/>
          </a:xfrm>
        </p:spPr>
        <p:txBody>
          <a:bodyPr/>
          <a:lstStyle/>
          <a:p>
            <a:r>
              <a:rPr lang="es-ES" dirty="0" smtClean="0"/>
              <a:t>10</a:t>
            </a:r>
            <a:r>
              <a:rPr lang="es-ES" dirty="0"/>
              <a:t>. Caracas, Venezuela</a:t>
            </a:r>
            <a:endParaRPr lang="es-ES" dirty="0"/>
          </a:p>
        </p:txBody>
      </p:sp>
      <p:sp>
        <p:nvSpPr>
          <p:cNvPr id="3" name="2 Marcador de contenido"/>
          <p:cNvSpPr>
            <a:spLocks noGrp="1"/>
          </p:cNvSpPr>
          <p:nvPr>
            <p:ph idx="1"/>
          </p:nvPr>
        </p:nvSpPr>
        <p:spPr>
          <a:xfrm>
            <a:off x="0" y="719142"/>
            <a:ext cx="9001156" cy="1566858"/>
          </a:xfrm>
        </p:spPr>
        <p:txBody>
          <a:bodyPr/>
          <a:lstStyle/>
          <a:p>
            <a:r>
              <a:rPr lang="en-US" dirty="0"/>
              <a:t>This is the capital city of Venezuela and it is presently facing a crisis involving drug gangs. Street crimes such as muggings and theft are also common, making this an undesirable destination for most tourists. Many other cities in Venezuela also have high crime rates.</a:t>
            </a:r>
            <a:endParaRPr lang="es-ES" dirty="0"/>
          </a:p>
        </p:txBody>
      </p:sp>
      <p:pic>
        <p:nvPicPr>
          <p:cNvPr id="4" name="Picture 3"/>
          <p:cNvPicPr>
            <a:picLocks noChangeAspect="1"/>
          </p:cNvPicPr>
          <p:nvPr/>
        </p:nvPicPr>
        <p:blipFill>
          <a:blip r:embed="rId2"/>
          <a:stretch>
            <a:fillRect/>
          </a:stretch>
        </p:blipFill>
        <p:spPr>
          <a:xfrm>
            <a:off x="976344" y="2293257"/>
            <a:ext cx="7810500" cy="4572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82" y="0"/>
            <a:ext cx="6215074" cy="642942"/>
          </a:xfrm>
        </p:spPr>
        <p:txBody>
          <a:bodyPr/>
          <a:lstStyle/>
          <a:p>
            <a:r>
              <a:rPr lang="en-US" dirty="0"/>
              <a:t>9. Ciudad Juarez, Mexico</a:t>
            </a:r>
          </a:p>
        </p:txBody>
      </p:sp>
      <p:sp>
        <p:nvSpPr>
          <p:cNvPr id="3" name="Content Placeholder 2"/>
          <p:cNvSpPr>
            <a:spLocks noGrp="1"/>
          </p:cNvSpPr>
          <p:nvPr>
            <p:ph idx="1"/>
          </p:nvPr>
        </p:nvSpPr>
        <p:spPr>
          <a:xfrm>
            <a:off x="0" y="642942"/>
            <a:ext cx="9001156" cy="1490658"/>
          </a:xfrm>
        </p:spPr>
        <p:txBody>
          <a:bodyPr>
            <a:normAutofit lnSpcReduction="10000"/>
          </a:bodyPr>
          <a:lstStyle/>
          <a:p>
            <a:r>
              <a:rPr lang="en-US" dirty="0"/>
              <a:t>Mexico’s problems with drug traffickers are well known and Ciudad Juarez is one of the nation’s most violent cities right now. Police are often employed or paid off by drug gangs, which means that many crimes go unpunished.</a:t>
            </a:r>
          </a:p>
        </p:txBody>
      </p:sp>
      <p:pic>
        <p:nvPicPr>
          <p:cNvPr id="4" name="Picture 3"/>
          <p:cNvPicPr>
            <a:picLocks noChangeAspect="1"/>
          </p:cNvPicPr>
          <p:nvPr/>
        </p:nvPicPr>
        <p:blipFill>
          <a:blip r:embed="rId2"/>
          <a:stretch>
            <a:fillRect/>
          </a:stretch>
        </p:blipFill>
        <p:spPr>
          <a:xfrm>
            <a:off x="533400" y="2018371"/>
            <a:ext cx="8267700" cy="4839629"/>
          </a:xfrm>
          <a:prstGeom prst="rect">
            <a:avLst/>
          </a:prstGeom>
        </p:spPr>
      </p:pic>
    </p:spTree>
    <p:extLst>
      <p:ext uri="{BB962C8B-B14F-4D97-AF65-F5344CB8AC3E}">
        <p14:creationId xmlns:p14="http://schemas.microsoft.com/office/powerpoint/2010/main" val="2125727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82" y="-3629"/>
            <a:ext cx="6215074" cy="642942"/>
          </a:xfrm>
        </p:spPr>
        <p:txBody>
          <a:bodyPr/>
          <a:lstStyle/>
          <a:p>
            <a:r>
              <a:rPr lang="en-US" dirty="0"/>
              <a:t>8. Cape Town, South Africa</a:t>
            </a:r>
          </a:p>
        </p:txBody>
      </p:sp>
      <p:sp>
        <p:nvSpPr>
          <p:cNvPr id="3" name="Content Placeholder 2"/>
          <p:cNvSpPr>
            <a:spLocks noGrp="1"/>
          </p:cNvSpPr>
          <p:nvPr>
            <p:ph idx="1"/>
          </p:nvPr>
        </p:nvSpPr>
        <p:spPr>
          <a:xfrm>
            <a:off x="0" y="639313"/>
            <a:ext cx="9144000" cy="2332487"/>
          </a:xfrm>
        </p:spPr>
        <p:txBody>
          <a:bodyPr/>
          <a:lstStyle/>
          <a:p>
            <a:r>
              <a:rPr lang="en-US" dirty="0"/>
              <a:t>Due to the prevalence of poverty and social unrest in this city, it is suffering from an extremely high crime rate. Although many tourists are drawn to South Africa because of its natural beauty and proximity to nature preserves and other attractions, Cape Town can be a dangerous place. It is possible to enjoy a visit to this city if you avoid the more dangerous sections and don’t travel alone at night.</a:t>
            </a:r>
          </a:p>
        </p:txBody>
      </p:sp>
      <p:pic>
        <p:nvPicPr>
          <p:cNvPr id="4" name="Picture 3"/>
          <p:cNvPicPr>
            <a:picLocks noChangeAspect="1"/>
          </p:cNvPicPr>
          <p:nvPr/>
        </p:nvPicPr>
        <p:blipFill>
          <a:blip r:embed="rId2"/>
          <a:stretch>
            <a:fillRect/>
          </a:stretch>
        </p:blipFill>
        <p:spPr>
          <a:xfrm>
            <a:off x="1371600" y="2903477"/>
            <a:ext cx="6724650" cy="3936380"/>
          </a:xfrm>
          <a:prstGeom prst="rect">
            <a:avLst/>
          </a:prstGeom>
        </p:spPr>
      </p:pic>
    </p:spTree>
    <p:extLst>
      <p:ext uri="{BB962C8B-B14F-4D97-AF65-F5344CB8AC3E}">
        <p14:creationId xmlns:p14="http://schemas.microsoft.com/office/powerpoint/2010/main" val="4051266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82" y="0"/>
            <a:ext cx="6215074" cy="628672"/>
          </a:xfrm>
        </p:spPr>
        <p:txBody>
          <a:bodyPr/>
          <a:lstStyle/>
          <a:p>
            <a:r>
              <a:rPr lang="en-US" dirty="0" smtClean="0"/>
              <a:t>7</a:t>
            </a:r>
            <a:r>
              <a:rPr lang="en-US" dirty="0"/>
              <a:t>. Rio de Janeiro, Brazil</a:t>
            </a:r>
          </a:p>
        </p:txBody>
      </p:sp>
      <p:sp>
        <p:nvSpPr>
          <p:cNvPr id="3" name="Content Placeholder 2"/>
          <p:cNvSpPr>
            <a:spLocks noGrp="1"/>
          </p:cNvSpPr>
          <p:nvPr>
            <p:ph idx="1"/>
          </p:nvPr>
        </p:nvSpPr>
        <p:spPr>
          <a:xfrm>
            <a:off x="0" y="628672"/>
            <a:ext cx="9144000" cy="2724128"/>
          </a:xfrm>
        </p:spPr>
        <p:txBody>
          <a:bodyPr/>
          <a:lstStyle/>
          <a:p>
            <a:r>
              <a:rPr lang="en-US" dirty="0"/>
              <a:t>Many cities in Brazil have very high crime rates, and some are more dangerous than Rio de Janeiro. Yet since Rio is by far the most popular tourist destination in Brazil, it’s worth focusing on here. Rio is actually safer than it was a decade ago, but street crimes are still common in many areas, especially at night. It’s possible to enjoy the resorts and beaches of this city, but common sense precautions should be taken.</a:t>
            </a:r>
          </a:p>
        </p:txBody>
      </p:sp>
      <p:pic>
        <p:nvPicPr>
          <p:cNvPr id="4" name="Picture 3"/>
          <p:cNvPicPr>
            <a:picLocks noChangeAspect="1"/>
          </p:cNvPicPr>
          <p:nvPr/>
        </p:nvPicPr>
        <p:blipFill>
          <a:blip r:embed="rId2"/>
          <a:stretch>
            <a:fillRect/>
          </a:stretch>
        </p:blipFill>
        <p:spPr>
          <a:xfrm>
            <a:off x="2705100" y="3088888"/>
            <a:ext cx="6438900" cy="3769112"/>
          </a:xfrm>
          <a:prstGeom prst="rect">
            <a:avLst/>
          </a:prstGeom>
        </p:spPr>
      </p:pic>
    </p:spTree>
    <p:extLst>
      <p:ext uri="{BB962C8B-B14F-4D97-AF65-F5344CB8AC3E}">
        <p14:creationId xmlns:p14="http://schemas.microsoft.com/office/powerpoint/2010/main" val="1195460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82" y="-3629"/>
            <a:ext cx="6215074" cy="642942"/>
          </a:xfrm>
        </p:spPr>
        <p:txBody>
          <a:bodyPr/>
          <a:lstStyle/>
          <a:p>
            <a:r>
              <a:rPr lang="en-US" dirty="0"/>
              <a:t>6. Guatemala City, Guatemala</a:t>
            </a:r>
          </a:p>
        </p:txBody>
      </p:sp>
      <p:sp>
        <p:nvSpPr>
          <p:cNvPr id="3" name="Content Placeholder 2"/>
          <p:cNvSpPr>
            <a:spLocks noGrp="1"/>
          </p:cNvSpPr>
          <p:nvPr>
            <p:ph idx="1"/>
          </p:nvPr>
        </p:nvSpPr>
        <p:spPr>
          <a:xfrm>
            <a:off x="0" y="639313"/>
            <a:ext cx="9144000" cy="1875287"/>
          </a:xfrm>
        </p:spPr>
        <p:txBody>
          <a:bodyPr>
            <a:normAutofit lnSpcReduction="10000"/>
          </a:bodyPr>
          <a:lstStyle/>
          <a:p>
            <a:r>
              <a:rPr lang="en-US" dirty="0"/>
              <a:t>Although Guatemala, a Central American nation on the Caribbean, has many tourist attractions, it’s a nation that is plagued with drug violence. It has a high murder rate and other common crimes include street robberies, bus holdups and </a:t>
            </a:r>
            <a:r>
              <a:rPr lang="en-US" dirty="0" err="1"/>
              <a:t>carjackings</a:t>
            </a:r>
            <a:r>
              <a:rPr lang="en-US" dirty="0"/>
              <a:t>. It’s advisable if visiting Guatemala to remain in safer regions and avoid Guatemala City.</a:t>
            </a:r>
          </a:p>
        </p:txBody>
      </p:sp>
      <p:pic>
        <p:nvPicPr>
          <p:cNvPr id="4" name="Picture 3"/>
          <p:cNvPicPr>
            <a:picLocks noChangeAspect="1"/>
          </p:cNvPicPr>
          <p:nvPr/>
        </p:nvPicPr>
        <p:blipFill>
          <a:blip r:embed="rId2"/>
          <a:stretch>
            <a:fillRect/>
          </a:stretch>
        </p:blipFill>
        <p:spPr>
          <a:xfrm>
            <a:off x="1066800" y="2333171"/>
            <a:ext cx="7729916" cy="4524829"/>
          </a:xfrm>
          <a:prstGeom prst="rect">
            <a:avLst/>
          </a:prstGeom>
        </p:spPr>
      </p:pic>
    </p:spTree>
    <p:extLst>
      <p:ext uri="{BB962C8B-B14F-4D97-AF65-F5344CB8AC3E}">
        <p14:creationId xmlns:p14="http://schemas.microsoft.com/office/powerpoint/2010/main" val="983314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82" y="0"/>
            <a:ext cx="6215074" cy="642942"/>
          </a:xfrm>
        </p:spPr>
        <p:txBody>
          <a:bodyPr/>
          <a:lstStyle/>
          <a:p>
            <a:r>
              <a:rPr lang="en-US" dirty="0"/>
              <a:t>5. Acapulco, Mexico</a:t>
            </a:r>
          </a:p>
        </p:txBody>
      </p:sp>
      <p:sp>
        <p:nvSpPr>
          <p:cNvPr id="3" name="Content Placeholder 2"/>
          <p:cNvSpPr>
            <a:spLocks noGrp="1"/>
          </p:cNvSpPr>
          <p:nvPr>
            <p:ph idx="1"/>
          </p:nvPr>
        </p:nvSpPr>
        <p:spPr>
          <a:xfrm>
            <a:off x="0" y="642942"/>
            <a:ext cx="9144000" cy="2633658"/>
          </a:xfrm>
        </p:spPr>
        <p:txBody>
          <a:bodyPr>
            <a:normAutofit lnSpcReduction="10000"/>
          </a:bodyPr>
          <a:lstStyle/>
          <a:p>
            <a:r>
              <a:rPr lang="en-US" dirty="0"/>
              <a:t>Not long ago, this city was considered a safe and luxurious resort area. While tourism to Acapulco is still popular, drug violence has now made this into a dangerous area. Recent statistics reveal that this city has one of the world’s highest murder rates -142 per 100,000 people. People visiting Acapulco are advised to remain on the property of the resorts where they are staying, as most of the crime occurs in surrounding areas.</a:t>
            </a:r>
          </a:p>
        </p:txBody>
      </p:sp>
      <p:pic>
        <p:nvPicPr>
          <p:cNvPr id="4" name="Picture 3"/>
          <p:cNvPicPr>
            <a:picLocks noChangeAspect="1"/>
          </p:cNvPicPr>
          <p:nvPr/>
        </p:nvPicPr>
        <p:blipFill>
          <a:blip r:embed="rId2"/>
          <a:stretch>
            <a:fillRect/>
          </a:stretch>
        </p:blipFill>
        <p:spPr>
          <a:xfrm>
            <a:off x="1752600" y="2985164"/>
            <a:ext cx="6591300" cy="3858322"/>
          </a:xfrm>
          <a:prstGeom prst="rect">
            <a:avLst/>
          </a:prstGeom>
        </p:spPr>
      </p:pic>
    </p:spTree>
    <p:extLst>
      <p:ext uri="{BB962C8B-B14F-4D97-AF65-F5344CB8AC3E}">
        <p14:creationId xmlns:p14="http://schemas.microsoft.com/office/powerpoint/2010/main" val="1078555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7939" y="10886"/>
            <a:ext cx="6215074" cy="642942"/>
          </a:xfrm>
        </p:spPr>
        <p:txBody>
          <a:bodyPr/>
          <a:lstStyle/>
          <a:p>
            <a:r>
              <a:rPr lang="en-US" dirty="0"/>
              <a:t>4. Baghdad, Iraq</a:t>
            </a:r>
          </a:p>
        </p:txBody>
      </p:sp>
      <p:sp>
        <p:nvSpPr>
          <p:cNvPr id="3" name="Content Placeholder 2"/>
          <p:cNvSpPr>
            <a:spLocks noGrp="1"/>
          </p:cNvSpPr>
          <p:nvPr>
            <p:ph idx="1"/>
          </p:nvPr>
        </p:nvSpPr>
        <p:spPr>
          <a:xfrm>
            <a:off x="0" y="653828"/>
            <a:ext cx="9144000" cy="3003772"/>
          </a:xfrm>
        </p:spPr>
        <p:txBody>
          <a:bodyPr>
            <a:normAutofit lnSpcReduction="10000"/>
          </a:bodyPr>
          <a:lstStyle/>
          <a:p>
            <a:r>
              <a:rPr lang="en-US" dirty="0"/>
              <a:t>Bombings, gunfire and other violent events are common in Iraq. This country has been on the “do not travel” list for Americans for many years and Baghdad remains a dangerous place. The future of Iraq is extremely uncertain as U.S. troops are departing from the country. This is another war-torn country that is not likely to be safe anytime soon. Since the violence in Baghdad usually consists of unpredictable outbreaks of terrorism, it’s not a place that people should visit without a good reason.</a:t>
            </a:r>
          </a:p>
        </p:txBody>
      </p:sp>
      <p:pic>
        <p:nvPicPr>
          <p:cNvPr id="4" name="Picture 3"/>
          <p:cNvPicPr>
            <a:picLocks noChangeAspect="1"/>
          </p:cNvPicPr>
          <p:nvPr/>
        </p:nvPicPr>
        <p:blipFill>
          <a:blip r:embed="rId2"/>
          <a:stretch>
            <a:fillRect/>
          </a:stretch>
        </p:blipFill>
        <p:spPr>
          <a:xfrm>
            <a:off x="1981200" y="3378818"/>
            <a:ext cx="5943600" cy="3479181"/>
          </a:xfrm>
          <a:prstGeom prst="rect">
            <a:avLst/>
          </a:prstGeom>
        </p:spPr>
      </p:pic>
    </p:spTree>
    <p:extLst>
      <p:ext uri="{BB962C8B-B14F-4D97-AF65-F5344CB8AC3E}">
        <p14:creationId xmlns:p14="http://schemas.microsoft.com/office/powerpoint/2010/main" val="205275335"/>
      </p:ext>
    </p:extLst>
  </p:cSld>
  <p:clrMapOvr>
    <a:masterClrMapping/>
  </p:clrMapOvr>
  <p:timing>
    <p:tnLst>
      <p:par>
        <p:cTn id="1" dur="indefinite" restart="never" nodeType="tmRoot"/>
      </p:par>
    </p:tnLst>
  </p:timing>
</p:sld>
</file>

<file path=ppt/theme/theme1.xml><?xml version="1.0" encoding="utf-8"?>
<a:theme xmlns:a="http://schemas.openxmlformats.org/drawingml/2006/main" name="C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EBC1FDD-2C4E-4DCF-9489-8AD3A25C6D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presentation</Template>
  <TotalTime>22</TotalTime>
  <Words>832</Words>
  <Application>Microsoft Office PowerPoint</Application>
  <PresentationFormat>On-screen Show (4:3)</PresentationFormat>
  <Paragraphs>23</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CSC</vt:lpstr>
      <vt:lpstr>10 Most Dangerous Cities in The World to Travel</vt:lpstr>
      <vt:lpstr>PowerPoint Presentation</vt:lpstr>
      <vt:lpstr>10. Caracas, Venezuela</vt:lpstr>
      <vt:lpstr>9. Ciudad Juarez, Mexico</vt:lpstr>
      <vt:lpstr>8. Cape Town, South Africa</vt:lpstr>
      <vt:lpstr>7. Rio de Janeiro, Brazil</vt:lpstr>
      <vt:lpstr>6. Guatemala City, Guatemala</vt:lpstr>
      <vt:lpstr>5. Acapulco, Mexico</vt:lpstr>
      <vt:lpstr>4. Baghdad, Iraq</vt:lpstr>
      <vt:lpstr>3. Kabul, Afghanistan</vt:lpstr>
      <vt:lpstr>2. Karachi, Pakistan</vt:lpstr>
      <vt:lpstr>1. San Pedro Sula, Honduras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Most Dangerous Cities in The World to Travel</dc:title>
  <dc:creator>Joseph Naumann</dc:creator>
  <cp:lastModifiedBy>Joseph Naumann</cp:lastModifiedBy>
  <cp:revision>3</cp:revision>
  <dcterms:created xsi:type="dcterms:W3CDTF">2016-01-28T12:49:34Z</dcterms:created>
  <dcterms:modified xsi:type="dcterms:W3CDTF">2016-01-28T13:12:12Z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TC300081009990</vt:lpwstr>
  </property>
</Properties>
</file>