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39"/>
  </p:notesMasterIdLst>
  <p:sldIdLst>
    <p:sldId id="256" r:id="rId3"/>
    <p:sldId id="257" r:id="rId4"/>
    <p:sldId id="258" r:id="rId5"/>
    <p:sldId id="267" r:id="rId6"/>
    <p:sldId id="269" r:id="rId7"/>
    <p:sldId id="271" r:id="rId8"/>
    <p:sldId id="274" r:id="rId9"/>
    <p:sldId id="273" r:id="rId10"/>
    <p:sldId id="280" r:id="rId11"/>
    <p:sldId id="281" r:id="rId12"/>
    <p:sldId id="282" r:id="rId13"/>
    <p:sldId id="275" r:id="rId14"/>
    <p:sldId id="270" r:id="rId15"/>
    <p:sldId id="278" r:id="rId16"/>
    <p:sldId id="276" r:id="rId17"/>
    <p:sldId id="277" r:id="rId18"/>
    <p:sldId id="279" r:id="rId19"/>
    <p:sldId id="268" r:id="rId20"/>
    <p:sldId id="283" r:id="rId21"/>
    <p:sldId id="285" r:id="rId22"/>
    <p:sldId id="284" r:id="rId23"/>
    <p:sldId id="259" r:id="rId24"/>
    <p:sldId id="272" r:id="rId25"/>
    <p:sldId id="260" r:id="rId26"/>
    <p:sldId id="261" r:id="rId27"/>
    <p:sldId id="286" r:id="rId28"/>
    <p:sldId id="262" r:id="rId29"/>
    <p:sldId id="289" r:id="rId30"/>
    <p:sldId id="288" r:id="rId31"/>
    <p:sldId id="263" r:id="rId32"/>
    <p:sldId id="265" r:id="rId33"/>
    <p:sldId id="264" r:id="rId34"/>
    <p:sldId id="266" r:id="rId35"/>
    <p:sldId id="290" r:id="rId36"/>
    <p:sldId id="291" r:id="rId37"/>
    <p:sldId id="292"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575" autoAdjust="0"/>
  </p:normalViewPr>
  <p:slideViewPr>
    <p:cSldViewPr showGuides="1">
      <p:cViewPr varScale="1">
        <p:scale>
          <a:sx n="101" d="100"/>
          <a:sy n="101" d="100"/>
        </p:scale>
        <p:origin x="-618"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8734C8-2390-4C31-B1D4-BFD4176EFC94}" type="datetimeFigureOut">
              <a:rPr lang="en-US" smtClean="0"/>
              <a:t>3/7/2016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5BEFE9-5F56-46FE-9F02-5C62B5640736}" type="slidenum">
              <a:rPr lang="en-US" smtClean="0"/>
              <a:t>‹#›</a:t>
            </a:fld>
            <a:endParaRPr lang="en-US"/>
          </a:p>
        </p:txBody>
      </p:sp>
    </p:spTree>
    <p:extLst>
      <p:ext uri="{BB962C8B-B14F-4D97-AF65-F5344CB8AC3E}">
        <p14:creationId xmlns:p14="http://schemas.microsoft.com/office/powerpoint/2010/main" val="3947042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Animated spinning picture</a:t>
            </a:r>
            <a:endParaRPr lang="en-US" sz="14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(Intermediate)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b="1" kern="1200" dirty="0" smtClean="0">
                <a:solidFill>
                  <a:schemeClr val="tx1"/>
                </a:solidFill>
                <a:effectLst/>
                <a:latin typeface="+mn-lt"/>
                <a:ea typeface="+mn-ea"/>
                <a:cs typeface="+mn-cs"/>
              </a:rPr>
              <a:t>Tip</a:t>
            </a:r>
            <a:r>
              <a:rPr lang="en-US" sz="1200" kern="1200" dirty="0" smtClean="0">
                <a:solidFill>
                  <a:schemeClr val="tx1"/>
                </a:solidFill>
                <a:effectLst/>
                <a:latin typeface="+mn-lt"/>
                <a:ea typeface="+mn-ea"/>
                <a:cs typeface="+mn-cs"/>
              </a:rPr>
              <a:t>: Some shape effects on this slide are created with the </a:t>
            </a:r>
            <a:r>
              <a:rPr lang="en-US" sz="1200" b="1" kern="1200" dirty="0" smtClean="0">
                <a:solidFill>
                  <a:schemeClr val="tx1"/>
                </a:solidFill>
                <a:effectLst/>
                <a:latin typeface="+mn-lt"/>
                <a:ea typeface="+mn-ea"/>
                <a:cs typeface="+mn-cs"/>
              </a:rPr>
              <a:t>Combine Shapes </a:t>
            </a:r>
            <a:r>
              <a:rPr lang="en-US" sz="1200" kern="1200" dirty="0" smtClean="0">
                <a:solidFill>
                  <a:schemeClr val="tx1"/>
                </a:solidFill>
                <a:effectLst/>
                <a:latin typeface="+mn-lt"/>
                <a:ea typeface="+mn-ea"/>
                <a:cs typeface="+mn-cs"/>
              </a:rPr>
              <a:t>commands. To access this command, you must add it to the Quick Access Toolbar, located above the </a:t>
            </a:r>
            <a:r>
              <a:rPr lang="en-US" sz="1200" b="1" kern="1200" dirty="0" smtClean="0">
                <a:solidFill>
                  <a:schemeClr val="tx1"/>
                </a:solidFill>
                <a:effectLst/>
                <a:latin typeface="+mn-lt"/>
                <a:ea typeface="+mn-ea"/>
                <a:cs typeface="+mn-cs"/>
              </a:rPr>
              <a:t>File</a:t>
            </a:r>
            <a:r>
              <a:rPr lang="en-US" sz="1200" kern="1200" dirty="0" smtClean="0">
                <a:solidFill>
                  <a:schemeClr val="tx1"/>
                </a:solidFill>
                <a:effectLst/>
                <a:latin typeface="+mn-lt"/>
                <a:ea typeface="+mn-ea"/>
                <a:cs typeface="+mn-cs"/>
              </a:rPr>
              <a:t> tab.  To customize the Quick Access Toolbar, do the following:</a:t>
            </a:r>
          </a:p>
          <a:p>
            <a:pPr marL="228600" lvl="0" indent="-228600">
              <a:buFont typeface="+mj-lt"/>
              <a:buAutoNum type="arabicPeriod"/>
            </a:pPr>
            <a:r>
              <a:rPr lang="en-US" sz="1200" kern="1200" dirty="0" smtClean="0">
                <a:solidFill>
                  <a:schemeClr val="tx1"/>
                </a:solidFill>
                <a:effectLst/>
                <a:latin typeface="+mn-lt"/>
                <a:ea typeface="+mn-ea"/>
                <a:cs typeface="+mn-cs"/>
              </a:rPr>
              <a:t>Click the arrow next to the Quick Access Toolbar, and then under </a:t>
            </a:r>
            <a:r>
              <a:rPr lang="en-US" sz="1200" b="1" kern="1200" dirty="0" smtClean="0">
                <a:solidFill>
                  <a:schemeClr val="tx1"/>
                </a:solidFill>
                <a:effectLst/>
                <a:latin typeface="+mn-lt"/>
                <a:ea typeface="+mn-ea"/>
                <a:cs typeface="+mn-cs"/>
              </a:rPr>
              <a:t>Customize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Quick</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Access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Toolbar</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More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Commands</a:t>
            </a:r>
            <a:r>
              <a:rPr lang="en-US" sz="1200" kern="1200" dirty="0" smtClean="0">
                <a:solidFill>
                  <a:schemeClr val="tx1"/>
                </a:solidFill>
                <a:effectLst/>
                <a:latin typeface="+mn-lt"/>
                <a:ea typeface="+mn-ea"/>
                <a:cs typeface="+mn-cs"/>
              </a:rPr>
              <a:t>.</a:t>
            </a:r>
          </a:p>
          <a:p>
            <a:pPr marL="228600" lvl="0" indent="-228600">
              <a:buFont typeface="+mj-lt"/>
              <a:buAutoNum type="arabicPeriod"/>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PowerPoint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Options</a:t>
            </a:r>
            <a:r>
              <a:rPr lang="en-US" sz="1200" kern="1200" dirty="0" smtClean="0">
                <a:solidFill>
                  <a:schemeClr val="tx1"/>
                </a:solidFill>
                <a:effectLst/>
                <a:latin typeface="+mn-lt"/>
                <a:ea typeface="+mn-ea"/>
                <a:cs typeface="+mn-cs"/>
              </a:rPr>
              <a:t> dialog box, in the </a:t>
            </a:r>
            <a:r>
              <a:rPr lang="en-US" sz="1200" b="1" kern="1200" dirty="0" smtClean="0">
                <a:solidFill>
                  <a:schemeClr val="tx1"/>
                </a:solidFill>
                <a:effectLst/>
                <a:latin typeface="+mn-lt"/>
                <a:ea typeface="+mn-ea"/>
                <a:cs typeface="+mn-cs"/>
              </a:rPr>
              <a:t>Choose commands from </a:t>
            </a:r>
            <a:r>
              <a:rPr lang="en-US" sz="1200" kern="1200" dirty="0" smtClean="0">
                <a:solidFill>
                  <a:schemeClr val="tx1"/>
                </a:solidFill>
                <a:effectLst/>
                <a:latin typeface="+mn-lt"/>
                <a:ea typeface="+mn-ea"/>
                <a:cs typeface="+mn-cs"/>
              </a:rPr>
              <a:t>list, select </a:t>
            </a:r>
            <a:r>
              <a:rPr lang="en-US" sz="1200" b="1" kern="1200" dirty="0" smtClean="0">
                <a:solidFill>
                  <a:schemeClr val="tx1"/>
                </a:solidFill>
                <a:effectLst/>
                <a:latin typeface="+mn-lt"/>
                <a:ea typeface="+mn-ea"/>
                <a:cs typeface="+mn-cs"/>
              </a:rPr>
              <a:t>All Commands</a:t>
            </a:r>
            <a:r>
              <a:rPr lang="en-US" sz="1200" kern="1200" dirty="0" smtClean="0">
                <a:solidFill>
                  <a:schemeClr val="tx1"/>
                </a:solidFill>
                <a:effectLst/>
                <a:latin typeface="+mn-lt"/>
                <a:ea typeface="+mn-ea"/>
                <a:cs typeface="+mn-cs"/>
              </a:rPr>
              <a:t>. </a:t>
            </a:r>
          </a:p>
          <a:p>
            <a:pPr marL="228600" lvl="0" indent="-228600">
              <a:buFont typeface="+mj-lt"/>
              <a:buAutoNum type="arabicPeriod"/>
            </a:pPr>
            <a:r>
              <a:rPr lang="en-US" sz="1200" kern="1200" dirty="0" smtClean="0">
                <a:solidFill>
                  <a:schemeClr val="tx1"/>
                </a:solidFill>
                <a:effectLst/>
                <a:latin typeface="+mn-lt"/>
                <a:ea typeface="+mn-ea"/>
                <a:cs typeface="+mn-cs"/>
              </a:rPr>
              <a:t>In the list of commands, click </a:t>
            </a:r>
            <a:r>
              <a:rPr lang="en-US" sz="1200" b="1" kern="1200" dirty="0" smtClean="0">
                <a:solidFill>
                  <a:schemeClr val="tx1"/>
                </a:solidFill>
                <a:effectLst/>
                <a:latin typeface="+mn-lt"/>
                <a:ea typeface="+mn-ea"/>
                <a:cs typeface="+mn-cs"/>
              </a:rPr>
              <a:t>Combine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Shapes</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reproduce the shape effect on this slide, do the following:</a:t>
            </a:r>
          </a:p>
          <a:p>
            <a:pPr marL="228600" indent="-228600">
              <a:buAutoNum type="arabicPeriod"/>
            </a:pPr>
            <a:r>
              <a:rPr lang="en-US" dirty="0" smtClean="0"/>
              <a:t>On the </a:t>
            </a:r>
            <a:r>
              <a:rPr lang="en-US" b="1" dirty="0" smtClean="0"/>
              <a:t>Home</a:t>
            </a:r>
            <a:r>
              <a:rPr lang="en-US" baseline="0" dirty="0" smtClean="0"/>
              <a:t> tab, in the </a:t>
            </a:r>
            <a:r>
              <a:rPr lang="en-US" b="1" baseline="0" dirty="0" smtClean="0"/>
              <a:t>Slides</a:t>
            </a:r>
            <a:r>
              <a:rPr lang="en-US" baseline="0" dirty="0" smtClean="0"/>
              <a:t> group, click </a:t>
            </a:r>
            <a:r>
              <a:rPr lang="en-US" b="1" baseline="0" dirty="0" smtClean="0"/>
              <a:t>Layout</a:t>
            </a:r>
            <a:r>
              <a:rPr lang="en-US" baseline="0" dirty="0" smtClean="0"/>
              <a:t>, and then click </a:t>
            </a:r>
            <a:r>
              <a:rPr lang="en-US" b="1" baseline="0" dirty="0" smtClean="0"/>
              <a:t>Blank</a:t>
            </a:r>
            <a:r>
              <a:rPr lang="en-US" baseline="0" dirty="0" smtClean="0"/>
              <a:t>.</a:t>
            </a:r>
          </a:p>
          <a:p>
            <a:pPr marL="228600" indent="-228600">
              <a:buAutoNum type="arabicPeriod"/>
            </a:pPr>
            <a:r>
              <a:rPr lang="en-US" baseline="0" dirty="0" smtClean="0"/>
              <a:t>Also on the </a:t>
            </a:r>
            <a:r>
              <a:rPr lang="en-US" b="1" baseline="0" dirty="0" smtClean="0"/>
              <a:t>Home</a:t>
            </a:r>
            <a:r>
              <a:rPr lang="en-US" baseline="0" dirty="0" smtClean="0"/>
              <a:t> tab, in the </a:t>
            </a:r>
            <a:r>
              <a:rPr lang="en-US" b="1" baseline="0" dirty="0" smtClean="0"/>
              <a:t>Drawing</a:t>
            </a:r>
            <a:r>
              <a:rPr lang="en-US" baseline="0" dirty="0" smtClean="0"/>
              <a:t> group, click </a:t>
            </a:r>
            <a:r>
              <a:rPr lang="en-US" b="1" baseline="0" dirty="0" smtClean="0"/>
              <a:t>Shapes</a:t>
            </a:r>
            <a:r>
              <a:rPr lang="en-US" baseline="0" dirty="0" smtClean="0"/>
              <a:t>, and then under </a:t>
            </a:r>
            <a:r>
              <a:rPr lang="en-US" b="1" baseline="0" dirty="0" smtClean="0"/>
              <a:t>Basic Shapes </a:t>
            </a:r>
            <a:r>
              <a:rPr lang="en-US" baseline="0" dirty="0" smtClean="0"/>
              <a:t>click </a:t>
            </a:r>
            <a:r>
              <a:rPr lang="en-US" b="1" baseline="0" dirty="0" smtClean="0"/>
              <a:t>Oval</a:t>
            </a:r>
            <a:r>
              <a:rPr lang="en-US" baseline="0" dirty="0" smtClean="0"/>
              <a:t> (first row).</a:t>
            </a:r>
          </a:p>
          <a:p>
            <a:pPr marL="228600" indent="-228600">
              <a:buAutoNum type="arabicPeriod"/>
            </a:pPr>
            <a:r>
              <a:rPr lang="en-US" baseline="0" dirty="0" smtClean="0"/>
              <a:t>On the slide, drag to draw an oval.</a:t>
            </a:r>
          </a:p>
          <a:p>
            <a:pPr marL="228600" indent="-228600">
              <a:buAutoNum type="arabicPeriod"/>
            </a:pPr>
            <a:r>
              <a:rPr lang="en-US" baseline="0" dirty="0" smtClean="0"/>
              <a:t>Select the oval. Under </a:t>
            </a:r>
            <a:r>
              <a:rPr lang="en-US" b="1" baseline="0" dirty="0" smtClean="0"/>
              <a:t>Drawing</a:t>
            </a:r>
            <a:r>
              <a:rPr lang="en-US" baseline="0" dirty="0" smtClean="0"/>
              <a:t> </a:t>
            </a:r>
            <a:r>
              <a:rPr lang="en-US" b="1" baseline="0" dirty="0" smtClean="0"/>
              <a:t>Tools</a:t>
            </a:r>
            <a:r>
              <a:rPr lang="en-US" baseline="0" dirty="0" smtClean="0"/>
              <a:t>, on the </a:t>
            </a:r>
            <a:r>
              <a:rPr lang="en-US" b="1" baseline="0" dirty="0" smtClean="0"/>
              <a:t>Format</a:t>
            </a:r>
            <a:r>
              <a:rPr lang="en-US" baseline="0" dirty="0" smtClean="0"/>
              <a:t> tab, in the </a:t>
            </a:r>
            <a:r>
              <a:rPr lang="en-US" b="1" baseline="0" dirty="0" smtClean="0"/>
              <a:t>Size</a:t>
            </a:r>
            <a:r>
              <a:rPr lang="en-US" baseline="0" dirty="0" smtClean="0"/>
              <a:t> group, enter </a:t>
            </a:r>
            <a:r>
              <a:rPr lang="en-US" b="1" baseline="0" dirty="0" smtClean="0"/>
              <a:t>6” </a:t>
            </a:r>
            <a:r>
              <a:rPr lang="en-US" baseline="0" dirty="0" smtClean="0"/>
              <a:t>in the </a:t>
            </a:r>
            <a:r>
              <a:rPr lang="en-US" b="1" baseline="0" dirty="0" smtClean="0"/>
              <a:t>Height</a:t>
            </a:r>
            <a:r>
              <a:rPr lang="en-US" baseline="0" dirty="0" smtClean="0"/>
              <a:t> box and </a:t>
            </a:r>
            <a:r>
              <a:rPr lang="en-US" b="1" baseline="0" dirty="0" smtClean="0"/>
              <a:t>6” </a:t>
            </a:r>
            <a:r>
              <a:rPr lang="en-US" baseline="0" dirty="0" smtClean="0"/>
              <a:t>in the </a:t>
            </a:r>
            <a:r>
              <a:rPr lang="en-US" b="1" baseline="0" dirty="0" smtClean="0"/>
              <a:t>Width</a:t>
            </a:r>
            <a:r>
              <a:rPr lang="en-US" baseline="0" dirty="0" smtClean="0"/>
              <a:t> box.</a:t>
            </a:r>
          </a:p>
          <a:p>
            <a:pPr marL="228600" indent="-228600">
              <a:buAutoNum type="arabicPeriod"/>
            </a:pPr>
            <a:r>
              <a:rPr lang="en-US" baseline="0" dirty="0" smtClean="0"/>
              <a:t>Also on the </a:t>
            </a:r>
            <a:r>
              <a:rPr lang="en-US" b="1" baseline="0" dirty="0" smtClean="0"/>
              <a:t>Format</a:t>
            </a:r>
            <a:r>
              <a:rPr lang="en-US" baseline="0" dirty="0" smtClean="0"/>
              <a:t> shape, in the </a:t>
            </a:r>
            <a:r>
              <a:rPr lang="en-US" b="1" baseline="0" dirty="0" smtClean="0"/>
              <a:t>Shape</a:t>
            </a:r>
            <a:r>
              <a:rPr lang="en-US" baseline="0" dirty="0" smtClean="0"/>
              <a:t> </a:t>
            </a:r>
            <a:r>
              <a:rPr lang="en-US" b="1" baseline="0" dirty="0" smtClean="0"/>
              <a:t>Styles</a:t>
            </a:r>
            <a:r>
              <a:rPr lang="en-US" baseline="0" dirty="0" smtClean="0"/>
              <a:t> group, click </a:t>
            </a:r>
            <a:r>
              <a:rPr lang="en-US" b="1" baseline="0" dirty="0" smtClean="0"/>
              <a:t>Shape</a:t>
            </a:r>
            <a:r>
              <a:rPr lang="en-US" baseline="0" dirty="0" smtClean="0"/>
              <a:t> </a:t>
            </a:r>
            <a:r>
              <a:rPr lang="en-US" b="1" baseline="0" dirty="0" smtClean="0"/>
              <a:t>Outline</a:t>
            </a:r>
            <a:r>
              <a:rPr lang="en-US" baseline="0" dirty="0" smtClean="0"/>
              <a:t>, and then click </a:t>
            </a:r>
            <a:r>
              <a:rPr lang="en-US" b="1" baseline="0" dirty="0" smtClean="0"/>
              <a:t>No</a:t>
            </a:r>
            <a:r>
              <a:rPr lang="en-US" baseline="0" dirty="0" smtClean="0"/>
              <a:t> </a:t>
            </a:r>
            <a:r>
              <a:rPr lang="en-US" b="1" baseline="0" dirty="0" smtClean="0"/>
              <a:t>Outline</a:t>
            </a:r>
            <a:r>
              <a:rPr lang="en-US" baseline="0" dirty="0" smtClean="0"/>
              <a:t>.</a:t>
            </a:r>
          </a:p>
          <a:p>
            <a:pPr marL="228600" indent="-228600">
              <a:buAutoNum type="arabicPeriod"/>
            </a:pPr>
            <a:r>
              <a:rPr lang="en-US" baseline="0" dirty="0" smtClean="0"/>
              <a:t>On the </a:t>
            </a:r>
            <a:r>
              <a:rPr lang="en-US" b="1" baseline="0" dirty="0" smtClean="0"/>
              <a:t>Home</a:t>
            </a:r>
            <a:r>
              <a:rPr lang="en-US" baseline="0" dirty="0" smtClean="0"/>
              <a:t> tab, in the </a:t>
            </a:r>
            <a:r>
              <a:rPr lang="en-US" b="1" baseline="0" dirty="0" smtClean="0"/>
              <a:t>Drawing</a:t>
            </a:r>
            <a:r>
              <a:rPr lang="en-US" baseline="0" dirty="0" smtClean="0"/>
              <a:t> group, click </a:t>
            </a:r>
            <a:r>
              <a:rPr lang="en-US" b="1" baseline="0" dirty="0" smtClean="0"/>
              <a:t>Shapes</a:t>
            </a:r>
            <a:r>
              <a:rPr lang="en-US" baseline="0" dirty="0" smtClean="0"/>
              <a:t>, and then under </a:t>
            </a:r>
            <a:r>
              <a:rPr lang="en-US" b="1" baseline="0" dirty="0" smtClean="0"/>
              <a:t>Basic</a:t>
            </a:r>
            <a:r>
              <a:rPr lang="en-US" baseline="0" dirty="0" smtClean="0"/>
              <a:t> </a:t>
            </a:r>
            <a:r>
              <a:rPr lang="en-US" b="1" baseline="0" dirty="0" smtClean="0"/>
              <a:t>Shapes</a:t>
            </a:r>
            <a:r>
              <a:rPr lang="en-US" baseline="0" dirty="0" smtClean="0"/>
              <a:t> click </a:t>
            </a:r>
            <a:r>
              <a:rPr lang="en-US" b="1" baseline="0" dirty="0" smtClean="0"/>
              <a:t>Pie</a:t>
            </a:r>
            <a:r>
              <a:rPr lang="en-US" baseline="0" dirty="0" smtClean="0"/>
              <a:t> (second row).</a:t>
            </a:r>
          </a:p>
          <a:p>
            <a:pPr marL="228600" indent="-228600">
              <a:buAutoNum type="arabicPeriod"/>
            </a:pPr>
            <a:r>
              <a:rPr lang="en-US" baseline="0" dirty="0" smtClean="0"/>
              <a:t>On the slide, drag to draw a pie.</a:t>
            </a:r>
          </a:p>
          <a:p>
            <a:pPr marL="228600" indent="-228600">
              <a:buAutoNum type="arabicPeriod"/>
            </a:pPr>
            <a:r>
              <a:rPr lang="en-US" baseline="0" dirty="0" smtClean="0"/>
              <a:t>Select the pie. </a:t>
            </a:r>
            <a:r>
              <a:rPr lang="en-US" sz="1200" kern="1200" smtClean="0">
                <a:solidFill>
                  <a:schemeClr val="tx1"/>
                </a:solidFill>
                <a:effectLst/>
                <a:latin typeface="+mn-lt"/>
                <a:ea typeface="+mn-ea"/>
                <a:cs typeface="+mn-cs"/>
              </a:rPr>
              <a:t>Drag the yellow diamond adjustment handle to create a wedge shape.</a:t>
            </a:r>
            <a:r>
              <a:rPr lang="en-US" sz="1200" baseline="0" smtClean="0"/>
              <a:t> </a:t>
            </a:r>
            <a:endParaRPr lang="en-US" baseline="0" dirty="0" smtClean="0"/>
          </a:p>
          <a:p>
            <a:pPr marL="228600" indent="-228600">
              <a:buAutoNum type="arabicPeriod"/>
            </a:pPr>
            <a:r>
              <a:rPr lang="en-US" baseline="0" dirty="0" smtClean="0"/>
              <a:t>Under </a:t>
            </a:r>
            <a:r>
              <a:rPr lang="en-US" b="1" baseline="0" dirty="0" smtClean="0"/>
              <a:t>Drawing</a:t>
            </a:r>
            <a:r>
              <a:rPr lang="en-US" baseline="0" dirty="0" smtClean="0"/>
              <a:t> </a:t>
            </a:r>
            <a:r>
              <a:rPr lang="en-US" b="1" baseline="0" dirty="0" smtClean="0"/>
              <a:t>Tools</a:t>
            </a:r>
            <a:r>
              <a:rPr lang="en-US" baseline="0" dirty="0" smtClean="0"/>
              <a:t>, on the </a:t>
            </a:r>
            <a:r>
              <a:rPr lang="en-US" b="1" baseline="0" dirty="0" smtClean="0"/>
              <a:t>Format</a:t>
            </a:r>
            <a:r>
              <a:rPr lang="en-US" baseline="0" dirty="0" smtClean="0"/>
              <a:t> tab, in the </a:t>
            </a:r>
            <a:r>
              <a:rPr lang="en-US" b="1" baseline="0" dirty="0" smtClean="0"/>
              <a:t>Size</a:t>
            </a:r>
            <a:r>
              <a:rPr lang="en-US" baseline="0" dirty="0" smtClean="0"/>
              <a:t> group, enter </a:t>
            </a:r>
            <a:r>
              <a:rPr lang="en-US" b="1" baseline="0" dirty="0" smtClean="0"/>
              <a:t>5.7” </a:t>
            </a:r>
            <a:r>
              <a:rPr lang="en-US" baseline="0" dirty="0" smtClean="0"/>
              <a:t>in the </a:t>
            </a:r>
            <a:r>
              <a:rPr lang="en-US" b="1" baseline="0" dirty="0" smtClean="0"/>
              <a:t>Height</a:t>
            </a:r>
            <a:r>
              <a:rPr lang="en-US" baseline="0" dirty="0" smtClean="0"/>
              <a:t> box and </a:t>
            </a:r>
            <a:r>
              <a:rPr lang="en-US" b="1" baseline="0" dirty="0" smtClean="0"/>
              <a:t>5.7” </a:t>
            </a:r>
            <a:r>
              <a:rPr lang="en-US" baseline="0" dirty="0" smtClean="0"/>
              <a:t>in the </a:t>
            </a:r>
            <a:r>
              <a:rPr lang="en-US" b="1" baseline="0" dirty="0" smtClean="0"/>
              <a:t>Width</a:t>
            </a:r>
            <a:r>
              <a:rPr lang="en-US" baseline="0" dirty="0" smtClean="0"/>
              <a:t> box.</a:t>
            </a:r>
          </a:p>
          <a:p>
            <a:pPr marL="228600" indent="-228600">
              <a:buAutoNum type="arabicPeriod"/>
            </a:pPr>
            <a:r>
              <a:rPr lang="en-US" baseline="0" dirty="0" smtClean="0"/>
              <a:t>Press and hold CTRL, select the oval, and then select the pie. On the </a:t>
            </a:r>
            <a:r>
              <a:rPr lang="en-US" b="1" baseline="0" dirty="0" smtClean="0"/>
              <a:t>Home</a:t>
            </a:r>
            <a:r>
              <a:rPr lang="en-US" baseline="0" dirty="0" smtClean="0"/>
              <a:t> tab, in the </a:t>
            </a:r>
            <a:r>
              <a:rPr lang="en-US" b="1" baseline="0" dirty="0" smtClean="0"/>
              <a:t>Drawing</a:t>
            </a:r>
            <a:r>
              <a:rPr lang="en-US" baseline="0" dirty="0" smtClean="0"/>
              <a:t> group, click </a:t>
            </a:r>
            <a:r>
              <a:rPr lang="en-US" b="1" baseline="0" dirty="0" smtClean="0"/>
              <a:t>Arrange</a:t>
            </a:r>
            <a:r>
              <a:rPr lang="en-US" baseline="0" dirty="0" smtClean="0"/>
              <a:t>, point to </a:t>
            </a:r>
            <a:r>
              <a:rPr lang="en-US" b="1" baseline="0" dirty="0" smtClean="0"/>
              <a:t>Align</a:t>
            </a:r>
            <a:r>
              <a:rPr lang="en-US" baseline="0" dirty="0" smtClean="0"/>
              <a:t>, and then do the following:</a:t>
            </a:r>
          </a:p>
          <a:p>
            <a:pPr marL="685800" lvl="1" indent="-228600">
              <a:buAutoNum type="arabicPeriod"/>
            </a:pPr>
            <a:r>
              <a:rPr lang="en-US" baseline="0" dirty="0" smtClean="0"/>
              <a:t>Click </a:t>
            </a:r>
            <a:r>
              <a:rPr lang="en-US" b="1" baseline="0" dirty="0" smtClean="0"/>
              <a:t>Align to Slide</a:t>
            </a:r>
            <a:r>
              <a:rPr lang="en-US" baseline="0" dirty="0" smtClean="0"/>
              <a:t>.</a:t>
            </a:r>
          </a:p>
          <a:p>
            <a:pPr marL="685800" lvl="1" indent="-228600">
              <a:buAutoNum type="arabicPeriod"/>
            </a:pPr>
            <a:r>
              <a:rPr lang="en-US" baseline="0" dirty="0" smtClean="0"/>
              <a:t>Click </a:t>
            </a:r>
            <a:r>
              <a:rPr lang="en-US" b="1" baseline="0" dirty="0" smtClean="0"/>
              <a:t>Align Center</a:t>
            </a:r>
            <a:r>
              <a:rPr lang="en-US" baseline="0" dirty="0" smtClean="0"/>
              <a:t>.</a:t>
            </a:r>
          </a:p>
          <a:p>
            <a:pPr marL="685800" lvl="1" indent="-228600">
              <a:buAutoNum type="arabicPeriod"/>
            </a:pPr>
            <a:r>
              <a:rPr lang="en-US" baseline="0" dirty="0" smtClean="0"/>
              <a:t>Click </a:t>
            </a:r>
            <a:r>
              <a:rPr lang="en-US" b="1" baseline="0" dirty="0" smtClean="0"/>
              <a:t>Align Middle</a:t>
            </a:r>
            <a:r>
              <a:rPr lang="en-US" baseline="0" dirty="0" smtClean="0"/>
              <a:t>.</a:t>
            </a:r>
            <a:endParaRPr lang="en-US" dirty="0" smtClean="0"/>
          </a:p>
          <a:p>
            <a:pPr marL="228600" indent="-228600">
              <a:buAutoNum type="arabicPeriod"/>
            </a:pPr>
            <a:r>
              <a:rPr lang="en-US" sz="1200" kern="1200" dirty="0" smtClean="0">
                <a:solidFill>
                  <a:schemeClr val="tx1"/>
                </a:solidFill>
                <a:effectLst/>
                <a:latin typeface="+mn-lt"/>
                <a:ea typeface="+mn-ea"/>
                <a:cs typeface="+mn-cs"/>
              </a:rPr>
              <a:t>Press and hold CTRL, and then select the oval and then the pie shape. On the Quick Access Toolbar, click </a:t>
            </a:r>
            <a:r>
              <a:rPr lang="en-US" sz="1200" b="1" kern="1200" dirty="0" smtClean="0">
                <a:solidFill>
                  <a:schemeClr val="tx1"/>
                </a:solidFill>
                <a:effectLst/>
                <a:latin typeface="+mn-lt"/>
                <a:ea typeface="+mn-ea"/>
                <a:cs typeface="+mn-cs"/>
              </a:rPr>
              <a:t>Combine Shapes</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Shape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Subtract</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Select the new shape. Under </a:t>
            </a:r>
            <a:r>
              <a:rPr lang="en-US" b="1" baseline="0" dirty="0" smtClean="0"/>
              <a:t>Drawing</a:t>
            </a:r>
            <a:r>
              <a:rPr lang="en-US" baseline="0" dirty="0" smtClean="0"/>
              <a:t> </a:t>
            </a:r>
            <a:r>
              <a:rPr lang="en-US" b="1" baseline="0" dirty="0" smtClean="0"/>
              <a:t>Tools</a:t>
            </a:r>
            <a:r>
              <a:rPr lang="en-US" baseline="0" dirty="0" smtClean="0"/>
              <a:t>, on the </a:t>
            </a:r>
            <a:r>
              <a:rPr lang="en-US" b="1" baseline="0" dirty="0" smtClean="0"/>
              <a:t>Format</a:t>
            </a:r>
            <a:r>
              <a:rPr lang="en-US" baseline="0" dirty="0" smtClean="0"/>
              <a:t> tab, in the </a:t>
            </a:r>
            <a:r>
              <a:rPr lang="en-US" b="1" baseline="0" dirty="0" smtClean="0"/>
              <a:t>Shape</a:t>
            </a:r>
            <a:r>
              <a:rPr lang="en-US" baseline="0" dirty="0" smtClean="0"/>
              <a:t> </a:t>
            </a:r>
            <a:r>
              <a:rPr lang="en-US" b="1" baseline="0" dirty="0" smtClean="0"/>
              <a:t>Style</a:t>
            </a:r>
            <a:r>
              <a:rPr lang="en-US" baseline="0" dirty="0" smtClean="0"/>
              <a:t> group, click the </a:t>
            </a:r>
            <a:r>
              <a:rPr lang="en-US" b="1" baseline="0" dirty="0" smtClean="0"/>
              <a:t>Format</a:t>
            </a:r>
            <a:r>
              <a:rPr lang="en-US" baseline="0" dirty="0" smtClean="0"/>
              <a:t> </a:t>
            </a:r>
            <a:r>
              <a:rPr lang="en-US" b="1" baseline="0" dirty="0" smtClean="0"/>
              <a:t>Shape</a:t>
            </a:r>
            <a:r>
              <a:rPr lang="en-US" baseline="0" dirty="0" smtClean="0"/>
              <a:t> dialog box launcher. In the </a:t>
            </a:r>
            <a:r>
              <a:rPr lang="en-US" b="1" baseline="0" dirty="0" smtClean="0"/>
              <a:t>Format</a:t>
            </a:r>
            <a:r>
              <a:rPr lang="en-US" baseline="0" dirty="0" smtClean="0"/>
              <a:t> </a:t>
            </a:r>
            <a:r>
              <a:rPr lang="en-US" b="1" baseline="0" dirty="0" smtClean="0"/>
              <a:t>Shape</a:t>
            </a:r>
            <a:r>
              <a:rPr lang="en-US" baseline="0" dirty="0" smtClean="0"/>
              <a:t> dialog box, click </a:t>
            </a:r>
            <a:r>
              <a:rPr lang="en-US" b="1" baseline="0" dirty="0" smtClean="0"/>
              <a:t>Fill</a:t>
            </a:r>
            <a:r>
              <a:rPr lang="en-US" baseline="0" dirty="0" smtClean="0"/>
              <a:t> in the left pane, in the </a:t>
            </a:r>
            <a:r>
              <a:rPr lang="en-US" b="1" baseline="0" dirty="0" smtClean="0"/>
              <a:t>Fill</a:t>
            </a:r>
            <a:r>
              <a:rPr lang="en-US" baseline="0" dirty="0" smtClean="0"/>
              <a:t> pane, click </a:t>
            </a:r>
            <a:r>
              <a:rPr lang="en-US" b="1" baseline="0" dirty="0" smtClean="0"/>
              <a:t>Picture</a:t>
            </a:r>
            <a:r>
              <a:rPr lang="en-US" baseline="0" dirty="0" smtClean="0"/>
              <a:t> </a:t>
            </a:r>
            <a:r>
              <a:rPr lang="en-US" b="1" baseline="0" dirty="0" smtClean="0"/>
              <a:t>or texture fill</a:t>
            </a:r>
            <a:r>
              <a:rPr lang="en-US" baseline="0" dirty="0" smtClean="0"/>
              <a:t>, and then click the button next to </a:t>
            </a:r>
            <a:r>
              <a:rPr lang="en-US" b="1" baseline="0" dirty="0" smtClean="0"/>
              <a:t>Texture</a:t>
            </a:r>
            <a:r>
              <a:rPr lang="en-US" baseline="0" dirty="0" smtClean="0"/>
              <a:t> and click </a:t>
            </a:r>
            <a:r>
              <a:rPr lang="en-US" b="1" baseline="0" dirty="0" smtClean="0"/>
              <a:t>Recycled</a:t>
            </a:r>
            <a:r>
              <a:rPr lang="en-US" baseline="0" dirty="0" smtClean="0"/>
              <a:t> </a:t>
            </a:r>
            <a:r>
              <a:rPr lang="en-US" b="1" baseline="0" dirty="0" smtClean="0"/>
              <a:t>Paper </a:t>
            </a:r>
            <a:r>
              <a:rPr lang="en-US" b="0" baseline="0" dirty="0" smtClean="0"/>
              <a:t>(third row)</a:t>
            </a:r>
            <a:r>
              <a:rPr lang="en-US" baseline="0" dirty="0" smtClean="0"/>
              <a:t>.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Also in the </a:t>
            </a:r>
            <a:r>
              <a:rPr lang="en-US" b="1" baseline="0" dirty="0" smtClean="0"/>
              <a:t>Format</a:t>
            </a:r>
            <a:r>
              <a:rPr lang="en-US" baseline="0" dirty="0" smtClean="0"/>
              <a:t> </a:t>
            </a:r>
            <a:r>
              <a:rPr lang="en-US" b="1" baseline="0" dirty="0" smtClean="0"/>
              <a:t>Shape</a:t>
            </a:r>
            <a:r>
              <a:rPr lang="en-US" baseline="0" dirty="0" smtClean="0"/>
              <a:t> dialog box, click </a:t>
            </a:r>
            <a:r>
              <a:rPr lang="en-US" b="1" baseline="0" dirty="0" smtClean="0"/>
              <a:t>Picture</a:t>
            </a:r>
            <a:r>
              <a:rPr lang="en-US" baseline="0" dirty="0" smtClean="0"/>
              <a:t> </a:t>
            </a:r>
            <a:r>
              <a:rPr lang="en-US" b="1" baseline="0" dirty="0" smtClean="0"/>
              <a:t>Color</a:t>
            </a:r>
            <a:r>
              <a:rPr lang="en-US" baseline="0" dirty="0" smtClean="0"/>
              <a:t> in the left pane, in the </a:t>
            </a:r>
            <a:r>
              <a:rPr lang="en-US" b="1" baseline="0" dirty="0" smtClean="0"/>
              <a:t>Picture</a:t>
            </a:r>
            <a:r>
              <a:rPr lang="en-US" baseline="0" dirty="0" smtClean="0"/>
              <a:t> </a:t>
            </a:r>
            <a:r>
              <a:rPr lang="en-US" b="1" baseline="0" dirty="0" smtClean="0"/>
              <a:t>Color</a:t>
            </a:r>
            <a:r>
              <a:rPr lang="en-US" baseline="0" dirty="0" smtClean="0"/>
              <a:t> pane, under </a:t>
            </a:r>
            <a:r>
              <a:rPr lang="en-US" b="1" baseline="0" dirty="0" smtClean="0"/>
              <a:t>Recolor</a:t>
            </a:r>
            <a:r>
              <a:rPr lang="en-US" baseline="0" dirty="0" smtClean="0"/>
              <a:t>, click the button next to </a:t>
            </a:r>
            <a:r>
              <a:rPr lang="en-US" b="1" baseline="0" dirty="0" smtClean="0"/>
              <a:t>Presets</a:t>
            </a:r>
            <a:r>
              <a:rPr lang="en-US" baseline="0" dirty="0" smtClean="0"/>
              <a:t>, and then click </a:t>
            </a:r>
            <a:r>
              <a:rPr lang="en-US" b="1" baseline="0" dirty="0" err="1" smtClean="0"/>
              <a:t>Grayscale</a:t>
            </a:r>
            <a:r>
              <a:rPr lang="en-US" baseline="0" dirty="0" smtClean="0"/>
              <a:t> (first row).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Also in the </a:t>
            </a:r>
            <a:r>
              <a:rPr lang="en-US" b="1" baseline="0" dirty="0" smtClean="0"/>
              <a:t>Format</a:t>
            </a:r>
            <a:r>
              <a:rPr lang="en-US" baseline="0" dirty="0" smtClean="0"/>
              <a:t> </a:t>
            </a:r>
            <a:r>
              <a:rPr lang="en-US" b="1" baseline="0" dirty="0" smtClean="0"/>
              <a:t>Shape</a:t>
            </a:r>
            <a:r>
              <a:rPr lang="en-US" baseline="0" dirty="0" smtClean="0"/>
              <a:t> dialog box, click </a:t>
            </a:r>
            <a:r>
              <a:rPr lang="en-US" b="1" baseline="0" dirty="0" smtClean="0"/>
              <a:t>Picture</a:t>
            </a:r>
            <a:r>
              <a:rPr lang="en-US" baseline="0" dirty="0" smtClean="0"/>
              <a:t> </a:t>
            </a:r>
            <a:r>
              <a:rPr lang="en-US" b="1" baseline="0" dirty="0" smtClean="0"/>
              <a:t>Corrections</a:t>
            </a:r>
            <a:r>
              <a:rPr lang="en-US" baseline="0" dirty="0" smtClean="0"/>
              <a:t> in the left pane, in the </a:t>
            </a:r>
            <a:r>
              <a:rPr lang="en-US" b="1" baseline="0" dirty="0" smtClean="0"/>
              <a:t>Picture</a:t>
            </a:r>
            <a:r>
              <a:rPr lang="en-US" baseline="0" dirty="0" smtClean="0"/>
              <a:t> </a:t>
            </a:r>
            <a:r>
              <a:rPr lang="en-US" b="1" baseline="0" dirty="0" smtClean="0"/>
              <a:t>Corrections</a:t>
            </a:r>
            <a:r>
              <a:rPr lang="en-US" baseline="0" dirty="0" smtClean="0"/>
              <a:t> pane, under </a:t>
            </a:r>
            <a:r>
              <a:rPr lang="en-US" b="1" baseline="0" dirty="0" smtClean="0"/>
              <a:t>Brightness and Contrast</a:t>
            </a:r>
            <a:r>
              <a:rPr lang="en-US" baseline="0" dirty="0" smtClean="0"/>
              <a:t>, in the </a:t>
            </a:r>
            <a:r>
              <a:rPr lang="en-US" b="1" baseline="0" dirty="0" smtClean="0"/>
              <a:t>Contrast</a:t>
            </a:r>
            <a:r>
              <a:rPr lang="en-US" baseline="0" dirty="0" smtClean="0"/>
              <a:t> box, enter </a:t>
            </a:r>
            <a:r>
              <a:rPr lang="en-US" b="1" baseline="0" dirty="0" smtClean="0"/>
              <a:t>20%</a:t>
            </a:r>
            <a:r>
              <a:rPr lang="en-US" baseline="0" dirty="0" smtClean="0"/>
              <a:t>.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Also in the </a:t>
            </a:r>
            <a:r>
              <a:rPr lang="en-US" b="1" baseline="0" dirty="0" smtClean="0"/>
              <a:t>Format</a:t>
            </a:r>
            <a:r>
              <a:rPr lang="en-US" baseline="0" dirty="0" smtClean="0"/>
              <a:t> </a:t>
            </a:r>
            <a:r>
              <a:rPr lang="en-US" b="1" baseline="0" dirty="0" smtClean="0"/>
              <a:t>Shape</a:t>
            </a:r>
            <a:r>
              <a:rPr lang="en-US" baseline="0" dirty="0" smtClean="0"/>
              <a:t> dialog box, click </a:t>
            </a:r>
            <a:r>
              <a:rPr lang="en-US" b="1" baseline="0" dirty="0" smtClean="0"/>
              <a:t>Shadow</a:t>
            </a:r>
            <a:r>
              <a:rPr lang="en-US" baseline="0" dirty="0" smtClean="0"/>
              <a:t> in the left pane, in the </a:t>
            </a:r>
            <a:r>
              <a:rPr lang="en-US" b="1" baseline="0" dirty="0" smtClean="0"/>
              <a:t>Shadow</a:t>
            </a:r>
            <a:r>
              <a:rPr lang="en-US" baseline="0" dirty="0" smtClean="0"/>
              <a:t> pane, click the </a:t>
            </a:r>
            <a:r>
              <a:rPr lang="en-US" b="1" baseline="0" dirty="0" smtClean="0"/>
              <a:t>Presets</a:t>
            </a:r>
            <a:r>
              <a:rPr lang="en-US" baseline="0" dirty="0" smtClean="0"/>
              <a:t> button, and then under </a:t>
            </a:r>
            <a:r>
              <a:rPr lang="en-US" b="1" baseline="0" dirty="0" smtClean="0"/>
              <a:t>Outer</a:t>
            </a:r>
            <a:r>
              <a:rPr lang="en-US" baseline="0" dirty="0" smtClean="0"/>
              <a:t>, click </a:t>
            </a:r>
            <a:r>
              <a:rPr lang="en-US" b="1" baseline="0" dirty="0" smtClean="0"/>
              <a:t>Offset Diagonal Bottom Left</a:t>
            </a:r>
            <a:r>
              <a:rPr lang="en-US" baseline="0" dirty="0" smtClean="0"/>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Also in the </a:t>
            </a:r>
            <a:r>
              <a:rPr lang="en-US" b="1" baseline="0" dirty="0" smtClean="0"/>
              <a:t>Shadow</a:t>
            </a:r>
            <a:r>
              <a:rPr lang="en-US" baseline="0" dirty="0" smtClean="0"/>
              <a:t> pane, in the </a:t>
            </a:r>
            <a:r>
              <a:rPr lang="en-US" b="1" baseline="0" dirty="0" smtClean="0"/>
              <a:t>Blur</a:t>
            </a:r>
            <a:r>
              <a:rPr lang="en-US" baseline="0" dirty="0" smtClean="0"/>
              <a:t> box, enter </a:t>
            </a:r>
            <a:r>
              <a:rPr lang="en-US" b="1" baseline="0" dirty="0" smtClean="0"/>
              <a:t>10 pt</a:t>
            </a:r>
            <a:r>
              <a:rPr lang="en-US" baseline="0" dirty="0" smtClean="0"/>
              <a:t>. </a:t>
            </a:r>
            <a:endParaRPr lang="en-US" dirty="0" smtClean="0"/>
          </a:p>
          <a:p>
            <a:pPr marL="0" indent="0">
              <a:buNone/>
            </a:pPr>
            <a:endParaRPr lang="en-US" baseline="0" dirty="0" smtClean="0"/>
          </a:p>
          <a:p>
            <a:pPr marL="0" indent="0">
              <a:buNone/>
            </a:pPr>
            <a:r>
              <a:rPr lang="en-US" baseline="0" dirty="0" smtClean="0"/>
              <a:t>To reproduce the picture effects on this slide, do the following:</a:t>
            </a:r>
          </a:p>
          <a:p>
            <a:pPr marL="228600" indent="-228600">
              <a:buFont typeface="+mj-lt"/>
              <a:buAutoNum type="arabicPeriod"/>
            </a:pPr>
            <a:r>
              <a:rPr lang="en-US" dirty="0" smtClean="0"/>
              <a:t>On</a:t>
            </a:r>
            <a:r>
              <a:rPr lang="en-US" baseline="0" dirty="0" smtClean="0"/>
              <a:t> the </a:t>
            </a:r>
            <a:r>
              <a:rPr lang="en-US" b="1" baseline="0" dirty="0" smtClean="0"/>
              <a:t>Insert</a:t>
            </a:r>
            <a:r>
              <a:rPr lang="en-US" baseline="0" dirty="0" smtClean="0"/>
              <a:t> tab, in the </a:t>
            </a:r>
            <a:r>
              <a:rPr lang="en-US" b="1" baseline="0" dirty="0" smtClean="0"/>
              <a:t>Images</a:t>
            </a:r>
            <a:r>
              <a:rPr lang="en-US" baseline="0" dirty="0" smtClean="0"/>
              <a:t> group, click </a:t>
            </a:r>
            <a:r>
              <a:rPr lang="en-US" b="1" baseline="0" dirty="0" smtClean="0"/>
              <a:t>Picture</a:t>
            </a:r>
            <a:r>
              <a:rPr lang="en-US" baseline="0" dirty="0" smtClean="0"/>
              <a:t>.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Insert Picture </a:t>
            </a:r>
            <a:r>
              <a:rPr lang="en-US" sz="1200" kern="1200" dirty="0" smtClean="0">
                <a:solidFill>
                  <a:schemeClr val="tx1"/>
                </a:solidFill>
                <a:effectLst/>
                <a:latin typeface="+mn-lt"/>
                <a:ea typeface="+mn-ea"/>
                <a:cs typeface="+mn-cs"/>
              </a:rPr>
              <a:t>dialog box, select a picture and then click </a:t>
            </a:r>
            <a:r>
              <a:rPr lang="en-US" sz="1200" b="1" kern="1200" dirty="0" smtClean="0">
                <a:solidFill>
                  <a:schemeClr val="tx1"/>
                </a:solidFill>
                <a:effectLst/>
                <a:latin typeface="+mn-lt"/>
                <a:ea typeface="+mn-ea"/>
                <a:cs typeface="+mn-cs"/>
              </a:rPr>
              <a:t>Insert</a:t>
            </a:r>
            <a:r>
              <a:rPr lang="en-US" sz="1200" kern="1200" dirty="0" smtClean="0">
                <a:solidFill>
                  <a:schemeClr val="tx1"/>
                </a:solidFill>
                <a:effectLst/>
                <a:latin typeface="+mn-lt"/>
                <a:ea typeface="+mn-ea"/>
                <a:cs typeface="+mn-cs"/>
              </a:rPr>
              <a:t>.</a:t>
            </a:r>
          </a:p>
          <a:p>
            <a:pPr marL="228600" indent="-228600">
              <a:buFont typeface="+mj-lt"/>
              <a:buAutoNum type="arabicPeriod"/>
            </a:pPr>
            <a:r>
              <a:rPr lang="en-US" dirty="0" smtClean="0"/>
              <a:t>Select</a:t>
            </a:r>
            <a:r>
              <a:rPr lang="en-US" baseline="0" dirty="0" smtClean="0"/>
              <a:t> the picture. Under </a:t>
            </a:r>
            <a:r>
              <a:rPr lang="en-US" b="1" baseline="0" dirty="0" smtClean="0"/>
              <a:t>Picture</a:t>
            </a:r>
            <a:r>
              <a:rPr lang="en-US" baseline="0" dirty="0" smtClean="0"/>
              <a:t> </a:t>
            </a:r>
            <a:r>
              <a:rPr lang="en-US" b="1" baseline="0" dirty="0" smtClean="0"/>
              <a:t>Tools</a:t>
            </a:r>
            <a:r>
              <a:rPr lang="en-US" baseline="0" dirty="0" smtClean="0"/>
              <a:t>, on the </a:t>
            </a:r>
            <a:r>
              <a:rPr lang="en-US" b="1" baseline="0" dirty="0" smtClean="0"/>
              <a:t>Format</a:t>
            </a:r>
            <a:r>
              <a:rPr lang="en-US" baseline="0" dirty="0" smtClean="0"/>
              <a:t> tab, in the </a:t>
            </a:r>
            <a:r>
              <a:rPr lang="en-US" b="1" baseline="0" dirty="0" smtClean="0"/>
              <a:t>Size</a:t>
            </a:r>
            <a:r>
              <a:rPr lang="en-US" baseline="0" dirty="0" smtClean="0"/>
              <a:t> group, click the </a:t>
            </a:r>
            <a:r>
              <a:rPr lang="en-US" b="1" baseline="0" dirty="0" smtClean="0"/>
              <a:t>Size and Position </a:t>
            </a:r>
            <a:r>
              <a:rPr lang="en-US" baseline="0" dirty="0" smtClean="0"/>
              <a:t>dialog box launcher.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Format Picture </a:t>
            </a:r>
            <a:r>
              <a:rPr lang="en-US" sz="1200" kern="1200" dirty="0" smtClean="0">
                <a:solidFill>
                  <a:schemeClr val="tx1"/>
                </a:solidFill>
                <a:effectLst/>
                <a:latin typeface="+mn-lt"/>
                <a:ea typeface="+mn-ea"/>
                <a:cs typeface="+mn-cs"/>
              </a:rPr>
              <a:t>dialog box, resize or crop the image so that the height is set to </a:t>
            </a:r>
            <a:r>
              <a:rPr lang="en-US" sz="1200" b="1" kern="1200" dirty="0" smtClean="0">
                <a:solidFill>
                  <a:schemeClr val="tx1"/>
                </a:solidFill>
                <a:effectLst/>
                <a:latin typeface="+mn-lt"/>
                <a:ea typeface="+mn-ea"/>
                <a:cs typeface="+mn-cs"/>
              </a:rPr>
              <a:t>5.8”</a:t>
            </a:r>
            <a:r>
              <a:rPr lang="en-US" sz="1200" kern="1200" dirty="0" smtClean="0">
                <a:solidFill>
                  <a:schemeClr val="tx1"/>
                </a:solidFill>
                <a:effectLst/>
                <a:latin typeface="+mn-lt"/>
                <a:ea typeface="+mn-ea"/>
                <a:cs typeface="+mn-cs"/>
              </a:rPr>
              <a:t> and the width</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set to </a:t>
            </a:r>
            <a:r>
              <a:rPr lang="en-US" sz="1200" b="1" kern="1200" dirty="0" smtClean="0">
                <a:solidFill>
                  <a:schemeClr val="tx1"/>
                </a:solidFill>
                <a:effectLst/>
                <a:latin typeface="+mn-lt"/>
                <a:ea typeface="+mn-ea"/>
                <a:cs typeface="+mn-cs"/>
              </a:rPr>
              <a:t>5.8”</a:t>
            </a:r>
            <a:r>
              <a:rPr lang="en-US" sz="1200" kern="1200" dirty="0" smtClean="0">
                <a:solidFill>
                  <a:schemeClr val="tx1"/>
                </a:solidFill>
                <a:effectLst/>
                <a:latin typeface="+mn-lt"/>
                <a:ea typeface="+mn-ea"/>
                <a:cs typeface="+mn-cs"/>
              </a:rPr>
              <a:t>. To crop the picture, click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Crop position</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Top</a:t>
            </a:r>
            <a:r>
              <a:rPr lang="en-US" sz="1200" kern="1200" dirty="0" smtClean="0">
                <a:solidFill>
                  <a:schemeClr val="tx1"/>
                </a:solidFill>
                <a:effectLst/>
                <a:latin typeface="+mn-lt"/>
                <a:ea typeface="+mn-ea"/>
                <a:cs typeface="+mn-cs"/>
              </a:rPr>
              <a:t> boxes. To resize the picture, click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Size and rotate</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boxes.</a:t>
            </a:r>
            <a:r>
              <a:rPr lang="en-US" baseline="0" dirty="0" smtClean="0"/>
              <a:t> </a:t>
            </a:r>
          </a:p>
          <a:p>
            <a:pPr marL="228600" indent="-228600">
              <a:buFont typeface="+mj-lt"/>
              <a:buAutoNum type="arabicPeriod"/>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Picture Tools</a:t>
            </a:r>
            <a:r>
              <a:rPr lang="en-US" sz="1200" kern="1200" dirty="0" smtClean="0">
                <a:solidFill>
                  <a:schemeClr val="tx1"/>
                </a:solidFill>
                <a:effectLst/>
                <a:latin typeface="+mn-lt"/>
                <a:ea typeface="+mn-ea"/>
                <a:cs typeface="+mn-cs"/>
              </a:rPr>
              <a:t>, on the </a:t>
            </a:r>
            <a:r>
              <a:rPr lang="en-US" sz="1200" b="1" kern="1200" dirty="0" smtClean="0">
                <a:solidFill>
                  <a:schemeClr val="tx1"/>
                </a:solidFill>
                <a:effectLst/>
                <a:latin typeface="+mn-lt"/>
                <a:ea typeface="+mn-ea"/>
                <a:cs typeface="+mn-cs"/>
              </a:rPr>
              <a:t>Format tab</a:t>
            </a:r>
            <a:r>
              <a:rPr lang="en-US" sz="1200" kern="1200" dirty="0" smtClean="0">
                <a:solidFill>
                  <a:schemeClr val="tx1"/>
                </a:solidFill>
                <a:effectLst/>
                <a:latin typeface="+mn-lt"/>
                <a:ea typeface="+mn-ea"/>
                <a:cs typeface="+mn-cs"/>
              </a:rPr>
              <a:t>, in the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group, click the down arrow under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Crop to Shape</a:t>
            </a:r>
            <a:r>
              <a:rPr lang="en-US" sz="1200" kern="1200" dirty="0" smtClean="0">
                <a:solidFill>
                  <a:schemeClr val="tx1"/>
                </a:solidFill>
                <a:effectLst/>
                <a:latin typeface="+mn-lt"/>
                <a:ea typeface="+mn-ea"/>
                <a:cs typeface="+mn-cs"/>
              </a:rPr>
              <a:t>. Under </a:t>
            </a:r>
            <a:r>
              <a:rPr lang="en-US" sz="1200" b="1" kern="1200" dirty="0" smtClean="0">
                <a:solidFill>
                  <a:schemeClr val="tx1"/>
                </a:solidFill>
                <a:effectLst/>
                <a:latin typeface="+mn-lt"/>
                <a:ea typeface="+mn-ea"/>
                <a:cs typeface="+mn-cs"/>
              </a:rPr>
              <a:t>Basic Shapes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Oval</a:t>
            </a:r>
            <a:r>
              <a:rPr lang="en-US" sz="1200" kern="1200" dirty="0" smtClean="0">
                <a:solidFill>
                  <a:schemeClr val="tx1"/>
                </a:solidFill>
                <a:effectLst/>
                <a:latin typeface="+mn-lt"/>
                <a:ea typeface="+mn-ea"/>
                <a:cs typeface="+mn-cs"/>
              </a:rPr>
              <a:t> (first row, first option from the left)</a:t>
            </a:r>
            <a:r>
              <a:rPr lang="en-US" baseline="0" dirty="0" smtClean="0"/>
              <a:t>.</a:t>
            </a:r>
          </a:p>
          <a:p>
            <a:pPr marL="228600" indent="-228600">
              <a:buFont typeface="+mj-lt"/>
              <a:buAutoNum type="arabicPeriod"/>
            </a:pPr>
            <a:r>
              <a:rPr lang="en-US" baseline="0" dirty="0" smtClean="0"/>
              <a:t>Also under </a:t>
            </a:r>
            <a:r>
              <a:rPr lang="en-US" b="1" baseline="0" dirty="0" smtClean="0"/>
              <a:t>Picture</a:t>
            </a:r>
            <a:r>
              <a:rPr lang="en-US" baseline="0" dirty="0" smtClean="0"/>
              <a:t> </a:t>
            </a:r>
            <a:r>
              <a:rPr lang="en-US" b="1" baseline="0" dirty="0" smtClean="0"/>
              <a:t>Tools</a:t>
            </a:r>
            <a:r>
              <a:rPr lang="en-US" baseline="0" dirty="0" smtClean="0"/>
              <a:t>, on the </a:t>
            </a:r>
            <a:r>
              <a:rPr lang="en-US" b="1" baseline="0" dirty="0" smtClean="0"/>
              <a:t>Format</a:t>
            </a:r>
            <a:r>
              <a:rPr lang="en-US" baseline="0" dirty="0" smtClean="0"/>
              <a:t> tab, in the </a:t>
            </a:r>
            <a:r>
              <a:rPr lang="en-US" b="1" baseline="0" dirty="0" smtClean="0"/>
              <a:t>Arrange</a:t>
            </a:r>
            <a:r>
              <a:rPr lang="en-US" baseline="0" dirty="0" smtClean="0"/>
              <a:t> group, click </a:t>
            </a:r>
            <a:r>
              <a:rPr lang="en-US" b="1" baseline="0" dirty="0" smtClean="0"/>
              <a:t>Send</a:t>
            </a:r>
            <a:r>
              <a:rPr lang="en-US" baseline="0" dirty="0" smtClean="0"/>
              <a:t> </a:t>
            </a:r>
            <a:r>
              <a:rPr lang="en-US" b="1" baseline="0" dirty="0" smtClean="0"/>
              <a:t>Backward</a:t>
            </a:r>
            <a:r>
              <a:rPr lang="en-US" baseline="0" dirty="0" smtClean="0"/>
              <a: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aseline="0" dirty="0" smtClean="0"/>
              <a:t>To reproduce the other shapes on this slide, do the following: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Also on the </a:t>
            </a:r>
            <a:r>
              <a:rPr lang="en-US" b="1" baseline="0" dirty="0" smtClean="0"/>
              <a:t>Home</a:t>
            </a:r>
            <a:r>
              <a:rPr lang="en-US" baseline="0" dirty="0" smtClean="0"/>
              <a:t> tab, in the </a:t>
            </a:r>
            <a:r>
              <a:rPr lang="en-US" b="1" baseline="0" dirty="0" smtClean="0"/>
              <a:t>Drawing</a:t>
            </a:r>
            <a:r>
              <a:rPr lang="en-US" baseline="0" dirty="0" smtClean="0"/>
              <a:t> group, click </a:t>
            </a:r>
            <a:r>
              <a:rPr lang="en-US" b="1" baseline="0" dirty="0" smtClean="0"/>
              <a:t>Shapes</a:t>
            </a:r>
            <a:r>
              <a:rPr lang="en-US" baseline="0" dirty="0" smtClean="0"/>
              <a:t>, and then under </a:t>
            </a:r>
            <a:r>
              <a:rPr lang="en-US" b="1" baseline="0" dirty="0" smtClean="0"/>
              <a:t>Basic</a:t>
            </a:r>
            <a:r>
              <a:rPr lang="en-US" baseline="0" dirty="0" smtClean="0"/>
              <a:t> </a:t>
            </a:r>
            <a:r>
              <a:rPr lang="en-US" b="1" baseline="0" dirty="0" smtClean="0"/>
              <a:t>Shapes</a:t>
            </a:r>
            <a:r>
              <a:rPr lang="en-US" baseline="0" dirty="0" smtClean="0"/>
              <a:t> click </a:t>
            </a:r>
            <a:r>
              <a:rPr lang="en-US" b="1" baseline="0" dirty="0" smtClean="0"/>
              <a:t>Oval</a:t>
            </a:r>
            <a:r>
              <a:rPr lang="en-US" baseline="0" dirty="0" smtClean="0"/>
              <a:t> (first row).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On the slide, drag to draw an oval.</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Select the oval. Under </a:t>
            </a:r>
            <a:r>
              <a:rPr lang="en-US" b="1" baseline="0" dirty="0" smtClean="0"/>
              <a:t>Drawings</a:t>
            </a:r>
            <a:r>
              <a:rPr lang="en-US" baseline="0" dirty="0" smtClean="0"/>
              <a:t> </a:t>
            </a:r>
            <a:r>
              <a:rPr lang="en-US" b="1" baseline="0" dirty="0" smtClean="0"/>
              <a:t>Tools</a:t>
            </a:r>
            <a:r>
              <a:rPr lang="en-US" baseline="0" dirty="0" smtClean="0"/>
              <a:t>, on the </a:t>
            </a:r>
            <a:r>
              <a:rPr lang="en-US" b="1" baseline="0" dirty="0" smtClean="0"/>
              <a:t>Format</a:t>
            </a:r>
            <a:r>
              <a:rPr lang="en-US" baseline="0" dirty="0" smtClean="0"/>
              <a:t> tab, in the </a:t>
            </a:r>
            <a:r>
              <a:rPr lang="en-US" b="1" baseline="0" dirty="0" smtClean="0"/>
              <a:t>Size</a:t>
            </a:r>
            <a:r>
              <a:rPr lang="en-US" baseline="0" dirty="0" smtClean="0"/>
              <a:t> group, enter </a:t>
            </a:r>
            <a:r>
              <a:rPr lang="en-US" b="1" baseline="0" dirty="0" smtClean="0"/>
              <a:t>0.17” </a:t>
            </a:r>
            <a:r>
              <a:rPr lang="en-US" baseline="0" dirty="0" smtClean="0"/>
              <a:t>in the </a:t>
            </a:r>
            <a:r>
              <a:rPr lang="en-US" b="1" baseline="0" dirty="0" smtClean="0"/>
              <a:t>Height</a:t>
            </a:r>
            <a:r>
              <a:rPr lang="en-US" baseline="0" dirty="0" smtClean="0"/>
              <a:t> box and </a:t>
            </a:r>
            <a:r>
              <a:rPr lang="en-US" b="1" baseline="0" dirty="0" smtClean="0"/>
              <a:t>0.17” </a:t>
            </a:r>
            <a:r>
              <a:rPr lang="en-US" baseline="0" dirty="0" smtClean="0"/>
              <a:t>in the </a:t>
            </a:r>
            <a:r>
              <a:rPr lang="en-US" b="1" baseline="0" dirty="0" smtClean="0"/>
              <a:t>Width</a:t>
            </a:r>
            <a:r>
              <a:rPr lang="en-US" baseline="0" dirty="0" smtClean="0"/>
              <a:t> box.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Also on the </a:t>
            </a:r>
            <a:r>
              <a:rPr lang="en-US" b="1" baseline="0" dirty="0" smtClean="0"/>
              <a:t>Format</a:t>
            </a:r>
            <a:r>
              <a:rPr lang="en-US" baseline="0" dirty="0" smtClean="0"/>
              <a:t> tab, in the </a:t>
            </a:r>
            <a:r>
              <a:rPr lang="en-US" b="1" baseline="0" dirty="0" smtClean="0"/>
              <a:t>Shape</a:t>
            </a:r>
            <a:r>
              <a:rPr lang="en-US" baseline="0" dirty="0" smtClean="0"/>
              <a:t> </a:t>
            </a:r>
            <a:r>
              <a:rPr lang="en-US" b="1" baseline="0" dirty="0" smtClean="0"/>
              <a:t>Styles</a:t>
            </a:r>
            <a:r>
              <a:rPr lang="en-US" baseline="0" dirty="0" smtClean="0"/>
              <a:t> group, click </a:t>
            </a:r>
            <a:r>
              <a:rPr lang="en-US" b="1" baseline="0" dirty="0" smtClean="0"/>
              <a:t>Shape</a:t>
            </a:r>
            <a:r>
              <a:rPr lang="en-US" baseline="0" dirty="0" smtClean="0"/>
              <a:t> </a:t>
            </a:r>
            <a:r>
              <a:rPr lang="en-US" b="1" baseline="0" dirty="0" smtClean="0"/>
              <a:t>Fill</a:t>
            </a:r>
            <a:r>
              <a:rPr lang="en-US" baseline="0" dirty="0" smtClean="0"/>
              <a:t>, and then under </a:t>
            </a:r>
            <a:r>
              <a:rPr lang="en-US" b="1" baseline="0" dirty="0" smtClean="0"/>
              <a:t>Theme</a:t>
            </a:r>
            <a:r>
              <a:rPr lang="en-US" baseline="0" dirty="0" smtClean="0"/>
              <a:t> </a:t>
            </a:r>
            <a:r>
              <a:rPr lang="en-US" b="1" baseline="0" dirty="0" smtClean="0"/>
              <a:t>Colors</a:t>
            </a:r>
            <a:r>
              <a:rPr lang="en-US" baseline="0" dirty="0" smtClean="0"/>
              <a:t>, click </a:t>
            </a:r>
            <a:r>
              <a:rPr lang="en-US" b="1" baseline="0" dirty="0" smtClean="0"/>
              <a:t>Black, Text 1, Lighter 25% </a:t>
            </a:r>
            <a:r>
              <a:rPr lang="en-US" baseline="0" dirty="0" smtClean="0"/>
              <a:t>(fourth row).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Also on the </a:t>
            </a:r>
            <a:r>
              <a:rPr lang="en-US" b="1" baseline="0" dirty="0" smtClean="0"/>
              <a:t>Format</a:t>
            </a:r>
            <a:r>
              <a:rPr lang="en-US" baseline="0" dirty="0" smtClean="0"/>
              <a:t> tab, in the </a:t>
            </a:r>
            <a:r>
              <a:rPr lang="en-US" b="1" baseline="0" dirty="0" smtClean="0"/>
              <a:t>Shape</a:t>
            </a:r>
            <a:r>
              <a:rPr lang="en-US" baseline="0" dirty="0" smtClean="0"/>
              <a:t> </a:t>
            </a:r>
            <a:r>
              <a:rPr lang="en-US" b="1" baseline="0" dirty="0" smtClean="0"/>
              <a:t>Styles</a:t>
            </a:r>
            <a:r>
              <a:rPr lang="en-US" baseline="0" dirty="0" smtClean="0"/>
              <a:t> group, click </a:t>
            </a:r>
            <a:r>
              <a:rPr lang="en-US" b="1" baseline="0" dirty="0" smtClean="0"/>
              <a:t>Shape</a:t>
            </a:r>
            <a:r>
              <a:rPr lang="en-US" baseline="0" dirty="0" smtClean="0"/>
              <a:t> </a:t>
            </a:r>
            <a:r>
              <a:rPr lang="en-US" b="1" baseline="0" dirty="0" smtClean="0"/>
              <a:t>Outline</a:t>
            </a:r>
            <a:r>
              <a:rPr lang="en-US" baseline="0" dirty="0" smtClean="0"/>
              <a:t>, and then click </a:t>
            </a:r>
            <a:r>
              <a:rPr lang="en-US" b="1" baseline="0" dirty="0" smtClean="0"/>
              <a:t>No</a:t>
            </a:r>
            <a:r>
              <a:rPr lang="en-US" baseline="0" dirty="0" smtClean="0"/>
              <a:t> L</a:t>
            </a:r>
            <a:r>
              <a:rPr lang="en-US" b="1" baseline="0" dirty="0" smtClean="0"/>
              <a:t>ine</a:t>
            </a:r>
            <a:r>
              <a:rPr lang="en-US" baseline="0" dirty="0" smtClean="0"/>
              <a:t>. </a:t>
            </a:r>
          </a:p>
          <a:p>
            <a:pPr marL="228600" lvl="0" indent="-228600">
              <a:buFont typeface="+mj-lt"/>
              <a:buAutoNum type="arabicPeriod"/>
            </a:pPr>
            <a:r>
              <a:rPr lang="en-US" baseline="0" dirty="0" smtClean="0"/>
              <a:t>On the </a:t>
            </a:r>
            <a:r>
              <a:rPr lang="en-US" b="1" baseline="0" dirty="0" smtClean="0"/>
              <a:t>Home</a:t>
            </a:r>
            <a:r>
              <a:rPr lang="en-US" baseline="0" dirty="0" smtClean="0"/>
              <a:t> tab, in the </a:t>
            </a:r>
            <a:r>
              <a:rPr lang="en-US" b="1" baseline="0" dirty="0" smtClean="0"/>
              <a:t>Drawing</a:t>
            </a:r>
            <a:r>
              <a:rPr lang="en-US" baseline="0" dirty="0" smtClean="0"/>
              <a:t> group, click </a:t>
            </a:r>
            <a:r>
              <a:rPr lang="en-US" b="1" baseline="0" dirty="0" smtClean="0"/>
              <a:t>Shapes</a:t>
            </a:r>
            <a:r>
              <a:rPr lang="en-US" baseline="0" dirty="0" smtClean="0"/>
              <a:t>, and then under </a:t>
            </a:r>
            <a:r>
              <a:rPr lang="en-US" b="1" baseline="0" dirty="0" smtClean="0"/>
              <a:t>Basic</a:t>
            </a:r>
            <a:r>
              <a:rPr lang="en-US" baseline="0" dirty="0" smtClean="0"/>
              <a:t> </a:t>
            </a:r>
            <a:r>
              <a:rPr lang="en-US" b="1" baseline="0" dirty="0" smtClean="0"/>
              <a:t>Shapes</a:t>
            </a:r>
            <a:r>
              <a:rPr lang="en-US" baseline="0" dirty="0" smtClean="0"/>
              <a:t> click </a:t>
            </a:r>
            <a:r>
              <a:rPr lang="en-US" b="1" baseline="0" dirty="0" smtClean="0"/>
              <a:t>Donut</a:t>
            </a:r>
            <a:r>
              <a:rPr lang="en-US" baseline="0" dirty="0" smtClean="0"/>
              <a:t>.</a:t>
            </a:r>
          </a:p>
          <a:p>
            <a:pPr marL="228600" lvl="0" indent="-228600">
              <a:buFont typeface="+mj-lt"/>
              <a:buAutoNum type="arabicPeriod"/>
            </a:pPr>
            <a:r>
              <a:rPr lang="en-US" baseline="0" dirty="0" smtClean="0"/>
              <a:t>On the slide, drag to draw a donut.</a:t>
            </a:r>
          </a:p>
          <a:p>
            <a:pPr marL="228600" lvl="0" indent="-228600">
              <a:buFont typeface="+mj-lt"/>
              <a:buAutoNum type="arabicPeriod"/>
            </a:pPr>
            <a:r>
              <a:rPr lang="en-US" baseline="0" dirty="0" smtClean="0"/>
              <a:t>Select the donut. Under </a:t>
            </a:r>
            <a:r>
              <a:rPr lang="en-US" b="1" baseline="0" dirty="0" smtClean="0"/>
              <a:t>Drawing Tools</a:t>
            </a:r>
            <a:r>
              <a:rPr lang="en-US" baseline="0" dirty="0" smtClean="0"/>
              <a:t>, on the </a:t>
            </a:r>
            <a:r>
              <a:rPr lang="en-US" b="1" baseline="0" dirty="0" smtClean="0"/>
              <a:t>Format</a:t>
            </a:r>
            <a:r>
              <a:rPr lang="en-US" baseline="0" dirty="0" smtClean="0"/>
              <a:t> tab in the </a:t>
            </a:r>
            <a:r>
              <a:rPr lang="en-US" b="1" baseline="0" dirty="0" smtClean="0"/>
              <a:t>Size</a:t>
            </a:r>
            <a:r>
              <a:rPr lang="en-US" baseline="0" dirty="0" smtClean="0"/>
              <a:t> group, enter </a:t>
            </a:r>
            <a:r>
              <a:rPr lang="en-US" b="1" baseline="0" dirty="0" smtClean="0"/>
              <a:t>0.25”</a:t>
            </a:r>
            <a:r>
              <a:rPr lang="en-US" baseline="0" dirty="0" smtClean="0"/>
              <a:t> in the </a:t>
            </a:r>
            <a:r>
              <a:rPr lang="en-US" b="1" baseline="0" dirty="0" smtClean="0"/>
              <a:t>Height</a:t>
            </a:r>
            <a:r>
              <a:rPr lang="en-US" baseline="0" dirty="0" smtClean="0"/>
              <a:t> box and </a:t>
            </a:r>
            <a:r>
              <a:rPr lang="en-US" b="1" baseline="0" dirty="0" smtClean="0"/>
              <a:t>0.25”</a:t>
            </a:r>
            <a:r>
              <a:rPr lang="en-US" baseline="0" dirty="0" smtClean="0"/>
              <a:t> in the </a:t>
            </a:r>
            <a:r>
              <a:rPr lang="en-US" b="1" baseline="0" dirty="0" smtClean="0"/>
              <a:t>Width</a:t>
            </a:r>
            <a:r>
              <a:rPr lang="en-US" baseline="0" dirty="0" smtClean="0"/>
              <a:t> box.</a:t>
            </a:r>
          </a:p>
          <a:p>
            <a:pPr marL="228600" lvl="0" indent="-228600">
              <a:buFont typeface="+mj-lt"/>
              <a:buAutoNum type="arabicPeriod"/>
            </a:pPr>
            <a:r>
              <a:rPr lang="en-US" baseline="0" dirty="0" smtClean="0"/>
              <a:t>Also on the </a:t>
            </a:r>
            <a:r>
              <a:rPr lang="en-US" b="1" baseline="0" dirty="0" smtClean="0"/>
              <a:t>Format</a:t>
            </a:r>
            <a:r>
              <a:rPr lang="en-US" baseline="0" dirty="0" smtClean="0"/>
              <a:t> tab, in the </a:t>
            </a:r>
            <a:r>
              <a:rPr lang="en-US" b="1" baseline="0" dirty="0" smtClean="0"/>
              <a:t>Shape</a:t>
            </a:r>
            <a:r>
              <a:rPr lang="en-US" baseline="0" dirty="0" smtClean="0"/>
              <a:t> </a:t>
            </a:r>
            <a:r>
              <a:rPr lang="en-US" b="1" baseline="0" dirty="0" smtClean="0"/>
              <a:t>Styles</a:t>
            </a:r>
            <a:r>
              <a:rPr lang="en-US" baseline="0" dirty="0" smtClean="0"/>
              <a:t> group, click the </a:t>
            </a:r>
            <a:r>
              <a:rPr lang="en-US" b="1" baseline="0" dirty="0" smtClean="0"/>
              <a:t>Format</a:t>
            </a:r>
            <a:r>
              <a:rPr lang="en-US" baseline="0" dirty="0" smtClean="0"/>
              <a:t> </a:t>
            </a:r>
            <a:r>
              <a:rPr lang="en-US" b="1" baseline="0" dirty="0" smtClean="0"/>
              <a:t>Shape</a:t>
            </a:r>
            <a:r>
              <a:rPr lang="en-US" baseline="0" dirty="0" smtClean="0"/>
              <a:t> dialog box launcher. In the </a:t>
            </a:r>
            <a:r>
              <a:rPr lang="en-US" b="1" baseline="0" dirty="0" smtClean="0"/>
              <a:t>Format</a:t>
            </a:r>
            <a:r>
              <a:rPr lang="en-US" baseline="0" dirty="0" smtClean="0"/>
              <a:t> </a:t>
            </a:r>
            <a:r>
              <a:rPr lang="en-US" b="1" baseline="0" dirty="0" smtClean="0"/>
              <a:t>Shape</a:t>
            </a:r>
            <a:r>
              <a:rPr lang="en-US" baseline="0" dirty="0" smtClean="0"/>
              <a:t> dialog box,  click </a:t>
            </a:r>
            <a:r>
              <a:rPr lang="en-US" b="1" baseline="0" dirty="0" smtClean="0"/>
              <a:t>Fill</a:t>
            </a:r>
            <a:r>
              <a:rPr lang="en-US" baseline="0" dirty="0" smtClean="0"/>
              <a:t> in the left pane, in the </a:t>
            </a:r>
            <a:r>
              <a:rPr lang="en-US" b="1" baseline="0" dirty="0" smtClean="0"/>
              <a:t>Fill</a:t>
            </a:r>
            <a:r>
              <a:rPr lang="en-US" baseline="0" dirty="0" smtClean="0"/>
              <a:t> pane, click </a:t>
            </a:r>
            <a:r>
              <a:rPr lang="en-US" b="1" baseline="0" dirty="0" smtClean="0"/>
              <a:t>Gradient</a:t>
            </a:r>
            <a:r>
              <a:rPr lang="en-US" baseline="0" dirty="0" smtClean="0"/>
              <a:t> </a:t>
            </a:r>
            <a:r>
              <a:rPr lang="en-US" b="1" baseline="0" dirty="0" smtClean="0"/>
              <a:t>fill</a:t>
            </a:r>
            <a:r>
              <a:rPr lang="en-US" baseline="0" dirty="0" smtClean="0"/>
              <a:t>, and then click the button next to </a:t>
            </a:r>
            <a:r>
              <a:rPr lang="en-US" b="1" baseline="0" dirty="0" smtClean="0"/>
              <a:t>Preset colors</a:t>
            </a:r>
            <a:r>
              <a:rPr lang="en-US" baseline="0" dirty="0" smtClean="0"/>
              <a:t> and click </a:t>
            </a:r>
            <a:r>
              <a:rPr lang="en-US" b="1" baseline="0" dirty="0" smtClean="0"/>
              <a:t>Silver </a:t>
            </a:r>
            <a:r>
              <a:rPr lang="en-US" b="0" baseline="0" dirty="0" smtClean="0"/>
              <a:t>(fifth row)</a:t>
            </a:r>
            <a:r>
              <a:rPr lang="en-US" baseline="0" dirty="0" smtClean="0"/>
              <a:t>. </a:t>
            </a:r>
          </a:p>
          <a:p>
            <a:pPr marL="228600" lvl="0" indent="-228600">
              <a:buFont typeface="+mj-lt"/>
              <a:buAutoNum type="arabicPeriod"/>
            </a:pPr>
            <a:r>
              <a:rPr lang="en-US" baseline="0" dirty="0" smtClean="0"/>
              <a:t>Also in the </a:t>
            </a:r>
            <a:r>
              <a:rPr lang="en-US" b="1" baseline="0" dirty="0" smtClean="0"/>
              <a:t>Format</a:t>
            </a:r>
            <a:r>
              <a:rPr lang="en-US" baseline="0" dirty="0" smtClean="0"/>
              <a:t> </a:t>
            </a:r>
            <a:r>
              <a:rPr lang="en-US" b="1" baseline="0" dirty="0" smtClean="0"/>
              <a:t>Shape</a:t>
            </a:r>
            <a:r>
              <a:rPr lang="en-US" baseline="0" dirty="0" smtClean="0"/>
              <a:t> dialog box, click </a:t>
            </a:r>
            <a:r>
              <a:rPr lang="en-US" b="1" baseline="0" dirty="0" smtClean="0"/>
              <a:t>Line</a:t>
            </a:r>
            <a:r>
              <a:rPr lang="en-US" baseline="0" dirty="0" smtClean="0"/>
              <a:t> </a:t>
            </a:r>
            <a:r>
              <a:rPr lang="en-US" b="1" baseline="0" dirty="0" smtClean="0"/>
              <a:t>Color</a:t>
            </a:r>
            <a:r>
              <a:rPr lang="en-US" baseline="0" dirty="0" smtClean="0"/>
              <a:t> in the left pane, in the </a:t>
            </a:r>
            <a:r>
              <a:rPr lang="en-US" b="1" baseline="0" dirty="0" smtClean="0"/>
              <a:t>Line</a:t>
            </a:r>
            <a:r>
              <a:rPr lang="en-US" baseline="0" dirty="0" smtClean="0"/>
              <a:t> </a:t>
            </a:r>
            <a:r>
              <a:rPr lang="en-US" b="1" baseline="0" dirty="0" smtClean="0"/>
              <a:t>Color</a:t>
            </a:r>
            <a:r>
              <a:rPr lang="en-US" baseline="0" dirty="0" smtClean="0"/>
              <a:t> pane, click </a:t>
            </a:r>
            <a:r>
              <a:rPr lang="en-US" b="1" baseline="0" dirty="0" smtClean="0"/>
              <a:t>No line</a:t>
            </a:r>
            <a:r>
              <a:rPr lang="en-US" baseline="0" dirty="0" smtClean="0"/>
              <a:t>.</a:t>
            </a:r>
          </a:p>
          <a:p>
            <a:pPr marL="228600" lvl="0" indent="-228600">
              <a:buFont typeface="+mj-lt"/>
              <a:buAutoNum type="arabicPeriod"/>
            </a:pPr>
            <a:r>
              <a:rPr lang="en-US" baseline="0" dirty="0" smtClean="0"/>
              <a:t>Also in the </a:t>
            </a:r>
            <a:r>
              <a:rPr lang="en-US" b="1" baseline="0" dirty="0" smtClean="0"/>
              <a:t>Format</a:t>
            </a:r>
            <a:r>
              <a:rPr lang="en-US" baseline="0" dirty="0" smtClean="0"/>
              <a:t> </a:t>
            </a:r>
            <a:r>
              <a:rPr lang="en-US" b="1" baseline="0" dirty="0" smtClean="0"/>
              <a:t>Shape</a:t>
            </a:r>
            <a:r>
              <a:rPr lang="en-US" baseline="0" dirty="0" smtClean="0"/>
              <a:t> dialog box, click </a:t>
            </a:r>
            <a:r>
              <a:rPr lang="en-US" b="1" baseline="0" dirty="0" smtClean="0"/>
              <a:t>3-D</a:t>
            </a:r>
            <a:r>
              <a:rPr lang="en-US" baseline="0" dirty="0" smtClean="0"/>
              <a:t> </a:t>
            </a:r>
            <a:r>
              <a:rPr lang="en-US" b="1" baseline="0" dirty="0" smtClean="0"/>
              <a:t>Format</a:t>
            </a:r>
            <a:r>
              <a:rPr lang="en-US" baseline="0" dirty="0" smtClean="0"/>
              <a:t> in the left pane, in the </a:t>
            </a:r>
            <a:r>
              <a:rPr lang="en-US" b="1" baseline="0" dirty="0" smtClean="0"/>
              <a:t>3-D</a:t>
            </a:r>
            <a:r>
              <a:rPr lang="en-US" baseline="0" dirty="0" smtClean="0"/>
              <a:t> </a:t>
            </a:r>
            <a:r>
              <a:rPr lang="en-US" b="1" baseline="0" dirty="0" smtClean="0"/>
              <a:t>Format</a:t>
            </a:r>
            <a:r>
              <a:rPr lang="en-US" baseline="0" dirty="0" smtClean="0"/>
              <a:t> pane, under </a:t>
            </a:r>
            <a:r>
              <a:rPr lang="en-US" b="1" baseline="0" dirty="0" smtClean="0"/>
              <a:t>Bevel</a:t>
            </a:r>
            <a:r>
              <a:rPr lang="en-US" baseline="0" dirty="0" smtClean="0"/>
              <a:t>, click the button next to </a:t>
            </a:r>
            <a:r>
              <a:rPr lang="en-US" b="1" baseline="0" dirty="0" smtClean="0"/>
              <a:t>Top</a:t>
            </a:r>
            <a:r>
              <a:rPr lang="en-US" baseline="0" dirty="0" smtClean="0"/>
              <a:t>, and then click </a:t>
            </a:r>
            <a:r>
              <a:rPr lang="en-US" b="1" baseline="0" dirty="0" smtClean="0"/>
              <a:t>Circle</a:t>
            </a:r>
            <a:r>
              <a:rPr lang="en-US" b="0" baseline="0" dirty="0" smtClean="0"/>
              <a:t> (first row)</a:t>
            </a:r>
            <a:r>
              <a:rPr lang="en-US" baseline="0" dirty="0" smtClean="0"/>
              <a:t>.</a:t>
            </a:r>
          </a:p>
          <a:p>
            <a:pPr marL="228600" indent="-228600">
              <a:buFont typeface="+mj-lt"/>
              <a:buAutoNum type="arabicPeriod"/>
            </a:pPr>
            <a:r>
              <a:rPr lang="en-US" baseline="0" dirty="0" smtClean="0"/>
              <a:t>Press and hold CTRL, and then select the freeform shape, the picture, the small circle, and the donut. On the </a:t>
            </a:r>
            <a:r>
              <a:rPr lang="en-US" b="1" baseline="0" dirty="0" smtClean="0"/>
              <a:t>Home</a:t>
            </a:r>
            <a:r>
              <a:rPr lang="en-US" baseline="0" dirty="0" smtClean="0"/>
              <a:t> tab, in the </a:t>
            </a:r>
            <a:r>
              <a:rPr lang="en-US" b="1" baseline="0" dirty="0" smtClean="0"/>
              <a:t>Drawing</a:t>
            </a:r>
            <a:r>
              <a:rPr lang="en-US" baseline="0" dirty="0" smtClean="0"/>
              <a:t> group, click </a:t>
            </a:r>
            <a:r>
              <a:rPr lang="en-US" b="1" baseline="0" dirty="0" smtClean="0"/>
              <a:t>Arrange</a:t>
            </a:r>
            <a:r>
              <a:rPr lang="en-US" baseline="0" dirty="0" smtClean="0"/>
              <a:t>, point to </a:t>
            </a:r>
            <a:r>
              <a:rPr lang="en-US" b="1" baseline="0" dirty="0" smtClean="0"/>
              <a:t>Align</a:t>
            </a:r>
            <a:r>
              <a:rPr lang="en-US" baseline="0" dirty="0" smtClean="0"/>
              <a:t>, and the do the following:</a:t>
            </a:r>
          </a:p>
          <a:p>
            <a:pPr marL="685800" lvl="1" indent="-228600">
              <a:buFont typeface="+mj-lt"/>
              <a:buAutoNum type="arabicPeriod"/>
            </a:pPr>
            <a:r>
              <a:rPr lang="en-US" baseline="0" dirty="0" smtClean="0"/>
              <a:t>Click </a:t>
            </a:r>
            <a:r>
              <a:rPr lang="en-US" b="1" baseline="0" dirty="0" smtClean="0"/>
              <a:t>Align to Slide</a:t>
            </a:r>
            <a:r>
              <a:rPr lang="en-US" baseline="0" dirty="0" smtClean="0"/>
              <a:t>.</a:t>
            </a:r>
          </a:p>
          <a:p>
            <a:pPr marL="685800" lvl="1" indent="-228600">
              <a:buFont typeface="+mj-lt"/>
              <a:buAutoNum type="arabicPeriod"/>
            </a:pPr>
            <a:r>
              <a:rPr lang="en-US" baseline="0" dirty="0" smtClean="0"/>
              <a:t>Click </a:t>
            </a:r>
            <a:r>
              <a:rPr lang="en-US" b="1" baseline="0" dirty="0" smtClean="0"/>
              <a:t>Align Center</a:t>
            </a:r>
            <a:r>
              <a:rPr lang="en-US" baseline="0" dirty="0" smtClean="0"/>
              <a:t>.</a:t>
            </a:r>
          </a:p>
          <a:p>
            <a:pPr marL="685800" lvl="1" indent="-228600">
              <a:buFont typeface="+mj-lt"/>
              <a:buAutoNum type="arabicPeriod"/>
            </a:pPr>
            <a:r>
              <a:rPr lang="en-US" baseline="0" dirty="0" smtClean="0"/>
              <a:t>Click </a:t>
            </a:r>
            <a:r>
              <a:rPr lang="en-US" b="1" baseline="0" dirty="0" smtClean="0"/>
              <a:t>Align Middle</a:t>
            </a:r>
            <a:r>
              <a:rPr lang="en-US" baseline="0" dirty="0" smtClean="0"/>
              <a:t>.</a:t>
            </a:r>
          </a:p>
          <a:p>
            <a:pPr marL="228600" lvl="0" indent="-228600">
              <a:buFont typeface="+mj-lt"/>
              <a:buAutoNum type="arabicPeriod"/>
            </a:pPr>
            <a:r>
              <a:rPr lang="en-US" baseline="0" dirty="0" smtClean="0"/>
              <a:t>Also on the </a:t>
            </a:r>
            <a:r>
              <a:rPr lang="en-US" b="1" baseline="0" dirty="0" smtClean="0"/>
              <a:t>Home</a:t>
            </a:r>
            <a:r>
              <a:rPr lang="en-US" baseline="0" dirty="0" smtClean="0"/>
              <a:t> tab, in the </a:t>
            </a:r>
            <a:r>
              <a:rPr lang="en-US" b="1" baseline="0" dirty="0" smtClean="0"/>
              <a:t>Drawing</a:t>
            </a:r>
            <a:r>
              <a:rPr lang="en-US" baseline="0" dirty="0" smtClean="0"/>
              <a:t> group, click </a:t>
            </a:r>
            <a:r>
              <a:rPr lang="en-US" b="1" baseline="0" dirty="0" smtClean="0"/>
              <a:t>Shapes</a:t>
            </a:r>
            <a:r>
              <a:rPr lang="en-US" baseline="0" dirty="0" smtClean="0"/>
              <a:t>, and then under </a:t>
            </a:r>
            <a:r>
              <a:rPr lang="en-US" b="1" baseline="0" dirty="0" smtClean="0"/>
              <a:t>Basic</a:t>
            </a:r>
            <a:r>
              <a:rPr lang="en-US" baseline="0" dirty="0" smtClean="0"/>
              <a:t> </a:t>
            </a:r>
            <a:r>
              <a:rPr lang="en-US" b="1" baseline="0" dirty="0" smtClean="0"/>
              <a:t>Shapes</a:t>
            </a:r>
            <a:r>
              <a:rPr lang="en-US" baseline="0" dirty="0" smtClean="0"/>
              <a:t> click </a:t>
            </a:r>
            <a:r>
              <a:rPr lang="en-US" b="1" baseline="0" dirty="0" smtClean="0"/>
              <a:t>Oval</a:t>
            </a:r>
            <a:r>
              <a:rPr lang="en-US" baseline="0" dirty="0" smtClean="0"/>
              <a:t>.</a:t>
            </a:r>
          </a:p>
          <a:p>
            <a:pPr marL="228600" lvl="0" indent="-228600">
              <a:buFont typeface="+mj-lt"/>
              <a:buAutoNum type="arabicPeriod"/>
            </a:pPr>
            <a:r>
              <a:rPr lang="en-US" baseline="0" dirty="0" smtClean="0"/>
              <a:t>On the slide, drag to draw an oval.</a:t>
            </a:r>
          </a:p>
          <a:p>
            <a:pPr marL="228600" lvl="0" indent="-228600">
              <a:buFont typeface="+mj-lt"/>
              <a:buAutoNum type="arabicPeriod"/>
            </a:pPr>
            <a:r>
              <a:rPr lang="en-US" baseline="0" dirty="0" smtClean="0"/>
              <a:t>Select the oval. Under </a:t>
            </a:r>
            <a:r>
              <a:rPr lang="en-US" b="1" baseline="0" dirty="0" smtClean="0"/>
              <a:t>Drawing</a:t>
            </a:r>
            <a:r>
              <a:rPr lang="en-US" baseline="0" dirty="0" smtClean="0"/>
              <a:t> </a:t>
            </a:r>
            <a:r>
              <a:rPr lang="en-US" b="1" baseline="0" dirty="0" smtClean="0"/>
              <a:t>Tools</a:t>
            </a:r>
            <a:r>
              <a:rPr lang="en-US" baseline="0" dirty="0" smtClean="0"/>
              <a:t>, on the </a:t>
            </a:r>
            <a:r>
              <a:rPr lang="en-US" b="1" baseline="0" dirty="0" smtClean="0"/>
              <a:t>Format</a:t>
            </a:r>
            <a:r>
              <a:rPr lang="en-US" baseline="0" dirty="0" smtClean="0"/>
              <a:t> tab, in the </a:t>
            </a:r>
            <a:r>
              <a:rPr lang="en-US" b="1" baseline="0" dirty="0" smtClean="0"/>
              <a:t>Size</a:t>
            </a:r>
            <a:r>
              <a:rPr lang="en-US" baseline="0" dirty="0" smtClean="0"/>
              <a:t> group, enter </a:t>
            </a:r>
            <a:r>
              <a:rPr lang="en-US" b="1" baseline="0" dirty="0" smtClean="0"/>
              <a:t>0.65” </a:t>
            </a:r>
            <a:r>
              <a:rPr lang="en-US" baseline="0" dirty="0" smtClean="0"/>
              <a:t>in the </a:t>
            </a:r>
            <a:r>
              <a:rPr lang="en-US" b="1" baseline="0" dirty="0" smtClean="0"/>
              <a:t>Height</a:t>
            </a:r>
            <a:r>
              <a:rPr lang="en-US" baseline="0" dirty="0" smtClean="0"/>
              <a:t> box and </a:t>
            </a:r>
            <a:r>
              <a:rPr lang="en-US" b="1" baseline="0" dirty="0" smtClean="0"/>
              <a:t>0.65” </a:t>
            </a:r>
            <a:r>
              <a:rPr lang="en-US" baseline="0" dirty="0" smtClean="0"/>
              <a:t>in the </a:t>
            </a:r>
            <a:r>
              <a:rPr lang="en-US" b="1" baseline="0" dirty="0" smtClean="0"/>
              <a:t>Width</a:t>
            </a:r>
            <a:r>
              <a:rPr lang="en-US" baseline="0" dirty="0" smtClean="0"/>
              <a:t> box. </a:t>
            </a:r>
          </a:p>
          <a:p>
            <a:pPr marL="228600" lvl="0" indent="-228600">
              <a:buFont typeface="+mj-lt"/>
              <a:buAutoNum type="arabicPeriod"/>
            </a:pPr>
            <a:r>
              <a:rPr lang="en-US" baseline="0" dirty="0" smtClean="0"/>
              <a:t>Also on the </a:t>
            </a:r>
            <a:r>
              <a:rPr lang="en-US" b="1" baseline="0" dirty="0" smtClean="0"/>
              <a:t>Format</a:t>
            </a:r>
            <a:r>
              <a:rPr lang="en-US" baseline="0" dirty="0" smtClean="0"/>
              <a:t> tab, in the </a:t>
            </a:r>
            <a:r>
              <a:rPr lang="en-US" b="1" baseline="0" dirty="0" smtClean="0"/>
              <a:t>Shape</a:t>
            </a:r>
            <a:r>
              <a:rPr lang="en-US" baseline="0" dirty="0" smtClean="0"/>
              <a:t> </a:t>
            </a:r>
            <a:r>
              <a:rPr lang="en-US" b="1" baseline="0" dirty="0" smtClean="0"/>
              <a:t>Styles</a:t>
            </a:r>
            <a:r>
              <a:rPr lang="en-US" baseline="0" dirty="0" smtClean="0"/>
              <a:t> group, click the </a:t>
            </a:r>
            <a:r>
              <a:rPr lang="en-US" b="1" baseline="0" dirty="0" smtClean="0"/>
              <a:t>Format</a:t>
            </a:r>
            <a:r>
              <a:rPr lang="en-US" baseline="0" dirty="0" smtClean="0"/>
              <a:t> </a:t>
            </a:r>
            <a:r>
              <a:rPr lang="en-US" b="1" baseline="0" dirty="0" smtClean="0"/>
              <a:t>Shape</a:t>
            </a:r>
            <a:r>
              <a:rPr lang="en-US" baseline="0" dirty="0" smtClean="0"/>
              <a:t> dialog box launcher. In the </a:t>
            </a:r>
            <a:r>
              <a:rPr lang="en-US" b="1" baseline="0" dirty="0" smtClean="0"/>
              <a:t>Format</a:t>
            </a:r>
            <a:r>
              <a:rPr lang="en-US" baseline="0" dirty="0" smtClean="0"/>
              <a:t> </a:t>
            </a:r>
            <a:r>
              <a:rPr lang="en-US" b="1" baseline="0" dirty="0" smtClean="0"/>
              <a:t>Shape</a:t>
            </a:r>
            <a:r>
              <a:rPr lang="en-US" baseline="0" dirty="0" smtClean="0"/>
              <a:t> dialog box, click </a:t>
            </a:r>
            <a:r>
              <a:rPr lang="en-US" b="1" baseline="0" dirty="0" smtClean="0"/>
              <a:t>Fill</a:t>
            </a:r>
            <a:r>
              <a:rPr lang="en-US" baseline="0" dirty="0" smtClean="0"/>
              <a:t> in the left pane, in the </a:t>
            </a:r>
            <a:r>
              <a:rPr lang="en-US" b="1" baseline="0" dirty="0" smtClean="0"/>
              <a:t>Fill</a:t>
            </a:r>
            <a:r>
              <a:rPr lang="en-US" baseline="0" dirty="0" smtClean="0"/>
              <a:t> pane, click </a:t>
            </a:r>
            <a:r>
              <a:rPr lang="en-US" b="1" baseline="0" dirty="0" smtClean="0"/>
              <a:t>Picture or texture fill</a:t>
            </a:r>
            <a:r>
              <a:rPr lang="en-US" baseline="0" dirty="0" smtClean="0"/>
              <a:t>, and then click the button next to </a:t>
            </a:r>
            <a:r>
              <a:rPr lang="en-US" b="1" baseline="0" dirty="0" smtClean="0"/>
              <a:t>Texture</a:t>
            </a:r>
            <a:r>
              <a:rPr lang="en-US" baseline="0" dirty="0" smtClean="0"/>
              <a:t> and then click </a:t>
            </a:r>
            <a:r>
              <a:rPr lang="en-US" b="1" baseline="0" dirty="0" smtClean="0"/>
              <a:t>Recycled Paper </a:t>
            </a:r>
            <a:r>
              <a:rPr lang="en-US" baseline="0" dirty="0" smtClean="0"/>
              <a:t>(fourth row). </a:t>
            </a:r>
          </a:p>
          <a:p>
            <a:pPr marL="228600" lvl="0" indent="-228600">
              <a:buFont typeface="+mj-lt"/>
              <a:buAutoNum type="arabicPeriod"/>
            </a:pPr>
            <a:r>
              <a:rPr lang="en-US" baseline="0" dirty="0" smtClean="0"/>
              <a:t>Select the freeform shape. On the </a:t>
            </a:r>
            <a:r>
              <a:rPr lang="en-US" b="1" baseline="0" dirty="0" smtClean="0"/>
              <a:t>Home</a:t>
            </a:r>
            <a:r>
              <a:rPr lang="en-US" baseline="0" dirty="0" smtClean="0"/>
              <a:t> tab, in the </a:t>
            </a:r>
            <a:r>
              <a:rPr lang="en-US" b="1" baseline="0" dirty="0" smtClean="0"/>
              <a:t>Clipboard</a:t>
            </a:r>
            <a:r>
              <a:rPr lang="en-US" baseline="0" dirty="0" smtClean="0"/>
              <a:t> group, click </a:t>
            </a:r>
            <a:r>
              <a:rPr lang="en-US" b="1" baseline="0" dirty="0" smtClean="0"/>
              <a:t>Format Painter</a:t>
            </a:r>
            <a:r>
              <a:rPr lang="en-US" baseline="0" dirty="0" smtClean="0"/>
              <a:t>, and then click the new oval. </a:t>
            </a:r>
          </a:p>
          <a:p>
            <a:pPr marL="228600" lvl="0" indent="-228600">
              <a:buFont typeface="+mj-lt"/>
              <a:buAutoNum type="arabicPeriod"/>
            </a:pPr>
            <a:r>
              <a:rPr lang="en-US" baseline="0" dirty="0" smtClean="0"/>
              <a:t>Position this circle over the top edge of the freeform shape. </a:t>
            </a:r>
          </a:p>
          <a:p>
            <a:pPr marL="228600" lvl="0" indent="-228600">
              <a:buFont typeface="+mj-lt"/>
              <a:buAutoNum type="arabicPeriod"/>
            </a:pPr>
            <a:r>
              <a:rPr lang="en-US" baseline="0" dirty="0" smtClean="0"/>
              <a:t>On the </a:t>
            </a:r>
            <a:r>
              <a:rPr lang="en-US" b="1" baseline="0" dirty="0" smtClean="0"/>
              <a:t>Home</a:t>
            </a:r>
            <a:r>
              <a:rPr lang="en-US" baseline="0" dirty="0" smtClean="0"/>
              <a:t> tab, in the </a:t>
            </a:r>
            <a:r>
              <a:rPr lang="en-US" b="1" baseline="0" dirty="0" smtClean="0"/>
              <a:t>Drawing</a:t>
            </a:r>
            <a:r>
              <a:rPr lang="en-US" baseline="0" dirty="0" smtClean="0"/>
              <a:t> group, click </a:t>
            </a:r>
            <a:r>
              <a:rPr lang="en-US" b="1" baseline="0" dirty="0" smtClean="0"/>
              <a:t>Arrange</a:t>
            </a:r>
            <a:r>
              <a:rPr lang="en-US" baseline="0" dirty="0" smtClean="0"/>
              <a:t>, and then do the following:</a:t>
            </a:r>
          </a:p>
          <a:p>
            <a:pPr marL="685800" lvl="1" indent="-228600">
              <a:buFont typeface="+mj-lt"/>
              <a:buAutoNum type="arabicPeriod"/>
            </a:pPr>
            <a:r>
              <a:rPr lang="en-US" baseline="0" dirty="0" smtClean="0"/>
              <a:t>Under </a:t>
            </a:r>
            <a:r>
              <a:rPr lang="en-US" b="1" baseline="0" dirty="0" smtClean="0"/>
              <a:t>Order</a:t>
            </a:r>
            <a:r>
              <a:rPr lang="en-US" baseline="0" dirty="0" smtClean="0"/>
              <a:t> </a:t>
            </a:r>
            <a:r>
              <a:rPr lang="en-US" b="1" baseline="0" dirty="0" smtClean="0"/>
              <a:t>Objects</a:t>
            </a:r>
            <a:r>
              <a:rPr lang="en-US" baseline="0" dirty="0" smtClean="0"/>
              <a:t>, click </a:t>
            </a:r>
            <a:r>
              <a:rPr lang="en-US" b="1" baseline="0" dirty="0" smtClean="0"/>
              <a:t>Send to Back</a:t>
            </a:r>
            <a:r>
              <a:rPr lang="en-US" baseline="0" dirty="0" smtClean="0"/>
              <a:t>.</a:t>
            </a:r>
          </a:p>
          <a:p>
            <a:pPr marL="685800" lvl="1" indent="-228600">
              <a:buFont typeface="+mj-lt"/>
              <a:buAutoNum type="arabicPeriod"/>
            </a:pPr>
            <a:r>
              <a:rPr lang="en-US" baseline="0" dirty="0" smtClean="0"/>
              <a:t>Point to  </a:t>
            </a:r>
            <a:r>
              <a:rPr lang="en-US" b="1" baseline="0" dirty="0" smtClean="0"/>
              <a:t>Align</a:t>
            </a:r>
            <a:r>
              <a:rPr lang="en-US" baseline="0" dirty="0" smtClean="0"/>
              <a:t>, and then click </a:t>
            </a:r>
            <a:r>
              <a:rPr lang="en-US" b="1" baseline="0" dirty="0" smtClean="0"/>
              <a:t>Align Center</a:t>
            </a:r>
            <a:r>
              <a:rPr lang="en-US" baseline="0" dirty="0" smtClean="0"/>
              <a:t>.</a:t>
            </a:r>
          </a:p>
          <a:p>
            <a:endParaRPr lang="en-US" baseline="0" dirty="0" smtClean="0"/>
          </a:p>
          <a:p>
            <a:r>
              <a:rPr lang="en-US" baseline="0" dirty="0" smtClean="0"/>
              <a:t>To reproduce the animation effects on this slide, do the following:</a:t>
            </a:r>
            <a:endParaRPr lang="en-US" dirty="0" smtClean="0"/>
          </a:p>
          <a:p>
            <a:pPr marL="228600" indent="-228600">
              <a:buFont typeface="+mj-lt"/>
              <a:buAutoNum type="arabicPeriod"/>
            </a:pPr>
            <a:r>
              <a:rPr lang="en-US" dirty="0" smtClean="0"/>
              <a:t>Select the picture. On the </a:t>
            </a:r>
            <a:r>
              <a:rPr lang="en-US" b="1" dirty="0" smtClean="0"/>
              <a:t>Animations</a:t>
            </a:r>
            <a:r>
              <a:rPr lang="en-US" dirty="0" smtClean="0"/>
              <a:t> tab, in the </a:t>
            </a:r>
            <a:r>
              <a:rPr lang="en-US" b="1" dirty="0" smtClean="0"/>
              <a:t>Advanced</a:t>
            </a:r>
            <a:r>
              <a:rPr lang="en-US" dirty="0" smtClean="0"/>
              <a:t> </a:t>
            </a:r>
            <a:r>
              <a:rPr lang="en-US" b="1" dirty="0" smtClean="0"/>
              <a:t>Animation</a:t>
            </a:r>
            <a:r>
              <a:rPr lang="en-US" dirty="0" smtClean="0"/>
              <a:t> group, click </a:t>
            </a:r>
            <a:r>
              <a:rPr lang="en-US" b="1" dirty="0" smtClean="0"/>
              <a:t>Add</a:t>
            </a:r>
            <a:r>
              <a:rPr lang="en-US" dirty="0" smtClean="0"/>
              <a:t> </a:t>
            </a:r>
            <a:r>
              <a:rPr lang="en-US" b="1" dirty="0" smtClean="0"/>
              <a:t>Animation</a:t>
            </a:r>
            <a:r>
              <a:rPr lang="en-US" dirty="0" smtClean="0"/>
              <a:t>,</a:t>
            </a:r>
            <a:r>
              <a:rPr lang="en-US" baseline="0" dirty="0" smtClean="0"/>
              <a:t> and then under </a:t>
            </a:r>
            <a:r>
              <a:rPr lang="en-US" b="1" baseline="0" dirty="0" smtClean="0"/>
              <a:t>Emphasis</a:t>
            </a:r>
            <a:r>
              <a:rPr lang="en-US" baseline="0" dirty="0" smtClean="0"/>
              <a:t> </a:t>
            </a:r>
            <a:r>
              <a:rPr lang="en-US" b="1" baseline="0" dirty="0" smtClean="0"/>
              <a:t>Effects</a:t>
            </a:r>
            <a:r>
              <a:rPr lang="en-US" baseline="0" dirty="0" smtClean="0"/>
              <a:t>, click </a:t>
            </a:r>
            <a:r>
              <a:rPr lang="en-US" b="1" baseline="0" dirty="0" smtClean="0"/>
              <a:t>Spin</a:t>
            </a:r>
            <a:r>
              <a:rPr lang="en-US" baseline="0" dirty="0" smtClean="0"/>
              <a:t>.</a:t>
            </a:r>
          </a:p>
          <a:p>
            <a:pPr marL="228600" indent="-228600">
              <a:buFont typeface="+mj-lt"/>
              <a:buAutoNum type="arabicPeriod"/>
            </a:pPr>
            <a:r>
              <a:rPr lang="en-US" dirty="0" smtClean="0"/>
              <a:t>Also on the </a:t>
            </a:r>
            <a:r>
              <a:rPr lang="en-US" b="1" dirty="0" smtClean="0"/>
              <a:t>Animations</a:t>
            </a:r>
            <a:r>
              <a:rPr lang="en-US" dirty="0" smtClean="0"/>
              <a:t> tab, in the </a:t>
            </a:r>
            <a:r>
              <a:rPr lang="en-US" b="1" dirty="0" smtClean="0"/>
              <a:t>Animation</a:t>
            </a:r>
            <a:r>
              <a:rPr lang="en-US" dirty="0" smtClean="0"/>
              <a:t> group, click</a:t>
            </a:r>
            <a:r>
              <a:rPr lang="en-US" baseline="0" dirty="0" smtClean="0"/>
              <a:t> the </a:t>
            </a:r>
            <a:r>
              <a:rPr lang="en-US" b="1" baseline="0" dirty="0" smtClean="0"/>
              <a:t>Show Additional Effects Options </a:t>
            </a:r>
            <a:r>
              <a:rPr lang="en-US" baseline="0" dirty="0" smtClean="0"/>
              <a:t>dialog box launcher. In the </a:t>
            </a:r>
            <a:r>
              <a:rPr lang="en-US" b="1" baseline="0" dirty="0" smtClean="0"/>
              <a:t>Spin</a:t>
            </a:r>
            <a:r>
              <a:rPr lang="en-US" baseline="0" dirty="0" smtClean="0"/>
              <a:t> dialog box, on the Effect tab, do the following:</a:t>
            </a:r>
          </a:p>
          <a:p>
            <a:pPr marL="685800" lvl="1" indent="-228600">
              <a:buFont typeface="+mj-lt"/>
              <a:buAutoNum type="arabicPeriod"/>
            </a:pPr>
            <a:r>
              <a:rPr lang="en-US" baseline="0" dirty="0" smtClean="0"/>
              <a:t>In the </a:t>
            </a:r>
            <a:r>
              <a:rPr lang="en-US" b="1" baseline="0" dirty="0" smtClean="0"/>
              <a:t>Smooth</a:t>
            </a:r>
            <a:r>
              <a:rPr lang="en-US" baseline="0" dirty="0" smtClean="0"/>
              <a:t> </a:t>
            </a:r>
            <a:r>
              <a:rPr lang="en-US" b="1" baseline="0" dirty="0" smtClean="0"/>
              <a:t>start</a:t>
            </a:r>
            <a:r>
              <a:rPr lang="en-US" baseline="0" dirty="0" smtClean="0"/>
              <a:t> box, enter </a:t>
            </a:r>
            <a:r>
              <a:rPr lang="en-US" b="1" baseline="0" dirty="0" smtClean="0"/>
              <a:t>5 sec</a:t>
            </a:r>
            <a:r>
              <a:rPr lang="en-US" baseline="0" dirty="0" smtClean="0"/>
              <a:t>.</a:t>
            </a:r>
          </a:p>
          <a:p>
            <a:pPr marL="685800" lvl="1" indent="-228600">
              <a:buFont typeface="+mj-lt"/>
              <a:buAutoNum type="arabicPeriod"/>
            </a:pPr>
            <a:r>
              <a:rPr lang="en-US" baseline="0" dirty="0" smtClean="0"/>
              <a:t>In the </a:t>
            </a:r>
            <a:r>
              <a:rPr lang="en-US" b="1" baseline="0" dirty="0" smtClean="0"/>
              <a:t>Smooth end </a:t>
            </a:r>
            <a:r>
              <a:rPr lang="en-US" baseline="0" dirty="0" smtClean="0"/>
              <a:t>box, enter </a:t>
            </a:r>
            <a:r>
              <a:rPr lang="en-US" b="1" baseline="0" dirty="0" smtClean="0"/>
              <a:t>5 sec</a:t>
            </a:r>
            <a:r>
              <a:rPr lang="en-US" baseline="0" dirty="0" smtClean="0"/>
              <a:t>.</a:t>
            </a:r>
          </a:p>
          <a:p>
            <a:pPr marL="228600" lvl="0" indent="-228600">
              <a:buFont typeface="+mj-lt"/>
              <a:buAutoNum type="arabicPeriod"/>
            </a:pPr>
            <a:r>
              <a:rPr lang="en-US" baseline="0" dirty="0" smtClean="0"/>
              <a:t>Also in the </a:t>
            </a:r>
            <a:r>
              <a:rPr lang="en-US" b="1" baseline="0" dirty="0" smtClean="0"/>
              <a:t>Spin</a:t>
            </a:r>
            <a:r>
              <a:rPr lang="en-US" baseline="0" dirty="0" smtClean="0"/>
              <a:t> dialog box, click the </a:t>
            </a:r>
            <a:r>
              <a:rPr lang="en-US" b="1" baseline="0" dirty="0" smtClean="0"/>
              <a:t>Timing</a:t>
            </a:r>
            <a:r>
              <a:rPr lang="en-US" baseline="0" dirty="0" smtClean="0"/>
              <a:t> tab, and then do the following:</a:t>
            </a:r>
          </a:p>
          <a:p>
            <a:pPr marL="685800" lvl="1" indent="-228600">
              <a:buFont typeface="+mj-lt"/>
              <a:buAutoNum type="arabicPeriod"/>
            </a:pPr>
            <a:r>
              <a:rPr lang="en-US" baseline="0" dirty="0" smtClean="0"/>
              <a:t>In the </a:t>
            </a:r>
            <a:r>
              <a:rPr lang="en-US" b="1" baseline="0" dirty="0" smtClean="0"/>
              <a:t>Start</a:t>
            </a:r>
            <a:r>
              <a:rPr lang="en-US" baseline="0" dirty="0" smtClean="0"/>
              <a:t> list, select </a:t>
            </a:r>
            <a:r>
              <a:rPr lang="en-US" b="1" baseline="0" dirty="0" smtClean="0"/>
              <a:t>With</a:t>
            </a:r>
            <a:r>
              <a:rPr lang="en-US" baseline="0" dirty="0" smtClean="0"/>
              <a:t> </a:t>
            </a:r>
            <a:r>
              <a:rPr lang="en-US" b="1" baseline="0" dirty="0" smtClean="0"/>
              <a:t>Previous</a:t>
            </a:r>
            <a:r>
              <a:rPr lang="en-US" baseline="0" dirty="0" smtClean="0"/>
              <a:t>.</a:t>
            </a:r>
          </a:p>
          <a:p>
            <a:pPr marL="685800" lvl="1" indent="-228600">
              <a:buFont typeface="+mj-lt"/>
              <a:buAutoNum type="arabicPeriod"/>
            </a:pPr>
            <a:r>
              <a:rPr lang="en-US" baseline="0" dirty="0" smtClean="0"/>
              <a:t>In the </a:t>
            </a:r>
            <a:r>
              <a:rPr lang="en-US" b="1" baseline="0" dirty="0" smtClean="0"/>
              <a:t>Duration</a:t>
            </a:r>
            <a:r>
              <a:rPr lang="en-US" baseline="0" dirty="0" smtClean="0"/>
              <a:t> box, enter </a:t>
            </a:r>
            <a:r>
              <a:rPr lang="en-US" b="1" baseline="0" dirty="0" smtClean="0"/>
              <a:t>20</a:t>
            </a:r>
            <a:r>
              <a:rPr lang="en-US" baseline="0" dirty="0" smtClean="0"/>
              <a:t> sec.</a:t>
            </a:r>
          </a:p>
          <a:p>
            <a:pPr marL="228600" lvl="0" indent="-228600">
              <a:buFont typeface="+mj-lt"/>
              <a:buAutoNum type="arabicPeriod"/>
            </a:pPr>
            <a:r>
              <a:rPr lang="en-US" dirty="0" smtClean="0"/>
              <a:t>Select the small oval</a:t>
            </a:r>
            <a:r>
              <a:rPr lang="en-US" baseline="0" dirty="0" smtClean="0"/>
              <a:t> at the top edge of the freeform shape. On the </a:t>
            </a:r>
            <a:r>
              <a:rPr lang="en-US" b="1" baseline="0" dirty="0" smtClean="0"/>
              <a:t>Animations</a:t>
            </a:r>
            <a:r>
              <a:rPr lang="en-US" baseline="0" dirty="0" smtClean="0"/>
              <a:t> tab, in the </a:t>
            </a:r>
            <a:r>
              <a:rPr lang="en-US" b="1" baseline="0" dirty="0" smtClean="0"/>
              <a:t>Advanced</a:t>
            </a:r>
            <a:r>
              <a:rPr lang="en-US" baseline="0" dirty="0" smtClean="0"/>
              <a:t> </a:t>
            </a:r>
            <a:r>
              <a:rPr lang="en-US" b="1" baseline="0" dirty="0" smtClean="0"/>
              <a:t>Animation</a:t>
            </a:r>
            <a:r>
              <a:rPr lang="en-US" baseline="0" dirty="0" smtClean="0"/>
              <a:t> group, click </a:t>
            </a:r>
            <a:r>
              <a:rPr lang="en-US" b="1" baseline="0" dirty="0" smtClean="0"/>
              <a:t>Add</a:t>
            </a:r>
            <a:r>
              <a:rPr lang="en-US" baseline="0" dirty="0" smtClean="0"/>
              <a:t> </a:t>
            </a:r>
            <a:r>
              <a:rPr lang="en-US" b="1" baseline="0" dirty="0" smtClean="0"/>
              <a:t>Animation</a:t>
            </a:r>
            <a:r>
              <a:rPr lang="en-US" baseline="0" dirty="0" smtClean="0"/>
              <a:t>, under </a:t>
            </a:r>
            <a:r>
              <a:rPr lang="en-US" b="1" baseline="0" dirty="0" smtClean="0"/>
              <a:t>Motion Paths</a:t>
            </a:r>
            <a:r>
              <a:rPr lang="en-US" baseline="0" dirty="0" smtClean="0"/>
              <a:t>, click </a:t>
            </a:r>
            <a:r>
              <a:rPr lang="en-US" b="1" baseline="0" dirty="0" smtClean="0"/>
              <a:t>Shapes</a:t>
            </a:r>
            <a:r>
              <a:rPr lang="en-US" baseline="0" dirty="0" smtClean="0"/>
              <a:t>.</a:t>
            </a:r>
          </a:p>
          <a:p>
            <a:pPr marL="228600" lvl="0" indent="-228600">
              <a:buFont typeface="+mj-lt"/>
              <a:buAutoNum type="arabicPeriod"/>
            </a:pPr>
            <a:r>
              <a:rPr lang="en-US" baseline="0" dirty="0" smtClean="0"/>
              <a:t>On the slide, drag the bottom, left, and right sides of the motion path so that it matches the inside edge of the freeform shape.</a:t>
            </a:r>
            <a:endParaRPr lang="en-US" dirty="0" smtClean="0"/>
          </a:p>
          <a:p>
            <a:pPr marL="228600" indent="-228600">
              <a:buFont typeface="+mj-lt"/>
              <a:buAutoNum type="arabicPeriod"/>
            </a:pPr>
            <a:r>
              <a:rPr lang="en-US" dirty="0" smtClean="0"/>
              <a:t>Also on the </a:t>
            </a:r>
            <a:r>
              <a:rPr lang="en-US" b="1" dirty="0" smtClean="0"/>
              <a:t>Animations</a:t>
            </a:r>
            <a:r>
              <a:rPr lang="en-US" dirty="0" smtClean="0"/>
              <a:t> tab, in the </a:t>
            </a:r>
            <a:r>
              <a:rPr lang="en-US" b="1" dirty="0" smtClean="0"/>
              <a:t>Animation</a:t>
            </a:r>
            <a:r>
              <a:rPr lang="en-US" dirty="0" smtClean="0"/>
              <a:t> group, click</a:t>
            </a:r>
            <a:r>
              <a:rPr lang="en-US" baseline="0" dirty="0" smtClean="0"/>
              <a:t> the </a:t>
            </a:r>
            <a:r>
              <a:rPr lang="en-US" b="1" baseline="0" dirty="0" smtClean="0"/>
              <a:t>Show Additional Effects Options </a:t>
            </a:r>
            <a:r>
              <a:rPr lang="en-US" baseline="0" dirty="0" smtClean="0"/>
              <a:t>dialog box launcher. In the </a:t>
            </a:r>
            <a:r>
              <a:rPr lang="en-US" b="1" baseline="0" dirty="0" smtClean="0"/>
              <a:t>Circle </a:t>
            </a:r>
            <a:r>
              <a:rPr lang="en-US" baseline="0" dirty="0" smtClean="0"/>
              <a:t>dialog box, on the Effect tab, do the following:</a:t>
            </a:r>
          </a:p>
          <a:p>
            <a:pPr marL="685800" lvl="1" indent="-228600">
              <a:buFont typeface="+mj-lt"/>
              <a:buAutoNum type="arabicPeriod"/>
            </a:pPr>
            <a:r>
              <a:rPr lang="en-US" baseline="0" dirty="0" smtClean="0"/>
              <a:t>In the </a:t>
            </a:r>
            <a:r>
              <a:rPr lang="en-US" b="1" baseline="0" dirty="0" smtClean="0"/>
              <a:t>Smooth</a:t>
            </a:r>
            <a:r>
              <a:rPr lang="en-US" baseline="0" dirty="0" smtClean="0"/>
              <a:t> </a:t>
            </a:r>
            <a:r>
              <a:rPr lang="en-US" b="1" baseline="0" dirty="0" smtClean="0"/>
              <a:t>start</a:t>
            </a:r>
            <a:r>
              <a:rPr lang="en-US" baseline="0" dirty="0" smtClean="0"/>
              <a:t> box, enter </a:t>
            </a:r>
            <a:r>
              <a:rPr lang="en-US" b="1" baseline="0" dirty="0" smtClean="0"/>
              <a:t>5 sec</a:t>
            </a:r>
            <a:r>
              <a:rPr lang="en-US" baseline="0" dirty="0" smtClean="0"/>
              <a:t>.</a:t>
            </a:r>
          </a:p>
          <a:p>
            <a:pPr marL="685800" lvl="1" indent="-228600">
              <a:buFont typeface="+mj-lt"/>
              <a:buAutoNum type="arabicPeriod"/>
            </a:pPr>
            <a:r>
              <a:rPr lang="en-US" baseline="0" dirty="0" smtClean="0"/>
              <a:t>In the </a:t>
            </a:r>
            <a:r>
              <a:rPr lang="en-US" b="1" baseline="0" dirty="0" smtClean="0"/>
              <a:t>Smooth end </a:t>
            </a:r>
            <a:r>
              <a:rPr lang="en-US" baseline="0" dirty="0" smtClean="0"/>
              <a:t>box, enter </a:t>
            </a:r>
            <a:r>
              <a:rPr lang="en-US" b="1" baseline="0" dirty="0" smtClean="0"/>
              <a:t>5 sec</a:t>
            </a:r>
            <a:r>
              <a:rPr lang="en-US" baseline="0" dirty="0" smtClean="0"/>
              <a:t>.</a:t>
            </a:r>
          </a:p>
          <a:p>
            <a:pPr marL="228600" lvl="0" indent="-228600">
              <a:buFont typeface="+mj-lt"/>
              <a:buAutoNum type="arabicPeriod"/>
            </a:pPr>
            <a:r>
              <a:rPr lang="en-US" baseline="0" dirty="0" smtClean="0"/>
              <a:t>Also in the </a:t>
            </a:r>
            <a:r>
              <a:rPr lang="en-US" b="1" baseline="0" dirty="0" smtClean="0"/>
              <a:t>Spin</a:t>
            </a:r>
            <a:r>
              <a:rPr lang="en-US" baseline="0" dirty="0" smtClean="0"/>
              <a:t> dialog box, click the </a:t>
            </a:r>
            <a:r>
              <a:rPr lang="en-US" b="1" baseline="0" dirty="0" smtClean="0"/>
              <a:t>Timing</a:t>
            </a:r>
            <a:r>
              <a:rPr lang="en-US" baseline="0" dirty="0" smtClean="0"/>
              <a:t> tab, and then do the following:</a:t>
            </a:r>
          </a:p>
          <a:p>
            <a:pPr marL="685800" lvl="1" indent="-228600">
              <a:buFont typeface="+mj-lt"/>
              <a:buAutoNum type="arabicPeriod"/>
            </a:pPr>
            <a:r>
              <a:rPr lang="en-US" baseline="0" dirty="0" smtClean="0"/>
              <a:t>In the </a:t>
            </a:r>
            <a:r>
              <a:rPr lang="en-US" b="1" baseline="0" dirty="0" smtClean="0"/>
              <a:t>Start</a:t>
            </a:r>
            <a:r>
              <a:rPr lang="en-US" baseline="0" dirty="0" smtClean="0"/>
              <a:t> list, select </a:t>
            </a:r>
            <a:r>
              <a:rPr lang="en-US" b="1" baseline="0" dirty="0" smtClean="0"/>
              <a:t>With</a:t>
            </a:r>
            <a:r>
              <a:rPr lang="en-US" baseline="0" dirty="0" smtClean="0"/>
              <a:t> </a:t>
            </a:r>
            <a:r>
              <a:rPr lang="en-US" b="1" baseline="0" dirty="0" smtClean="0"/>
              <a:t>Previous</a:t>
            </a:r>
            <a:r>
              <a:rPr lang="en-US" baseline="0" dirty="0" smtClean="0"/>
              <a:t>.</a:t>
            </a:r>
          </a:p>
          <a:p>
            <a:pPr marL="685800" lvl="1" indent="-228600">
              <a:buFont typeface="+mj-lt"/>
              <a:buAutoNum type="arabicPeriod"/>
            </a:pPr>
            <a:r>
              <a:rPr lang="en-US" baseline="0" dirty="0" smtClean="0"/>
              <a:t>In the </a:t>
            </a:r>
            <a:r>
              <a:rPr lang="en-US" b="1" baseline="0" dirty="0" smtClean="0"/>
              <a:t>Duration</a:t>
            </a:r>
            <a:r>
              <a:rPr lang="en-US" baseline="0" dirty="0" smtClean="0"/>
              <a:t> box, enter </a:t>
            </a:r>
            <a:r>
              <a:rPr lang="en-US" b="1" baseline="0" dirty="0" smtClean="0"/>
              <a:t>20</a:t>
            </a:r>
            <a:r>
              <a:rPr lang="en-US" baseline="0" dirty="0" smtClean="0"/>
              <a:t> sec.</a:t>
            </a:r>
          </a:p>
          <a:p>
            <a:endParaRPr lang="en-US" baseline="0" dirty="0" smtClean="0"/>
          </a:p>
          <a:p>
            <a:r>
              <a:rPr lang="en-US" baseline="0" dirty="0" smtClean="0"/>
              <a:t>To reproduce the background effects on this slide, do the following:</a:t>
            </a:r>
          </a:p>
          <a:p>
            <a:r>
              <a:rPr lang="en-US" baseline="0" dirty="0" smtClean="0"/>
              <a:t>On the </a:t>
            </a:r>
            <a:r>
              <a:rPr lang="en-US" b="1" baseline="0" dirty="0" smtClean="0"/>
              <a:t>Design</a:t>
            </a:r>
            <a:r>
              <a:rPr lang="en-US" baseline="0" dirty="0" smtClean="0"/>
              <a:t> tab, in the </a:t>
            </a:r>
            <a:r>
              <a:rPr lang="en-US" b="1" baseline="0" dirty="0" smtClean="0"/>
              <a:t>Background</a:t>
            </a:r>
            <a:r>
              <a:rPr lang="en-US" baseline="0" dirty="0" smtClean="0"/>
              <a:t> group, click </a:t>
            </a:r>
            <a:r>
              <a:rPr lang="en-US" b="1" baseline="0" dirty="0" smtClean="0"/>
              <a:t>Background</a:t>
            </a:r>
            <a:r>
              <a:rPr lang="en-US" baseline="0" dirty="0" smtClean="0"/>
              <a:t> </a:t>
            </a:r>
            <a:r>
              <a:rPr lang="en-US" b="1" baseline="0" dirty="0" smtClean="0"/>
              <a:t>Styles</a:t>
            </a:r>
            <a:r>
              <a:rPr lang="en-US" baseline="0" dirty="0" smtClean="0"/>
              <a:t>, and then click </a:t>
            </a:r>
            <a:r>
              <a:rPr lang="en-US" b="1" baseline="0" dirty="0" smtClean="0"/>
              <a:t>Style</a:t>
            </a:r>
            <a:r>
              <a:rPr lang="en-US" baseline="0" dirty="0" smtClean="0"/>
              <a:t> </a:t>
            </a:r>
            <a:r>
              <a:rPr lang="en-US" b="1" baseline="0" dirty="0" smtClean="0"/>
              <a:t>9.</a:t>
            </a:r>
          </a:p>
          <a:p>
            <a:endParaRPr lang="en-US"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smtClean="0"/>
          </a:p>
        </p:txBody>
      </p:sp>
      <p:sp>
        <p:nvSpPr>
          <p:cNvPr id="4" name="Slide Number Placeholder 3"/>
          <p:cNvSpPr>
            <a:spLocks noGrp="1"/>
          </p:cNvSpPr>
          <p:nvPr>
            <p:ph type="sldNum" sz="quarter" idx="10"/>
          </p:nvPr>
        </p:nvSpPr>
        <p:spPr/>
        <p:txBody>
          <a:bodyPr/>
          <a:lstStyle/>
          <a:p>
            <a:fld id="{9D18605C-6FF0-4909-92D7-A9C6F11DB555}" type="slidenum">
              <a:rPr lang="en-US" smtClean="0"/>
              <a:t>1</a:t>
            </a:fld>
            <a:endParaRPr lang="en-US"/>
          </a:p>
        </p:txBody>
      </p:sp>
    </p:spTree>
    <p:extLst>
      <p:ext uri="{BB962C8B-B14F-4D97-AF65-F5344CB8AC3E}">
        <p14:creationId xmlns:p14="http://schemas.microsoft.com/office/powerpoint/2010/main" val="2283462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D926F0-EC2C-4430-9D15-D5FF664D35E9}" type="datetimeFigureOut">
              <a:rPr lang="en-US" smtClean="0"/>
              <a:t>3/7/2016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086C87-65DB-4043-9072-335CC7C491F5}" type="slidenum">
              <a:rPr lang="en-US" smtClean="0"/>
              <a:t>‹#›</a:t>
            </a:fld>
            <a:endParaRPr lang="en-US"/>
          </a:p>
        </p:txBody>
      </p:sp>
    </p:spTree>
    <p:extLst>
      <p:ext uri="{BB962C8B-B14F-4D97-AF65-F5344CB8AC3E}">
        <p14:creationId xmlns:p14="http://schemas.microsoft.com/office/powerpoint/2010/main" val="48012409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D926F0-EC2C-4430-9D15-D5FF664D35E9}" type="datetimeFigureOut">
              <a:rPr lang="en-US" smtClean="0"/>
              <a:t>3/7/2016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086C87-65DB-4043-9072-335CC7C491F5}" type="slidenum">
              <a:rPr lang="en-US" smtClean="0"/>
              <a:t>‹#›</a:t>
            </a:fld>
            <a:endParaRPr lang="en-US"/>
          </a:p>
        </p:txBody>
      </p:sp>
    </p:spTree>
    <p:extLst>
      <p:ext uri="{BB962C8B-B14F-4D97-AF65-F5344CB8AC3E}">
        <p14:creationId xmlns:p14="http://schemas.microsoft.com/office/powerpoint/2010/main" val="2619148789"/>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a:spLocks/>
          </p:cNvSpPr>
          <p:nvPr/>
        </p:nvSpPr>
        <p:spPr>
          <a:xfrm>
            <a:off x="4274820" y="533400"/>
            <a:ext cx="594360" cy="594360"/>
          </a:xfrm>
          <a:prstGeom prst="ellipse">
            <a:avLst/>
          </a:prstGeom>
          <a:blipFill>
            <a:blip r:embed="rId3">
              <a:grayscl/>
              <a:extLst>
                <a:ext uri="{BEBA8EAE-BF5A-486C-A8C5-ECC9F3942E4B}">
                  <a14:imgProps xmlns:a14="http://schemas.microsoft.com/office/drawing/2010/main">
                    <a14:imgLayer r:embed="rId4">
                      <a14:imgEffect>
                        <a14:brightnessContrast contrast="20000"/>
                      </a14:imgEffect>
                    </a14:imgLayer>
                  </a14:imgProps>
                </a:ext>
              </a:extLst>
            </a:blip>
            <a:tile tx="0" ty="0" sx="100000" sy="100000" flip="none" algn="tl"/>
          </a:blipFill>
          <a:ln>
            <a:noFill/>
          </a:ln>
          <a:effectLst>
            <a:outerShdw blurRad="127000" dist="38100" dir="8100000" algn="tr" rotWithShape="0">
              <a:prstClr val="black">
                <a:alpha val="40000"/>
              </a:prstClr>
            </a:outerShdw>
          </a:effectLst>
          <a:scene3d>
            <a:camera prst="orthographicFront"/>
            <a:lightRig rig="sof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a:ext>
            </a:extLst>
          </a:blip>
          <a:stretch>
            <a:fillRect/>
          </a:stretch>
        </p:blipFill>
        <p:spPr>
          <a:xfrm>
            <a:off x="1920240" y="950181"/>
            <a:ext cx="5303520" cy="4957638"/>
          </a:xfrm>
          <a:prstGeom prst="ellipse">
            <a:avLst/>
          </a:prstGeom>
        </p:spPr>
      </p:pic>
      <p:sp>
        <p:nvSpPr>
          <p:cNvPr id="1091" name="Oval 1090"/>
          <p:cNvSpPr>
            <a:spLocks noChangeAspect="1"/>
          </p:cNvSpPr>
          <p:nvPr/>
        </p:nvSpPr>
        <p:spPr>
          <a:xfrm>
            <a:off x="1828800" y="685800"/>
            <a:ext cx="5486400" cy="5486400"/>
          </a:xfrm>
          <a:custGeom>
            <a:avLst/>
            <a:gdLst/>
            <a:ahLst/>
            <a:cxnLst/>
            <a:rect l="l" t="t" r="r" b="b"/>
            <a:pathLst>
              <a:path w="5486400" h="5486400">
                <a:moveTo>
                  <a:pt x="2745148" y="152401"/>
                </a:moveTo>
                <a:cubicBezTo>
                  <a:pt x="1825091" y="151709"/>
                  <a:pt x="973686" y="639022"/>
                  <a:pt x="508292" y="1432693"/>
                </a:cubicBezTo>
                <a:lnTo>
                  <a:pt x="2743200" y="2743200"/>
                </a:lnTo>
                <a:lnTo>
                  <a:pt x="4980077" y="1436054"/>
                </a:lnTo>
                <a:cubicBezTo>
                  <a:pt x="4515877" y="641684"/>
                  <a:pt x="3665205" y="153093"/>
                  <a:pt x="2745148" y="152401"/>
                </a:cubicBezTo>
                <a:close/>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a:blipFill>
            <a:blip r:embed="rId3">
              <a:grayscl/>
              <a:extLst>
                <a:ext uri="{BEBA8EAE-BF5A-486C-A8C5-ECC9F3942E4B}">
                  <a14:imgProps xmlns:a14="http://schemas.microsoft.com/office/drawing/2010/main">
                    <a14:imgLayer r:embed="rId4">
                      <a14:imgEffect>
                        <a14:brightnessContrast contrast="20000"/>
                      </a14:imgEffect>
                    </a14:imgLayer>
                  </a14:imgProps>
                </a:ext>
              </a:extLst>
            </a:blip>
            <a:tile tx="0" ty="0" sx="100000" sy="100000" flip="none" algn="tl"/>
          </a:blipFill>
          <a:ln>
            <a:noFill/>
          </a:ln>
          <a:effectLst>
            <a:outerShdw blurRad="127000" dist="38100" dir="8100000" algn="tr" rotWithShape="0">
              <a:prstClr val="black">
                <a:alpha val="40000"/>
              </a:prstClr>
            </a:outerShdw>
          </a:effectLst>
          <a:scene3d>
            <a:camera prst="orthographicFront"/>
            <a:lightRig rig="sof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495800" y="3352800"/>
            <a:ext cx="152400" cy="1524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nut 5"/>
          <p:cNvSpPr>
            <a:spLocks noChangeAspect="1"/>
          </p:cNvSpPr>
          <p:nvPr/>
        </p:nvSpPr>
        <p:spPr>
          <a:xfrm>
            <a:off x="4457700" y="3314700"/>
            <a:ext cx="228600" cy="228600"/>
          </a:xfrm>
          <a:prstGeom prst="donut">
            <a:avLst/>
          </a:prstGeom>
          <a:gradFill>
            <a:gsLst>
              <a:gs pos="0">
                <a:srgbClr val="FFFFFF"/>
              </a:gs>
              <a:gs pos="7001">
                <a:srgbClr val="E6E6E6"/>
              </a:gs>
              <a:gs pos="32001">
                <a:srgbClr val="7D8496"/>
              </a:gs>
              <a:gs pos="47000">
                <a:srgbClr val="E6E6E6"/>
              </a:gs>
              <a:gs pos="85001">
                <a:srgbClr val="7D8496"/>
              </a:gs>
              <a:gs pos="100000">
                <a:srgbClr val="E6E6E6"/>
              </a:gs>
            </a:gsLst>
            <a:lin ang="2700000" scaled="0"/>
          </a:gradFill>
          <a:ln>
            <a:noFill/>
          </a:ln>
          <a:effectLst>
            <a:innerShdw blurRad="63500" dist="76200" dir="18900000">
              <a:prstClr val="black">
                <a:alpha val="44000"/>
              </a:prstClr>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2095500" y="3733800"/>
            <a:ext cx="4953000" cy="1754326"/>
          </a:xfrm>
          <a:prstGeom prst="rect">
            <a:avLst/>
          </a:prstGeom>
          <a:noFill/>
        </p:spPr>
        <p:txBody>
          <a:bodyPr wrap="square" rtlCol="0">
            <a:spAutoFit/>
          </a:bodyPr>
          <a:lstStyle/>
          <a:p>
            <a:pPr algn="ctr"/>
            <a:r>
              <a:rPr lang="en-US" sz="3600" dirty="0" smtClean="0"/>
              <a:t>A Small European Atlas</a:t>
            </a:r>
          </a:p>
          <a:p>
            <a:pPr algn="ctr"/>
            <a:r>
              <a:rPr lang="en-US" sz="3600" dirty="0" smtClean="0"/>
              <a:t>Geography 1002</a:t>
            </a:r>
          </a:p>
          <a:p>
            <a:pPr algn="ctr"/>
            <a:r>
              <a:rPr lang="en-US" sz="3600" dirty="0" smtClean="0"/>
              <a:t>2016 CE</a:t>
            </a:r>
            <a:endParaRPr lang="en-US" sz="3600" dirty="0"/>
          </a:p>
        </p:txBody>
      </p:sp>
    </p:spTree>
    <p:extLst>
      <p:ext uri="{BB962C8B-B14F-4D97-AF65-F5344CB8AC3E}">
        <p14:creationId xmlns:p14="http://schemas.microsoft.com/office/powerpoint/2010/main" val="359225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25000" decel="25000" fill="hold" nodeType="withEffect">
                                  <p:stCondLst>
                                    <p:cond delay="0"/>
                                  </p:stCondLst>
                                  <p:childTnLst>
                                    <p:animRot by="21600000">
                                      <p:cBhvr>
                                        <p:cTn id="6" dur="20000" fill="hold"/>
                                        <p:tgtEl>
                                          <p:spTgt spid="5"/>
                                        </p:tgtEl>
                                        <p:attrNameLst>
                                          <p:attrName>r</p:attrName>
                                        </p:attrNameLst>
                                      </p:cBhvr>
                                    </p:animRot>
                                  </p:childTnLst>
                                </p:cTn>
                              </p:par>
                              <p:par>
                                <p:cTn id="7" presetID="1" presetClass="path" presetSubtype="0" accel="25000" decel="25000" fill="hold" grpId="0" nodeType="withEffect">
                                  <p:stCondLst>
                                    <p:cond delay="0"/>
                                  </p:stCondLst>
                                  <p:childTnLst>
                                    <p:animMotion origin="layout" path="M 0 -2.82146E-6 C 0.15556 -2.82146E-6 0.28333 0.16813 0.28333 0.3772 C 0.28333 0.58603 0.15556 0.75602 0 0.75602 C -0.1566 0.75602 -0.28333 0.58603 -0.28333 0.3772 C -0.28333 0.16813 -0.1566 -2.82146E-6 0 -2.82146E-6 Z " pathEditMode="relative" rAng="0" ptsTypes="fffff">
                                      <p:cBhvr>
                                        <p:cTn id="8" dur="20000" fill="hold"/>
                                        <p:tgtEl>
                                          <p:spTgt spid="8"/>
                                        </p:tgtEl>
                                        <p:attrNameLst>
                                          <p:attrName>ppt_x</p:attrName>
                                          <p:attrName>ppt_y</p:attrName>
                                        </p:attrNameLst>
                                      </p:cBhvr>
                                      <p:rCtr x="0" y="377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771" y="228600"/>
            <a:ext cx="9144000" cy="6412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7364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551" y="152400"/>
            <a:ext cx="9220200" cy="6522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4472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
            <a:ext cx="9143999" cy="678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8270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57200"/>
            <a:ext cx="9144000" cy="5928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9284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0"/>
            <a:ext cx="79310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5305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0"/>
            <a:ext cx="8296275" cy="6871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612294" y="5417976"/>
            <a:ext cx="1845906" cy="646331"/>
          </a:xfrm>
          <a:prstGeom prst="rect">
            <a:avLst/>
          </a:prstGeom>
          <a:noFill/>
          <a:ln w="25400">
            <a:solidFill>
              <a:schemeClr val="tx1"/>
            </a:solidFill>
          </a:ln>
        </p:spPr>
        <p:txBody>
          <a:bodyPr wrap="square" rtlCol="0">
            <a:spAutoFit/>
          </a:bodyPr>
          <a:lstStyle/>
          <a:p>
            <a:r>
              <a:rPr lang="en-US" b="1" dirty="0" smtClean="0"/>
              <a:t>Regions of the European Realm</a:t>
            </a:r>
            <a:endParaRPr lang="en-US" b="1" dirty="0"/>
          </a:p>
        </p:txBody>
      </p:sp>
    </p:spTree>
    <p:extLst>
      <p:ext uri="{BB962C8B-B14F-4D97-AF65-F5344CB8AC3E}">
        <p14:creationId xmlns:p14="http://schemas.microsoft.com/office/powerpoint/2010/main" val="44087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 y="9331"/>
            <a:ext cx="8128984" cy="6848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0" y="6019800"/>
            <a:ext cx="2286000" cy="646331"/>
          </a:xfrm>
          <a:prstGeom prst="rect">
            <a:avLst/>
          </a:prstGeom>
          <a:noFill/>
        </p:spPr>
        <p:txBody>
          <a:bodyPr wrap="square" rtlCol="0">
            <a:spAutoFit/>
          </a:bodyPr>
          <a:lstStyle/>
          <a:p>
            <a:r>
              <a:rPr lang="en-US" dirty="0" smtClean="0"/>
              <a:t>A Different Version of European Regions</a:t>
            </a:r>
            <a:endParaRPr lang="en-US" dirty="0"/>
          </a:p>
        </p:txBody>
      </p:sp>
    </p:spTree>
    <p:extLst>
      <p:ext uri="{BB962C8B-B14F-4D97-AF65-F5344CB8AC3E}">
        <p14:creationId xmlns:p14="http://schemas.microsoft.com/office/powerpoint/2010/main" val="473032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8559" y="34213"/>
            <a:ext cx="8510799"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657600" y="1600200"/>
            <a:ext cx="1676400" cy="646331"/>
          </a:xfrm>
          <a:prstGeom prst="rect">
            <a:avLst/>
          </a:prstGeom>
          <a:noFill/>
        </p:spPr>
        <p:txBody>
          <a:bodyPr wrap="square" rtlCol="0">
            <a:spAutoFit/>
          </a:bodyPr>
          <a:lstStyle/>
          <a:p>
            <a:r>
              <a:rPr lang="en-US" b="1" dirty="0" smtClean="0">
                <a:solidFill>
                  <a:schemeClr val="tx2">
                    <a:lumMod val="60000"/>
                    <a:lumOff val="40000"/>
                  </a:schemeClr>
                </a:solidFill>
              </a:rPr>
              <a:t>Nordic or Scandinavian</a:t>
            </a:r>
            <a:endParaRPr lang="en-US" b="1" dirty="0">
              <a:solidFill>
                <a:schemeClr val="tx2">
                  <a:lumMod val="60000"/>
                  <a:lumOff val="40000"/>
                </a:schemeClr>
              </a:solidFill>
            </a:endParaRPr>
          </a:p>
        </p:txBody>
      </p:sp>
      <p:sp>
        <p:nvSpPr>
          <p:cNvPr id="3" name="TextBox 2"/>
          <p:cNvSpPr txBox="1"/>
          <p:nvPr/>
        </p:nvSpPr>
        <p:spPr>
          <a:xfrm>
            <a:off x="5029200" y="4934634"/>
            <a:ext cx="914400" cy="646331"/>
          </a:xfrm>
          <a:prstGeom prst="rect">
            <a:avLst/>
          </a:prstGeom>
          <a:noFill/>
        </p:spPr>
        <p:txBody>
          <a:bodyPr wrap="square" rtlCol="0">
            <a:spAutoFit/>
          </a:bodyPr>
          <a:lstStyle/>
          <a:p>
            <a:r>
              <a:rPr lang="en-US" dirty="0" smtClean="0"/>
              <a:t>Eastern Europe</a:t>
            </a:r>
            <a:endParaRPr lang="en-US" dirty="0"/>
          </a:p>
        </p:txBody>
      </p:sp>
      <p:sp>
        <p:nvSpPr>
          <p:cNvPr id="4" name="TextBox 3"/>
          <p:cNvSpPr txBox="1"/>
          <p:nvPr/>
        </p:nvSpPr>
        <p:spPr>
          <a:xfrm>
            <a:off x="3124200" y="4278868"/>
            <a:ext cx="1698285" cy="369332"/>
          </a:xfrm>
          <a:prstGeom prst="rect">
            <a:avLst/>
          </a:prstGeom>
          <a:noFill/>
        </p:spPr>
        <p:txBody>
          <a:bodyPr wrap="none" rtlCol="0">
            <a:spAutoFit/>
          </a:bodyPr>
          <a:lstStyle/>
          <a:p>
            <a:r>
              <a:rPr lang="en-US" dirty="0" smtClean="0"/>
              <a:t>Western Europe</a:t>
            </a:r>
            <a:endParaRPr lang="en-US" dirty="0"/>
          </a:p>
        </p:txBody>
      </p:sp>
      <p:sp>
        <p:nvSpPr>
          <p:cNvPr id="5" name="TextBox 4"/>
          <p:cNvSpPr txBox="1"/>
          <p:nvPr/>
        </p:nvSpPr>
        <p:spPr>
          <a:xfrm rot="1018879">
            <a:off x="2650784" y="5896665"/>
            <a:ext cx="4343400" cy="369332"/>
          </a:xfrm>
          <a:prstGeom prst="rect">
            <a:avLst/>
          </a:prstGeom>
          <a:noFill/>
        </p:spPr>
        <p:txBody>
          <a:bodyPr wrap="square" rtlCol="0">
            <a:spAutoFit/>
          </a:bodyPr>
          <a:lstStyle/>
          <a:p>
            <a:r>
              <a:rPr lang="en-US" spc="600" dirty="0" smtClean="0"/>
              <a:t>Southern Europe</a:t>
            </a:r>
            <a:endParaRPr lang="en-US" spc="600" dirty="0"/>
          </a:p>
        </p:txBody>
      </p:sp>
      <p:sp>
        <p:nvSpPr>
          <p:cNvPr id="18" name="Freeform 17"/>
          <p:cNvSpPr/>
          <p:nvPr/>
        </p:nvSpPr>
        <p:spPr>
          <a:xfrm>
            <a:off x="5439747" y="4021494"/>
            <a:ext cx="1717505" cy="923730"/>
          </a:xfrm>
          <a:custGeom>
            <a:avLst/>
            <a:gdLst>
              <a:gd name="connsiteX0" fmla="*/ 0 w 1717505"/>
              <a:gd name="connsiteY0" fmla="*/ 0 h 923730"/>
              <a:gd name="connsiteX1" fmla="*/ 46653 w 1717505"/>
              <a:gd name="connsiteY1" fmla="*/ 18661 h 923730"/>
              <a:gd name="connsiteX2" fmla="*/ 83975 w 1717505"/>
              <a:gd name="connsiteY2" fmla="*/ 74645 h 923730"/>
              <a:gd name="connsiteX3" fmla="*/ 130629 w 1717505"/>
              <a:gd name="connsiteY3" fmla="*/ 130628 h 923730"/>
              <a:gd name="connsiteX4" fmla="*/ 158620 w 1717505"/>
              <a:gd name="connsiteY4" fmla="*/ 186612 h 923730"/>
              <a:gd name="connsiteX5" fmla="*/ 177282 w 1717505"/>
              <a:gd name="connsiteY5" fmla="*/ 242596 h 923730"/>
              <a:gd name="connsiteX6" fmla="*/ 186612 w 1717505"/>
              <a:gd name="connsiteY6" fmla="*/ 270588 h 923730"/>
              <a:gd name="connsiteX7" fmla="*/ 205273 w 1717505"/>
              <a:gd name="connsiteY7" fmla="*/ 298579 h 923730"/>
              <a:gd name="connsiteX8" fmla="*/ 214604 w 1717505"/>
              <a:gd name="connsiteY8" fmla="*/ 345233 h 923730"/>
              <a:gd name="connsiteX9" fmla="*/ 233265 w 1717505"/>
              <a:gd name="connsiteY9" fmla="*/ 373224 h 923730"/>
              <a:gd name="connsiteX10" fmla="*/ 251926 w 1717505"/>
              <a:gd name="connsiteY10" fmla="*/ 391886 h 923730"/>
              <a:gd name="connsiteX11" fmla="*/ 391886 w 1717505"/>
              <a:gd name="connsiteY11" fmla="*/ 419877 h 923730"/>
              <a:gd name="connsiteX12" fmla="*/ 438539 w 1717505"/>
              <a:gd name="connsiteY12" fmla="*/ 429208 h 923730"/>
              <a:gd name="connsiteX13" fmla="*/ 522514 w 1717505"/>
              <a:gd name="connsiteY13" fmla="*/ 438539 h 923730"/>
              <a:gd name="connsiteX14" fmla="*/ 587829 w 1717505"/>
              <a:gd name="connsiteY14" fmla="*/ 447869 h 923730"/>
              <a:gd name="connsiteX15" fmla="*/ 746449 w 1717505"/>
              <a:gd name="connsiteY15" fmla="*/ 438539 h 923730"/>
              <a:gd name="connsiteX16" fmla="*/ 793102 w 1717505"/>
              <a:gd name="connsiteY16" fmla="*/ 401216 h 923730"/>
              <a:gd name="connsiteX17" fmla="*/ 858416 w 1717505"/>
              <a:gd name="connsiteY17" fmla="*/ 373224 h 923730"/>
              <a:gd name="connsiteX18" fmla="*/ 1045029 w 1717505"/>
              <a:gd name="connsiteY18" fmla="*/ 382555 h 923730"/>
              <a:gd name="connsiteX19" fmla="*/ 1091682 w 1717505"/>
              <a:gd name="connsiteY19" fmla="*/ 391886 h 923730"/>
              <a:gd name="connsiteX20" fmla="*/ 1129004 w 1717505"/>
              <a:gd name="connsiteY20" fmla="*/ 438539 h 923730"/>
              <a:gd name="connsiteX21" fmla="*/ 1184988 w 1717505"/>
              <a:gd name="connsiteY21" fmla="*/ 457200 h 923730"/>
              <a:gd name="connsiteX22" fmla="*/ 1212980 w 1717505"/>
              <a:gd name="connsiteY22" fmla="*/ 485192 h 923730"/>
              <a:gd name="connsiteX23" fmla="*/ 1324947 w 1717505"/>
              <a:gd name="connsiteY23" fmla="*/ 503853 h 923730"/>
              <a:gd name="connsiteX24" fmla="*/ 1408922 w 1717505"/>
              <a:gd name="connsiteY24" fmla="*/ 522514 h 923730"/>
              <a:gd name="connsiteX25" fmla="*/ 1474237 w 1717505"/>
              <a:gd name="connsiteY25" fmla="*/ 531845 h 923730"/>
              <a:gd name="connsiteX26" fmla="*/ 1530220 w 1717505"/>
              <a:gd name="connsiteY26" fmla="*/ 541175 h 923730"/>
              <a:gd name="connsiteX27" fmla="*/ 1558212 w 1717505"/>
              <a:gd name="connsiteY27" fmla="*/ 559837 h 923730"/>
              <a:gd name="connsiteX28" fmla="*/ 1623526 w 1717505"/>
              <a:gd name="connsiteY28" fmla="*/ 587828 h 923730"/>
              <a:gd name="connsiteX29" fmla="*/ 1651518 w 1717505"/>
              <a:gd name="connsiteY29" fmla="*/ 634482 h 923730"/>
              <a:gd name="connsiteX30" fmla="*/ 1679510 w 1717505"/>
              <a:gd name="connsiteY30" fmla="*/ 643812 h 923730"/>
              <a:gd name="connsiteX31" fmla="*/ 1698171 w 1717505"/>
              <a:gd name="connsiteY31" fmla="*/ 671804 h 923730"/>
              <a:gd name="connsiteX32" fmla="*/ 1716833 w 1717505"/>
              <a:gd name="connsiteY32" fmla="*/ 690465 h 923730"/>
              <a:gd name="connsiteX33" fmla="*/ 1707502 w 1717505"/>
              <a:gd name="connsiteY33" fmla="*/ 886408 h 923730"/>
              <a:gd name="connsiteX34" fmla="*/ 1688841 w 1717505"/>
              <a:gd name="connsiteY34" fmla="*/ 923730 h 92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17505" h="923730">
                <a:moveTo>
                  <a:pt x="0" y="0"/>
                </a:moveTo>
                <a:cubicBezTo>
                  <a:pt x="15551" y="6220"/>
                  <a:pt x="34135" y="7534"/>
                  <a:pt x="46653" y="18661"/>
                </a:cubicBezTo>
                <a:cubicBezTo>
                  <a:pt x="63416" y="33561"/>
                  <a:pt x="71534" y="55984"/>
                  <a:pt x="83975" y="74645"/>
                </a:cubicBezTo>
                <a:cubicBezTo>
                  <a:pt x="109954" y="113613"/>
                  <a:pt x="94711" y="94711"/>
                  <a:pt x="130629" y="130628"/>
                </a:cubicBezTo>
                <a:cubicBezTo>
                  <a:pt x="164649" y="232694"/>
                  <a:pt x="110396" y="78109"/>
                  <a:pt x="158620" y="186612"/>
                </a:cubicBezTo>
                <a:cubicBezTo>
                  <a:pt x="166609" y="204587"/>
                  <a:pt x="171062" y="223935"/>
                  <a:pt x="177282" y="242596"/>
                </a:cubicBezTo>
                <a:cubicBezTo>
                  <a:pt x="180392" y="251927"/>
                  <a:pt x="181156" y="262405"/>
                  <a:pt x="186612" y="270588"/>
                </a:cubicBezTo>
                <a:lnTo>
                  <a:pt x="205273" y="298579"/>
                </a:lnTo>
                <a:cubicBezTo>
                  <a:pt x="208383" y="314130"/>
                  <a:pt x="209035" y="330383"/>
                  <a:pt x="214604" y="345233"/>
                </a:cubicBezTo>
                <a:cubicBezTo>
                  <a:pt x="218541" y="355733"/>
                  <a:pt x="226260" y="364468"/>
                  <a:pt x="233265" y="373224"/>
                </a:cubicBezTo>
                <a:cubicBezTo>
                  <a:pt x="238760" y="380093"/>
                  <a:pt x="244058" y="387952"/>
                  <a:pt x="251926" y="391886"/>
                </a:cubicBezTo>
                <a:cubicBezTo>
                  <a:pt x="302460" y="417154"/>
                  <a:pt x="334418" y="411667"/>
                  <a:pt x="391886" y="419877"/>
                </a:cubicBezTo>
                <a:cubicBezTo>
                  <a:pt x="407586" y="422120"/>
                  <a:pt x="422839" y="426965"/>
                  <a:pt x="438539" y="429208"/>
                </a:cubicBezTo>
                <a:cubicBezTo>
                  <a:pt x="466420" y="433191"/>
                  <a:pt x="494568" y="435046"/>
                  <a:pt x="522514" y="438539"/>
                </a:cubicBezTo>
                <a:cubicBezTo>
                  <a:pt x="544337" y="441267"/>
                  <a:pt x="566057" y="444759"/>
                  <a:pt x="587829" y="447869"/>
                </a:cubicBezTo>
                <a:cubicBezTo>
                  <a:pt x="640702" y="444759"/>
                  <a:pt x="693747" y="443809"/>
                  <a:pt x="746449" y="438539"/>
                </a:cubicBezTo>
                <a:cubicBezTo>
                  <a:pt x="786815" y="434502"/>
                  <a:pt x="767006" y="427312"/>
                  <a:pt x="793102" y="401216"/>
                </a:cubicBezTo>
                <a:cubicBezTo>
                  <a:pt x="814580" y="379738"/>
                  <a:pt x="829865" y="380362"/>
                  <a:pt x="858416" y="373224"/>
                </a:cubicBezTo>
                <a:cubicBezTo>
                  <a:pt x="920620" y="376334"/>
                  <a:pt x="982945" y="377588"/>
                  <a:pt x="1045029" y="382555"/>
                </a:cubicBezTo>
                <a:cubicBezTo>
                  <a:pt x="1060837" y="383820"/>
                  <a:pt x="1077913" y="384018"/>
                  <a:pt x="1091682" y="391886"/>
                </a:cubicBezTo>
                <a:cubicBezTo>
                  <a:pt x="1183973" y="444623"/>
                  <a:pt x="1048480" y="398276"/>
                  <a:pt x="1129004" y="438539"/>
                </a:cubicBezTo>
                <a:cubicBezTo>
                  <a:pt x="1146598" y="447336"/>
                  <a:pt x="1184988" y="457200"/>
                  <a:pt x="1184988" y="457200"/>
                </a:cubicBezTo>
                <a:cubicBezTo>
                  <a:pt x="1194319" y="466531"/>
                  <a:pt x="1201523" y="478645"/>
                  <a:pt x="1212980" y="485192"/>
                </a:cubicBezTo>
                <a:cubicBezTo>
                  <a:pt x="1230239" y="495054"/>
                  <a:pt x="1324377" y="503782"/>
                  <a:pt x="1324947" y="503853"/>
                </a:cubicBezTo>
                <a:cubicBezTo>
                  <a:pt x="1358507" y="512243"/>
                  <a:pt x="1373374" y="516589"/>
                  <a:pt x="1408922" y="522514"/>
                </a:cubicBezTo>
                <a:cubicBezTo>
                  <a:pt x="1430615" y="526130"/>
                  <a:pt x="1452500" y="528501"/>
                  <a:pt x="1474237" y="531845"/>
                </a:cubicBezTo>
                <a:cubicBezTo>
                  <a:pt x="1492935" y="534722"/>
                  <a:pt x="1511559" y="538065"/>
                  <a:pt x="1530220" y="541175"/>
                </a:cubicBezTo>
                <a:cubicBezTo>
                  <a:pt x="1539551" y="547396"/>
                  <a:pt x="1547905" y="555420"/>
                  <a:pt x="1558212" y="559837"/>
                </a:cubicBezTo>
                <a:cubicBezTo>
                  <a:pt x="1642567" y="595989"/>
                  <a:pt x="1553251" y="540977"/>
                  <a:pt x="1623526" y="587828"/>
                </a:cubicBezTo>
                <a:cubicBezTo>
                  <a:pt x="1630865" y="609844"/>
                  <a:pt x="1630172" y="621675"/>
                  <a:pt x="1651518" y="634482"/>
                </a:cubicBezTo>
                <a:cubicBezTo>
                  <a:pt x="1659952" y="639542"/>
                  <a:pt x="1670179" y="640702"/>
                  <a:pt x="1679510" y="643812"/>
                </a:cubicBezTo>
                <a:cubicBezTo>
                  <a:pt x="1685730" y="653143"/>
                  <a:pt x="1691166" y="663047"/>
                  <a:pt x="1698171" y="671804"/>
                </a:cubicBezTo>
                <a:cubicBezTo>
                  <a:pt x="1703667" y="678673"/>
                  <a:pt x="1716451" y="681676"/>
                  <a:pt x="1716833" y="690465"/>
                </a:cubicBezTo>
                <a:cubicBezTo>
                  <a:pt x="1719673" y="755792"/>
                  <a:pt x="1712932" y="821246"/>
                  <a:pt x="1707502" y="886408"/>
                </a:cubicBezTo>
                <a:cubicBezTo>
                  <a:pt x="1705553" y="909800"/>
                  <a:pt x="1701203" y="911368"/>
                  <a:pt x="1688841" y="92373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7343192" y="5439747"/>
            <a:ext cx="737118" cy="494522"/>
          </a:xfrm>
          <a:custGeom>
            <a:avLst/>
            <a:gdLst>
              <a:gd name="connsiteX0" fmla="*/ 0 w 737118"/>
              <a:gd name="connsiteY0" fmla="*/ 37322 h 494522"/>
              <a:gd name="connsiteX1" fmla="*/ 83975 w 737118"/>
              <a:gd name="connsiteY1" fmla="*/ 18661 h 494522"/>
              <a:gd name="connsiteX2" fmla="*/ 102637 w 737118"/>
              <a:gd name="connsiteY2" fmla="*/ 0 h 494522"/>
              <a:gd name="connsiteX3" fmla="*/ 391886 w 737118"/>
              <a:gd name="connsiteY3" fmla="*/ 9331 h 494522"/>
              <a:gd name="connsiteX4" fmla="*/ 419877 w 737118"/>
              <a:gd name="connsiteY4" fmla="*/ 18661 h 494522"/>
              <a:gd name="connsiteX5" fmla="*/ 475861 w 737118"/>
              <a:gd name="connsiteY5" fmla="*/ 27992 h 494522"/>
              <a:gd name="connsiteX6" fmla="*/ 531845 w 737118"/>
              <a:gd name="connsiteY6" fmla="*/ 46653 h 494522"/>
              <a:gd name="connsiteX7" fmla="*/ 606490 w 737118"/>
              <a:gd name="connsiteY7" fmla="*/ 74645 h 494522"/>
              <a:gd name="connsiteX8" fmla="*/ 634481 w 737118"/>
              <a:gd name="connsiteY8" fmla="*/ 83975 h 494522"/>
              <a:gd name="connsiteX9" fmla="*/ 681135 w 737118"/>
              <a:gd name="connsiteY9" fmla="*/ 102637 h 494522"/>
              <a:gd name="connsiteX10" fmla="*/ 737118 w 737118"/>
              <a:gd name="connsiteY10" fmla="*/ 121298 h 494522"/>
              <a:gd name="connsiteX11" fmla="*/ 690465 w 737118"/>
              <a:gd name="connsiteY11" fmla="*/ 158620 h 494522"/>
              <a:gd name="connsiteX12" fmla="*/ 643812 w 737118"/>
              <a:gd name="connsiteY12" fmla="*/ 186612 h 494522"/>
              <a:gd name="connsiteX13" fmla="*/ 587828 w 737118"/>
              <a:gd name="connsiteY13" fmla="*/ 261257 h 494522"/>
              <a:gd name="connsiteX14" fmla="*/ 578498 w 737118"/>
              <a:gd name="connsiteY14" fmla="*/ 289249 h 494522"/>
              <a:gd name="connsiteX15" fmla="*/ 606490 w 737118"/>
              <a:gd name="connsiteY15" fmla="*/ 335902 h 494522"/>
              <a:gd name="connsiteX16" fmla="*/ 634481 w 737118"/>
              <a:gd name="connsiteY16" fmla="*/ 345233 h 494522"/>
              <a:gd name="connsiteX17" fmla="*/ 662473 w 737118"/>
              <a:gd name="connsiteY17" fmla="*/ 391886 h 494522"/>
              <a:gd name="connsiteX18" fmla="*/ 671804 w 737118"/>
              <a:gd name="connsiteY18" fmla="*/ 419877 h 494522"/>
              <a:gd name="connsiteX19" fmla="*/ 634481 w 737118"/>
              <a:gd name="connsiteY19" fmla="*/ 466531 h 494522"/>
              <a:gd name="connsiteX20" fmla="*/ 606490 w 737118"/>
              <a:gd name="connsiteY20" fmla="*/ 475861 h 494522"/>
              <a:gd name="connsiteX21" fmla="*/ 494522 w 737118"/>
              <a:gd name="connsiteY21" fmla="*/ 494522 h 494522"/>
              <a:gd name="connsiteX22" fmla="*/ 438539 w 737118"/>
              <a:gd name="connsiteY22" fmla="*/ 466531 h 494522"/>
              <a:gd name="connsiteX23" fmla="*/ 419877 w 737118"/>
              <a:gd name="connsiteY23" fmla="*/ 410547 h 494522"/>
              <a:gd name="connsiteX24" fmla="*/ 382555 w 737118"/>
              <a:gd name="connsiteY24" fmla="*/ 354563 h 494522"/>
              <a:gd name="connsiteX25" fmla="*/ 363894 w 737118"/>
              <a:gd name="connsiteY25" fmla="*/ 326571 h 494522"/>
              <a:gd name="connsiteX26" fmla="*/ 289249 w 737118"/>
              <a:gd name="connsiteY26" fmla="*/ 261257 h 494522"/>
              <a:gd name="connsiteX27" fmla="*/ 261257 w 737118"/>
              <a:gd name="connsiteY27" fmla="*/ 251926 h 494522"/>
              <a:gd name="connsiteX28" fmla="*/ 223935 w 737118"/>
              <a:gd name="connsiteY28" fmla="*/ 233265 h 494522"/>
              <a:gd name="connsiteX29" fmla="*/ 158620 w 737118"/>
              <a:gd name="connsiteY29" fmla="*/ 223935 h 49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7118" h="494522">
                <a:moveTo>
                  <a:pt x="0" y="37322"/>
                </a:moveTo>
                <a:cubicBezTo>
                  <a:pt x="11311" y="35437"/>
                  <a:pt x="66303" y="29264"/>
                  <a:pt x="83975" y="18661"/>
                </a:cubicBezTo>
                <a:cubicBezTo>
                  <a:pt x="91518" y="14135"/>
                  <a:pt x="96416" y="6220"/>
                  <a:pt x="102637" y="0"/>
                </a:cubicBezTo>
                <a:cubicBezTo>
                  <a:pt x="199053" y="3110"/>
                  <a:pt x="295586" y="3666"/>
                  <a:pt x="391886" y="9331"/>
                </a:cubicBezTo>
                <a:cubicBezTo>
                  <a:pt x="401704" y="9909"/>
                  <a:pt x="410276" y="16528"/>
                  <a:pt x="419877" y="18661"/>
                </a:cubicBezTo>
                <a:cubicBezTo>
                  <a:pt x="438345" y="22765"/>
                  <a:pt x="457507" y="23404"/>
                  <a:pt x="475861" y="27992"/>
                </a:cubicBezTo>
                <a:cubicBezTo>
                  <a:pt x="494944" y="32763"/>
                  <a:pt x="512762" y="41882"/>
                  <a:pt x="531845" y="46653"/>
                </a:cubicBezTo>
                <a:cubicBezTo>
                  <a:pt x="600656" y="63857"/>
                  <a:pt x="538178" y="45369"/>
                  <a:pt x="606490" y="74645"/>
                </a:cubicBezTo>
                <a:cubicBezTo>
                  <a:pt x="615530" y="78519"/>
                  <a:pt x="625272" y="80522"/>
                  <a:pt x="634481" y="83975"/>
                </a:cubicBezTo>
                <a:cubicBezTo>
                  <a:pt x="650164" y="89856"/>
                  <a:pt x="665394" y="96913"/>
                  <a:pt x="681135" y="102637"/>
                </a:cubicBezTo>
                <a:cubicBezTo>
                  <a:pt x="699621" y="109359"/>
                  <a:pt x="737118" y="121298"/>
                  <a:pt x="737118" y="121298"/>
                </a:cubicBezTo>
                <a:cubicBezTo>
                  <a:pt x="699950" y="177051"/>
                  <a:pt x="740543" y="128573"/>
                  <a:pt x="690465" y="158620"/>
                </a:cubicBezTo>
                <a:cubicBezTo>
                  <a:pt x="626426" y="197044"/>
                  <a:pt x="723108" y="160182"/>
                  <a:pt x="643812" y="186612"/>
                </a:cubicBezTo>
                <a:cubicBezTo>
                  <a:pt x="601610" y="249916"/>
                  <a:pt x="622349" y="226737"/>
                  <a:pt x="587828" y="261257"/>
                </a:cubicBezTo>
                <a:cubicBezTo>
                  <a:pt x="584718" y="270588"/>
                  <a:pt x="578498" y="279414"/>
                  <a:pt x="578498" y="289249"/>
                </a:cubicBezTo>
                <a:cubicBezTo>
                  <a:pt x="578498" y="306865"/>
                  <a:pt x="591706" y="327032"/>
                  <a:pt x="606490" y="335902"/>
                </a:cubicBezTo>
                <a:cubicBezTo>
                  <a:pt x="614924" y="340962"/>
                  <a:pt x="625151" y="342123"/>
                  <a:pt x="634481" y="345233"/>
                </a:cubicBezTo>
                <a:cubicBezTo>
                  <a:pt x="660914" y="424525"/>
                  <a:pt x="624049" y="327847"/>
                  <a:pt x="662473" y="391886"/>
                </a:cubicBezTo>
                <a:cubicBezTo>
                  <a:pt x="667533" y="400320"/>
                  <a:pt x="668694" y="410547"/>
                  <a:pt x="671804" y="419877"/>
                </a:cubicBezTo>
                <a:cubicBezTo>
                  <a:pt x="663328" y="432592"/>
                  <a:pt x="649254" y="457667"/>
                  <a:pt x="634481" y="466531"/>
                </a:cubicBezTo>
                <a:cubicBezTo>
                  <a:pt x="626048" y="471591"/>
                  <a:pt x="616134" y="473932"/>
                  <a:pt x="606490" y="475861"/>
                </a:cubicBezTo>
                <a:cubicBezTo>
                  <a:pt x="569387" y="483281"/>
                  <a:pt x="494522" y="494522"/>
                  <a:pt x="494522" y="494522"/>
                </a:cubicBezTo>
                <a:cubicBezTo>
                  <a:pt x="479269" y="489438"/>
                  <a:pt x="448059" y="481764"/>
                  <a:pt x="438539" y="466531"/>
                </a:cubicBezTo>
                <a:cubicBezTo>
                  <a:pt x="428113" y="449850"/>
                  <a:pt x="430788" y="426914"/>
                  <a:pt x="419877" y="410547"/>
                </a:cubicBezTo>
                <a:lnTo>
                  <a:pt x="382555" y="354563"/>
                </a:lnTo>
                <a:cubicBezTo>
                  <a:pt x="376335" y="345232"/>
                  <a:pt x="371823" y="334500"/>
                  <a:pt x="363894" y="326571"/>
                </a:cubicBezTo>
                <a:cubicBezTo>
                  <a:pt x="339571" y="302248"/>
                  <a:pt x="320111" y="276688"/>
                  <a:pt x="289249" y="261257"/>
                </a:cubicBezTo>
                <a:cubicBezTo>
                  <a:pt x="280452" y="256858"/>
                  <a:pt x="270297" y="255800"/>
                  <a:pt x="261257" y="251926"/>
                </a:cubicBezTo>
                <a:cubicBezTo>
                  <a:pt x="248473" y="246447"/>
                  <a:pt x="236959" y="238149"/>
                  <a:pt x="223935" y="233265"/>
                </a:cubicBezTo>
                <a:cubicBezTo>
                  <a:pt x="193020" y="221672"/>
                  <a:pt x="188187" y="223935"/>
                  <a:pt x="158620" y="22393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8013985" y="5355771"/>
            <a:ext cx="47664" cy="214605"/>
          </a:xfrm>
          <a:custGeom>
            <a:avLst/>
            <a:gdLst>
              <a:gd name="connsiteX0" fmla="*/ 47664 w 47664"/>
              <a:gd name="connsiteY0" fmla="*/ 214605 h 214605"/>
              <a:gd name="connsiteX1" fmla="*/ 10342 w 47664"/>
              <a:gd name="connsiteY1" fmla="*/ 139960 h 214605"/>
              <a:gd name="connsiteX2" fmla="*/ 1011 w 47664"/>
              <a:gd name="connsiteY2" fmla="*/ 102637 h 214605"/>
              <a:gd name="connsiteX3" fmla="*/ 1011 w 47664"/>
              <a:gd name="connsiteY3" fmla="*/ 0 h 214605"/>
            </a:gdLst>
            <a:ahLst/>
            <a:cxnLst>
              <a:cxn ang="0">
                <a:pos x="connsiteX0" y="connsiteY0"/>
              </a:cxn>
              <a:cxn ang="0">
                <a:pos x="connsiteX1" y="connsiteY1"/>
              </a:cxn>
              <a:cxn ang="0">
                <a:pos x="connsiteX2" y="connsiteY2"/>
              </a:cxn>
              <a:cxn ang="0">
                <a:pos x="connsiteX3" y="connsiteY3"/>
              </a:cxn>
            </a:cxnLst>
            <a:rect l="l" t="t" r="r" b="b"/>
            <a:pathLst>
              <a:path w="47664" h="214605">
                <a:moveTo>
                  <a:pt x="47664" y="214605"/>
                </a:moveTo>
                <a:cubicBezTo>
                  <a:pt x="22187" y="172143"/>
                  <a:pt x="21299" y="178310"/>
                  <a:pt x="10342" y="139960"/>
                </a:cubicBezTo>
                <a:cubicBezTo>
                  <a:pt x="6819" y="127629"/>
                  <a:pt x="1864" y="115433"/>
                  <a:pt x="1011" y="102637"/>
                </a:cubicBezTo>
                <a:cubicBezTo>
                  <a:pt x="-1265" y="68500"/>
                  <a:pt x="1011" y="34212"/>
                  <a:pt x="1011"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6553200" y="3315430"/>
            <a:ext cx="1293944" cy="954107"/>
          </a:xfrm>
          <a:prstGeom prst="rect">
            <a:avLst/>
          </a:prstGeom>
          <a:noFill/>
        </p:spPr>
        <p:txBody>
          <a:bodyPr wrap="none" rtlCol="0">
            <a:spAutoFit/>
          </a:bodyPr>
          <a:lstStyle/>
          <a:p>
            <a:r>
              <a:rPr lang="en-US" sz="2800" dirty="0" smtClean="0">
                <a:solidFill>
                  <a:schemeClr val="bg1"/>
                </a:solidFill>
              </a:rPr>
              <a:t>Russian</a:t>
            </a:r>
          </a:p>
          <a:p>
            <a:r>
              <a:rPr lang="en-US" sz="2800" dirty="0" smtClean="0">
                <a:solidFill>
                  <a:schemeClr val="bg1"/>
                </a:solidFill>
              </a:rPr>
              <a:t>Realm</a:t>
            </a:r>
            <a:endParaRPr lang="en-US" sz="2800" dirty="0">
              <a:solidFill>
                <a:schemeClr val="bg1"/>
              </a:solidFill>
            </a:endParaRPr>
          </a:p>
        </p:txBody>
      </p:sp>
      <p:sp>
        <p:nvSpPr>
          <p:cNvPr id="22" name="TextBox 21"/>
          <p:cNvSpPr txBox="1"/>
          <p:nvPr/>
        </p:nvSpPr>
        <p:spPr>
          <a:xfrm>
            <a:off x="6174731" y="4584412"/>
            <a:ext cx="756938" cy="584775"/>
          </a:xfrm>
          <a:prstGeom prst="rect">
            <a:avLst/>
          </a:prstGeom>
          <a:noFill/>
        </p:spPr>
        <p:txBody>
          <a:bodyPr wrap="none" rtlCol="0">
            <a:spAutoFit/>
          </a:bodyPr>
          <a:lstStyle/>
          <a:p>
            <a:r>
              <a:rPr lang="en-US" sz="3200" dirty="0" smtClean="0">
                <a:solidFill>
                  <a:schemeClr val="bg1"/>
                </a:solidFill>
              </a:rPr>
              <a:t>???</a:t>
            </a:r>
            <a:endParaRPr lang="en-US" sz="3200" dirty="0">
              <a:solidFill>
                <a:schemeClr val="bg1"/>
              </a:solidFill>
            </a:endParaRPr>
          </a:p>
        </p:txBody>
      </p:sp>
      <p:sp>
        <p:nvSpPr>
          <p:cNvPr id="23" name="Freeform 22"/>
          <p:cNvSpPr/>
          <p:nvPr/>
        </p:nvSpPr>
        <p:spPr>
          <a:xfrm>
            <a:off x="5542384" y="4478694"/>
            <a:ext cx="783771" cy="765110"/>
          </a:xfrm>
          <a:custGeom>
            <a:avLst/>
            <a:gdLst>
              <a:gd name="connsiteX0" fmla="*/ 177281 w 783771"/>
              <a:gd name="connsiteY0" fmla="*/ 0 h 765110"/>
              <a:gd name="connsiteX1" fmla="*/ 130628 w 783771"/>
              <a:gd name="connsiteY1" fmla="*/ 9330 h 765110"/>
              <a:gd name="connsiteX2" fmla="*/ 121298 w 783771"/>
              <a:gd name="connsiteY2" fmla="*/ 37322 h 765110"/>
              <a:gd name="connsiteX3" fmla="*/ 102636 w 783771"/>
              <a:gd name="connsiteY3" fmla="*/ 65314 h 765110"/>
              <a:gd name="connsiteX4" fmla="*/ 93306 w 783771"/>
              <a:gd name="connsiteY4" fmla="*/ 93306 h 765110"/>
              <a:gd name="connsiteX5" fmla="*/ 93306 w 783771"/>
              <a:gd name="connsiteY5" fmla="*/ 195943 h 765110"/>
              <a:gd name="connsiteX6" fmla="*/ 37322 w 783771"/>
              <a:gd name="connsiteY6" fmla="*/ 251926 h 765110"/>
              <a:gd name="connsiteX7" fmla="*/ 0 w 783771"/>
              <a:gd name="connsiteY7" fmla="*/ 335902 h 765110"/>
              <a:gd name="connsiteX8" fmla="*/ 9330 w 783771"/>
              <a:gd name="connsiteY8" fmla="*/ 373224 h 765110"/>
              <a:gd name="connsiteX9" fmla="*/ 27992 w 783771"/>
              <a:gd name="connsiteY9" fmla="*/ 429208 h 765110"/>
              <a:gd name="connsiteX10" fmla="*/ 74645 w 783771"/>
              <a:gd name="connsiteY10" fmla="*/ 513184 h 765110"/>
              <a:gd name="connsiteX11" fmla="*/ 130628 w 783771"/>
              <a:gd name="connsiteY11" fmla="*/ 531845 h 765110"/>
              <a:gd name="connsiteX12" fmla="*/ 158620 w 783771"/>
              <a:gd name="connsiteY12" fmla="*/ 541175 h 765110"/>
              <a:gd name="connsiteX13" fmla="*/ 270587 w 783771"/>
              <a:gd name="connsiteY13" fmla="*/ 531845 h 765110"/>
              <a:gd name="connsiteX14" fmla="*/ 298579 w 783771"/>
              <a:gd name="connsiteY14" fmla="*/ 522514 h 765110"/>
              <a:gd name="connsiteX15" fmla="*/ 345232 w 783771"/>
              <a:gd name="connsiteY15" fmla="*/ 513184 h 765110"/>
              <a:gd name="connsiteX16" fmla="*/ 503853 w 783771"/>
              <a:gd name="connsiteY16" fmla="*/ 522514 h 765110"/>
              <a:gd name="connsiteX17" fmla="*/ 531845 w 783771"/>
              <a:gd name="connsiteY17" fmla="*/ 531845 h 765110"/>
              <a:gd name="connsiteX18" fmla="*/ 578498 w 783771"/>
              <a:gd name="connsiteY18" fmla="*/ 541175 h 765110"/>
              <a:gd name="connsiteX19" fmla="*/ 634481 w 783771"/>
              <a:gd name="connsiteY19" fmla="*/ 559837 h 765110"/>
              <a:gd name="connsiteX20" fmla="*/ 681134 w 783771"/>
              <a:gd name="connsiteY20" fmla="*/ 597159 h 765110"/>
              <a:gd name="connsiteX21" fmla="*/ 718457 w 783771"/>
              <a:gd name="connsiteY21" fmla="*/ 634482 h 765110"/>
              <a:gd name="connsiteX22" fmla="*/ 727787 w 783771"/>
              <a:gd name="connsiteY22" fmla="*/ 662473 h 765110"/>
              <a:gd name="connsiteX23" fmla="*/ 746449 w 783771"/>
              <a:gd name="connsiteY23" fmla="*/ 681135 h 765110"/>
              <a:gd name="connsiteX24" fmla="*/ 765110 w 783771"/>
              <a:gd name="connsiteY24" fmla="*/ 737118 h 765110"/>
              <a:gd name="connsiteX25" fmla="*/ 783771 w 783771"/>
              <a:gd name="connsiteY25" fmla="*/ 765110 h 765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3771" h="765110">
                <a:moveTo>
                  <a:pt x="177281" y="0"/>
                </a:moveTo>
                <a:cubicBezTo>
                  <a:pt x="161730" y="3110"/>
                  <a:pt x="143823" y="533"/>
                  <a:pt x="130628" y="9330"/>
                </a:cubicBezTo>
                <a:cubicBezTo>
                  <a:pt x="122445" y="14786"/>
                  <a:pt x="125696" y="28525"/>
                  <a:pt x="121298" y="37322"/>
                </a:cubicBezTo>
                <a:cubicBezTo>
                  <a:pt x="116283" y="47352"/>
                  <a:pt x="108857" y="55983"/>
                  <a:pt x="102636" y="65314"/>
                </a:cubicBezTo>
                <a:cubicBezTo>
                  <a:pt x="99526" y="74645"/>
                  <a:pt x="93306" y="83471"/>
                  <a:pt x="93306" y="93306"/>
                </a:cubicBezTo>
                <a:cubicBezTo>
                  <a:pt x="93306" y="154775"/>
                  <a:pt x="147858" y="86839"/>
                  <a:pt x="93306" y="195943"/>
                </a:cubicBezTo>
                <a:cubicBezTo>
                  <a:pt x="81504" y="219548"/>
                  <a:pt x="37322" y="251926"/>
                  <a:pt x="37322" y="251926"/>
                </a:cubicBezTo>
                <a:cubicBezTo>
                  <a:pt x="15115" y="318549"/>
                  <a:pt x="29572" y="291543"/>
                  <a:pt x="0" y="335902"/>
                </a:cubicBezTo>
                <a:cubicBezTo>
                  <a:pt x="3110" y="348343"/>
                  <a:pt x="5645" y="360941"/>
                  <a:pt x="9330" y="373224"/>
                </a:cubicBezTo>
                <a:cubicBezTo>
                  <a:pt x="14982" y="392065"/>
                  <a:pt x="21772" y="410547"/>
                  <a:pt x="27992" y="429208"/>
                </a:cubicBezTo>
                <a:cubicBezTo>
                  <a:pt x="36208" y="453856"/>
                  <a:pt x="50579" y="505162"/>
                  <a:pt x="74645" y="513184"/>
                </a:cubicBezTo>
                <a:lnTo>
                  <a:pt x="130628" y="531845"/>
                </a:lnTo>
                <a:lnTo>
                  <a:pt x="158620" y="541175"/>
                </a:lnTo>
                <a:cubicBezTo>
                  <a:pt x="195942" y="538065"/>
                  <a:pt x="233464" y="536795"/>
                  <a:pt x="270587" y="531845"/>
                </a:cubicBezTo>
                <a:cubicBezTo>
                  <a:pt x="280336" y="530545"/>
                  <a:pt x="289037" y="524899"/>
                  <a:pt x="298579" y="522514"/>
                </a:cubicBezTo>
                <a:cubicBezTo>
                  <a:pt x="313964" y="518668"/>
                  <a:pt x="329681" y="516294"/>
                  <a:pt x="345232" y="513184"/>
                </a:cubicBezTo>
                <a:cubicBezTo>
                  <a:pt x="398106" y="516294"/>
                  <a:pt x="451151" y="517244"/>
                  <a:pt x="503853" y="522514"/>
                </a:cubicBezTo>
                <a:cubicBezTo>
                  <a:pt x="513640" y="523493"/>
                  <a:pt x="522303" y="529460"/>
                  <a:pt x="531845" y="531845"/>
                </a:cubicBezTo>
                <a:cubicBezTo>
                  <a:pt x="547230" y="535691"/>
                  <a:pt x="563198" y="537002"/>
                  <a:pt x="578498" y="541175"/>
                </a:cubicBezTo>
                <a:cubicBezTo>
                  <a:pt x="597475" y="546351"/>
                  <a:pt x="634481" y="559837"/>
                  <a:pt x="634481" y="559837"/>
                </a:cubicBezTo>
                <a:cubicBezTo>
                  <a:pt x="698023" y="623375"/>
                  <a:pt x="598723" y="526520"/>
                  <a:pt x="681134" y="597159"/>
                </a:cubicBezTo>
                <a:cubicBezTo>
                  <a:pt x="694492" y="608609"/>
                  <a:pt x="718457" y="634482"/>
                  <a:pt x="718457" y="634482"/>
                </a:cubicBezTo>
                <a:cubicBezTo>
                  <a:pt x="721567" y="643812"/>
                  <a:pt x="722727" y="654040"/>
                  <a:pt x="727787" y="662473"/>
                </a:cubicBezTo>
                <a:cubicBezTo>
                  <a:pt x="732313" y="670017"/>
                  <a:pt x="742515" y="673266"/>
                  <a:pt x="746449" y="681135"/>
                </a:cubicBezTo>
                <a:cubicBezTo>
                  <a:pt x="755246" y="698729"/>
                  <a:pt x="754199" y="720751"/>
                  <a:pt x="765110" y="737118"/>
                </a:cubicBezTo>
                <a:lnTo>
                  <a:pt x="783771" y="765110"/>
                </a:ln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66028" y="34213"/>
            <a:ext cx="4240905" cy="830997"/>
          </a:xfrm>
          <a:prstGeom prst="rect">
            <a:avLst/>
          </a:prstGeom>
          <a:noFill/>
        </p:spPr>
        <p:txBody>
          <a:bodyPr wrap="none" rtlCol="0">
            <a:spAutoFit/>
          </a:bodyPr>
          <a:lstStyle/>
          <a:p>
            <a:r>
              <a:rPr lang="en-US" sz="2400" b="1" dirty="0" smtClean="0"/>
              <a:t>More in line with your textbook</a:t>
            </a:r>
          </a:p>
          <a:p>
            <a:r>
              <a:rPr lang="en-US" sz="2400" b="1" dirty="0" smtClean="0"/>
              <a:t>And Prof. </a:t>
            </a:r>
            <a:r>
              <a:rPr lang="en-US" sz="2400" b="1" dirty="0" err="1" smtClean="0"/>
              <a:t>Naumann</a:t>
            </a:r>
            <a:endParaRPr lang="en-US" sz="2400" b="1" dirty="0"/>
          </a:p>
        </p:txBody>
      </p:sp>
    </p:spTree>
    <p:extLst>
      <p:ext uri="{BB962C8B-B14F-4D97-AF65-F5344CB8AC3E}">
        <p14:creationId xmlns:p14="http://schemas.microsoft.com/office/powerpoint/2010/main" val="1151009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90600" y="27992"/>
            <a:ext cx="708227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9385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00400" y="-76199"/>
            <a:ext cx="5603393" cy="6934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0" y="762000"/>
            <a:ext cx="1905000" cy="646331"/>
          </a:xfrm>
          <a:prstGeom prst="rect">
            <a:avLst/>
          </a:prstGeom>
          <a:noFill/>
        </p:spPr>
        <p:txBody>
          <a:bodyPr wrap="square" rtlCol="0">
            <a:spAutoFit/>
          </a:bodyPr>
          <a:lstStyle/>
          <a:p>
            <a:r>
              <a:rPr lang="en-US" dirty="0" smtClean="0"/>
              <a:t>Major Industrial Regions</a:t>
            </a:r>
            <a:endParaRPr lang="en-US" dirty="0"/>
          </a:p>
        </p:txBody>
      </p:sp>
    </p:spTree>
    <p:extLst>
      <p:ext uri="{BB962C8B-B14F-4D97-AF65-F5344CB8AC3E}">
        <p14:creationId xmlns:p14="http://schemas.microsoft.com/office/powerpoint/2010/main" val="1026283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aumannj\OneDrive\Pictures\maps\blank_europe_map 2015.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216" y="0"/>
            <a:ext cx="8707438" cy="69659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947" y="0"/>
            <a:ext cx="8229600" cy="646331"/>
          </a:xfrm>
          <a:prstGeom prst="rect">
            <a:avLst/>
          </a:prstGeom>
          <a:noFill/>
        </p:spPr>
        <p:txBody>
          <a:bodyPr wrap="square" rtlCol="0">
            <a:spAutoFit/>
          </a:bodyPr>
          <a:lstStyle/>
          <a:p>
            <a:r>
              <a:rPr lang="en-US" sz="3600" b="1" dirty="0" smtClean="0"/>
              <a:t>European Maps</a:t>
            </a:r>
            <a:endParaRPr lang="en-US" sz="3600" b="1" dirty="0"/>
          </a:p>
        </p:txBody>
      </p:sp>
    </p:spTree>
    <p:extLst>
      <p:ext uri="{BB962C8B-B14F-4D97-AF65-F5344CB8AC3E}">
        <p14:creationId xmlns:p14="http://schemas.microsoft.com/office/powerpoint/2010/main" val="3411247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576" y="1279327"/>
            <a:ext cx="9172575" cy="5159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219200" y="368587"/>
            <a:ext cx="6172200" cy="584775"/>
          </a:xfrm>
          <a:prstGeom prst="rect">
            <a:avLst/>
          </a:prstGeom>
          <a:noFill/>
        </p:spPr>
        <p:txBody>
          <a:bodyPr wrap="square" rtlCol="0">
            <a:spAutoFit/>
          </a:bodyPr>
          <a:lstStyle/>
          <a:p>
            <a:r>
              <a:rPr lang="en-US" sz="3200" b="1" dirty="0" smtClean="0"/>
              <a:t>Major European Industrial Corridor</a:t>
            </a:r>
            <a:endParaRPr lang="en-US" sz="3200" b="1" dirty="0"/>
          </a:p>
        </p:txBody>
      </p:sp>
    </p:spTree>
    <p:extLst>
      <p:ext uri="{BB962C8B-B14F-4D97-AF65-F5344CB8AC3E}">
        <p14:creationId xmlns:p14="http://schemas.microsoft.com/office/powerpoint/2010/main" val="3825698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0"/>
            <a:ext cx="893550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52600" y="304800"/>
            <a:ext cx="1955664" cy="369332"/>
          </a:xfrm>
          <a:prstGeom prst="rect">
            <a:avLst/>
          </a:prstGeom>
          <a:noFill/>
        </p:spPr>
        <p:txBody>
          <a:bodyPr wrap="none" rtlCol="0">
            <a:spAutoFit/>
          </a:bodyPr>
          <a:lstStyle/>
          <a:p>
            <a:r>
              <a:rPr lang="en-US" dirty="0" smtClean="0"/>
              <a:t>Population Density</a:t>
            </a:r>
            <a:endParaRPr lang="en-US" dirty="0"/>
          </a:p>
        </p:txBody>
      </p:sp>
    </p:spTree>
    <p:extLst>
      <p:ext uri="{BB962C8B-B14F-4D97-AF65-F5344CB8AC3E}">
        <p14:creationId xmlns:p14="http://schemas.microsoft.com/office/powerpoint/2010/main" val="3448767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aumannj\OneDrive\Pictures\maps\map1600 religion europe reformation.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216" y="395727"/>
            <a:ext cx="9164216" cy="64809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04292" y="26395"/>
            <a:ext cx="7315200" cy="369332"/>
          </a:xfrm>
          <a:prstGeom prst="rect">
            <a:avLst/>
          </a:prstGeom>
          <a:noFill/>
        </p:spPr>
        <p:txBody>
          <a:bodyPr wrap="square" rtlCol="0">
            <a:spAutoFit/>
          </a:bodyPr>
          <a:lstStyle/>
          <a:p>
            <a:r>
              <a:rPr lang="en-US" dirty="0" smtClean="0"/>
              <a:t>Major Religions in Europe Around the Time of the Reformation</a:t>
            </a:r>
            <a:endParaRPr lang="en-US" dirty="0"/>
          </a:p>
        </p:txBody>
      </p:sp>
    </p:spTree>
    <p:extLst>
      <p:ext uri="{BB962C8B-B14F-4D97-AF65-F5344CB8AC3E}">
        <p14:creationId xmlns:p14="http://schemas.microsoft.com/office/powerpoint/2010/main" val="3299938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5000" y="-7776"/>
            <a:ext cx="5613295"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6734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0"/>
            <a:ext cx="6934200" cy="1107996"/>
          </a:xfrm>
          <a:prstGeom prst="rect">
            <a:avLst/>
          </a:prstGeom>
          <a:noFill/>
        </p:spPr>
        <p:txBody>
          <a:bodyPr wrap="square" rtlCol="0">
            <a:spAutoFit/>
          </a:bodyPr>
          <a:lstStyle/>
          <a:p>
            <a:r>
              <a:rPr lang="en-US" sz="6600" dirty="0" smtClean="0"/>
              <a:t>The Balkans</a:t>
            </a:r>
            <a:endParaRPr lang="en-US" sz="6600" dirty="0"/>
          </a:p>
        </p:txBody>
      </p:sp>
      <p:pic>
        <p:nvPicPr>
          <p:cNvPr id="3074" name="Picture 2" descr="C:\Users\naumannj\OneDrive\Pictures\maps\blank_europe_map 2015.g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3000" y="1109551"/>
            <a:ext cx="6750050" cy="54000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14800" y="4572000"/>
            <a:ext cx="1828800" cy="1676400"/>
          </a:xfrm>
          <a:prstGeom prst="rect">
            <a:avLst/>
          </a:prstGeom>
          <a:noFill/>
          <a:ln w="57150"/>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9366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aumannj\OneDrive\Pictures\maps\balkan political 2015.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1" y="0"/>
            <a:ext cx="7354764" cy="6875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693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154"/>
            <a:ext cx="8769220" cy="6858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843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aumannj\OneDrive\Pictures\maps\Balkans_ethnic_map.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0" y="0"/>
            <a:ext cx="7854908" cy="6979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04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53437" y="0"/>
            <a:ext cx="703712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6773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431741"/>
            <a:ext cx="9144000" cy="5426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8600" y="228600"/>
            <a:ext cx="8534400" cy="923330"/>
          </a:xfrm>
          <a:prstGeom prst="rect">
            <a:avLst/>
          </a:prstGeom>
          <a:noFill/>
        </p:spPr>
        <p:txBody>
          <a:bodyPr wrap="square" rtlCol="0">
            <a:spAutoFit/>
          </a:bodyPr>
          <a:lstStyle/>
          <a:p>
            <a:r>
              <a:rPr lang="en-US" b="1" dirty="0" smtClean="0"/>
              <a:t>The area outlined in blue was the scene of violent ethnic warfare (genocide) around 1995 and NATO peace keeping troops (some from the US) have been stationed there since the 1990s.</a:t>
            </a:r>
            <a:endParaRPr lang="en-US" b="1" dirty="0"/>
          </a:p>
        </p:txBody>
      </p:sp>
    </p:spTree>
    <p:extLst>
      <p:ext uri="{BB962C8B-B14F-4D97-AF65-F5344CB8AC3E}">
        <p14:creationId xmlns:p14="http://schemas.microsoft.com/office/powerpoint/2010/main" val="125012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5750" y="0"/>
            <a:ext cx="8572500" cy="6858000"/>
          </a:xfrm>
          <a:prstGeom prst="rect">
            <a:avLst/>
          </a:prstGeom>
        </p:spPr>
      </p:pic>
    </p:spTree>
    <p:extLst>
      <p:ext uri="{BB962C8B-B14F-4D97-AF65-F5344CB8AC3E}">
        <p14:creationId xmlns:p14="http://schemas.microsoft.com/office/powerpoint/2010/main" val="1834835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0"/>
            <a:ext cx="8534400" cy="369332"/>
          </a:xfrm>
          <a:prstGeom prst="rect">
            <a:avLst/>
          </a:prstGeom>
          <a:noFill/>
        </p:spPr>
        <p:txBody>
          <a:bodyPr wrap="square" rtlCol="0">
            <a:spAutoFit/>
          </a:bodyPr>
          <a:lstStyle/>
          <a:p>
            <a:pPr algn="ctr"/>
            <a:r>
              <a:rPr lang="en-US" dirty="0" smtClean="0"/>
              <a:t>Europe and Russia</a:t>
            </a:r>
            <a:endParaRPr lang="en-US" dirty="0"/>
          </a:p>
        </p:txBody>
      </p:sp>
      <p:pic>
        <p:nvPicPr>
          <p:cNvPr id="6146" name="Picture 2" descr="C:\Users\naumannj\OneDrive\Pictures\maps\putin's view of europe.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20877"/>
            <a:ext cx="9144000" cy="6537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817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1524000"/>
            <a:ext cx="6858000" cy="2800767"/>
          </a:xfrm>
          <a:prstGeom prst="rect">
            <a:avLst/>
          </a:prstGeom>
          <a:noFill/>
        </p:spPr>
        <p:txBody>
          <a:bodyPr wrap="square" rtlCol="0">
            <a:spAutoFit/>
          </a:bodyPr>
          <a:lstStyle/>
          <a:p>
            <a:r>
              <a:rPr lang="en-US" sz="8800" dirty="0" smtClean="0"/>
              <a:t>What about the Ukraine?</a:t>
            </a:r>
            <a:endParaRPr lang="en-US" sz="8800" dirty="0"/>
          </a:p>
        </p:txBody>
      </p:sp>
    </p:spTree>
    <p:extLst>
      <p:ext uri="{BB962C8B-B14F-4D97-AF65-F5344CB8AC3E}">
        <p14:creationId xmlns:p14="http://schemas.microsoft.com/office/powerpoint/2010/main" val="3604969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5820" y="-13996"/>
            <a:ext cx="8077200" cy="369332"/>
          </a:xfrm>
          <a:prstGeom prst="rect">
            <a:avLst/>
          </a:prstGeom>
          <a:noFill/>
        </p:spPr>
        <p:txBody>
          <a:bodyPr wrap="square" rtlCol="0">
            <a:spAutoFit/>
          </a:bodyPr>
          <a:lstStyle/>
          <a:p>
            <a:pPr algn="ctr"/>
            <a:r>
              <a:rPr lang="en-US" dirty="0" smtClean="0"/>
              <a:t>What about the Ukraine?</a:t>
            </a:r>
            <a:endParaRPr lang="en-US" dirty="0"/>
          </a:p>
        </p:txBody>
      </p:sp>
      <p:pic>
        <p:nvPicPr>
          <p:cNvPr id="7170" name="Picture 2" descr="C:\Users\naumannj\OneDrive\Pictures\maps\Ukraine-Political-Map.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112" y="0"/>
            <a:ext cx="9251026" cy="6868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768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aumannj\OneDrive\Pictures\maps\Ethnolingusitic_map_of_ukraine.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417133"/>
            <a:ext cx="9220200" cy="6440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567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28600"/>
            <a:ext cx="9144000" cy="6355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23880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50227"/>
            <a:ext cx="9144000" cy="6183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15366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0"/>
            <a:ext cx="8305799" cy="6904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1910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60383"/>
            <a:ext cx="9220200" cy="6918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1430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35767"/>
            <a:ext cx="802045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3195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0"/>
            <a:ext cx="9143999" cy="6859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1307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0"/>
            <a:ext cx="879230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62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65" y="228600"/>
            <a:ext cx="9144000" cy="6464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1342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4556" y="0"/>
            <a:ext cx="8288444" cy="6851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7378870"/>
      </p:ext>
    </p:extLst>
  </p:cSld>
  <p:clrMapOvr>
    <a:masterClrMapping/>
  </p:clrMapOvr>
</p:sld>
</file>

<file path=ppt/theme/theme1.xml><?xml version="1.0" encoding="utf-8"?>
<a:theme xmlns:a="http://schemas.openxmlformats.org/drawingml/2006/main" name="Animated_spinning_pictu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8E3A3D1-8CEA-47A7-818D-B62BC30A80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Animated_spinning_picture</Template>
  <TotalTime>191</TotalTime>
  <Words>1838</Words>
  <Application>Microsoft Office PowerPoint</Application>
  <PresentationFormat>On-screen Show (4:3)</PresentationFormat>
  <Paragraphs>105</Paragraphs>
  <Slides>36</Slides>
  <Notes>1</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Animated_spinning_picture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Naumann, Joseph A.</dc:creator>
  <cp:lastModifiedBy>Naumann, Joseph A.</cp:lastModifiedBy>
  <cp:revision>12</cp:revision>
  <dcterms:created xsi:type="dcterms:W3CDTF">2016-02-22T16:15:49Z</dcterms:created>
  <dcterms:modified xsi:type="dcterms:W3CDTF">2016-03-07T16:45:09Z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TC018814179991</vt:lpwstr>
  </property>
</Properties>
</file>