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7" r:id="rId2"/>
    <p:sldId id="326" r:id="rId3"/>
    <p:sldId id="256" r:id="rId4"/>
    <p:sldId id="308" r:id="rId5"/>
    <p:sldId id="257" r:id="rId6"/>
    <p:sldId id="327" r:id="rId7"/>
    <p:sldId id="335" r:id="rId8"/>
    <p:sldId id="315" r:id="rId9"/>
    <p:sldId id="263" r:id="rId10"/>
    <p:sldId id="265" r:id="rId11"/>
    <p:sldId id="276" r:id="rId12"/>
    <p:sldId id="328" r:id="rId13"/>
    <p:sldId id="338" r:id="rId14"/>
    <p:sldId id="316" r:id="rId15"/>
    <p:sldId id="284" r:id="rId16"/>
    <p:sldId id="340" r:id="rId17"/>
    <p:sldId id="309" r:id="rId18"/>
    <p:sldId id="339" r:id="rId19"/>
    <p:sldId id="312" r:id="rId20"/>
    <p:sldId id="259" r:id="rId21"/>
    <p:sldId id="262" r:id="rId22"/>
    <p:sldId id="264" r:id="rId23"/>
    <p:sldId id="314" r:id="rId24"/>
    <p:sldId id="313" r:id="rId25"/>
    <p:sldId id="321" r:id="rId26"/>
    <p:sldId id="324" r:id="rId27"/>
    <p:sldId id="325" r:id="rId28"/>
    <p:sldId id="317" r:id="rId29"/>
    <p:sldId id="344" r:id="rId30"/>
    <p:sldId id="278" r:id="rId31"/>
    <p:sldId id="266" r:id="rId32"/>
    <p:sldId id="277" r:id="rId33"/>
    <p:sldId id="280" r:id="rId34"/>
    <p:sldId id="279" r:id="rId35"/>
    <p:sldId id="343" r:id="rId36"/>
    <p:sldId id="282" r:id="rId37"/>
    <p:sldId id="281" r:id="rId38"/>
    <p:sldId id="283" r:id="rId39"/>
    <p:sldId id="260" r:id="rId40"/>
    <p:sldId id="319" r:id="rId41"/>
    <p:sldId id="346" r:id="rId42"/>
    <p:sldId id="347" r:id="rId43"/>
    <p:sldId id="345" r:id="rId44"/>
    <p:sldId id="318" r:id="rId45"/>
    <p:sldId id="348" r:id="rId46"/>
    <p:sldId id="320" r:id="rId47"/>
    <p:sldId id="292" r:id="rId48"/>
    <p:sldId id="286" r:id="rId49"/>
    <p:sldId id="288" r:id="rId50"/>
    <p:sldId id="341" r:id="rId51"/>
    <p:sldId id="323" r:id="rId52"/>
    <p:sldId id="261" r:id="rId53"/>
    <p:sldId id="322" r:id="rId54"/>
    <p:sldId id="342" r:id="rId55"/>
    <p:sldId id="301" r:id="rId56"/>
    <p:sldId id="300" r:id="rId57"/>
    <p:sldId id="298" r:id="rId58"/>
    <p:sldId id="302" r:id="rId59"/>
    <p:sldId id="303" r:id="rId60"/>
    <p:sldId id="299" r:id="rId61"/>
    <p:sldId id="304" r:id="rId62"/>
    <p:sldId id="297" r:id="rId63"/>
    <p:sldId id="307" r:id="rId64"/>
    <p:sldId id="296" r:id="rId65"/>
    <p:sldId id="305" r:id="rId66"/>
    <p:sldId id="275" r:id="rId67"/>
    <p:sldId id="267" r:id="rId68"/>
    <p:sldId id="270" r:id="rId69"/>
    <p:sldId id="272" r:id="rId70"/>
    <p:sldId id="269" r:id="rId71"/>
    <p:sldId id="273" r:id="rId72"/>
    <p:sldId id="271" r:id="rId73"/>
    <p:sldId id="268" r:id="rId74"/>
    <p:sldId id="274" r:id="rId75"/>
    <p:sldId id="329" r:id="rId76"/>
    <p:sldId id="293" r:id="rId77"/>
    <p:sldId id="294" r:id="rId78"/>
    <p:sldId id="336" r:id="rId79"/>
    <p:sldId id="330" r:id="rId80"/>
    <p:sldId id="331" r:id="rId81"/>
    <p:sldId id="334" r:id="rId82"/>
    <p:sldId id="332" r:id="rId83"/>
    <p:sldId id="333" r:id="rId84"/>
  </p:sldIdLst>
  <p:sldSz cx="9144000" cy="6858000" type="screen4x3"/>
  <p:notesSz cx="6858000" cy="9144000"/>
  <p:defaultTextStyle>
    <a:defPPr>
      <a:defRPr lang="en-US"/>
    </a:defPPr>
    <a:lvl1pPr algn="l" rtl="0" fontAlgn="base">
      <a:spcBef>
        <a:spcPct val="0"/>
      </a:spcBef>
      <a:spcAft>
        <a:spcPct val="0"/>
      </a:spcAft>
      <a:defRPr sz="4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6699FF"/>
    <a:srgbClr val="0099FF"/>
    <a:srgbClr val="666699"/>
    <a:srgbClr val="FFCC66"/>
    <a:srgbClr val="FFFFFF"/>
    <a:srgbClr val="CC99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93750" autoAdjust="0"/>
  </p:normalViewPr>
  <p:slideViewPr>
    <p:cSldViewPr>
      <p:cViewPr varScale="1">
        <p:scale>
          <a:sx n="104" d="100"/>
          <a:sy n="104" d="100"/>
        </p:scale>
        <p:origin x="-5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A631B-CD98-45AB-9940-8D5B6E220D0C}" type="slidenum">
              <a:rPr lang="en-US" altLang="en-US"/>
              <a:pPr/>
              <a:t>‹#›</a:t>
            </a:fld>
            <a:endParaRPr lang="en-US" altLang="en-US"/>
          </a:p>
        </p:txBody>
      </p:sp>
    </p:spTree>
    <p:extLst>
      <p:ext uri="{BB962C8B-B14F-4D97-AF65-F5344CB8AC3E}">
        <p14:creationId xmlns:p14="http://schemas.microsoft.com/office/powerpoint/2010/main" val="205299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9CA8DB-55D7-43E9-8F85-C7ACBB301664}" type="slidenum">
              <a:rPr lang="en-US" altLang="en-US"/>
              <a:pPr/>
              <a:t>‹#›</a:t>
            </a:fld>
            <a:endParaRPr lang="en-US" altLang="en-US"/>
          </a:p>
        </p:txBody>
      </p:sp>
    </p:spTree>
    <p:extLst>
      <p:ext uri="{BB962C8B-B14F-4D97-AF65-F5344CB8AC3E}">
        <p14:creationId xmlns:p14="http://schemas.microsoft.com/office/powerpoint/2010/main" val="3436578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125016-58B9-4885-B5F5-FDC05707DAEA}" type="slidenum">
              <a:rPr lang="en-US" altLang="en-US"/>
              <a:pPr/>
              <a:t>‹#›</a:t>
            </a:fld>
            <a:endParaRPr lang="en-US" altLang="en-US"/>
          </a:p>
        </p:txBody>
      </p:sp>
    </p:spTree>
    <p:extLst>
      <p:ext uri="{BB962C8B-B14F-4D97-AF65-F5344CB8AC3E}">
        <p14:creationId xmlns:p14="http://schemas.microsoft.com/office/powerpoint/2010/main" val="155049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306778-57B6-4D05-82B7-24735952AA00}" type="slidenum">
              <a:rPr lang="en-US" altLang="en-US"/>
              <a:pPr/>
              <a:t>‹#›</a:t>
            </a:fld>
            <a:endParaRPr lang="en-US" altLang="en-US"/>
          </a:p>
        </p:txBody>
      </p:sp>
    </p:spTree>
    <p:extLst>
      <p:ext uri="{BB962C8B-B14F-4D97-AF65-F5344CB8AC3E}">
        <p14:creationId xmlns:p14="http://schemas.microsoft.com/office/powerpoint/2010/main" val="260281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6BA763AD-BCC0-470A-AB54-86685DD8353C}" type="slidenum">
              <a:rPr lang="en-US" altLang="en-US"/>
              <a:pPr/>
              <a:t>‹#›</a:t>
            </a:fld>
            <a:endParaRPr lang="en-US" altLang="en-US"/>
          </a:p>
        </p:txBody>
      </p:sp>
    </p:spTree>
    <p:extLst>
      <p:ext uri="{BB962C8B-B14F-4D97-AF65-F5344CB8AC3E}">
        <p14:creationId xmlns:p14="http://schemas.microsoft.com/office/powerpoint/2010/main" val="233110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AE1DF3-7865-4BAC-8F50-568F150613A1}" type="slidenum">
              <a:rPr lang="en-US" altLang="en-US"/>
              <a:pPr/>
              <a:t>‹#›</a:t>
            </a:fld>
            <a:endParaRPr lang="en-US" altLang="en-US"/>
          </a:p>
        </p:txBody>
      </p:sp>
    </p:spTree>
    <p:extLst>
      <p:ext uri="{BB962C8B-B14F-4D97-AF65-F5344CB8AC3E}">
        <p14:creationId xmlns:p14="http://schemas.microsoft.com/office/powerpoint/2010/main" val="358723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713713-E14C-413F-966C-A7FCF8D49006}" type="slidenum">
              <a:rPr lang="en-US" altLang="en-US"/>
              <a:pPr/>
              <a:t>‹#›</a:t>
            </a:fld>
            <a:endParaRPr lang="en-US" altLang="en-US"/>
          </a:p>
        </p:txBody>
      </p:sp>
    </p:spTree>
    <p:extLst>
      <p:ext uri="{BB962C8B-B14F-4D97-AF65-F5344CB8AC3E}">
        <p14:creationId xmlns:p14="http://schemas.microsoft.com/office/powerpoint/2010/main" val="389864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EF8546-50DA-4CA2-8768-0136C7583EED}" type="slidenum">
              <a:rPr lang="en-US" altLang="en-US"/>
              <a:pPr/>
              <a:t>‹#›</a:t>
            </a:fld>
            <a:endParaRPr lang="en-US" altLang="en-US"/>
          </a:p>
        </p:txBody>
      </p:sp>
    </p:spTree>
    <p:extLst>
      <p:ext uri="{BB962C8B-B14F-4D97-AF65-F5344CB8AC3E}">
        <p14:creationId xmlns:p14="http://schemas.microsoft.com/office/powerpoint/2010/main" val="120427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E8FE004-9E4A-4354-AFA4-76994724CA09}" type="slidenum">
              <a:rPr lang="en-US" altLang="en-US"/>
              <a:pPr/>
              <a:t>‹#›</a:t>
            </a:fld>
            <a:endParaRPr lang="en-US" altLang="en-US"/>
          </a:p>
        </p:txBody>
      </p:sp>
    </p:spTree>
    <p:extLst>
      <p:ext uri="{BB962C8B-B14F-4D97-AF65-F5344CB8AC3E}">
        <p14:creationId xmlns:p14="http://schemas.microsoft.com/office/powerpoint/2010/main" val="387311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6AAFDD4-64C2-4D20-8CFF-F47CB7A0DC67}" type="slidenum">
              <a:rPr lang="en-US" altLang="en-US"/>
              <a:pPr/>
              <a:t>‹#›</a:t>
            </a:fld>
            <a:endParaRPr lang="en-US" altLang="en-US"/>
          </a:p>
        </p:txBody>
      </p:sp>
    </p:spTree>
    <p:extLst>
      <p:ext uri="{BB962C8B-B14F-4D97-AF65-F5344CB8AC3E}">
        <p14:creationId xmlns:p14="http://schemas.microsoft.com/office/powerpoint/2010/main" val="57070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461347F-AF1E-4878-98DC-5FF940D81E66}" type="slidenum">
              <a:rPr lang="en-US" altLang="en-US"/>
              <a:pPr/>
              <a:t>‹#›</a:t>
            </a:fld>
            <a:endParaRPr lang="en-US" altLang="en-US"/>
          </a:p>
        </p:txBody>
      </p:sp>
    </p:spTree>
    <p:extLst>
      <p:ext uri="{BB962C8B-B14F-4D97-AF65-F5344CB8AC3E}">
        <p14:creationId xmlns:p14="http://schemas.microsoft.com/office/powerpoint/2010/main" val="226301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A55C83-4FD1-4083-93CF-E91C96A51663}" type="slidenum">
              <a:rPr lang="en-US" altLang="en-US"/>
              <a:pPr/>
              <a:t>‹#›</a:t>
            </a:fld>
            <a:endParaRPr lang="en-US" altLang="en-US"/>
          </a:p>
        </p:txBody>
      </p:sp>
    </p:spTree>
    <p:extLst>
      <p:ext uri="{BB962C8B-B14F-4D97-AF65-F5344CB8AC3E}">
        <p14:creationId xmlns:p14="http://schemas.microsoft.com/office/powerpoint/2010/main" val="125982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7B9066-FC70-4439-962C-E075BBFDFDE8}" type="slidenum">
              <a:rPr lang="en-US" altLang="en-US"/>
              <a:pPr/>
              <a:t>‹#›</a:t>
            </a:fld>
            <a:endParaRPr lang="en-US" altLang="en-US"/>
          </a:p>
        </p:txBody>
      </p:sp>
    </p:spTree>
    <p:extLst>
      <p:ext uri="{BB962C8B-B14F-4D97-AF65-F5344CB8AC3E}">
        <p14:creationId xmlns:p14="http://schemas.microsoft.com/office/powerpoint/2010/main" val="305790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90175B1-13A8-41C7-8EFC-099AFF2E05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worldatlas.com/webimage/countrys/me.ht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en.wikipedia.org/wiki/Image:Iran_map.pn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Atlas of North Africa and Southwest Asia</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3962400" y="0"/>
            <a:ext cx="1905000" cy="707886"/>
          </a:xfrm>
          <a:prstGeom prst="rect">
            <a:avLst/>
          </a:prstGeom>
          <a:noFill/>
        </p:spPr>
        <p:txBody>
          <a:bodyPr wrap="square" rtlCol="0">
            <a:spAutoFit/>
          </a:bodyPr>
          <a:lstStyle/>
          <a:p>
            <a:r>
              <a:rPr lang="en-US" dirty="0" smtClean="0"/>
              <a:t>Atlas</a:t>
            </a:r>
            <a:endParaRPr lang="en-US" dirty="0"/>
          </a:p>
        </p:txBody>
      </p:sp>
    </p:spTree>
    <p:extLst>
      <p:ext uri="{BB962C8B-B14F-4D97-AF65-F5344CB8AC3E}">
        <p14:creationId xmlns:p14="http://schemas.microsoft.com/office/powerpoint/2010/main" val="1416189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0"/>
            <a:ext cx="8686800" cy="6858000"/>
          </a:xfrm>
        </p:spPr>
        <p:txBody>
          <a:bodyPr/>
          <a:lstStyle/>
          <a:p>
            <a:pPr algn="ctr" eaLnBrk="1" hangingPunct="1">
              <a:buFontTx/>
              <a:buNone/>
            </a:pPr>
            <a:endParaRPr lang="en-US" altLang="en-US" sz="1600" b="1" u="sng" dirty="0" smtClean="0"/>
          </a:p>
          <a:p>
            <a:pPr algn="ctr" eaLnBrk="1" hangingPunct="1">
              <a:buFontTx/>
              <a:buNone/>
            </a:pPr>
            <a:r>
              <a:rPr lang="en-US" altLang="en-US" sz="4400" b="1" u="sng" dirty="0" smtClean="0"/>
              <a:t>Sahara Desert’s Borders</a:t>
            </a:r>
          </a:p>
          <a:p>
            <a:pPr algn="ctr" eaLnBrk="1" hangingPunct="1">
              <a:buFontTx/>
              <a:buNone/>
            </a:pPr>
            <a:endParaRPr lang="en-US" altLang="en-US" sz="1600" b="1" u="sng" dirty="0" smtClean="0"/>
          </a:p>
          <a:p>
            <a:pPr eaLnBrk="1" hangingPunct="1">
              <a:buFont typeface="Wingdings" panose="05000000000000000000" pitchFamily="2" charset="2"/>
              <a:buChar char="v"/>
            </a:pPr>
            <a:r>
              <a:rPr lang="en-US" altLang="en-US" sz="4400" dirty="0" smtClean="0"/>
              <a:t>Atlantic Ocean on the west</a:t>
            </a:r>
          </a:p>
          <a:p>
            <a:pPr eaLnBrk="1" hangingPunct="1">
              <a:buFont typeface="Wingdings" panose="05000000000000000000" pitchFamily="2" charset="2"/>
              <a:buChar char="v"/>
            </a:pPr>
            <a:r>
              <a:rPr lang="en-US" altLang="en-US" sz="4400" dirty="0" smtClean="0"/>
              <a:t>Atlas Mountains and the   </a:t>
            </a:r>
          </a:p>
          <a:p>
            <a:pPr eaLnBrk="1" hangingPunct="1">
              <a:buFont typeface="Wingdings" panose="05000000000000000000" pitchFamily="2" charset="2"/>
              <a:buNone/>
            </a:pPr>
            <a:r>
              <a:rPr lang="en-US" altLang="en-US" sz="4400" dirty="0" smtClean="0"/>
              <a:t>   Mediterranean Sea on the north</a:t>
            </a:r>
          </a:p>
          <a:p>
            <a:pPr eaLnBrk="1" hangingPunct="1">
              <a:buFont typeface="Wingdings" panose="05000000000000000000" pitchFamily="2" charset="2"/>
              <a:buChar char="v"/>
            </a:pPr>
            <a:r>
              <a:rPr lang="en-US" altLang="en-US" sz="4400" dirty="0" smtClean="0"/>
              <a:t>Red Sea and Egypt on the east</a:t>
            </a:r>
          </a:p>
          <a:p>
            <a:pPr eaLnBrk="1" hangingPunct="1">
              <a:buFont typeface="Wingdings" panose="05000000000000000000" pitchFamily="2" charset="2"/>
              <a:buChar char="v"/>
            </a:pPr>
            <a:r>
              <a:rPr lang="en-US" altLang="en-US" sz="4400" dirty="0" smtClean="0"/>
              <a:t>Sudan and the valley of the    </a:t>
            </a:r>
          </a:p>
          <a:p>
            <a:pPr eaLnBrk="1" hangingPunct="1">
              <a:buFont typeface="Wingdings" panose="05000000000000000000" pitchFamily="2" charset="2"/>
              <a:buNone/>
            </a:pPr>
            <a:r>
              <a:rPr lang="en-US" altLang="en-US" sz="4400" dirty="0" smtClean="0"/>
              <a:t>   Niger River on the south. </a:t>
            </a:r>
          </a:p>
        </p:txBody>
      </p:sp>
      <p:sp>
        <p:nvSpPr>
          <p:cNvPr id="7171" name="Rectangle 4"/>
          <p:cNvSpPr>
            <a:spLocks noChangeArrowheads="1"/>
          </p:cNvSpPr>
          <p:nvPr/>
        </p:nvSpPr>
        <p:spPr bwMode="auto">
          <a:xfrm>
            <a:off x="-4575175" y="3244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507">
                                            <p:txEl>
                                              <p:pRg st="1" end="1"/>
                                            </p:txEl>
                                          </p:spTgt>
                                        </p:tgtEl>
                                        <p:attrNameLst>
                                          <p:attrName>style.visibility</p:attrName>
                                        </p:attrNameLst>
                                      </p:cBhvr>
                                      <p:to>
                                        <p:strVal val="visible"/>
                                      </p:to>
                                    </p:set>
                                    <p:anim calcmode="discrete" valueType="clr">
                                      <p:cBhvr override="childStyle">
                                        <p:cTn id="7" dur="80"/>
                                        <p:tgtEl>
                                          <p:spTgt spid="215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1507">
                                            <p:txEl>
                                              <p:pRg st="1" end="1"/>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507">
                                            <p:txEl>
                                              <p:pRg st="3" end="3"/>
                                            </p:txEl>
                                          </p:spTgt>
                                        </p:tgtEl>
                                        <p:attrNameLst>
                                          <p:attrName>style.visibility</p:attrName>
                                        </p:attrNameLst>
                                      </p:cBhvr>
                                      <p:to>
                                        <p:strVal val="visible"/>
                                      </p:to>
                                    </p:set>
                                    <p:anim calcmode="discrete" valueType="clr">
                                      <p:cBhvr override="childStyle">
                                        <p:cTn id="14" dur="80"/>
                                        <p:tgtEl>
                                          <p:spTgt spid="2150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507">
                                            <p:txEl>
                                              <p:pRg st="3" end="3"/>
                                            </p:txEl>
                                          </p:spTgt>
                                        </p:tgtEl>
                                        <p:attrNameLst>
                                          <p:attrName>fillcolor</p:attrName>
                                        </p:attrNameLst>
                                      </p:cBhvr>
                                      <p:tavLst>
                                        <p:tav tm="0">
                                          <p:val>
                                            <p:clrVal>
                                              <a:schemeClr val="accent2"/>
                                            </p:clrVal>
                                          </p:val>
                                        </p:tav>
                                        <p:tav tm="50000">
                                          <p:val>
                                            <p:clrVal>
                                              <a:schemeClr val="hlink"/>
                                            </p:clrVal>
                                          </p:val>
                                        </p:tav>
                                      </p:tavLst>
                                    </p:anim>
                                    <p:set>
                                      <p:cBhvr>
                                        <p:cTn id="16" dur="80"/>
                                        <p:tgtEl>
                                          <p:spTgt spid="21507">
                                            <p:txEl>
                                              <p:pRg st="3" end="3"/>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507">
                                            <p:txEl>
                                              <p:pRg st="4" end="4"/>
                                            </p:txEl>
                                          </p:spTgt>
                                        </p:tgtEl>
                                        <p:attrNameLst>
                                          <p:attrName>style.visibility</p:attrName>
                                        </p:attrNameLst>
                                      </p:cBhvr>
                                      <p:to>
                                        <p:strVal val="visible"/>
                                      </p:to>
                                    </p:set>
                                    <p:anim calcmode="discrete" valueType="clr">
                                      <p:cBhvr override="childStyle">
                                        <p:cTn id="21" dur="80"/>
                                        <p:tgtEl>
                                          <p:spTgt spid="2150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507">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21507">
                                            <p:txEl>
                                              <p:pRg st="4" end="4"/>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507">
                                            <p:txEl>
                                              <p:pRg st="5" end="5"/>
                                            </p:txEl>
                                          </p:spTgt>
                                        </p:tgtEl>
                                        <p:attrNameLst>
                                          <p:attrName>style.visibility</p:attrName>
                                        </p:attrNameLst>
                                      </p:cBhvr>
                                      <p:to>
                                        <p:strVal val="visible"/>
                                      </p:to>
                                    </p:set>
                                    <p:anim calcmode="discrete" valueType="clr">
                                      <p:cBhvr override="childStyle">
                                        <p:cTn id="28" dur="80"/>
                                        <p:tgtEl>
                                          <p:spTgt spid="2150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507">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21507">
                                            <p:txEl>
                                              <p:pRg st="5" end="5"/>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1507">
                                            <p:txEl>
                                              <p:pRg st="6" end="6"/>
                                            </p:txEl>
                                          </p:spTgt>
                                        </p:tgtEl>
                                        <p:attrNameLst>
                                          <p:attrName>style.visibility</p:attrName>
                                        </p:attrNameLst>
                                      </p:cBhvr>
                                      <p:to>
                                        <p:strVal val="visible"/>
                                      </p:to>
                                    </p:set>
                                    <p:anim calcmode="discrete" valueType="clr">
                                      <p:cBhvr override="childStyle">
                                        <p:cTn id="35" dur="80"/>
                                        <p:tgtEl>
                                          <p:spTgt spid="2150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507">
                                            <p:txEl>
                                              <p:pRg st="6" end="6"/>
                                            </p:txEl>
                                          </p:spTgt>
                                        </p:tgtEl>
                                        <p:attrNameLst>
                                          <p:attrName>fillcolor</p:attrName>
                                        </p:attrNameLst>
                                      </p:cBhvr>
                                      <p:tavLst>
                                        <p:tav tm="0">
                                          <p:val>
                                            <p:clrVal>
                                              <a:schemeClr val="accent2"/>
                                            </p:clrVal>
                                          </p:val>
                                        </p:tav>
                                        <p:tav tm="50000">
                                          <p:val>
                                            <p:clrVal>
                                              <a:schemeClr val="hlink"/>
                                            </p:clrVal>
                                          </p:val>
                                        </p:tav>
                                      </p:tavLst>
                                    </p:anim>
                                    <p:set>
                                      <p:cBhvr>
                                        <p:cTn id="37" dur="80"/>
                                        <p:tgtEl>
                                          <p:spTgt spid="21507">
                                            <p:txEl>
                                              <p:pRg st="6" end="6"/>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507">
                                            <p:txEl>
                                              <p:pRg st="7" end="7"/>
                                            </p:txEl>
                                          </p:spTgt>
                                        </p:tgtEl>
                                        <p:attrNameLst>
                                          <p:attrName>style.visibility</p:attrName>
                                        </p:attrNameLst>
                                      </p:cBhvr>
                                      <p:to>
                                        <p:strVal val="visible"/>
                                      </p:to>
                                    </p:set>
                                    <p:anim calcmode="discrete" valueType="clr">
                                      <p:cBhvr override="childStyle">
                                        <p:cTn id="42" dur="80"/>
                                        <p:tgtEl>
                                          <p:spTgt spid="2150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507">
                                            <p:txEl>
                                              <p:pRg st="7" end="7"/>
                                            </p:txEl>
                                          </p:spTgt>
                                        </p:tgtEl>
                                        <p:attrNameLst>
                                          <p:attrName>fillcolor</p:attrName>
                                        </p:attrNameLst>
                                      </p:cBhvr>
                                      <p:tavLst>
                                        <p:tav tm="0">
                                          <p:val>
                                            <p:clrVal>
                                              <a:schemeClr val="accent2"/>
                                            </p:clrVal>
                                          </p:val>
                                        </p:tav>
                                        <p:tav tm="50000">
                                          <p:val>
                                            <p:clrVal>
                                              <a:schemeClr val="hlink"/>
                                            </p:clrVal>
                                          </p:val>
                                        </p:tav>
                                      </p:tavLst>
                                    </p:anim>
                                    <p:set>
                                      <p:cBhvr>
                                        <p:cTn id="44" dur="80"/>
                                        <p:tgtEl>
                                          <p:spTgt spid="21507">
                                            <p:txEl>
                                              <p:pRg st="7" end="7"/>
                                            </p:txEl>
                                          </p:spTgt>
                                        </p:tgtEl>
                                        <p:attrNameLst>
                                          <p:attrName>fill.type</p:attrName>
                                        </p:attrNameLst>
                                      </p:cBhvr>
                                      <p:to>
                                        <p:strVal val="solid"/>
                                      </p:to>
                                    </p:set>
                                  </p:childTnLst>
                                </p:cTn>
                              </p:par>
                              <p:par>
                                <p:cTn id="45" presetID="27" presetClass="entr" presetSubtype="0" fill="hold" nodeType="withEffect">
                                  <p:stCondLst>
                                    <p:cond delay="0"/>
                                  </p:stCondLst>
                                  <p:iterate type="lt">
                                    <p:tmPct val="50000"/>
                                  </p:iterate>
                                  <p:childTnLst>
                                    <p:set>
                                      <p:cBhvr>
                                        <p:cTn id="46" dur="1" fill="hold">
                                          <p:stCondLst>
                                            <p:cond delay="0"/>
                                          </p:stCondLst>
                                        </p:cTn>
                                        <p:tgtEl>
                                          <p:spTgt spid="21507">
                                            <p:txEl>
                                              <p:pRg st="8" end="8"/>
                                            </p:txEl>
                                          </p:spTgt>
                                        </p:tgtEl>
                                        <p:attrNameLst>
                                          <p:attrName>style.visibility</p:attrName>
                                        </p:attrNameLst>
                                      </p:cBhvr>
                                      <p:to>
                                        <p:strVal val="visible"/>
                                      </p:to>
                                    </p:set>
                                    <p:anim calcmode="discrete" valueType="clr">
                                      <p:cBhvr override="childStyle">
                                        <p:cTn id="47" dur="80"/>
                                        <p:tgtEl>
                                          <p:spTgt spid="21507">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21507">
                                            <p:txEl>
                                              <p:pRg st="8" end="8"/>
                                            </p:txEl>
                                          </p:spTgt>
                                        </p:tgtEl>
                                        <p:attrNameLst>
                                          <p:attrName>fillcolor</p:attrName>
                                        </p:attrNameLst>
                                      </p:cBhvr>
                                      <p:tavLst>
                                        <p:tav tm="0">
                                          <p:val>
                                            <p:clrVal>
                                              <a:schemeClr val="accent2"/>
                                            </p:clrVal>
                                          </p:val>
                                        </p:tav>
                                        <p:tav tm="50000">
                                          <p:val>
                                            <p:clrVal>
                                              <a:schemeClr val="hlink"/>
                                            </p:clrVal>
                                          </p:val>
                                        </p:tav>
                                      </p:tavLst>
                                    </p:anim>
                                    <p:set>
                                      <p:cBhvr>
                                        <p:cTn id="49" dur="80"/>
                                        <p:tgtEl>
                                          <p:spTgt spid="21507">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flipV="1">
            <a:off x="457200" y="0"/>
            <a:ext cx="8229600" cy="274638"/>
          </a:xfrm>
        </p:spPr>
        <p:txBody>
          <a:bodyPr/>
          <a:lstStyle/>
          <a:p>
            <a:pPr eaLnBrk="1" hangingPunct="1"/>
            <a:endParaRPr lang="en-US" altLang="en-US" sz="4000" smtClean="0"/>
          </a:p>
        </p:txBody>
      </p:sp>
      <p:sp>
        <p:nvSpPr>
          <p:cNvPr id="40963" name="Rectangle 1027"/>
          <p:cNvSpPr>
            <a:spLocks noGrp="1" noChangeArrowheads="1"/>
          </p:cNvSpPr>
          <p:nvPr>
            <p:ph type="body" idx="1"/>
          </p:nvPr>
        </p:nvSpPr>
        <p:spPr>
          <a:xfrm>
            <a:off x="457200" y="0"/>
            <a:ext cx="8229600" cy="6126163"/>
          </a:xfrm>
        </p:spPr>
        <p:txBody>
          <a:bodyPr/>
          <a:lstStyle/>
          <a:p>
            <a:pPr algn="ctr" eaLnBrk="1" hangingPunct="1">
              <a:spcBef>
                <a:spcPct val="0"/>
              </a:spcBef>
              <a:buFontTx/>
              <a:buNone/>
            </a:pPr>
            <a:r>
              <a:rPr lang="en-US" altLang="en-US" sz="4800" b="1" u="sng" smtClean="0"/>
              <a:t>Sahara </a:t>
            </a:r>
          </a:p>
          <a:p>
            <a:pPr eaLnBrk="1" hangingPunct="1">
              <a:spcBef>
                <a:spcPct val="0"/>
              </a:spcBef>
              <a:buFont typeface="Wingdings" panose="05000000000000000000" pitchFamily="2" charset="2"/>
              <a:buChar char="Ø"/>
            </a:pPr>
            <a:r>
              <a:rPr lang="en-US" altLang="en-US" sz="4800" smtClean="0"/>
              <a:t>Averages less than five inches of rain each year. </a:t>
            </a:r>
          </a:p>
          <a:p>
            <a:pPr eaLnBrk="1" hangingPunct="1">
              <a:spcBef>
                <a:spcPct val="0"/>
              </a:spcBef>
              <a:buFont typeface="Wingdings" panose="05000000000000000000" pitchFamily="2" charset="2"/>
              <a:buChar char="Ø"/>
            </a:pPr>
            <a:r>
              <a:rPr lang="en-US" altLang="en-US" sz="4800" smtClean="0"/>
              <a:t>Temperatures there can run to the extreme</a:t>
            </a:r>
          </a:p>
          <a:p>
            <a:pPr lvl="1" eaLnBrk="1" hangingPunct="1">
              <a:spcBef>
                <a:spcPct val="0"/>
              </a:spcBef>
              <a:buFont typeface="Wingdings" panose="05000000000000000000" pitchFamily="2" charset="2"/>
              <a:buNone/>
            </a:pPr>
            <a:r>
              <a:rPr lang="en-US" altLang="en-US" sz="4400" smtClean="0"/>
              <a:t>-freezing at night </a:t>
            </a:r>
          </a:p>
          <a:p>
            <a:pPr lvl="1" eaLnBrk="1" hangingPunct="1">
              <a:spcBef>
                <a:spcPct val="0"/>
              </a:spcBef>
              <a:buFont typeface="Wingdings" panose="05000000000000000000" pitchFamily="2" charset="2"/>
              <a:buNone/>
            </a:pPr>
            <a:r>
              <a:rPr lang="en-US" altLang="en-US" sz="4400" smtClean="0"/>
              <a:t>-Can be more than 130 degrees Fahrenheit at the peak of day. </a:t>
            </a:r>
          </a:p>
          <a:p>
            <a:pPr eaLnBrk="1" hangingPunct="1"/>
            <a:endParaRPr lang="en-US" altLang="en-US" sz="4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0963">
                                            <p:txEl>
                                              <p:pRg st="0" end="0"/>
                                            </p:txEl>
                                          </p:spTgt>
                                        </p:tgtEl>
                                        <p:attrNameLst>
                                          <p:attrName>style.visibility</p:attrName>
                                        </p:attrNameLst>
                                      </p:cBhvr>
                                      <p:to>
                                        <p:strVal val="visible"/>
                                      </p:to>
                                    </p:set>
                                    <p:anim calcmode="discrete" valueType="clr">
                                      <p:cBhvr override="childStyle">
                                        <p:cTn id="7" dur="80"/>
                                        <p:tgtEl>
                                          <p:spTgt spid="409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096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096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0963">
                                            <p:txEl>
                                              <p:pRg st="1" end="1"/>
                                            </p:txEl>
                                          </p:spTgt>
                                        </p:tgtEl>
                                        <p:attrNameLst>
                                          <p:attrName>style.visibility</p:attrName>
                                        </p:attrNameLst>
                                      </p:cBhvr>
                                      <p:to>
                                        <p:strVal val="visible"/>
                                      </p:to>
                                    </p:set>
                                    <p:anim calcmode="discrete" valueType="clr">
                                      <p:cBhvr override="childStyle">
                                        <p:cTn id="14" dur="80"/>
                                        <p:tgtEl>
                                          <p:spTgt spid="409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096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096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0963">
                                            <p:txEl>
                                              <p:pRg st="2" end="2"/>
                                            </p:txEl>
                                          </p:spTgt>
                                        </p:tgtEl>
                                        <p:attrNameLst>
                                          <p:attrName>style.visibility</p:attrName>
                                        </p:attrNameLst>
                                      </p:cBhvr>
                                      <p:to>
                                        <p:strVal val="visible"/>
                                      </p:to>
                                    </p:set>
                                    <p:anim calcmode="discrete" valueType="clr">
                                      <p:cBhvr override="childStyle">
                                        <p:cTn id="21" dur="80"/>
                                        <p:tgtEl>
                                          <p:spTgt spid="409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096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096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0963">
                                            <p:txEl>
                                              <p:pRg st="3" end="3"/>
                                            </p:txEl>
                                          </p:spTgt>
                                        </p:tgtEl>
                                        <p:attrNameLst>
                                          <p:attrName>style.visibility</p:attrName>
                                        </p:attrNameLst>
                                      </p:cBhvr>
                                      <p:to>
                                        <p:strVal val="visible"/>
                                      </p:to>
                                    </p:set>
                                    <p:anim calcmode="discrete" valueType="clr">
                                      <p:cBhvr override="childStyle">
                                        <p:cTn id="28" dur="80"/>
                                        <p:tgtEl>
                                          <p:spTgt spid="4096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096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096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0963">
                                            <p:txEl>
                                              <p:pRg st="4" end="4"/>
                                            </p:txEl>
                                          </p:spTgt>
                                        </p:tgtEl>
                                        <p:attrNameLst>
                                          <p:attrName>style.visibility</p:attrName>
                                        </p:attrNameLst>
                                      </p:cBhvr>
                                      <p:to>
                                        <p:strVal val="visible"/>
                                      </p:to>
                                    </p:set>
                                    <p:anim calcmode="discrete" valueType="clr">
                                      <p:cBhvr override="childStyle">
                                        <p:cTn id="35" dur="80"/>
                                        <p:tgtEl>
                                          <p:spTgt spid="4096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096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096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3400"/>
            <a:ext cx="9144000" cy="5657850"/>
          </a:xfrm>
          <a:prstGeom prst="rect">
            <a:avLst/>
          </a:prstGeom>
        </p:spPr>
      </p:pic>
    </p:spTree>
    <p:extLst>
      <p:ext uri="{BB962C8B-B14F-4D97-AF65-F5344CB8AC3E}">
        <p14:creationId xmlns:p14="http://schemas.microsoft.com/office/powerpoint/2010/main" val="275608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 y="377174"/>
            <a:ext cx="9116568" cy="648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92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a:xfrm>
            <a:off x="0" y="4267200"/>
            <a:ext cx="9144000" cy="2286000"/>
          </a:xfrm>
        </p:spPr>
        <p:txBody>
          <a:bodyPr/>
          <a:lstStyle/>
          <a:p>
            <a:pPr algn="l" eaLnBrk="1" hangingPunct="1"/>
            <a:r>
              <a:rPr lang="en-US" altLang="en-US" sz="4000" b="1" u="sng" dirty="0" smtClean="0"/>
              <a:t>Sahel</a:t>
            </a:r>
            <a:r>
              <a:rPr lang="en-US" altLang="en-US" sz="4000" dirty="0" smtClean="0"/>
              <a:t/>
            </a:r>
            <a:br>
              <a:rPr lang="en-US" altLang="en-US" sz="4000" dirty="0" smtClean="0"/>
            </a:br>
            <a:r>
              <a:rPr lang="en-US" altLang="en-US" sz="4000" dirty="0" smtClean="0"/>
              <a:t>-</a:t>
            </a:r>
            <a:r>
              <a:rPr lang="en-US" altLang="en-US" sz="4000" u="sng" dirty="0" smtClean="0"/>
              <a:t>Steppe</a:t>
            </a:r>
            <a:r>
              <a:rPr lang="en-US" altLang="en-US" sz="4000" dirty="0" smtClean="0"/>
              <a:t> region below Sahara that is </a:t>
            </a:r>
            <a:r>
              <a:rPr lang="en-US" altLang="en-US" sz="4000" u="sng" dirty="0" smtClean="0"/>
              <a:t>spreading</a:t>
            </a:r>
            <a:r>
              <a:rPr lang="en-US" altLang="en-US" sz="4000" dirty="0" smtClean="0"/>
              <a:t> into a desert region.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
            <a:ext cx="9144000" cy="398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5474"/>
                                        </p:tgtEl>
                                        <p:attrNameLst>
                                          <p:attrName>style.visibility</p:attrName>
                                        </p:attrNameLst>
                                      </p:cBhvr>
                                      <p:to>
                                        <p:strVal val="visible"/>
                                      </p:to>
                                    </p:set>
                                    <p:anim calcmode="discrete" valueType="clr">
                                      <p:cBhvr override="childStyle">
                                        <p:cTn id="7" dur="80"/>
                                        <p:tgtEl>
                                          <p:spTgt spid="1054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5474"/>
                                        </p:tgtEl>
                                        <p:attrNameLst>
                                          <p:attrName>fillcolor</p:attrName>
                                        </p:attrNameLst>
                                      </p:cBhvr>
                                      <p:tavLst>
                                        <p:tav tm="0">
                                          <p:val>
                                            <p:clrVal>
                                              <a:schemeClr val="accent2"/>
                                            </p:clrVal>
                                          </p:val>
                                        </p:tav>
                                        <p:tav tm="50000">
                                          <p:val>
                                            <p:clrVal>
                                              <a:schemeClr val="hlink"/>
                                            </p:clrVal>
                                          </p:val>
                                        </p:tav>
                                      </p:tavLst>
                                    </p:anim>
                                    <p:set>
                                      <p:cBhvr>
                                        <p:cTn id="9" dur="80"/>
                                        <p:tgtEl>
                                          <p:spTgt spid="1054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z="4000" dirty="0" smtClean="0">
                <a:solidFill>
                  <a:srgbClr val="FFFF00"/>
                </a:solidFill>
              </a:rPr>
              <a:t>The Arabian Peninsula is mostly desert</a:t>
            </a:r>
          </a:p>
        </p:txBody>
      </p:sp>
      <p:sp>
        <p:nvSpPr>
          <p:cNvPr id="54275" name="Rectangle 3"/>
          <p:cNvSpPr>
            <a:spLocks noGrp="1" noChangeArrowheads="1"/>
          </p:cNvSpPr>
          <p:nvPr>
            <p:ph type="body" idx="1"/>
          </p:nvPr>
        </p:nvSpPr>
        <p:spPr/>
        <p:txBody>
          <a:bodyPr/>
          <a:lstStyle/>
          <a:p>
            <a:pPr eaLnBrk="1" hangingPunct="1">
              <a:buFontTx/>
              <a:buNone/>
            </a:pPr>
            <a:r>
              <a:rPr lang="en-US" altLang="en-US" smtClean="0"/>
              <a:t>*  The Rub 'al-Khali, or "Empty Quarter" is a large desert in Saudi Arabia. It is the largest area of continuous sand in the world. </a:t>
            </a:r>
          </a:p>
          <a:p>
            <a:pPr eaLnBrk="1" hangingPunct="1"/>
            <a:endParaRPr lang="en-US" altLang="en-US" smtClean="0"/>
          </a:p>
        </p:txBody>
      </p:sp>
      <p:sp>
        <p:nvSpPr>
          <p:cNvPr id="54277" name="Rectangle 5"/>
          <p:cNvSpPr>
            <a:spLocks noChangeArrowheads="1"/>
          </p:cNvSpPr>
          <p:nvPr/>
        </p:nvSpPr>
        <p:spPr bwMode="auto">
          <a:xfrm>
            <a:off x="0" y="3657600"/>
            <a:ext cx="9144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a:t>   *The climate is extremely arid.  Few places                        </a:t>
            </a:r>
          </a:p>
          <a:p>
            <a:pPr eaLnBrk="1" hangingPunct="1"/>
            <a:r>
              <a:rPr lang="en-US" altLang="en-US" sz="3200"/>
              <a:t>       receive more than 7 in of rain a year, and                       </a:t>
            </a:r>
          </a:p>
          <a:p>
            <a:pPr eaLnBrk="1" hangingPunct="1"/>
            <a:r>
              <a:rPr lang="en-US" altLang="en-US" sz="3200"/>
              <a:t>       no permanent streams exist. Summer  </a:t>
            </a:r>
          </a:p>
          <a:p>
            <a:pPr eaLnBrk="1" hangingPunct="1"/>
            <a:r>
              <a:rPr lang="en-US" altLang="en-US" sz="3200"/>
              <a:t>       temperatures reach as high as 130 F in some </a:t>
            </a:r>
          </a:p>
          <a:p>
            <a:pPr eaLnBrk="1" hangingPunct="1"/>
            <a:r>
              <a:rPr lang="en-US" altLang="en-US" sz="3200"/>
              <a:t>       areas.</a:t>
            </a:r>
            <a:br>
              <a:rPr lang="en-US" altLang="en-US" sz="3200"/>
            </a:b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4"/>
                                        </p:tgtEl>
                                        <p:attrNameLst>
                                          <p:attrName>style.visibility</p:attrName>
                                        </p:attrNameLst>
                                      </p:cBhvr>
                                      <p:to>
                                        <p:strVal val="visible"/>
                                      </p:to>
                                    </p:set>
                                    <p:anim calcmode="discrete" valueType="clr">
                                      <p:cBhvr override="childStyle">
                                        <p:cTn id="7" dur="80"/>
                                        <p:tgtEl>
                                          <p:spTgt spid="542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4"/>
                                        </p:tgtEl>
                                        <p:attrNameLst>
                                          <p:attrName>fillcolor</p:attrName>
                                        </p:attrNameLst>
                                      </p:cBhvr>
                                      <p:tavLst>
                                        <p:tav tm="0">
                                          <p:val>
                                            <p:clrVal>
                                              <a:schemeClr val="accent2"/>
                                            </p:clrVal>
                                          </p:val>
                                        </p:tav>
                                        <p:tav tm="50000">
                                          <p:val>
                                            <p:clrVal>
                                              <a:schemeClr val="hlink"/>
                                            </p:clrVal>
                                          </p:val>
                                        </p:tav>
                                      </p:tavLst>
                                    </p:anim>
                                    <p:set>
                                      <p:cBhvr>
                                        <p:cTn id="9" dur="80"/>
                                        <p:tgtEl>
                                          <p:spTgt spid="5427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4275">
                                            <p:txEl>
                                              <p:pRg st="0" end="0"/>
                                            </p:txEl>
                                          </p:spTgt>
                                        </p:tgtEl>
                                        <p:attrNameLst>
                                          <p:attrName>style.visibility</p:attrName>
                                        </p:attrNameLst>
                                      </p:cBhvr>
                                      <p:to>
                                        <p:strVal val="visible"/>
                                      </p:to>
                                    </p:set>
                                    <p:anim calcmode="discrete" valueType="clr">
                                      <p:cBhvr override="childStyle">
                                        <p:cTn id="14" dur="80"/>
                                        <p:tgtEl>
                                          <p:spTgt spid="542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427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4275">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4277">
                                            <p:txEl>
                                              <p:pRg st="0" end="0"/>
                                            </p:txEl>
                                          </p:spTgt>
                                        </p:tgtEl>
                                        <p:attrNameLst>
                                          <p:attrName>style.visibility</p:attrName>
                                        </p:attrNameLst>
                                      </p:cBhvr>
                                      <p:to>
                                        <p:strVal val="visible"/>
                                      </p:to>
                                    </p:set>
                                    <p:anim calcmode="discrete" valueType="clr">
                                      <p:cBhvr override="childStyle">
                                        <p:cTn id="21" dur="80"/>
                                        <p:tgtEl>
                                          <p:spTgt spid="5427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4277">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54277">
                                            <p:txEl>
                                              <p:pRg st="0" end="0"/>
                                            </p:txEl>
                                          </p:spTgt>
                                        </p:tgtEl>
                                        <p:attrNameLst>
                                          <p:attrName>fill.type</p:attrName>
                                        </p:attrNameLst>
                                      </p:cBhvr>
                                      <p:to>
                                        <p:strVal val="solid"/>
                                      </p:to>
                                    </p:set>
                                  </p:childTnLst>
                                </p:cTn>
                              </p:par>
                              <p:par>
                                <p:cTn id="24" presetID="27" presetClass="entr" presetSubtype="0" fill="hold" nodeType="withEffect">
                                  <p:stCondLst>
                                    <p:cond delay="0"/>
                                  </p:stCondLst>
                                  <p:iterate type="lt">
                                    <p:tmPct val="50000"/>
                                  </p:iterate>
                                  <p:childTnLst>
                                    <p:set>
                                      <p:cBhvr>
                                        <p:cTn id="25" dur="1" fill="hold">
                                          <p:stCondLst>
                                            <p:cond delay="0"/>
                                          </p:stCondLst>
                                        </p:cTn>
                                        <p:tgtEl>
                                          <p:spTgt spid="54277">
                                            <p:txEl>
                                              <p:pRg st="1" end="1"/>
                                            </p:txEl>
                                          </p:spTgt>
                                        </p:tgtEl>
                                        <p:attrNameLst>
                                          <p:attrName>style.visibility</p:attrName>
                                        </p:attrNameLst>
                                      </p:cBhvr>
                                      <p:to>
                                        <p:strVal val="visible"/>
                                      </p:to>
                                    </p:set>
                                    <p:anim calcmode="discrete" valueType="clr">
                                      <p:cBhvr override="childStyle">
                                        <p:cTn id="26" dur="80"/>
                                        <p:tgtEl>
                                          <p:spTgt spid="5427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4277">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54277">
                                            <p:txEl>
                                              <p:pRg st="1" end="1"/>
                                            </p:txEl>
                                          </p:spTgt>
                                        </p:tgtEl>
                                        <p:attrNameLst>
                                          <p:attrName>fill.type</p:attrName>
                                        </p:attrNameLst>
                                      </p:cBhvr>
                                      <p:to>
                                        <p:strVal val="solid"/>
                                      </p:to>
                                    </p:set>
                                  </p:childTnLst>
                                </p:cTn>
                              </p:par>
                              <p:par>
                                <p:cTn id="29" presetID="27" presetClass="entr" presetSubtype="0" fill="hold" nodeType="withEffect">
                                  <p:stCondLst>
                                    <p:cond delay="0"/>
                                  </p:stCondLst>
                                  <p:iterate type="lt">
                                    <p:tmPct val="50000"/>
                                  </p:iterate>
                                  <p:childTnLst>
                                    <p:set>
                                      <p:cBhvr>
                                        <p:cTn id="30" dur="1" fill="hold">
                                          <p:stCondLst>
                                            <p:cond delay="0"/>
                                          </p:stCondLst>
                                        </p:cTn>
                                        <p:tgtEl>
                                          <p:spTgt spid="54277">
                                            <p:txEl>
                                              <p:pRg st="2" end="2"/>
                                            </p:txEl>
                                          </p:spTgt>
                                        </p:tgtEl>
                                        <p:attrNameLst>
                                          <p:attrName>style.visibility</p:attrName>
                                        </p:attrNameLst>
                                      </p:cBhvr>
                                      <p:to>
                                        <p:strVal val="visible"/>
                                      </p:to>
                                    </p:set>
                                    <p:anim calcmode="discrete" valueType="clr">
                                      <p:cBhvr override="childStyle">
                                        <p:cTn id="31" dur="80"/>
                                        <p:tgtEl>
                                          <p:spTgt spid="5427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4277">
                                            <p:txEl>
                                              <p:pRg st="2" end="2"/>
                                            </p:txEl>
                                          </p:spTgt>
                                        </p:tgtEl>
                                        <p:attrNameLst>
                                          <p:attrName>fillcolor</p:attrName>
                                        </p:attrNameLst>
                                      </p:cBhvr>
                                      <p:tavLst>
                                        <p:tav tm="0">
                                          <p:val>
                                            <p:clrVal>
                                              <a:schemeClr val="accent2"/>
                                            </p:clrVal>
                                          </p:val>
                                        </p:tav>
                                        <p:tav tm="50000">
                                          <p:val>
                                            <p:clrVal>
                                              <a:schemeClr val="hlink"/>
                                            </p:clrVal>
                                          </p:val>
                                        </p:tav>
                                      </p:tavLst>
                                    </p:anim>
                                    <p:set>
                                      <p:cBhvr>
                                        <p:cTn id="33" dur="80"/>
                                        <p:tgtEl>
                                          <p:spTgt spid="54277">
                                            <p:txEl>
                                              <p:pRg st="2" end="2"/>
                                            </p:txEl>
                                          </p:spTgt>
                                        </p:tgtEl>
                                        <p:attrNameLst>
                                          <p:attrName>fill.type</p:attrName>
                                        </p:attrNameLst>
                                      </p:cBhvr>
                                      <p:to>
                                        <p:strVal val="solid"/>
                                      </p:to>
                                    </p:set>
                                  </p:childTnLst>
                                </p:cTn>
                              </p:par>
                              <p:par>
                                <p:cTn id="34" presetID="27" presetClass="entr" presetSubtype="0" fill="hold" nodeType="withEffect">
                                  <p:stCondLst>
                                    <p:cond delay="0"/>
                                  </p:stCondLst>
                                  <p:iterate type="lt">
                                    <p:tmPct val="50000"/>
                                  </p:iterate>
                                  <p:childTnLst>
                                    <p:set>
                                      <p:cBhvr>
                                        <p:cTn id="35" dur="1" fill="hold">
                                          <p:stCondLst>
                                            <p:cond delay="0"/>
                                          </p:stCondLst>
                                        </p:cTn>
                                        <p:tgtEl>
                                          <p:spTgt spid="54277">
                                            <p:txEl>
                                              <p:pRg st="3" end="3"/>
                                            </p:txEl>
                                          </p:spTgt>
                                        </p:tgtEl>
                                        <p:attrNameLst>
                                          <p:attrName>style.visibility</p:attrName>
                                        </p:attrNameLst>
                                      </p:cBhvr>
                                      <p:to>
                                        <p:strVal val="visible"/>
                                      </p:to>
                                    </p:set>
                                    <p:anim calcmode="discrete" valueType="clr">
                                      <p:cBhvr override="childStyle">
                                        <p:cTn id="36" dur="80"/>
                                        <p:tgtEl>
                                          <p:spTgt spid="5427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54277">
                                            <p:txEl>
                                              <p:pRg st="3" end="3"/>
                                            </p:txEl>
                                          </p:spTgt>
                                        </p:tgtEl>
                                        <p:attrNameLst>
                                          <p:attrName>fillcolor</p:attrName>
                                        </p:attrNameLst>
                                      </p:cBhvr>
                                      <p:tavLst>
                                        <p:tav tm="0">
                                          <p:val>
                                            <p:clrVal>
                                              <a:schemeClr val="accent2"/>
                                            </p:clrVal>
                                          </p:val>
                                        </p:tav>
                                        <p:tav tm="50000">
                                          <p:val>
                                            <p:clrVal>
                                              <a:schemeClr val="hlink"/>
                                            </p:clrVal>
                                          </p:val>
                                        </p:tav>
                                      </p:tavLst>
                                    </p:anim>
                                    <p:set>
                                      <p:cBhvr>
                                        <p:cTn id="38" dur="80"/>
                                        <p:tgtEl>
                                          <p:spTgt spid="54277">
                                            <p:txEl>
                                              <p:pRg st="3" end="3"/>
                                            </p:txEl>
                                          </p:spTgt>
                                        </p:tgtEl>
                                        <p:attrNameLst>
                                          <p:attrName>fill.type</p:attrName>
                                        </p:attrNameLst>
                                      </p:cBhvr>
                                      <p:to>
                                        <p:strVal val="solid"/>
                                      </p:to>
                                    </p:set>
                                  </p:childTnLst>
                                </p:cTn>
                              </p:par>
                              <p:par>
                                <p:cTn id="39" presetID="27" presetClass="entr" presetSubtype="0" fill="hold" nodeType="withEffect">
                                  <p:stCondLst>
                                    <p:cond delay="0"/>
                                  </p:stCondLst>
                                  <p:iterate type="lt">
                                    <p:tmPct val="50000"/>
                                  </p:iterate>
                                  <p:childTnLst>
                                    <p:set>
                                      <p:cBhvr>
                                        <p:cTn id="40" dur="1" fill="hold">
                                          <p:stCondLst>
                                            <p:cond delay="0"/>
                                          </p:stCondLst>
                                        </p:cTn>
                                        <p:tgtEl>
                                          <p:spTgt spid="54277">
                                            <p:txEl>
                                              <p:pRg st="4" end="4"/>
                                            </p:txEl>
                                          </p:spTgt>
                                        </p:tgtEl>
                                        <p:attrNameLst>
                                          <p:attrName>style.visibility</p:attrName>
                                        </p:attrNameLst>
                                      </p:cBhvr>
                                      <p:to>
                                        <p:strVal val="visible"/>
                                      </p:to>
                                    </p:set>
                                    <p:anim calcmode="discrete" valueType="clr">
                                      <p:cBhvr override="childStyle">
                                        <p:cTn id="41" dur="80"/>
                                        <p:tgtEl>
                                          <p:spTgt spid="5427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54277">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54277">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Desertification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85333"/>
            <a:ext cx="9144000" cy="567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97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xfrm>
            <a:off x="0" y="0"/>
            <a:ext cx="9144000" cy="838200"/>
          </a:xfrm>
        </p:spPr>
        <p:txBody>
          <a:bodyPr/>
          <a:lstStyle/>
          <a:p>
            <a:pPr eaLnBrk="1" hangingPunct="1"/>
            <a:r>
              <a:rPr lang="en-US" altLang="en-US" sz="2800" dirty="0" smtClean="0"/>
              <a:t>The Arabian Peninsula is primarily </a:t>
            </a:r>
            <a:r>
              <a:rPr lang="en-US" altLang="en-US" sz="2800" u="sng" dirty="0" smtClean="0"/>
              <a:t>steppe</a:t>
            </a:r>
            <a:r>
              <a:rPr lang="en-US" altLang="en-US" sz="2800" dirty="0" smtClean="0"/>
              <a:t> and </a:t>
            </a:r>
            <a:r>
              <a:rPr lang="en-US" altLang="en-US" sz="2800" u="sng" dirty="0" smtClean="0"/>
              <a:t>desert</a:t>
            </a:r>
            <a:r>
              <a:rPr lang="en-US" altLang="en-US" sz="2800" dirty="0" smtClean="0"/>
              <a:t> climate as well</a:t>
            </a:r>
          </a:p>
        </p:txBody>
      </p:sp>
      <p:pic>
        <p:nvPicPr>
          <p:cNvPr id="95237" name="Picture 1029" descr="Map of the Middle East in 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914400"/>
            <a:ext cx="6802939"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5234"/>
                                        </p:tgtEl>
                                        <p:attrNameLst>
                                          <p:attrName>style.visibility</p:attrName>
                                        </p:attrNameLst>
                                      </p:cBhvr>
                                      <p:to>
                                        <p:strVal val="visible"/>
                                      </p:to>
                                    </p:set>
                                    <p:anim calcmode="discrete" valueType="clr">
                                      <p:cBhvr override="childStyle">
                                        <p:cTn id="7" dur="80"/>
                                        <p:tgtEl>
                                          <p:spTgt spid="952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5234"/>
                                        </p:tgtEl>
                                        <p:attrNameLst>
                                          <p:attrName>fillcolor</p:attrName>
                                        </p:attrNameLst>
                                      </p:cBhvr>
                                      <p:tavLst>
                                        <p:tav tm="0">
                                          <p:val>
                                            <p:clrVal>
                                              <a:schemeClr val="accent2"/>
                                            </p:clrVal>
                                          </p:val>
                                        </p:tav>
                                        <p:tav tm="50000">
                                          <p:val>
                                            <p:clrVal>
                                              <a:schemeClr val="hlink"/>
                                            </p:clrVal>
                                          </p:val>
                                        </p:tav>
                                      </p:tavLst>
                                    </p:anim>
                                    <p:set>
                                      <p:cBhvr>
                                        <p:cTn id="9" dur="80"/>
                                        <p:tgtEl>
                                          <p:spTgt spid="952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95237"/>
                                        </p:tgtEl>
                                        <p:attrNameLst>
                                          <p:attrName>style.visibility</p:attrName>
                                        </p:attrNameLst>
                                      </p:cBhvr>
                                      <p:to>
                                        <p:strVal val="visible"/>
                                      </p:to>
                                    </p:set>
                                    <p:anim calcmode="lin" valueType="num">
                                      <p:cBhvr>
                                        <p:cTn id="14" dur="1000" fill="hold"/>
                                        <p:tgtEl>
                                          <p:spTgt spid="95237"/>
                                        </p:tgtEl>
                                        <p:attrNameLst>
                                          <p:attrName>ppt_w</p:attrName>
                                        </p:attrNameLst>
                                      </p:cBhvr>
                                      <p:tavLst>
                                        <p:tav tm="0">
                                          <p:val>
                                            <p:fltVal val="0"/>
                                          </p:val>
                                        </p:tav>
                                        <p:tav tm="100000">
                                          <p:val>
                                            <p:strVal val="#ppt_w"/>
                                          </p:val>
                                        </p:tav>
                                      </p:tavLst>
                                    </p:anim>
                                    <p:anim calcmode="lin" valueType="num">
                                      <p:cBhvr>
                                        <p:cTn id="15" dur="1000" fill="hold"/>
                                        <p:tgtEl>
                                          <p:spTgt spid="95237"/>
                                        </p:tgtEl>
                                        <p:attrNameLst>
                                          <p:attrName>ppt_h</p:attrName>
                                        </p:attrNameLst>
                                      </p:cBhvr>
                                      <p:tavLst>
                                        <p:tav tm="0">
                                          <p:val>
                                            <p:fltVal val="0"/>
                                          </p:val>
                                        </p:tav>
                                        <p:tav tm="100000">
                                          <p:val>
                                            <p:strVal val="#ppt_h"/>
                                          </p:val>
                                        </p:tav>
                                      </p:tavLst>
                                    </p:anim>
                                    <p:anim calcmode="lin" valueType="num">
                                      <p:cBhvr>
                                        <p:cTn id="16" dur="1000" fill="hold"/>
                                        <p:tgtEl>
                                          <p:spTgt spid="95237"/>
                                        </p:tgtEl>
                                        <p:attrNameLst>
                                          <p:attrName>style.rotation</p:attrName>
                                        </p:attrNameLst>
                                      </p:cBhvr>
                                      <p:tavLst>
                                        <p:tav tm="0">
                                          <p:val>
                                            <p:fltVal val="90"/>
                                          </p:val>
                                        </p:tav>
                                        <p:tav tm="100000">
                                          <p:val>
                                            <p:fltVal val="0"/>
                                          </p:val>
                                        </p:tav>
                                      </p:tavLst>
                                    </p:anim>
                                    <p:animEffect transition="in" filter="fade">
                                      <p:cBhvr>
                                        <p:cTn id="17" dur="10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Mountains and highlands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891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0075"/>
            <a:ext cx="9144000" cy="56578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0" y="2130425"/>
            <a:ext cx="9144000" cy="1470025"/>
          </a:xfrm>
        </p:spPr>
        <p:txBody>
          <a:bodyPr/>
          <a:lstStyle/>
          <a:p>
            <a:r>
              <a:rPr lang="en-US" altLang="en-US" dirty="0" smtClean="0"/>
              <a:t>Physical and Cultural Features of</a:t>
            </a:r>
            <a:br>
              <a:rPr lang="en-US" altLang="en-US" dirty="0" smtClean="0"/>
            </a:br>
            <a:r>
              <a:rPr lang="en-US" altLang="en-US" dirty="0" smtClean="0"/>
              <a:t>N. Africa &amp; S.W. Asia</a:t>
            </a:r>
          </a:p>
        </p:txBody>
      </p:sp>
      <p:sp>
        <p:nvSpPr>
          <p:cNvPr id="2051" name="Subtitle 2"/>
          <p:cNvSpPr>
            <a:spLocks noGrp="1"/>
          </p:cNvSpPr>
          <p:nvPr>
            <p:ph type="subTitle" idx="1"/>
          </p:nvPr>
        </p:nvSpPr>
        <p:spPr>
          <a:xfrm>
            <a:off x="457200" y="3886200"/>
            <a:ext cx="8077200" cy="2819400"/>
          </a:xfrm>
        </p:spPr>
        <p:txBody>
          <a:bodyPr/>
          <a:lstStyle/>
          <a:p>
            <a:r>
              <a:rPr lang="en-US" altLang="en-US" dirty="0" smtClean="0"/>
              <a:t>Desert, Semi-arid Grasslands, Exotic Streams, Mountains, Plateaus, Interior Drainage Basins</a:t>
            </a:r>
          </a:p>
          <a:p>
            <a:r>
              <a:rPr lang="en-US" altLang="en-US" dirty="0" smtClean="0"/>
              <a:t>Variety of people, languages &amp; birthplace of religions and </a:t>
            </a:r>
            <a:r>
              <a:rPr lang="en-US" altLang="en-US" smtClean="0"/>
              <a:t>ancient civilizations</a:t>
            </a:r>
            <a:endParaRPr lang="en-US" altLang="en-US" dirty="0"/>
          </a:p>
          <a:p>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9900"/>
            </a:gs>
            <a:gs pos="100000">
              <a:srgbClr val="5E47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39762"/>
          </a:xfrm>
        </p:spPr>
        <p:txBody>
          <a:bodyPr/>
          <a:lstStyle/>
          <a:p>
            <a:pPr eaLnBrk="1" hangingPunct="1"/>
            <a:r>
              <a:rPr lang="en-US" altLang="en-US" sz="4000" smtClean="0"/>
              <a:t/>
            </a:r>
            <a:br>
              <a:rPr lang="en-US" altLang="en-US" sz="4000" smtClean="0"/>
            </a:br>
            <a:r>
              <a:rPr lang="en-US" altLang="en-US" sz="4000" b="1" u="sng" smtClean="0"/>
              <a:t>Atlas Mountains</a:t>
            </a:r>
          </a:p>
        </p:txBody>
      </p:sp>
      <p:sp>
        <p:nvSpPr>
          <p:cNvPr id="9219" name="Rectangle 3"/>
          <p:cNvSpPr>
            <a:spLocks noGrp="1" noChangeArrowheads="1"/>
          </p:cNvSpPr>
          <p:nvPr>
            <p:ph type="body" sz="half" idx="1"/>
          </p:nvPr>
        </p:nvSpPr>
        <p:spPr>
          <a:xfrm>
            <a:off x="152400" y="1782417"/>
            <a:ext cx="2887744" cy="4923183"/>
          </a:xfrm>
        </p:spPr>
        <p:txBody>
          <a:bodyPr/>
          <a:lstStyle/>
          <a:p>
            <a:pPr marL="0" indent="0" eaLnBrk="1" hangingPunct="1">
              <a:buNone/>
            </a:pPr>
            <a:r>
              <a:rPr lang="en-US" altLang="en-US" dirty="0" smtClean="0"/>
              <a:t>Separates the northern moist  Mediterranean climate from the arid south. </a:t>
            </a:r>
          </a:p>
        </p:txBody>
      </p:sp>
      <p:pic>
        <p:nvPicPr>
          <p:cNvPr id="3" name="Content Placeholder 2"/>
          <p:cNvPicPr>
            <a:picLocks noGrp="1" noChangeAspect="1"/>
          </p:cNvPicPr>
          <p:nvPr>
            <p:ph sz="half" idx="2"/>
          </p:nvPr>
        </p:nvPicPr>
        <p:blipFill>
          <a:blip r:embed="rId2"/>
          <a:stretch>
            <a:fillRect/>
          </a:stretch>
        </p:blipFill>
        <p:spPr>
          <a:xfrm>
            <a:off x="3040144" y="1447800"/>
            <a:ext cx="6103856"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8"/>
                                        </p:tgtEl>
                                        <p:attrNameLst>
                                          <p:attrName>style.visibility</p:attrName>
                                        </p:attrNameLst>
                                      </p:cBhvr>
                                      <p:to>
                                        <p:strVal val="visible"/>
                                      </p:to>
                                    </p:set>
                                    <p:anim calcmode="discrete" valueType="clr">
                                      <p:cBhvr override="childStyle">
                                        <p:cTn id="7" dur="80"/>
                                        <p:tgtEl>
                                          <p:spTgt spid="92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8"/>
                                        </p:tgtEl>
                                        <p:attrNameLst>
                                          <p:attrName>fillcolor</p:attrName>
                                        </p:attrNameLst>
                                      </p:cBhvr>
                                      <p:tavLst>
                                        <p:tav tm="0">
                                          <p:val>
                                            <p:clrVal>
                                              <a:schemeClr val="accent2"/>
                                            </p:clrVal>
                                          </p:val>
                                        </p:tav>
                                        <p:tav tm="50000">
                                          <p:val>
                                            <p:clrVal>
                                              <a:schemeClr val="hlink"/>
                                            </p:clrVal>
                                          </p:val>
                                        </p:tav>
                                      </p:tavLst>
                                    </p:anim>
                                    <p:set>
                                      <p:cBhvr>
                                        <p:cTn id="9" dur="80"/>
                                        <p:tgtEl>
                                          <p:spTgt spid="921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219">
                                            <p:txEl>
                                              <p:pRg st="0" end="0"/>
                                            </p:txEl>
                                          </p:spTgt>
                                        </p:tgtEl>
                                        <p:attrNameLst>
                                          <p:attrName>style.visibility</p:attrName>
                                        </p:attrNameLst>
                                      </p:cBhvr>
                                      <p:to>
                                        <p:strVal val="visible"/>
                                      </p:to>
                                    </p:set>
                                    <p:anim calcmode="discrete" valueType="clr">
                                      <p:cBhvr override="childStyle">
                                        <p:cTn id="14" dur="80"/>
                                        <p:tgtEl>
                                          <p:spTgt spid="92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1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92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a:xfrm>
            <a:off x="457200" y="274638"/>
            <a:ext cx="8229600" cy="2468562"/>
          </a:xfrm>
        </p:spPr>
        <p:txBody>
          <a:bodyPr/>
          <a:lstStyle/>
          <a:p>
            <a:pPr eaLnBrk="1" hangingPunct="1"/>
            <a:r>
              <a:rPr lang="en-US" altLang="en-US" smtClean="0"/>
              <a:t>Atlas Mountains in Morocco</a:t>
            </a:r>
          </a:p>
        </p:txBody>
      </p:sp>
      <p:pic>
        <p:nvPicPr>
          <p:cNvPr id="25603" name="Picture 4" descr="morocc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41350"/>
            <a:ext cx="9144000" cy="6216650"/>
          </a:xfrm>
          <a:noFill/>
        </p:spPr>
      </p:pic>
      <p:sp>
        <p:nvSpPr>
          <p:cNvPr id="25604" name="Text Box 7"/>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spcBef>
                <a:spcPct val="50000"/>
              </a:spcBef>
            </a:pPr>
            <a:r>
              <a:rPr lang="en-US" altLang="en-US" sz="4400"/>
              <a:t>Atlas Mountains of Morocco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pic>
        <p:nvPicPr>
          <p:cNvPr id="26626" name="Picture 4" descr="atlas_mountai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6138" y="0"/>
            <a:ext cx="5075237" cy="68580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p:txBody>
          <a:bodyPr/>
          <a:lstStyle/>
          <a:p>
            <a:pPr eaLnBrk="1" hangingPunct="1"/>
            <a:r>
              <a:rPr lang="en-US" altLang="en-US" b="1" u="sng" smtClean="0"/>
              <a:t>Middle East Mountains</a:t>
            </a:r>
          </a:p>
        </p:txBody>
      </p:sp>
      <p:sp>
        <p:nvSpPr>
          <p:cNvPr id="102403" name="Rectangle 1027"/>
          <p:cNvSpPr>
            <a:spLocks noGrp="1" noChangeArrowheads="1"/>
          </p:cNvSpPr>
          <p:nvPr>
            <p:ph type="body" idx="1"/>
          </p:nvPr>
        </p:nvSpPr>
        <p:spPr/>
        <p:txBody>
          <a:bodyPr/>
          <a:lstStyle/>
          <a:p>
            <a:pPr eaLnBrk="1" hangingPunct="1"/>
            <a:r>
              <a:rPr lang="en-US" altLang="en-US" u="sng" smtClean="0"/>
              <a:t>Taurus</a:t>
            </a:r>
            <a:endParaRPr lang="en-US" altLang="en-US" smtClean="0"/>
          </a:p>
          <a:p>
            <a:pPr lvl="1" eaLnBrk="1" hangingPunct="1"/>
            <a:r>
              <a:rPr lang="en-US" altLang="en-US" smtClean="0"/>
              <a:t>Spreads across </a:t>
            </a:r>
            <a:r>
              <a:rPr lang="en-US" altLang="en-US" u="sng" smtClean="0"/>
              <a:t>Turkey</a:t>
            </a:r>
            <a:endParaRPr lang="en-US" altLang="en-US" smtClean="0"/>
          </a:p>
          <a:p>
            <a:pPr lvl="1" eaLnBrk="1" hangingPunct="1"/>
            <a:r>
              <a:rPr lang="en-US" altLang="en-US" smtClean="0"/>
              <a:t>Highest Point- Mt. Ararat-16, 583 ft., Biblical historians believe Noah’s Ark landed here.</a:t>
            </a:r>
          </a:p>
          <a:p>
            <a:pPr eaLnBrk="1" hangingPunct="1"/>
            <a:r>
              <a:rPr lang="en-US" altLang="en-US" u="sng" smtClean="0"/>
              <a:t>Zagros</a:t>
            </a:r>
            <a:endParaRPr lang="en-US" altLang="en-US" smtClean="0"/>
          </a:p>
          <a:p>
            <a:pPr lvl="1" eaLnBrk="1" hangingPunct="1"/>
            <a:r>
              <a:rPr lang="en-US" altLang="en-US" smtClean="0"/>
              <a:t>Extend through southwestern </a:t>
            </a:r>
            <a:r>
              <a:rPr lang="en-US" altLang="en-US" u="sng" smtClean="0"/>
              <a:t>Iran</a:t>
            </a:r>
            <a:r>
              <a:rPr lang="en-US" altLang="en-US" smtClean="0"/>
              <a:t>, and through northern </a:t>
            </a:r>
            <a:r>
              <a:rPr lang="en-US" altLang="en-US" u="sng" smtClean="0"/>
              <a:t>Iraq</a:t>
            </a:r>
            <a:endParaRPr lang="en-US" altLang="en-US" smtClean="0"/>
          </a:p>
          <a:p>
            <a:pPr lvl="1" eaLnBrk="1" hangingPunct="1"/>
            <a:r>
              <a:rPr lang="en-US" altLang="en-US" smtClean="0"/>
              <a:t>Highest point- Zard Kuh, 14, 921 ft.</a:t>
            </a:r>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02"/>
                                        </p:tgtEl>
                                        <p:attrNameLst>
                                          <p:attrName>style.visibility</p:attrName>
                                        </p:attrNameLst>
                                      </p:cBhvr>
                                      <p:to>
                                        <p:strVal val="visible"/>
                                      </p:to>
                                    </p:set>
                                    <p:anim calcmode="discrete" valueType="clr">
                                      <p:cBhvr override="childStyle">
                                        <p:cTn id="7" dur="80"/>
                                        <p:tgtEl>
                                          <p:spTgt spid="1024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02"/>
                                        </p:tgtEl>
                                        <p:attrNameLst>
                                          <p:attrName>fillcolor</p:attrName>
                                        </p:attrNameLst>
                                      </p:cBhvr>
                                      <p:tavLst>
                                        <p:tav tm="0">
                                          <p:val>
                                            <p:clrVal>
                                              <a:schemeClr val="accent2"/>
                                            </p:clrVal>
                                          </p:val>
                                        </p:tav>
                                        <p:tav tm="50000">
                                          <p:val>
                                            <p:clrVal>
                                              <a:schemeClr val="hlink"/>
                                            </p:clrVal>
                                          </p:val>
                                        </p:tav>
                                      </p:tavLst>
                                    </p:anim>
                                    <p:set>
                                      <p:cBhvr>
                                        <p:cTn id="9" dur="80"/>
                                        <p:tgtEl>
                                          <p:spTgt spid="10240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2403">
                                            <p:txEl>
                                              <p:pRg st="0" end="0"/>
                                            </p:txEl>
                                          </p:spTgt>
                                        </p:tgtEl>
                                        <p:attrNameLst>
                                          <p:attrName>style.visibility</p:attrName>
                                        </p:attrNameLst>
                                      </p:cBhvr>
                                      <p:to>
                                        <p:strVal val="visible"/>
                                      </p:to>
                                    </p:set>
                                    <p:anim calcmode="discrete" valueType="clr">
                                      <p:cBhvr override="childStyle">
                                        <p:cTn id="14" dur="80"/>
                                        <p:tgtEl>
                                          <p:spTgt spid="1024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40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240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2403">
                                            <p:txEl>
                                              <p:pRg st="1" end="1"/>
                                            </p:txEl>
                                          </p:spTgt>
                                        </p:tgtEl>
                                        <p:attrNameLst>
                                          <p:attrName>style.visibility</p:attrName>
                                        </p:attrNameLst>
                                      </p:cBhvr>
                                      <p:to>
                                        <p:strVal val="visible"/>
                                      </p:to>
                                    </p:set>
                                    <p:anim calcmode="discrete" valueType="clr">
                                      <p:cBhvr override="childStyle">
                                        <p:cTn id="21" dur="80"/>
                                        <p:tgtEl>
                                          <p:spTgt spid="10240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240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02403">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02403">
                                            <p:txEl>
                                              <p:pRg st="2" end="2"/>
                                            </p:txEl>
                                          </p:spTgt>
                                        </p:tgtEl>
                                        <p:attrNameLst>
                                          <p:attrName>style.visibility</p:attrName>
                                        </p:attrNameLst>
                                      </p:cBhvr>
                                      <p:to>
                                        <p:strVal val="visible"/>
                                      </p:to>
                                    </p:set>
                                    <p:anim calcmode="discrete" valueType="clr">
                                      <p:cBhvr override="childStyle">
                                        <p:cTn id="28" dur="80"/>
                                        <p:tgtEl>
                                          <p:spTgt spid="10240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2403">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102403">
                                            <p:txEl>
                                              <p:pRg st="2" end="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02403">
                                            <p:txEl>
                                              <p:pRg st="3" end="3"/>
                                            </p:txEl>
                                          </p:spTgt>
                                        </p:tgtEl>
                                        <p:attrNameLst>
                                          <p:attrName>style.visibility</p:attrName>
                                        </p:attrNameLst>
                                      </p:cBhvr>
                                      <p:to>
                                        <p:strVal val="visible"/>
                                      </p:to>
                                    </p:set>
                                    <p:anim calcmode="discrete" valueType="clr">
                                      <p:cBhvr override="childStyle">
                                        <p:cTn id="35" dur="80"/>
                                        <p:tgtEl>
                                          <p:spTgt spid="10240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02403">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02403">
                                            <p:txEl>
                                              <p:pRg st="3" end="3"/>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2403">
                                            <p:txEl>
                                              <p:pRg st="4" end="4"/>
                                            </p:txEl>
                                          </p:spTgt>
                                        </p:tgtEl>
                                        <p:attrNameLst>
                                          <p:attrName>style.visibility</p:attrName>
                                        </p:attrNameLst>
                                      </p:cBhvr>
                                      <p:to>
                                        <p:strVal val="visible"/>
                                      </p:to>
                                    </p:set>
                                    <p:anim calcmode="discrete" valueType="clr">
                                      <p:cBhvr override="childStyle">
                                        <p:cTn id="42" dur="80"/>
                                        <p:tgtEl>
                                          <p:spTgt spid="10240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2403">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102403">
                                            <p:txEl>
                                              <p:pRg st="4" end="4"/>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02403">
                                            <p:txEl>
                                              <p:pRg st="5" end="5"/>
                                            </p:txEl>
                                          </p:spTgt>
                                        </p:tgtEl>
                                        <p:attrNameLst>
                                          <p:attrName>style.visibility</p:attrName>
                                        </p:attrNameLst>
                                      </p:cBhvr>
                                      <p:to>
                                        <p:strVal val="visible"/>
                                      </p:to>
                                    </p:set>
                                    <p:anim calcmode="discrete" valueType="clr">
                                      <p:cBhvr override="childStyle">
                                        <p:cTn id="49" dur="80"/>
                                        <p:tgtEl>
                                          <p:spTgt spid="10240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2403">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10240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28674" name="Picture 5" descr="middle 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7625"/>
            <a:ext cx="683895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val 6"/>
          <p:cNvSpPr>
            <a:spLocks noChangeArrowheads="1"/>
          </p:cNvSpPr>
          <p:nvPr/>
        </p:nvSpPr>
        <p:spPr bwMode="auto">
          <a:xfrm>
            <a:off x="1447800" y="1752600"/>
            <a:ext cx="2286000" cy="1219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101383" name="Oval 7"/>
          <p:cNvSpPr>
            <a:spLocks noChangeArrowheads="1"/>
          </p:cNvSpPr>
          <p:nvPr/>
        </p:nvSpPr>
        <p:spPr bwMode="auto">
          <a:xfrm rot="-2662085">
            <a:off x="4343400" y="2895600"/>
            <a:ext cx="990600" cy="1828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fade">
                                      <p:cBhvr>
                                        <p:cTn id="7" dur="770" decel="100000"/>
                                        <p:tgtEl>
                                          <p:spTgt spid="101382"/>
                                        </p:tgtEl>
                                      </p:cBhvr>
                                    </p:animEffect>
                                    <p:animScale>
                                      <p:cBhvr>
                                        <p:cTn id="8" dur="770" decel="100000"/>
                                        <p:tgtEl>
                                          <p:spTgt spid="101382"/>
                                        </p:tgtEl>
                                      </p:cBhvr>
                                      <p:from x="10000" y="10000"/>
                                      <p:to x="200000" y="450000"/>
                                    </p:animScale>
                                    <p:animScale>
                                      <p:cBhvr>
                                        <p:cTn id="9" dur="1230" accel="100000" fill="hold">
                                          <p:stCondLst>
                                            <p:cond delay="770"/>
                                          </p:stCondLst>
                                        </p:cTn>
                                        <p:tgtEl>
                                          <p:spTgt spid="101382"/>
                                        </p:tgtEl>
                                      </p:cBhvr>
                                      <p:from x="200000" y="450000"/>
                                      <p:to x="100000" y="100000"/>
                                    </p:animScale>
                                    <p:set>
                                      <p:cBhvr>
                                        <p:cTn id="10" dur="770" fill="hold"/>
                                        <p:tgtEl>
                                          <p:spTgt spid="101382"/>
                                        </p:tgtEl>
                                        <p:attrNameLst>
                                          <p:attrName>ppt_x</p:attrName>
                                        </p:attrNameLst>
                                      </p:cBhvr>
                                      <p:to>
                                        <p:strVal val="(0.5)"/>
                                      </p:to>
                                    </p:set>
                                    <p:anim from="(0.5)" to="(#ppt_x)" calcmode="lin" valueType="num">
                                      <p:cBhvr>
                                        <p:cTn id="11" dur="1230" accel="100000" fill="hold">
                                          <p:stCondLst>
                                            <p:cond delay="770"/>
                                          </p:stCondLst>
                                        </p:cTn>
                                        <p:tgtEl>
                                          <p:spTgt spid="101382"/>
                                        </p:tgtEl>
                                        <p:attrNameLst>
                                          <p:attrName>ppt_x</p:attrName>
                                        </p:attrNameLst>
                                      </p:cBhvr>
                                    </p:anim>
                                    <p:set>
                                      <p:cBhvr>
                                        <p:cTn id="12" dur="770" fill="hold"/>
                                        <p:tgtEl>
                                          <p:spTgt spid="101382"/>
                                        </p:tgtEl>
                                        <p:attrNameLst>
                                          <p:attrName>ppt_y</p:attrName>
                                        </p:attrNameLst>
                                      </p:cBhvr>
                                      <p:to>
                                        <p:strVal val="(#ppt_y+0.4)"/>
                                      </p:to>
                                    </p:set>
                                    <p:anim from="(#ppt_y+0.4)" to="(#ppt_y)" calcmode="lin" valueType="num">
                                      <p:cBhvr>
                                        <p:cTn id="13" dur="1230" accel="100000" fill="hold">
                                          <p:stCondLst>
                                            <p:cond delay="770"/>
                                          </p:stCondLst>
                                        </p:cTn>
                                        <p:tgtEl>
                                          <p:spTgt spid="10138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1383"/>
                                        </p:tgtEl>
                                        <p:attrNameLst>
                                          <p:attrName>style.visibility</p:attrName>
                                        </p:attrNameLst>
                                      </p:cBhvr>
                                      <p:to>
                                        <p:strVal val="visible"/>
                                      </p:to>
                                    </p:set>
                                    <p:animEffect transition="in" filter="fade">
                                      <p:cBhvr>
                                        <p:cTn id="18" dur="770" decel="100000"/>
                                        <p:tgtEl>
                                          <p:spTgt spid="101383"/>
                                        </p:tgtEl>
                                      </p:cBhvr>
                                    </p:animEffect>
                                    <p:animScale>
                                      <p:cBhvr>
                                        <p:cTn id="19" dur="770" decel="100000"/>
                                        <p:tgtEl>
                                          <p:spTgt spid="101383"/>
                                        </p:tgtEl>
                                      </p:cBhvr>
                                      <p:from x="10000" y="10000"/>
                                      <p:to x="200000" y="450000"/>
                                    </p:animScale>
                                    <p:animScale>
                                      <p:cBhvr>
                                        <p:cTn id="20" dur="1230" accel="100000" fill="hold">
                                          <p:stCondLst>
                                            <p:cond delay="770"/>
                                          </p:stCondLst>
                                        </p:cTn>
                                        <p:tgtEl>
                                          <p:spTgt spid="101383"/>
                                        </p:tgtEl>
                                      </p:cBhvr>
                                      <p:from x="200000" y="450000"/>
                                      <p:to x="100000" y="100000"/>
                                    </p:animScale>
                                    <p:set>
                                      <p:cBhvr>
                                        <p:cTn id="21" dur="770" fill="hold"/>
                                        <p:tgtEl>
                                          <p:spTgt spid="101383"/>
                                        </p:tgtEl>
                                        <p:attrNameLst>
                                          <p:attrName>ppt_x</p:attrName>
                                        </p:attrNameLst>
                                      </p:cBhvr>
                                      <p:to>
                                        <p:strVal val="(0.5)"/>
                                      </p:to>
                                    </p:set>
                                    <p:anim from="(0.5)" to="(#ppt_x)" calcmode="lin" valueType="num">
                                      <p:cBhvr>
                                        <p:cTn id="22" dur="1230" accel="100000" fill="hold">
                                          <p:stCondLst>
                                            <p:cond delay="770"/>
                                          </p:stCondLst>
                                        </p:cTn>
                                        <p:tgtEl>
                                          <p:spTgt spid="101383"/>
                                        </p:tgtEl>
                                        <p:attrNameLst>
                                          <p:attrName>ppt_x</p:attrName>
                                        </p:attrNameLst>
                                      </p:cBhvr>
                                    </p:anim>
                                    <p:set>
                                      <p:cBhvr>
                                        <p:cTn id="23" dur="770" fill="hold"/>
                                        <p:tgtEl>
                                          <p:spTgt spid="101383"/>
                                        </p:tgtEl>
                                        <p:attrNameLst>
                                          <p:attrName>ppt_y</p:attrName>
                                        </p:attrNameLst>
                                      </p:cBhvr>
                                      <p:to>
                                        <p:strVal val="(#ppt_y+0.4)"/>
                                      </p:to>
                                    </p:set>
                                    <p:anim from="(#ppt_y+0.4)" to="(#ppt_y)" calcmode="lin" valueType="num">
                                      <p:cBhvr>
                                        <p:cTn id="24" dur="1230" accel="100000" fill="hold">
                                          <p:stCondLst>
                                            <p:cond delay="770"/>
                                          </p:stCondLst>
                                        </p:cTn>
                                        <p:tgtEl>
                                          <p:spTgt spid="10138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animBg="1"/>
      <p:bldP spid="10138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ltLang="en-US" b="1" u="sng" smtClean="0"/>
              <a:t>Water</a:t>
            </a:r>
          </a:p>
        </p:txBody>
      </p:sp>
      <p:sp>
        <p:nvSpPr>
          <p:cNvPr id="113667" name="Rectangle 3"/>
          <p:cNvSpPr>
            <a:spLocks noGrp="1" noChangeArrowheads="1"/>
          </p:cNvSpPr>
          <p:nvPr>
            <p:ph type="body" idx="1"/>
          </p:nvPr>
        </p:nvSpPr>
        <p:spPr/>
        <p:txBody>
          <a:bodyPr/>
          <a:lstStyle/>
          <a:p>
            <a:pPr eaLnBrk="1" hangingPunct="1"/>
            <a:r>
              <a:rPr lang="en-US" altLang="en-US" u="sng" smtClean="0"/>
              <a:t>Water</a:t>
            </a:r>
            <a:r>
              <a:rPr lang="en-US" altLang="en-US" smtClean="0"/>
              <a:t> is the most precious resource for this region of deserts and steppe areas.</a:t>
            </a:r>
          </a:p>
          <a:p>
            <a:pPr lvl="1" eaLnBrk="1" hangingPunct="1"/>
            <a:r>
              <a:rPr lang="en-US" altLang="en-US" smtClean="0"/>
              <a:t>Many areas (ex. Nile River Valley) dependent on </a:t>
            </a:r>
            <a:r>
              <a:rPr lang="en-US" altLang="en-US" u="sng" smtClean="0"/>
              <a:t>seasonal</a:t>
            </a:r>
            <a:r>
              <a:rPr lang="en-US" altLang="en-US" smtClean="0"/>
              <a:t> </a:t>
            </a:r>
            <a:r>
              <a:rPr lang="en-US" altLang="en-US" u="sng" smtClean="0"/>
              <a:t>floods</a:t>
            </a:r>
            <a:r>
              <a:rPr lang="en-US" altLang="en-US" smtClean="0"/>
              <a:t>.  </a:t>
            </a:r>
          </a:p>
          <a:p>
            <a:pPr lvl="1" eaLnBrk="1" hangingPunct="1"/>
            <a:r>
              <a:rPr lang="en-US" altLang="en-US" smtClean="0"/>
              <a:t>The </a:t>
            </a:r>
            <a:r>
              <a:rPr lang="en-US" altLang="en-US" u="sng" smtClean="0"/>
              <a:t>alluvial</a:t>
            </a:r>
            <a:r>
              <a:rPr lang="en-US" altLang="en-US" smtClean="0"/>
              <a:t> </a:t>
            </a:r>
            <a:r>
              <a:rPr lang="en-US" altLang="en-US" u="sng" smtClean="0"/>
              <a:t>soil</a:t>
            </a:r>
            <a:r>
              <a:rPr lang="en-US" altLang="en-US" smtClean="0"/>
              <a:t> around the river and the delta regions are especially good for </a:t>
            </a:r>
            <a:r>
              <a:rPr lang="en-US" altLang="en-US" u="sng" smtClean="0"/>
              <a:t>farming</a:t>
            </a:r>
            <a:r>
              <a:rPr lang="en-US" alt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3666"/>
                                        </p:tgtEl>
                                        <p:attrNameLst>
                                          <p:attrName>style.visibility</p:attrName>
                                        </p:attrNameLst>
                                      </p:cBhvr>
                                      <p:to>
                                        <p:strVal val="visible"/>
                                      </p:to>
                                    </p:set>
                                    <p:anim calcmode="discrete" valueType="clr">
                                      <p:cBhvr override="childStyle">
                                        <p:cTn id="7" dur="80"/>
                                        <p:tgtEl>
                                          <p:spTgt spid="1136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3666"/>
                                        </p:tgtEl>
                                        <p:attrNameLst>
                                          <p:attrName>fillcolor</p:attrName>
                                        </p:attrNameLst>
                                      </p:cBhvr>
                                      <p:tavLst>
                                        <p:tav tm="0">
                                          <p:val>
                                            <p:clrVal>
                                              <a:schemeClr val="accent2"/>
                                            </p:clrVal>
                                          </p:val>
                                        </p:tav>
                                        <p:tav tm="50000">
                                          <p:val>
                                            <p:clrVal>
                                              <a:schemeClr val="hlink"/>
                                            </p:clrVal>
                                          </p:val>
                                        </p:tav>
                                      </p:tavLst>
                                    </p:anim>
                                    <p:set>
                                      <p:cBhvr>
                                        <p:cTn id="9" dur="80"/>
                                        <p:tgtEl>
                                          <p:spTgt spid="11366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3667">
                                            <p:txEl>
                                              <p:pRg st="0" end="0"/>
                                            </p:txEl>
                                          </p:spTgt>
                                        </p:tgtEl>
                                        <p:attrNameLst>
                                          <p:attrName>style.visibility</p:attrName>
                                        </p:attrNameLst>
                                      </p:cBhvr>
                                      <p:to>
                                        <p:strVal val="visible"/>
                                      </p:to>
                                    </p:set>
                                    <p:anim calcmode="discrete" valueType="clr">
                                      <p:cBhvr override="childStyle">
                                        <p:cTn id="14" dur="80"/>
                                        <p:tgtEl>
                                          <p:spTgt spid="1136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366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366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13667">
                                            <p:txEl>
                                              <p:pRg st="1" end="1"/>
                                            </p:txEl>
                                          </p:spTgt>
                                        </p:tgtEl>
                                        <p:attrNameLst>
                                          <p:attrName>style.visibility</p:attrName>
                                        </p:attrNameLst>
                                      </p:cBhvr>
                                      <p:to>
                                        <p:strVal val="visible"/>
                                      </p:to>
                                    </p:set>
                                    <p:anim calcmode="discrete" valueType="clr">
                                      <p:cBhvr override="childStyle">
                                        <p:cTn id="21" dur="80"/>
                                        <p:tgtEl>
                                          <p:spTgt spid="1136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366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1366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13667">
                                            <p:txEl>
                                              <p:pRg st="2" end="2"/>
                                            </p:txEl>
                                          </p:spTgt>
                                        </p:tgtEl>
                                        <p:attrNameLst>
                                          <p:attrName>style.visibility</p:attrName>
                                        </p:attrNameLst>
                                      </p:cBhvr>
                                      <p:to>
                                        <p:strVal val="visible"/>
                                      </p:to>
                                    </p:set>
                                    <p:anim calcmode="discrete" valueType="clr">
                                      <p:cBhvr override="childStyle">
                                        <p:cTn id="28" dur="80"/>
                                        <p:tgtEl>
                                          <p:spTgt spid="11366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366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11366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16742" name="Rectangle 6"/>
          <p:cNvSpPr>
            <a:spLocks noGrp="1" noChangeArrowheads="1"/>
          </p:cNvSpPr>
          <p:nvPr>
            <p:ph type="title"/>
          </p:nvPr>
        </p:nvSpPr>
        <p:spPr/>
        <p:txBody>
          <a:bodyPr/>
          <a:lstStyle/>
          <a:p>
            <a:pPr eaLnBrk="1" hangingPunct="1"/>
            <a:r>
              <a:rPr lang="en-US" altLang="en-US" b="1" u="sng" smtClean="0"/>
              <a:t>Wadis</a:t>
            </a:r>
          </a:p>
        </p:txBody>
      </p:sp>
      <p:sp>
        <p:nvSpPr>
          <p:cNvPr id="116739" name="Rectangle 3"/>
          <p:cNvSpPr>
            <a:spLocks noGrp="1" noChangeArrowheads="1"/>
          </p:cNvSpPr>
          <p:nvPr>
            <p:ph type="body" sz="half" idx="1"/>
          </p:nvPr>
        </p:nvSpPr>
        <p:spPr>
          <a:xfrm>
            <a:off x="0" y="1066800"/>
            <a:ext cx="2667000" cy="4525963"/>
          </a:xfrm>
        </p:spPr>
        <p:txBody>
          <a:bodyPr/>
          <a:lstStyle/>
          <a:p>
            <a:pPr eaLnBrk="1" hangingPunct="1">
              <a:lnSpc>
                <a:spcPct val="90000"/>
              </a:lnSpc>
            </a:pPr>
            <a:r>
              <a:rPr lang="en-US" altLang="en-US" sz="2800" u="sng" smtClean="0"/>
              <a:t>Wadis </a:t>
            </a:r>
            <a:r>
              <a:rPr lang="en-US" altLang="en-US" sz="2800" smtClean="0"/>
              <a:t> dry streambeds that fill with </a:t>
            </a:r>
            <a:r>
              <a:rPr lang="en-US" altLang="en-US" sz="2800" u="sng" smtClean="0"/>
              <a:t>water</a:t>
            </a:r>
            <a:r>
              <a:rPr lang="en-US" altLang="en-US" sz="2800" smtClean="0"/>
              <a:t> only after rainfall in a desert or steppe region.</a:t>
            </a:r>
          </a:p>
        </p:txBody>
      </p:sp>
      <p:pic>
        <p:nvPicPr>
          <p:cNvPr id="116746" name="Picture 10" descr="[wa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01838"/>
            <a:ext cx="6858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6742"/>
                                        </p:tgtEl>
                                        <p:attrNameLst>
                                          <p:attrName>style.visibility</p:attrName>
                                        </p:attrNameLst>
                                      </p:cBhvr>
                                      <p:to>
                                        <p:strVal val="visible"/>
                                      </p:to>
                                    </p:set>
                                    <p:anim calcmode="discrete" valueType="clr">
                                      <p:cBhvr override="childStyle">
                                        <p:cTn id="7" dur="80"/>
                                        <p:tgtEl>
                                          <p:spTgt spid="1167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6742"/>
                                        </p:tgtEl>
                                        <p:attrNameLst>
                                          <p:attrName>fillcolor</p:attrName>
                                        </p:attrNameLst>
                                      </p:cBhvr>
                                      <p:tavLst>
                                        <p:tav tm="0">
                                          <p:val>
                                            <p:clrVal>
                                              <a:schemeClr val="accent2"/>
                                            </p:clrVal>
                                          </p:val>
                                        </p:tav>
                                        <p:tav tm="50000">
                                          <p:val>
                                            <p:clrVal>
                                              <a:schemeClr val="hlink"/>
                                            </p:clrVal>
                                          </p:val>
                                        </p:tav>
                                      </p:tavLst>
                                    </p:anim>
                                    <p:set>
                                      <p:cBhvr>
                                        <p:cTn id="9" dur="80"/>
                                        <p:tgtEl>
                                          <p:spTgt spid="11674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6739">
                                            <p:txEl>
                                              <p:pRg st="0" end="0"/>
                                            </p:txEl>
                                          </p:spTgt>
                                        </p:tgtEl>
                                        <p:attrNameLst>
                                          <p:attrName>style.visibility</p:attrName>
                                        </p:attrNameLst>
                                      </p:cBhvr>
                                      <p:to>
                                        <p:strVal val="visible"/>
                                      </p:to>
                                    </p:set>
                                    <p:anim calcmode="discrete" valueType="clr">
                                      <p:cBhvr override="childStyle">
                                        <p:cTn id="14" dur="80"/>
                                        <p:tgtEl>
                                          <p:spTgt spid="1167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673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6739">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nodeType="clickEffect">
                                  <p:stCondLst>
                                    <p:cond delay="0"/>
                                  </p:stCondLst>
                                  <p:childTnLst>
                                    <p:set>
                                      <p:cBhvr>
                                        <p:cTn id="20" dur="1" fill="hold">
                                          <p:stCondLst>
                                            <p:cond delay="0"/>
                                          </p:stCondLst>
                                        </p:cTn>
                                        <p:tgtEl>
                                          <p:spTgt spid="116746"/>
                                        </p:tgtEl>
                                        <p:attrNameLst>
                                          <p:attrName>style.visibility</p:attrName>
                                        </p:attrNameLst>
                                      </p:cBhvr>
                                      <p:to>
                                        <p:strVal val="visible"/>
                                      </p:to>
                                    </p:set>
                                    <p:animEffect transition="in" filter="fade">
                                      <p:cBhvr>
                                        <p:cTn id="21" dur="770" decel="100000"/>
                                        <p:tgtEl>
                                          <p:spTgt spid="116746"/>
                                        </p:tgtEl>
                                      </p:cBhvr>
                                    </p:animEffect>
                                    <p:animScale>
                                      <p:cBhvr>
                                        <p:cTn id="22" dur="770" decel="100000"/>
                                        <p:tgtEl>
                                          <p:spTgt spid="116746"/>
                                        </p:tgtEl>
                                      </p:cBhvr>
                                      <p:from x="10000" y="10000"/>
                                      <p:to x="200000" y="450000"/>
                                    </p:animScale>
                                    <p:animScale>
                                      <p:cBhvr>
                                        <p:cTn id="23" dur="1230" accel="100000" fill="hold">
                                          <p:stCondLst>
                                            <p:cond delay="770"/>
                                          </p:stCondLst>
                                        </p:cTn>
                                        <p:tgtEl>
                                          <p:spTgt spid="116746"/>
                                        </p:tgtEl>
                                      </p:cBhvr>
                                      <p:from x="200000" y="450000"/>
                                      <p:to x="100000" y="100000"/>
                                    </p:animScale>
                                    <p:set>
                                      <p:cBhvr>
                                        <p:cTn id="24" dur="770" fill="hold"/>
                                        <p:tgtEl>
                                          <p:spTgt spid="116746"/>
                                        </p:tgtEl>
                                        <p:attrNameLst>
                                          <p:attrName>ppt_x</p:attrName>
                                        </p:attrNameLst>
                                      </p:cBhvr>
                                      <p:to>
                                        <p:strVal val="(0.5)"/>
                                      </p:to>
                                    </p:set>
                                    <p:anim from="(0.5)" to="(#ppt_x)" calcmode="lin" valueType="num">
                                      <p:cBhvr>
                                        <p:cTn id="25" dur="1230" accel="100000" fill="hold">
                                          <p:stCondLst>
                                            <p:cond delay="770"/>
                                          </p:stCondLst>
                                        </p:cTn>
                                        <p:tgtEl>
                                          <p:spTgt spid="116746"/>
                                        </p:tgtEl>
                                        <p:attrNameLst>
                                          <p:attrName>ppt_x</p:attrName>
                                        </p:attrNameLst>
                                      </p:cBhvr>
                                    </p:anim>
                                    <p:set>
                                      <p:cBhvr>
                                        <p:cTn id="26" dur="770" fill="hold"/>
                                        <p:tgtEl>
                                          <p:spTgt spid="116746"/>
                                        </p:tgtEl>
                                        <p:attrNameLst>
                                          <p:attrName>ppt_y</p:attrName>
                                        </p:attrNameLst>
                                      </p:cBhvr>
                                      <p:to>
                                        <p:strVal val="(#ppt_y+0.4)"/>
                                      </p:to>
                                    </p:set>
                                    <p:anim from="(#ppt_y+0.4)" to="(#ppt_y)" calcmode="lin" valueType="num">
                                      <p:cBhvr>
                                        <p:cTn id="27"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b="1" u="sng" smtClean="0"/>
              <a:t>OASES</a:t>
            </a:r>
          </a:p>
        </p:txBody>
      </p:sp>
      <p:sp>
        <p:nvSpPr>
          <p:cNvPr id="118787" name="Rectangle 3"/>
          <p:cNvSpPr>
            <a:spLocks noGrp="1" noChangeArrowheads="1"/>
          </p:cNvSpPr>
          <p:nvPr>
            <p:ph type="body" sz="half" idx="1"/>
          </p:nvPr>
        </p:nvSpPr>
        <p:spPr>
          <a:xfrm>
            <a:off x="457200" y="1295400"/>
            <a:ext cx="4038600" cy="4830763"/>
          </a:xfrm>
        </p:spPr>
        <p:txBody>
          <a:bodyPr/>
          <a:lstStyle/>
          <a:p>
            <a:pPr eaLnBrk="1" hangingPunct="1"/>
            <a:r>
              <a:rPr lang="en-US" altLang="en-US" sz="2600" u="sng" smtClean="0"/>
              <a:t>Oasis</a:t>
            </a:r>
            <a:r>
              <a:rPr lang="en-US" altLang="en-US" sz="2600" smtClean="0"/>
              <a:t> is a place where </a:t>
            </a:r>
            <a:r>
              <a:rPr lang="en-US" altLang="en-US" sz="2600" u="sng" smtClean="0"/>
              <a:t>water</a:t>
            </a:r>
            <a:r>
              <a:rPr lang="en-US" altLang="en-US" sz="2600" smtClean="0"/>
              <a:t> comes to the surface in desert area.</a:t>
            </a:r>
          </a:p>
          <a:p>
            <a:pPr eaLnBrk="1" hangingPunct="1"/>
            <a:r>
              <a:rPr lang="en-US" altLang="en-US" sz="2600" smtClean="0"/>
              <a:t>"oasis" is believed to come from an ancient Egyptian word, "wah," meaning "fertile place in the desert." </a:t>
            </a:r>
          </a:p>
          <a:p>
            <a:pPr eaLnBrk="1" hangingPunct="1"/>
            <a:r>
              <a:rPr lang="en-US" altLang="en-US" sz="2600" smtClean="0"/>
              <a:t>About 75 percent of the Sahara's population live in oases</a:t>
            </a:r>
            <a:endParaRPr lang="en-US" altLang="en-US" sz="2800" smtClean="0"/>
          </a:p>
          <a:p>
            <a:pPr eaLnBrk="1" hangingPunct="1"/>
            <a:endParaRPr lang="en-US" altLang="en-US" sz="2800" smtClean="0"/>
          </a:p>
        </p:txBody>
      </p:sp>
      <p:pic>
        <p:nvPicPr>
          <p:cNvPr id="118790" name="Picture 6" descr="whyyptjo[1]"/>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618038" y="1371600"/>
            <a:ext cx="4525962" cy="5486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8786"/>
                                        </p:tgtEl>
                                        <p:attrNameLst>
                                          <p:attrName>style.visibility</p:attrName>
                                        </p:attrNameLst>
                                      </p:cBhvr>
                                      <p:to>
                                        <p:strVal val="visible"/>
                                      </p:to>
                                    </p:set>
                                    <p:anim calcmode="discrete" valueType="clr">
                                      <p:cBhvr override="childStyle">
                                        <p:cTn id="7" dur="80"/>
                                        <p:tgtEl>
                                          <p:spTgt spid="1187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8786"/>
                                        </p:tgtEl>
                                        <p:attrNameLst>
                                          <p:attrName>fillcolor</p:attrName>
                                        </p:attrNameLst>
                                      </p:cBhvr>
                                      <p:tavLst>
                                        <p:tav tm="0">
                                          <p:val>
                                            <p:clrVal>
                                              <a:schemeClr val="accent2"/>
                                            </p:clrVal>
                                          </p:val>
                                        </p:tav>
                                        <p:tav tm="50000">
                                          <p:val>
                                            <p:clrVal>
                                              <a:schemeClr val="hlink"/>
                                            </p:clrVal>
                                          </p:val>
                                        </p:tav>
                                      </p:tavLst>
                                    </p:anim>
                                    <p:set>
                                      <p:cBhvr>
                                        <p:cTn id="9" dur="80"/>
                                        <p:tgtEl>
                                          <p:spTgt spid="11878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8787">
                                            <p:txEl>
                                              <p:pRg st="0" end="0"/>
                                            </p:txEl>
                                          </p:spTgt>
                                        </p:tgtEl>
                                        <p:attrNameLst>
                                          <p:attrName>style.visibility</p:attrName>
                                        </p:attrNameLst>
                                      </p:cBhvr>
                                      <p:to>
                                        <p:strVal val="visible"/>
                                      </p:to>
                                    </p:set>
                                    <p:anim calcmode="discrete" valueType="clr">
                                      <p:cBhvr override="childStyle">
                                        <p:cTn id="14" dur="80"/>
                                        <p:tgtEl>
                                          <p:spTgt spid="1187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878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878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8790"/>
                                        </p:tgtEl>
                                        <p:attrNameLst>
                                          <p:attrName>style.visibility</p:attrName>
                                        </p:attrNameLst>
                                      </p:cBhvr>
                                      <p:to>
                                        <p:strVal val="visible"/>
                                      </p:to>
                                    </p:set>
                                    <p:anim calcmode="lin" valueType="num">
                                      <p:cBhvr additive="base">
                                        <p:cTn id="21" dur="500" fill="hold"/>
                                        <p:tgtEl>
                                          <p:spTgt spid="118790"/>
                                        </p:tgtEl>
                                        <p:attrNameLst>
                                          <p:attrName>ppt_x</p:attrName>
                                        </p:attrNameLst>
                                      </p:cBhvr>
                                      <p:tavLst>
                                        <p:tav tm="0">
                                          <p:val>
                                            <p:strVal val="#ppt_x"/>
                                          </p:val>
                                        </p:tav>
                                        <p:tav tm="100000">
                                          <p:val>
                                            <p:strVal val="#ppt_x"/>
                                          </p:val>
                                        </p:tav>
                                      </p:tavLst>
                                    </p:anim>
                                    <p:anim calcmode="lin" valueType="num">
                                      <p:cBhvr additive="base">
                                        <p:cTn id="22" dur="500" fill="hold"/>
                                        <p:tgtEl>
                                          <p:spTgt spid="11879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18787">
                                            <p:txEl>
                                              <p:pRg st="1" end="1"/>
                                            </p:txEl>
                                          </p:spTgt>
                                        </p:tgtEl>
                                        <p:attrNameLst>
                                          <p:attrName>style.visibility</p:attrName>
                                        </p:attrNameLst>
                                      </p:cBhvr>
                                      <p:to>
                                        <p:strVal val="visible"/>
                                      </p:to>
                                    </p:set>
                                    <p:anim calcmode="discrete" valueType="clr">
                                      <p:cBhvr override="childStyle">
                                        <p:cTn id="27" dur="80"/>
                                        <p:tgtEl>
                                          <p:spTgt spid="1187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8787">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118787">
                                            <p:txEl>
                                              <p:pRg st="1" end="1"/>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18787">
                                            <p:txEl>
                                              <p:pRg st="2" end="2"/>
                                            </p:txEl>
                                          </p:spTgt>
                                        </p:tgtEl>
                                        <p:attrNameLst>
                                          <p:attrName>style.visibility</p:attrName>
                                        </p:attrNameLst>
                                      </p:cBhvr>
                                      <p:to>
                                        <p:strVal val="visible"/>
                                      </p:to>
                                    </p:set>
                                    <p:anim calcmode="discrete" valueType="clr">
                                      <p:cBhvr override="childStyle">
                                        <p:cTn id="34" dur="80"/>
                                        <p:tgtEl>
                                          <p:spTgt spid="1187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8787">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1878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457200" y="21336"/>
            <a:ext cx="8229600" cy="893064"/>
          </a:xfrm>
        </p:spPr>
        <p:txBody>
          <a:bodyPr/>
          <a:lstStyle/>
          <a:p>
            <a:pPr eaLnBrk="1" hangingPunct="1"/>
            <a:r>
              <a:rPr lang="en-US" altLang="en-US" b="1" u="sng" dirty="0" smtClean="0"/>
              <a:t>Major African </a:t>
            </a:r>
            <a:r>
              <a:rPr lang="en-US" altLang="en-US" b="1" u="sng" dirty="0" smtClean="0"/>
              <a:t>Water Features</a:t>
            </a:r>
          </a:p>
        </p:txBody>
      </p:sp>
      <p:sp>
        <p:nvSpPr>
          <p:cNvPr id="107523" name="Rectangle 1027"/>
          <p:cNvSpPr>
            <a:spLocks noGrp="1" noChangeArrowheads="1"/>
          </p:cNvSpPr>
          <p:nvPr>
            <p:ph type="body" sz="half" idx="1"/>
          </p:nvPr>
        </p:nvSpPr>
        <p:spPr>
          <a:xfrm>
            <a:off x="0" y="1524000"/>
            <a:ext cx="4191000" cy="4525963"/>
          </a:xfrm>
        </p:spPr>
        <p:txBody>
          <a:bodyPr/>
          <a:lstStyle/>
          <a:p>
            <a:pPr eaLnBrk="1" hangingPunct="1"/>
            <a:r>
              <a:rPr lang="en-US" altLang="en-US" sz="2800" dirty="0" smtClean="0"/>
              <a:t>Mediterranean</a:t>
            </a:r>
          </a:p>
          <a:p>
            <a:pPr eaLnBrk="1" hangingPunct="1">
              <a:buFontTx/>
              <a:buNone/>
            </a:pPr>
            <a:r>
              <a:rPr lang="en-US" altLang="en-US" sz="2800" dirty="0" smtClean="0"/>
              <a:t>    Sea</a:t>
            </a:r>
          </a:p>
          <a:p>
            <a:pPr eaLnBrk="1" hangingPunct="1"/>
            <a:r>
              <a:rPr lang="en-US" altLang="en-US" sz="2800" dirty="0" smtClean="0"/>
              <a:t>Red Sea</a:t>
            </a:r>
          </a:p>
          <a:p>
            <a:pPr eaLnBrk="1" hangingPunct="1"/>
            <a:r>
              <a:rPr lang="en-US" altLang="en-US" sz="2800" dirty="0" smtClean="0"/>
              <a:t>Arabian Sea</a:t>
            </a:r>
          </a:p>
          <a:p>
            <a:pPr eaLnBrk="1" hangingPunct="1"/>
            <a:r>
              <a:rPr lang="en-US" altLang="en-US" sz="2800" dirty="0" smtClean="0"/>
              <a:t>Persian/Arabian </a:t>
            </a:r>
          </a:p>
          <a:p>
            <a:pPr eaLnBrk="1" hangingPunct="1">
              <a:buFontTx/>
              <a:buNone/>
            </a:pPr>
            <a:r>
              <a:rPr lang="en-US" altLang="en-US" sz="2800" dirty="0" smtClean="0"/>
              <a:t>    Gulf</a:t>
            </a:r>
          </a:p>
          <a:p>
            <a:pPr eaLnBrk="1" hangingPunct="1"/>
            <a:r>
              <a:rPr lang="en-US" altLang="en-US" sz="2800" dirty="0" smtClean="0"/>
              <a:t>Nile River</a:t>
            </a:r>
          </a:p>
        </p:txBody>
      </p:sp>
      <p:pic>
        <p:nvPicPr>
          <p:cNvPr id="107524" name="Picture 1028" descr="afric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97326" y="838200"/>
            <a:ext cx="6046674" cy="6019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7522"/>
                                        </p:tgtEl>
                                        <p:attrNameLst>
                                          <p:attrName>style.visibility</p:attrName>
                                        </p:attrNameLst>
                                      </p:cBhvr>
                                      <p:to>
                                        <p:strVal val="visible"/>
                                      </p:to>
                                    </p:set>
                                    <p:anim calcmode="discrete" valueType="clr">
                                      <p:cBhvr override="childStyle">
                                        <p:cTn id="7" dur="80"/>
                                        <p:tgtEl>
                                          <p:spTgt spid="1075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7522"/>
                                        </p:tgtEl>
                                        <p:attrNameLst>
                                          <p:attrName>fillcolor</p:attrName>
                                        </p:attrNameLst>
                                      </p:cBhvr>
                                      <p:tavLst>
                                        <p:tav tm="0">
                                          <p:val>
                                            <p:clrVal>
                                              <a:schemeClr val="accent2"/>
                                            </p:clrVal>
                                          </p:val>
                                        </p:tav>
                                        <p:tav tm="50000">
                                          <p:val>
                                            <p:clrVal>
                                              <a:schemeClr val="hlink"/>
                                            </p:clrVal>
                                          </p:val>
                                        </p:tav>
                                      </p:tavLst>
                                    </p:anim>
                                    <p:set>
                                      <p:cBhvr>
                                        <p:cTn id="9" dur="80"/>
                                        <p:tgtEl>
                                          <p:spTgt spid="1075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07524"/>
                                        </p:tgtEl>
                                        <p:attrNameLst>
                                          <p:attrName>style.visibility</p:attrName>
                                        </p:attrNameLst>
                                      </p:cBhvr>
                                      <p:to>
                                        <p:strVal val="visible"/>
                                      </p:to>
                                    </p:set>
                                    <p:animEffect transition="in" filter="fade">
                                      <p:cBhvr>
                                        <p:cTn id="14" dur="770" decel="100000"/>
                                        <p:tgtEl>
                                          <p:spTgt spid="107524"/>
                                        </p:tgtEl>
                                      </p:cBhvr>
                                    </p:animEffect>
                                    <p:animScale>
                                      <p:cBhvr>
                                        <p:cTn id="15" dur="770" decel="100000"/>
                                        <p:tgtEl>
                                          <p:spTgt spid="107524"/>
                                        </p:tgtEl>
                                      </p:cBhvr>
                                      <p:from x="10000" y="10000"/>
                                      <p:to x="200000" y="450000"/>
                                    </p:animScale>
                                    <p:animScale>
                                      <p:cBhvr>
                                        <p:cTn id="16" dur="1230" accel="100000" fill="hold">
                                          <p:stCondLst>
                                            <p:cond delay="770"/>
                                          </p:stCondLst>
                                        </p:cTn>
                                        <p:tgtEl>
                                          <p:spTgt spid="107524"/>
                                        </p:tgtEl>
                                      </p:cBhvr>
                                      <p:from x="200000" y="450000"/>
                                      <p:to x="100000" y="100000"/>
                                    </p:animScale>
                                    <p:set>
                                      <p:cBhvr>
                                        <p:cTn id="17" dur="770" fill="hold"/>
                                        <p:tgtEl>
                                          <p:spTgt spid="107524"/>
                                        </p:tgtEl>
                                        <p:attrNameLst>
                                          <p:attrName>ppt_x</p:attrName>
                                        </p:attrNameLst>
                                      </p:cBhvr>
                                      <p:to>
                                        <p:strVal val="(0.5)"/>
                                      </p:to>
                                    </p:set>
                                    <p:anim from="(0.5)" to="(#ppt_x)" calcmode="lin" valueType="num">
                                      <p:cBhvr>
                                        <p:cTn id="18" dur="1230" accel="100000" fill="hold">
                                          <p:stCondLst>
                                            <p:cond delay="770"/>
                                          </p:stCondLst>
                                        </p:cTn>
                                        <p:tgtEl>
                                          <p:spTgt spid="107524"/>
                                        </p:tgtEl>
                                        <p:attrNameLst>
                                          <p:attrName>ppt_x</p:attrName>
                                        </p:attrNameLst>
                                      </p:cBhvr>
                                    </p:anim>
                                    <p:set>
                                      <p:cBhvr>
                                        <p:cTn id="19" dur="770" fill="hold"/>
                                        <p:tgtEl>
                                          <p:spTgt spid="107524"/>
                                        </p:tgtEl>
                                        <p:attrNameLst>
                                          <p:attrName>ppt_y</p:attrName>
                                        </p:attrNameLst>
                                      </p:cBhvr>
                                      <p:to>
                                        <p:strVal val="(#ppt_y+0.4)"/>
                                      </p:to>
                                    </p:set>
                                    <p:anim from="(#ppt_y+0.4)" to="(#ppt_y)" calcmode="lin" valueType="num">
                                      <p:cBhvr>
                                        <p:cTn id="20" dur="1230" accel="100000" fill="hold">
                                          <p:stCondLst>
                                            <p:cond delay="770"/>
                                          </p:stCondLst>
                                        </p:cTn>
                                        <p:tgtEl>
                                          <p:spTgt spid="107524"/>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07523">
                                            <p:txEl>
                                              <p:pRg st="0" end="0"/>
                                            </p:txEl>
                                          </p:spTgt>
                                        </p:tgtEl>
                                        <p:attrNameLst>
                                          <p:attrName>style.visibility</p:attrName>
                                        </p:attrNameLst>
                                      </p:cBhvr>
                                      <p:to>
                                        <p:strVal val="visible"/>
                                      </p:to>
                                    </p:set>
                                    <p:anim calcmode="discrete" valueType="clr">
                                      <p:cBhvr override="childStyle">
                                        <p:cTn id="25" dur="80"/>
                                        <p:tgtEl>
                                          <p:spTgt spid="1075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07523">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107523">
                                            <p:txEl>
                                              <p:pRg st="0" end="0"/>
                                            </p:txEl>
                                          </p:spTgt>
                                        </p:tgtEl>
                                        <p:attrNameLst>
                                          <p:attrName>fill.type</p:attrName>
                                        </p:attrNameLst>
                                      </p:cBhvr>
                                      <p:to>
                                        <p:strVal val="solid"/>
                                      </p:to>
                                    </p:set>
                                  </p:childTnLst>
                                </p:cTn>
                              </p:par>
                              <p:par>
                                <p:cTn id="28" presetID="27" presetClass="entr" presetSubtype="0" fill="hold" nodeType="withEffect">
                                  <p:stCondLst>
                                    <p:cond delay="0"/>
                                  </p:stCondLst>
                                  <p:iterate type="lt">
                                    <p:tmPct val="50000"/>
                                  </p:iterate>
                                  <p:childTnLst>
                                    <p:set>
                                      <p:cBhvr>
                                        <p:cTn id="29" dur="1" fill="hold">
                                          <p:stCondLst>
                                            <p:cond delay="0"/>
                                          </p:stCondLst>
                                        </p:cTn>
                                        <p:tgtEl>
                                          <p:spTgt spid="107523">
                                            <p:txEl>
                                              <p:pRg st="1" end="1"/>
                                            </p:txEl>
                                          </p:spTgt>
                                        </p:tgtEl>
                                        <p:attrNameLst>
                                          <p:attrName>style.visibility</p:attrName>
                                        </p:attrNameLst>
                                      </p:cBhvr>
                                      <p:to>
                                        <p:strVal val="visible"/>
                                      </p:to>
                                    </p:set>
                                    <p:anim calcmode="discrete" valueType="clr">
                                      <p:cBhvr override="childStyle">
                                        <p:cTn id="30" dur="80"/>
                                        <p:tgtEl>
                                          <p:spTgt spid="1075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7523">
                                            <p:txEl>
                                              <p:pRg st="1" end="1"/>
                                            </p:txEl>
                                          </p:spTgt>
                                        </p:tgtEl>
                                        <p:attrNameLst>
                                          <p:attrName>fillcolor</p:attrName>
                                        </p:attrNameLst>
                                      </p:cBhvr>
                                      <p:tavLst>
                                        <p:tav tm="0">
                                          <p:val>
                                            <p:clrVal>
                                              <a:schemeClr val="accent2"/>
                                            </p:clrVal>
                                          </p:val>
                                        </p:tav>
                                        <p:tav tm="50000">
                                          <p:val>
                                            <p:clrVal>
                                              <a:schemeClr val="hlink"/>
                                            </p:clrVal>
                                          </p:val>
                                        </p:tav>
                                      </p:tavLst>
                                    </p:anim>
                                    <p:set>
                                      <p:cBhvr>
                                        <p:cTn id="32" dur="80"/>
                                        <p:tgtEl>
                                          <p:spTgt spid="107523">
                                            <p:txEl>
                                              <p:pRg st="1" end="1"/>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nodeType="clickEffect">
                                  <p:stCondLst>
                                    <p:cond delay="0"/>
                                  </p:stCondLst>
                                  <p:iterate type="lt">
                                    <p:tmPct val="50000"/>
                                  </p:iterate>
                                  <p:childTnLst>
                                    <p:set>
                                      <p:cBhvr>
                                        <p:cTn id="36" dur="1" fill="hold">
                                          <p:stCondLst>
                                            <p:cond delay="0"/>
                                          </p:stCondLst>
                                        </p:cTn>
                                        <p:tgtEl>
                                          <p:spTgt spid="107523">
                                            <p:txEl>
                                              <p:pRg st="2" end="2"/>
                                            </p:txEl>
                                          </p:spTgt>
                                        </p:tgtEl>
                                        <p:attrNameLst>
                                          <p:attrName>style.visibility</p:attrName>
                                        </p:attrNameLst>
                                      </p:cBhvr>
                                      <p:to>
                                        <p:strVal val="visible"/>
                                      </p:to>
                                    </p:set>
                                    <p:anim calcmode="discrete" valueType="clr">
                                      <p:cBhvr override="childStyle">
                                        <p:cTn id="37" dur="80"/>
                                        <p:tgtEl>
                                          <p:spTgt spid="1075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7523">
                                            <p:txEl>
                                              <p:pRg st="2" end="2"/>
                                            </p:txEl>
                                          </p:spTgt>
                                        </p:tgtEl>
                                        <p:attrNameLst>
                                          <p:attrName>fillcolor</p:attrName>
                                        </p:attrNameLst>
                                      </p:cBhvr>
                                      <p:tavLst>
                                        <p:tav tm="0">
                                          <p:val>
                                            <p:clrVal>
                                              <a:schemeClr val="accent2"/>
                                            </p:clrVal>
                                          </p:val>
                                        </p:tav>
                                        <p:tav tm="50000">
                                          <p:val>
                                            <p:clrVal>
                                              <a:schemeClr val="hlink"/>
                                            </p:clrVal>
                                          </p:val>
                                        </p:tav>
                                      </p:tavLst>
                                    </p:anim>
                                    <p:set>
                                      <p:cBhvr>
                                        <p:cTn id="39" dur="80"/>
                                        <p:tgtEl>
                                          <p:spTgt spid="107523">
                                            <p:txEl>
                                              <p:pRg st="2" end="2"/>
                                            </p:txEl>
                                          </p:spTgt>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nodeType="clickEffect">
                                  <p:stCondLst>
                                    <p:cond delay="0"/>
                                  </p:stCondLst>
                                  <p:iterate type="lt">
                                    <p:tmPct val="50000"/>
                                  </p:iterate>
                                  <p:childTnLst>
                                    <p:set>
                                      <p:cBhvr>
                                        <p:cTn id="43" dur="1" fill="hold">
                                          <p:stCondLst>
                                            <p:cond delay="0"/>
                                          </p:stCondLst>
                                        </p:cTn>
                                        <p:tgtEl>
                                          <p:spTgt spid="107523">
                                            <p:txEl>
                                              <p:pRg st="3" end="3"/>
                                            </p:txEl>
                                          </p:spTgt>
                                        </p:tgtEl>
                                        <p:attrNameLst>
                                          <p:attrName>style.visibility</p:attrName>
                                        </p:attrNameLst>
                                      </p:cBhvr>
                                      <p:to>
                                        <p:strVal val="visible"/>
                                      </p:to>
                                    </p:set>
                                    <p:anim calcmode="discrete" valueType="clr">
                                      <p:cBhvr override="childStyle">
                                        <p:cTn id="44" dur="80"/>
                                        <p:tgtEl>
                                          <p:spTgt spid="1075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07523">
                                            <p:txEl>
                                              <p:pRg st="3" end="3"/>
                                            </p:txEl>
                                          </p:spTgt>
                                        </p:tgtEl>
                                        <p:attrNameLst>
                                          <p:attrName>fillcolor</p:attrName>
                                        </p:attrNameLst>
                                      </p:cBhvr>
                                      <p:tavLst>
                                        <p:tav tm="0">
                                          <p:val>
                                            <p:clrVal>
                                              <a:schemeClr val="accent2"/>
                                            </p:clrVal>
                                          </p:val>
                                        </p:tav>
                                        <p:tav tm="50000">
                                          <p:val>
                                            <p:clrVal>
                                              <a:schemeClr val="hlink"/>
                                            </p:clrVal>
                                          </p:val>
                                        </p:tav>
                                      </p:tavLst>
                                    </p:anim>
                                    <p:set>
                                      <p:cBhvr>
                                        <p:cTn id="46" dur="80"/>
                                        <p:tgtEl>
                                          <p:spTgt spid="107523">
                                            <p:txEl>
                                              <p:pRg st="3" end="3"/>
                                            </p:txEl>
                                          </p:spTgt>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107523">
                                            <p:txEl>
                                              <p:pRg st="4" end="4"/>
                                            </p:txEl>
                                          </p:spTgt>
                                        </p:tgtEl>
                                        <p:attrNameLst>
                                          <p:attrName>style.visibility</p:attrName>
                                        </p:attrNameLst>
                                      </p:cBhvr>
                                      <p:to>
                                        <p:strVal val="visible"/>
                                      </p:to>
                                    </p:set>
                                    <p:anim calcmode="discrete" valueType="clr">
                                      <p:cBhvr override="childStyle">
                                        <p:cTn id="51" dur="80"/>
                                        <p:tgtEl>
                                          <p:spTgt spid="1075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107523">
                                            <p:txEl>
                                              <p:pRg st="4" end="4"/>
                                            </p:txEl>
                                          </p:spTgt>
                                        </p:tgtEl>
                                        <p:attrNameLst>
                                          <p:attrName>fillcolor</p:attrName>
                                        </p:attrNameLst>
                                      </p:cBhvr>
                                      <p:tavLst>
                                        <p:tav tm="0">
                                          <p:val>
                                            <p:clrVal>
                                              <a:schemeClr val="accent2"/>
                                            </p:clrVal>
                                          </p:val>
                                        </p:tav>
                                        <p:tav tm="50000">
                                          <p:val>
                                            <p:clrVal>
                                              <a:schemeClr val="hlink"/>
                                            </p:clrVal>
                                          </p:val>
                                        </p:tav>
                                      </p:tavLst>
                                    </p:anim>
                                    <p:set>
                                      <p:cBhvr>
                                        <p:cTn id="53" dur="80"/>
                                        <p:tgtEl>
                                          <p:spTgt spid="107523">
                                            <p:txEl>
                                              <p:pRg st="4" end="4"/>
                                            </p:txEl>
                                          </p:spTgt>
                                        </p:tgtEl>
                                        <p:attrNameLst>
                                          <p:attrName>fill.type</p:attrName>
                                        </p:attrNameLst>
                                      </p:cBhvr>
                                      <p:to>
                                        <p:strVal val="solid"/>
                                      </p:to>
                                    </p:set>
                                  </p:childTnLst>
                                </p:cTn>
                              </p:par>
                              <p:par>
                                <p:cTn id="54" presetID="27" presetClass="entr" presetSubtype="0" fill="hold" nodeType="withEffect">
                                  <p:stCondLst>
                                    <p:cond delay="0"/>
                                  </p:stCondLst>
                                  <p:iterate type="lt">
                                    <p:tmPct val="50000"/>
                                  </p:iterate>
                                  <p:childTnLst>
                                    <p:set>
                                      <p:cBhvr>
                                        <p:cTn id="55" dur="1" fill="hold">
                                          <p:stCondLst>
                                            <p:cond delay="0"/>
                                          </p:stCondLst>
                                        </p:cTn>
                                        <p:tgtEl>
                                          <p:spTgt spid="107523">
                                            <p:txEl>
                                              <p:pRg st="5" end="5"/>
                                            </p:txEl>
                                          </p:spTgt>
                                        </p:tgtEl>
                                        <p:attrNameLst>
                                          <p:attrName>style.visibility</p:attrName>
                                        </p:attrNameLst>
                                      </p:cBhvr>
                                      <p:to>
                                        <p:strVal val="visible"/>
                                      </p:to>
                                    </p:set>
                                    <p:anim calcmode="discrete" valueType="clr">
                                      <p:cBhvr override="childStyle">
                                        <p:cTn id="56" dur="80"/>
                                        <p:tgtEl>
                                          <p:spTgt spid="1075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07523">
                                            <p:txEl>
                                              <p:pRg st="5" end="5"/>
                                            </p:txEl>
                                          </p:spTgt>
                                        </p:tgtEl>
                                        <p:attrNameLst>
                                          <p:attrName>fillcolor</p:attrName>
                                        </p:attrNameLst>
                                      </p:cBhvr>
                                      <p:tavLst>
                                        <p:tav tm="0">
                                          <p:val>
                                            <p:clrVal>
                                              <a:schemeClr val="accent2"/>
                                            </p:clrVal>
                                          </p:val>
                                        </p:tav>
                                        <p:tav tm="50000">
                                          <p:val>
                                            <p:clrVal>
                                              <a:schemeClr val="hlink"/>
                                            </p:clrVal>
                                          </p:val>
                                        </p:tav>
                                      </p:tavLst>
                                    </p:anim>
                                    <p:set>
                                      <p:cBhvr>
                                        <p:cTn id="58" dur="80"/>
                                        <p:tgtEl>
                                          <p:spTgt spid="107523">
                                            <p:txEl>
                                              <p:pRg st="5" end="5"/>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107523">
                                            <p:txEl>
                                              <p:pRg st="6" end="6"/>
                                            </p:txEl>
                                          </p:spTgt>
                                        </p:tgtEl>
                                        <p:attrNameLst>
                                          <p:attrName>style.visibility</p:attrName>
                                        </p:attrNameLst>
                                      </p:cBhvr>
                                      <p:to>
                                        <p:strVal val="visible"/>
                                      </p:to>
                                    </p:set>
                                    <p:anim calcmode="discrete" valueType="clr">
                                      <p:cBhvr override="childStyle">
                                        <p:cTn id="63" dur="80"/>
                                        <p:tgtEl>
                                          <p:spTgt spid="1075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07523">
                                            <p:txEl>
                                              <p:pRg st="6" end="6"/>
                                            </p:txEl>
                                          </p:spTgt>
                                        </p:tgtEl>
                                        <p:attrNameLst>
                                          <p:attrName>fillcolor</p:attrName>
                                        </p:attrNameLst>
                                      </p:cBhvr>
                                      <p:tavLst>
                                        <p:tav tm="0">
                                          <p:val>
                                            <p:clrVal>
                                              <a:schemeClr val="accent2"/>
                                            </p:clrVal>
                                          </p:val>
                                        </p:tav>
                                        <p:tav tm="50000">
                                          <p:val>
                                            <p:clrVal>
                                              <a:schemeClr val="hlink"/>
                                            </p:clrVal>
                                          </p:val>
                                        </p:tav>
                                      </p:tavLst>
                                    </p:anim>
                                    <p:set>
                                      <p:cBhvr>
                                        <p:cTn id="65" dur="80"/>
                                        <p:tgtEl>
                                          <p:spTgt spid="10752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59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73785"/>
            <a:ext cx="9144000" cy="1221615"/>
          </a:xfrm>
        </p:spPr>
        <p:txBody>
          <a:bodyPr/>
          <a:lstStyle/>
          <a:p>
            <a:pPr eaLnBrk="1" hangingPunct="1"/>
            <a:r>
              <a:rPr lang="en-US" altLang="en-US" sz="3600" b="1" dirty="0" smtClean="0">
                <a:latin typeface="Algerian" pitchFamily="82" charset="0"/>
              </a:rPr>
              <a:t>North Africa &amp; </a:t>
            </a:r>
            <a:br>
              <a:rPr lang="en-US" altLang="en-US" sz="3600" b="1" dirty="0" smtClean="0">
                <a:latin typeface="Algerian" pitchFamily="82" charset="0"/>
              </a:rPr>
            </a:br>
            <a:r>
              <a:rPr lang="en-US" altLang="en-US" sz="3600" b="1" dirty="0" smtClean="0">
                <a:latin typeface="Algerian" pitchFamily="82" charset="0"/>
              </a:rPr>
              <a:t>the middle East</a:t>
            </a:r>
          </a:p>
        </p:txBody>
      </p:sp>
      <p:pic>
        <p:nvPicPr>
          <p:cNvPr id="3075" name="Picture 4" descr="countries"/>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533400" y="1199358"/>
            <a:ext cx="8208963" cy="564539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1000">
                                          <p:stCondLst>
                                            <p:cond delay="0"/>
                                          </p:stCondLst>
                                        </p:cTn>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43013" name="Rectangle 1029"/>
          <p:cNvSpPr>
            <a:spLocks noGrp="1" noChangeArrowheads="1"/>
          </p:cNvSpPr>
          <p:nvPr>
            <p:ph type="title"/>
          </p:nvPr>
        </p:nvSpPr>
        <p:spPr>
          <a:xfrm>
            <a:off x="3276600" y="274638"/>
            <a:ext cx="5410200" cy="6583362"/>
          </a:xfrm>
        </p:spPr>
        <p:txBody>
          <a:bodyPr/>
          <a:lstStyle/>
          <a:p>
            <a:pPr algn="l" eaLnBrk="1" hangingPunct="1"/>
            <a:r>
              <a:rPr lang="en-US" altLang="en-US" sz="3600" smtClean="0"/>
              <a:t>*The Nile and its tributaries flow though nine countries. </a:t>
            </a:r>
            <a:br>
              <a:rPr lang="en-US" altLang="en-US" sz="3600" smtClean="0"/>
            </a:br>
            <a:endParaRPr lang="en-US" altLang="en-US" sz="3600" b="1" u="sng" smtClean="0"/>
          </a:p>
        </p:txBody>
      </p:sp>
      <p:pic>
        <p:nvPicPr>
          <p:cNvPr id="33795" name="Picture 1032" descr="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3209925"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3013"/>
                                        </p:tgtEl>
                                        <p:attrNameLst>
                                          <p:attrName>style.visibility</p:attrName>
                                        </p:attrNameLst>
                                      </p:cBhvr>
                                      <p:to>
                                        <p:strVal val="visible"/>
                                      </p:to>
                                    </p:set>
                                    <p:anim calcmode="discrete" valueType="clr">
                                      <p:cBhvr override="childStyle">
                                        <p:cTn id="7" dur="80"/>
                                        <p:tgtEl>
                                          <p:spTgt spid="430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013"/>
                                        </p:tgtEl>
                                        <p:attrNameLst>
                                          <p:attrName>fillcolor</p:attrName>
                                        </p:attrNameLst>
                                      </p:cBhvr>
                                      <p:tavLst>
                                        <p:tav tm="0">
                                          <p:val>
                                            <p:clrVal>
                                              <a:schemeClr val="accent2"/>
                                            </p:clrVal>
                                          </p:val>
                                        </p:tav>
                                        <p:tav tm="50000">
                                          <p:val>
                                            <p:clrVal>
                                              <a:schemeClr val="hlink"/>
                                            </p:clrVal>
                                          </p:val>
                                        </p:tav>
                                      </p:tavLst>
                                    </p:anim>
                                    <p:set>
                                      <p:cBhvr>
                                        <p:cTn id="9" dur="80"/>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066800"/>
          </a:xfrm>
        </p:spPr>
        <p:txBody>
          <a:bodyPr/>
          <a:lstStyle/>
          <a:p>
            <a:pPr eaLnBrk="1" hangingPunct="1"/>
            <a:r>
              <a:rPr lang="en-US" altLang="en-US" sz="4800" b="1" u="sng" smtClean="0"/>
              <a:t>The Nile River</a:t>
            </a:r>
          </a:p>
        </p:txBody>
      </p:sp>
      <p:sp>
        <p:nvSpPr>
          <p:cNvPr id="22531" name="Rectangle 3"/>
          <p:cNvSpPr>
            <a:spLocks noGrp="1" noChangeArrowheads="1"/>
          </p:cNvSpPr>
          <p:nvPr>
            <p:ph type="body" idx="1"/>
          </p:nvPr>
        </p:nvSpPr>
        <p:spPr>
          <a:xfrm>
            <a:off x="0" y="914400"/>
            <a:ext cx="9144000" cy="5943600"/>
          </a:xfrm>
        </p:spPr>
        <p:txBody>
          <a:bodyPr/>
          <a:lstStyle/>
          <a:p>
            <a:pPr eaLnBrk="1" hangingPunct="1"/>
            <a:r>
              <a:rPr lang="en-US" altLang="en-US" sz="3000" b="1" u="sng" smtClean="0"/>
              <a:t>Length</a:t>
            </a:r>
            <a:r>
              <a:rPr lang="en-US" altLang="en-US" sz="3000" smtClean="0"/>
              <a:t>: From White Nile Source to               </a:t>
            </a:r>
          </a:p>
          <a:p>
            <a:pPr eaLnBrk="1" hangingPunct="1">
              <a:buFontTx/>
              <a:buNone/>
            </a:pPr>
            <a:r>
              <a:rPr lang="en-US" altLang="en-US" sz="3000" smtClean="0"/>
              <a:t>                Mouth- 4184 miles, </a:t>
            </a:r>
            <a:r>
              <a:rPr lang="en-US" altLang="en-US" sz="3000" u="sng" smtClean="0"/>
              <a:t>longest river     </a:t>
            </a:r>
          </a:p>
          <a:p>
            <a:pPr eaLnBrk="1" hangingPunct="1">
              <a:buFontTx/>
              <a:buNone/>
            </a:pPr>
            <a:r>
              <a:rPr lang="en-US" altLang="en-US" sz="3000" u="sng" smtClean="0"/>
              <a:t>			in the world</a:t>
            </a:r>
            <a:endParaRPr lang="en-US" altLang="en-US" sz="3000" b="1" u="sng" smtClean="0"/>
          </a:p>
          <a:p>
            <a:pPr eaLnBrk="1" hangingPunct="1"/>
            <a:r>
              <a:rPr lang="en-US" altLang="en-US" sz="3000" b="1" u="sng" smtClean="0"/>
              <a:t>Name</a:t>
            </a:r>
            <a:r>
              <a:rPr lang="en-US" altLang="en-US" sz="3000" smtClean="0"/>
              <a:t>: The Nile gets its name from the                     </a:t>
            </a:r>
          </a:p>
          <a:p>
            <a:pPr eaLnBrk="1" hangingPunct="1">
              <a:buFontTx/>
              <a:buNone/>
            </a:pPr>
            <a:r>
              <a:rPr lang="en-US" altLang="en-US" sz="3000" smtClean="0"/>
              <a:t>               Greek word "Nelios", meaning       </a:t>
            </a:r>
          </a:p>
          <a:p>
            <a:pPr eaLnBrk="1" hangingPunct="1">
              <a:buFontTx/>
              <a:buNone/>
            </a:pPr>
            <a:r>
              <a:rPr lang="en-US" altLang="en-US" sz="3000" smtClean="0"/>
              <a:t>               River Valley.</a:t>
            </a:r>
            <a:endParaRPr lang="en-US" altLang="en-US" sz="3000" b="1" u="sng" smtClean="0"/>
          </a:p>
          <a:p>
            <a:pPr eaLnBrk="1" hangingPunct="1"/>
            <a:r>
              <a:rPr lang="en-US" altLang="en-US" sz="3000" b="1" u="sng" smtClean="0"/>
              <a:t>Sources</a:t>
            </a:r>
            <a:r>
              <a:rPr lang="en-US" altLang="en-US" sz="3000" smtClean="0"/>
              <a:t>: </a:t>
            </a:r>
            <a:r>
              <a:rPr lang="en-US" altLang="en-US" sz="3000" b="1" smtClean="0"/>
              <a:t>The White Nile</a:t>
            </a:r>
            <a:r>
              <a:rPr lang="en-US" altLang="en-US" sz="3000" smtClean="0"/>
              <a:t>: Lake Victoria,          </a:t>
            </a:r>
          </a:p>
          <a:p>
            <a:pPr eaLnBrk="1" hangingPunct="1">
              <a:buFontTx/>
              <a:buNone/>
            </a:pPr>
            <a:r>
              <a:rPr lang="en-US" altLang="en-US" sz="3000" smtClean="0"/>
              <a:t>                Uganda. </a:t>
            </a:r>
          </a:p>
          <a:p>
            <a:pPr eaLnBrk="1" hangingPunct="1">
              <a:buFontTx/>
              <a:buNone/>
            </a:pPr>
            <a:r>
              <a:rPr lang="en-US" altLang="en-US" sz="3000" b="1" smtClean="0"/>
              <a:t>                The Blue Nile</a:t>
            </a:r>
            <a:r>
              <a:rPr lang="en-US" altLang="en-US" sz="3000" smtClean="0"/>
              <a:t>: Lake Tana,   </a:t>
            </a:r>
          </a:p>
          <a:p>
            <a:pPr eaLnBrk="1" hangingPunct="1">
              <a:buFontTx/>
              <a:buNone/>
            </a:pPr>
            <a:r>
              <a:rPr lang="en-US" altLang="en-US" sz="3000" smtClean="0"/>
              <a:t>                Ethiopia. </a:t>
            </a:r>
            <a:endParaRPr lang="en-US" altLang="en-US" sz="3000" b="1" u="sng"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530"/>
                                        </p:tgtEl>
                                        <p:attrNameLst>
                                          <p:attrName>style.visibility</p:attrName>
                                        </p:attrNameLst>
                                      </p:cBhvr>
                                      <p:to>
                                        <p:strVal val="visible"/>
                                      </p:to>
                                    </p:set>
                                    <p:anim calcmode="discrete" valueType="clr">
                                      <p:cBhvr override="childStyle">
                                        <p:cTn id="7"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530"/>
                                        </p:tgtEl>
                                        <p:attrNameLst>
                                          <p:attrName>fillcolor</p:attrName>
                                        </p:attrNameLst>
                                      </p:cBhvr>
                                      <p:tavLst>
                                        <p:tav tm="0">
                                          <p:val>
                                            <p:clrVal>
                                              <a:schemeClr val="accent2"/>
                                            </p:clrVal>
                                          </p:val>
                                        </p:tav>
                                        <p:tav tm="50000">
                                          <p:val>
                                            <p:clrVal>
                                              <a:schemeClr val="hlink"/>
                                            </p:clrVal>
                                          </p:val>
                                        </p:tav>
                                      </p:tavLst>
                                    </p:anim>
                                    <p:set>
                                      <p:cBhvr>
                                        <p:cTn id="9" dur="80"/>
                                        <p:tgtEl>
                                          <p:spTgt spid="2253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2531">
                                            <p:txEl>
                                              <p:pRg st="0" end="0"/>
                                            </p:txEl>
                                          </p:spTgt>
                                        </p:tgtEl>
                                        <p:attrNameLst>
                                          <p:attrName>style.visibility</p:attrName>
                                        </p:attrNameLst>
                                      </p:cBhvr>
                                      <p:to>
                                        <p:strVal val="visible"/>
                                      </p:to>
                                    </p:set>
                                    <p:anim calcmode="discrete" valueType="clr">
                                      <p:cBhvr override="childStyle">
                                        <p:cTn id="14" dur="80"/>
                                        <p:tgtEl>
                                          <p:spTgt spid="225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53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2531">
                                            <p:txEl>
                                              <p:pRg st="0" end="0"/>
                                            </p:txEl>
                                          </p:spTgt>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22531">
                                            <p:txEl>
                                              <p:pRg st="1" end="1"/>
                                            </p:txEl>
                                          </p:spTgt>
                                        </p:tgtEl>
                                        <p:attrNameLst>
                                          <p:attrName>style.visibility</p:attrName>
                                        </p:attrNameLst>
                                      </p:cBhvr>
                                      <p:to>
                                        <p:strVal val="visible"/>
                                      </p:to>
                                    </p:set>
                                    <p:anim calcmode="discrete" valueType="clr">
                                      <p:cBhvr override="childStyle">
                                        <p:cTn id="19" dur="80"/>
                                        <p:tgtEl>
                                          <p:spTgt spid="2253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2531">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2531">
                                            <p:txEl>
                                              <p:pRg st="1" end="1"/>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22531">
                                            <p:txEl>
                                              <p:pRg st="2" end="2"/>
                                            </p:txEl>
                                          </p:spTgt>
                                        </p:tgtEl>
                                        <p:attrNameLst>
                                          <p:attrName>style.visibility</p:attrName>
                                        </p:attrNameLst>
                                      </p:cBhvr>
                                      <p:to>
                                        <p:strVal val="visible"/>
                                      </p:to>
                                    </p:set>
                                    <p:anim calcmode="discrete" valueType="clr">
                                      <p:cBhvr override="childStyle">
                                        <p:cTn id="24" dur="80"/>
                                        <p:tgtEl>
                                          <p:spTgt spid="2253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2531">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22531">
                                            <p:txEl>
                                              <p:pRg st="2" end="2"/>
                                            </p:txEl>
                                          </p:spTgt>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22531">
                                            <p:txEl>
                                              <p:pRg st="3" end="3"/>
                                            </p:txEl>
                                          </p:spTgt>
                                        </p:tgtEl>
                                        <p:attrNameLst>
                                          <p:attrName>style.visibility</p:attrName>
                                        </p:attrNameLst>
                                      </p:cBhvr>
                                      <p:to>
                                        <p:strVal val="visible"/>
                                      </p:to>
                                    </p:set>
                                    <p:anim calcmode="discrete" valueType="clr">
                                      <p:cBhvr override="childStyle">
                                        <p:cTn id="31" dur="80"/>
                                        <p:tgtEl>
                                          <p:spTgt spid="2253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2531">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22531">
                                            <p:txEl>
                                              <p:pRg st="3" end="3"/>
                                            </p:txEl>
                                          </p:spTgt>
                                        </p:tgtEl>
                                        <p:attrNameLst>
                                          <p:attrName>fill.type</p:attrName>
                                        </p:attrNameLst>
                                      </p:cBhvr>
                                      <p:to>
                                        <p:strVal val="solid"/>
                                      </p:to>
                                    </p:set>
                                  </p:childTnLst>
                                </p:cTn>
                              </p:par>
                              <p:par>
                                <p:cTn id="34" presetID="27" presetClass="entr" presetSubtype="0" fill="hold" nodeType="withEffect">
                                  <p:stCondLst>
                                    <p:cond delay="0"/>
                                  </p:stCondLst>
                                  <p:iterate type="lt">
                                    <p:tmPct val="50000"/>
                                  </p:iterate>
                                  <p:childTnLst>
                                    <p:set>
                                      <p:cBhvr>
                                        <p:cTn id="35" dur="1" fill="hold">
                                          <p:stCondLst>
                                            <p:cond delay="0"/>
                                          </p:stCondLst>
                                        </p:cTn>
                                        <p:tgtEl>
                                          <p:spTgt spid="22531">
                                            <p:txEl>
                                              <p:pRg st="4" end="4"/>
                                            </p:txEl>
                                          </p:spTgt>
                                        </p:tgtEl>
                                        <p:attrNameLst>
                                          <p:attrName>style.visibility</p:attrName>
                                        </p:attrNameLst>
                                      </p:cBhvr>
                                      <p:to>
                                        <p:strVal val="visible"/>
                                      </p:to>
                                    </p:set>
                                    <p:anim calcmode="discrete" valueType="clr">
                                      <p:cBhvr override="childStyle">
                                        <p:cTn id="36" dur="80"/>
                                        <p:tgtEl>
                                          <p:spTgt spid="2253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2531">
                                            <p:txEl>
                                              <p:pRg st="4" end="4"/>
                                            </p:txEl>
                                          </p:spTgt>
                                        </p:tgtEl>
                                        <p:attrNameLst>
                                          <p:attrName>fillcolor</p:attrName>
                                        </p:attrNameLst>
                                      </p:cBhvr>
                                      <p:tavLst>
                                        <p:tav tm="0">
                                          <p:val>
                                            <p:clrVal>
                                              <a:schemeClr val="accent2"/>
                                            </p:clrVal>
                                          </p:val>
                                        </p:tav>
                                        <p:tav tm="50000">
                                          <p:val>
                                            <p:clrVal>
                                              <a:schemeClr val="hlink"/>
                                            </p:clrVal>
                                          </p:val>
                                        </p:tav>
                                      </p:tavLst>
                                    </p:anim>
                                    <p:set>
                                      <p:cBhvr>
                                        <p:cTn id="38" dur="80"/>
                                        <p:tgtEl>
                                          <p:spTgt spid="22531">
                                            <p:txEl>
                                              <p:pRg st="4" end="4"/>
                                            </p:txEl>
                                          </p:spTgt>
                                        </p:tgtEl>
                                        <p:attrNameLst>
                                          <p:attrName>fill.type</p:attrName>
                                        </p:attrNameLst>
                                      </p:cBhvr>
                                      <p:to>
                                        <p:strVal val="solid"/>
                                      </p:to>
                                    </p:set>
                                  </p:childTnLst>
                                </p:cTn>
                              </p:par>
                              <p:par>
                                <p:cTn id="39" presetID="27" presetClass="entr" presetSubtype="0" fill="hold" nodeType="withEffect">
                                  <p:stCondLst>
                                    <p:cond delay="0"/>
                                  </p:stCondLst>
                                  <p:iterate type="lt">
                                    <p:tmPct val="50000"/>
                                  </p:iterate>
                                  <p:childTnLst>
                                    <p:set>
                                      <p:cBhvr>
                                        <p:cTn id="40" dur="1" fill="hold">
                                          <p:stCondLst>
                                            <p:cond delay="0"/>
                                          </p:stCondLst>
                                        </p:cTn>
                                        <p:tgtEl>
                                          <p:spTgt spid="22531">
                                            <p:txEl>
                                              <p:pRg st="5" end="5"/>
                                            </p:txEl>
                                          </p:spTgt>
                                        </p:tgtEl>
                                        <p:attrNameLst>
                                          <p:attrName>style.visibility</p:attrName>
                                        </p:attrNameLst>
                                      </p:cBhvr>
                                      <p:to>
                                        <p:strVal val="visible"/>
                                      </p:to>
                                    </p:set>
                                    <p:anim calcmode="discrete" valueType="clr">
                                      <p:cBhvr override="childStyle">
                                        <p:cTn id="41" dur="80"/>
                                        <p:tgtEl>
                                          <p:spTgt spid="2253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2531">
                                            <p:txEl>
                                              <p:pRg st="5" end="5"/>
                                            </p:txEl>
                                          </p:spTgt>
                                        </p:tgtEl>
                                        <p:attrNameLst>
                                          <p:attrName>fillcolor</p:attrName>
                                        </p:attrNameLst>
                                      </p:cBhvr>
                                      <p:tavLst>
                                        <p:tav tm="0">
                                          <p:val>
                                            <p:clrVal>
                                              <a:schemeClr val="accent2"/>
                                            </p:clrVal>
                                          </p:val>
                                        </p:tav>
                                        <p:tav tm="50000">
                                          <p:val>
                                            <p:clrVal>
                                              <a:schemeClr val="hlink"/>
                                            </p:clrVal>
                                          </p:val>
                                        </p:tav>
                                      </p:tavLst>
                                    </p:anim>
                                    <p:set>
                                      <p:cBhvr>
                                        <p:cTn id="43" dur="80"/>
                                        <p:tgtEl>
                                          <p:spTgt spid="22531">
                                            <p:txEl>
                                              <p:pRg st="5" end="5"/>
                                            </p:txEl>
                                          </p:spTgt>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22531">
                                            <p:txEl>
                                              <p:pRg st="6" end="6"/>
                                            </p:txEl>
                                          </p:spTgt>
                                        </p:tgtEl>
                                        <p:attrNameLst>
                                          <p:attrName>style.visibility</p:attrName>
                                        </p:attrNameLst>
                                      </p:cBhvr>
                                      <p:to>
                                        <p:strVal val="visible"/>
                                      </p:to>
                                    </p:set>
                                    <p:anim calcmode="discrete" valueType="clr">
                                      <p:cBhvr override="childStyle">
                                        <p:cTn id="48" dur="80"/>
                                        <p:tgtEl>
                                          <p:spTgt spid="22531">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2531">
                                            <p:txEl>
                                              <p:pRg st="6" end="6"/>
                                            </p:txEl>
                                          </p:spTgt>
                                        </p:tgtEl>
                                        <p:attrNameLst>
                                          <p:attrName>fillcolor</p:attrName>
                                        </p:attrNameLst>
                                      </p:cBhvr>
                                      <p:tavLst>
                                        <p:tav tm="0">
                                          <p:val>
                                            <p:clrVal>
                                              <a:schemeClr val="accent2"/>
                                            </p:clrVal>
                                          </p:val>
                                        </p:tav>
                                        <p:tav tm="50000">
                                          <p:val>
                                            <p:clrVal>
                                              <a:schemeClr val="hlink"/>
                                            </p:clrVal>
                                          </p:val>
                                        </p:tav>
                                      </p:tavLst>
                                    </p:anim>
                                    <p:set>
                                      <p:cBhvr>
                                        <p:cTn id="50" dur="80"/>
                                        <p:tgtEl>
                                          <p:spTgt spid="22531">
                                            <p:txEl>
                                              <p:pRg st="6" end="6"/>
                                            </p:txEl>
                                          </p:spTgt>
                                        </p:tgtEl>
                                        <p:attrNameLst>
                                          <p:attrName>fill.type</p:attrName>
                                        </p:attrNameLst>
                                      </p:cBhvr>
                                      <p:to>
                                        <p:strVal val="solid"/>
                                      </p:to>
                                    </p:set>
                                  </p:childTnLst>
                                </p:cTn>
                              </p:par>
                              <p:par>
                                <p:cTn id="51" presetID="27" presetClass="entr" presetSubtype="0" fill="hold" nodeType="withEffect">
                                  <p:stCondLst>
                                    <p:cond delay="0"/>
                                  </p:stCondLst>
                                  <p:iterate type="lt">
                                    <p:tmPct val="50000"/>
                                  </p:iterate>
                                  <p:childTnLst>
                                    <p:set>
                                      <p:cBhvr>
                                        <p:cTn id="52" dur="1" fill="hold">
                                          <p:stCondLst>
                                            <p:cond delay="0"/>
                                          </p:stCondLst>
                                        </p:cTn>
                                        <p:tgtEl>
                                          <p:spTgt spid="22531">
                                            <p:txEl>
                                              <p:pRg st="7" end="7"/>
                                            </p:txEl>
                                          </p:spTgt>
                                        </p:tgtEl>
                                        <p:attrNameLst>
                                          <p:attrName>style.visibility</p:attrName>
                                        </p:attrNameLst>
                                      </p:cBhvr>
                                      <p:to>
                                        <p:strVal val="visible"/>
                                      </p:to>
                                    </p:set>
                                    <p:anim calcmode="discrete" valueType="clr">
                                      <p:cBhvr override="childStyle">
                                        <p:cTn id="53" dur="80"/>
                                        <p:tgtEl>
                                          <p:spTgt spid="22531">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22531">
                                            <p:txEl>
                                              <p:pRg st="7" end="7"/>
                                            </p:txEl>
                                          </p:spTgt>
                                        </p:tgtEl>
                                        <p:attrNameLst>
                                          <p:attrName>fillcolor</p:attrName>
                                        </p:attrNameLst>
                                      </p:cBhvr>
                                      <p:tavLst>
                                        <p:tav tm="0">
                                          <p:val>
                                            <p:clrVal>
                                              <a:schemeClr val="accent2"/>
                                            </p:clrVal>
                                          </p:val>
                                        </p:tav>
                                        <p:tav tm="50000">
                                          <p:val>
                                            <p:clrVal>
                                              <a:schemeClr val="hlink"/>
                                            </p:clrVal>
                                          </p:val>
                                        </p:tav>
                                      </p:tavLst>
                                    </p:anim>
                                    <p:set>
                                      <p:cBhvr>
                                        <p:cTn id="55" dur="80"/>
                                        <p:tgtEl>
                                          <p:spTgt spid="22531">
                                            <p:txEl>
                                              <p:pRg st="7" end="7"/>
                                            </p:txEl>
                                          </p:spTgt>
                                        </p:tgtEl>
                                        <p:attrNameLst>
                                          <p:attrName>fill.type</p:attrName>
                                        </p:attrNameLst>
                                      </p:cBhvr>
                                      <p:to>
                                        <p:strVal val="solid"/>
                                      </p:to>
                                    </p:set>
                                  </p:childTnLst>
                                </p:cTn>
                              </p:par>
                              <p:par>
                                <p:cTn id="56" presetID="27" presetClass="entr" presetSubtype="0" fill="hold" nodeType="withEffect">
                                  <p:stCondLst>
                                    <p:cond delay="0"/>
                                  </p:stCondLst>
                                  <p:iterate type="lt">
                                    <p:tmPct val="50000"/>
                                  </p:iterate>
                                  <p:childTnLst>
                                    <p:set>
                                      <p:cBhvr>
                                        <p:cTn id="57" dur="1" fill="hold">
                                          <p:stCondLst>
                                            <p:cond delay="0"/>
                                          </p:stCondLst>
                                        </p:cTn>
                                        <p:tgtEl>
                                          <p:spTgt spid="22531">
                                            <p:txEl>
                                              <p:pRg st="8" end="8"/>
                                            </p:txEl>
                                          </p:spTgt>
                                        </p:tgtEl>
                                        <p:attrNameLst>
                                          <p:attrName>style.visibility</p:attrName>
                                        </p:attrNameLst>
                                      </p:cBhvr>
                                      <p:to>
                                        <p:strVal val="visible"/>
                                      </p:to>
                                    </p:set>
                                    <p:anim calcmode="discrete" valueType="clr">
                                      <p:cBhvr override="childStyle">
                                        <p:cTn id="58" dur="80"/>
                                        <p:tgtEl>
                                          <p:spTgt spid="22531">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22531">
                                            <p:txEl>
                                              <p:pRg st="8" end="8"/>
                                            </p:txEl>
                                          </p:spTgt>
                                        </p:tgtEl>
                                        <p:attrNameLst>
                                          <p:attrName>fillcolor</p:attrName>
                                        </p:attrNameLst>
                                      </p:cBhvr>
                                      <p:tavLst>
                                        <p:tav tm="0">
                                          <p:val>
                                            <p:clrVal>
                                              <a:schemeClr val="accent2"/>
                                            </p:clrVal>
                                          </p:val>
                                        </p:tav>
                                        <p:tav tm="50000">
                                          <p:val>
                                            <p:clrVal>
                                              <a:schemeClr val="hlink"/>
                                            </p:clrVal>
                                          </p:val>
                                        </p:tav>
                                      </p:tavLst>
                                    </p:anim>
                                    <p:set>
                                      <p:cBhvr>
                                        <p:cTn id="60" dur="80"/>
                                        <p:tgtEl>
                                          <p:spTgt spid="22531">
                                            <p:txEl>
                                              <p:pRg st="8" end="8"/>
                                            </p:txEl>
                                          </p:spTgt>
                                        </p:tgtEl>
                                        <p:attrNameLst>
                                          <p:attrName>fill.type</p:attrName>
                                        </p:attrNameLst>
                                      </p:cBhvr>
                                      <p:to>
                                        <p:strVal val="solid"/>
                                      </p:to>
                                    </p:set>
                                  </p:childTnLst>
                                </p:cTn>
                              </p:par>
                              <p:par>
                                <p:cTn id="61" presetID="27" presetClass="entr" presetSubtype="0" fill="hold" nodeType="withEffect">
                                  <p:stCondLst>
                                    <p:cond delay="0"/>
                                  </p:stCondLst>
                                  <p:iterate type="lt">
                                    <p:tmPct val="50000"/>
                                  </p:iterate>
                                  <p:childTnLst>
                                    <p:set>
                                      <p:cBhvr>
                                        <p:cTn id="62" dur="1" fill="hold">
                                          <p:stCondLst>
                                            <p:cond delay="0"/>
                                          </p:stCondLst>
                                        </p:cTn>
                                        <p:tgtEl>
                                          <p:spTgt spid="22531">
                                            <p:txEl>
                                              <p:pRg st="9" end="9"/>
                                            </p:txEl>
                                          </p:spTgt>
                                        </p:tgtEl>
                                        <p:attrNameLst>
                                          <p:attrName>style.visibility</p:attrName>
                                        </p:attrNameLst>
                                      </p:cBhvr>
                                      <p:to>
                                        <p:strVal val="visible"/>
                                      </p:to>
                                    </p:set>
                                    <p:anim calcmode="discrete" valueType="clr">
                                      <p:cBhvr override="childStyle">
                                        <p:cTn id="63" dur="80"/>
                                        <p:tgtEl>
                                          <p:spTgt spid="22531">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2531">
                                            <p:txEl>
                                              <p:pRg st="9" end="9"/>
                                            </p:txEl>
                                          </p:spTgt>
                                        </p:tgtEl>
                                        <p:attrNameLst>
                                          <p:attrName>fillcolor</p:attrName>
                                        </p:attrNameLst>
                                      </p:cBhvr>
                                      <p:tavLst>
                                        <p:tav tm="0">
                                          <p:val>
                                            <p:clrVal>
                                              <a:schemeClr val="accent2"/>
                                            </p:clrVal>
                                          </p:val>
                                        </p:tav>
                                        <p:tav tm="50000">
                                          <p:val>
                                            <p:clrVal>
                                              <a:schemeClr val="hlink"/>
                                            </p:clrVal>
                                          </p:val>
                                        </p:tav>
                                      </p:tavLst>
                                    </p:anim>
                                    <p:set>
                                      <p:cBhvr>
                                        <p:cTn id="65" dur="80"/>
                                        <p:tgtEl>
                                          <p:spTgt spid="22531">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lstStyle/>
          <a:p>
            <a:pPr eaLnBrk="1" hangingPunct="1"/>
            <a:r>
              <a:rPr lang="en-US" altLang="en-US" sz="3600" smtClean="0"/>
              <a:t/>
            </a:r>
            <a:br>
              <a:rPr lang="en-US" altLang="en-US" sz="3600" smtClean="0"/>
            </a:br>
            <a:r>
              <a:rPr lang="en-US" altLang="en-US" sz="3600" smtClean="0"/>
              <a:t>The Nile River flows </a:t>
            </a:r>
            <a:r>
              <a:rPr lang="en-US" altLang="en-US" sz="3600" u="sng" smtClean="0"/>
              <a:t>South to North</a:t>
            </a:r>
            <a:r>
              <a:rPr lang="en-US" altLang="en-US" sz="3600" smtClean="0"/>
              <a:t>, where accumulation of sediment forms a </a:t>
            </a:r>
            <a:r>
              <a:rPr lang="en-US" altLang="en-US" sz="3600" u="sng" smtClean="0"/>
              <a:t>delta</a:t>
            </a:r>
            <a:r>
              <a:rPr lang="en-US" altLang="en-US" sz="4000" smtClean="0"/>
              <a:t>.   </a:t>
            </a:r>
          </a:p>
        </p:txBody>
      </p:sp>
      <p:pic>
        <p:nvPicPr>
          <p:cNvPr id="35843" name="Picture 4" descr="nileheigh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60600"/>
            <a:ext cx="9144000" cy="4597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9"/>
                                        </p:tgtEl>
                                        <p:attrNameLst>
                                          <p:attrName>style.visibility</p:attrName>
                                        </p:attrNameLst>
                                      </p:cBhvr>
                                      <p:to>
                                        <p:strVal val="visible"/>
                                      </p:to>
                                    </p:set>
                                    <p:anim calcmode="discrete" valueType="clr">
                                      <p:cBhvr override="childStyle">
                                        <p:cTn id="7" dur="80"/>
                                        <p:tgtEl>
                                          <p:spTgt spid="4198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9"/>
                                        </p:tgtEl>
                                        <p:attrNameLst>
                                          <p:attrName>fillcolor</p:attrName>
                                        </p:attrNameLst>
                                      </p:cBhvr>
                                      <p:tavLst>
                                        <p:tav tm="0">
                                          <p:val>
                                            <p:clrVal>
                                              <a:schemeClr val="accent2"/>
                                            </p:clrVal>
                                          </p:val>
                                        </p:tav>
                                        <p:tav tm="50000">
                                          <p:val>
                                            <p:clrVal>
                                              <a:schemeClr val="hlink"/>
                                            </p:clrVal>
                                          </p:val>
                                        </p:tav>
                                      </p:tavLst>
                                    </p:anim>
                                    <p:set>
                                      <p:cBhvr>
                                        <p:cTn id="9" dur="80"/>
                                        <p:tgtEl>
                                          <p:spTgt spid="419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a:xfrm>
            <a:off x="457200" y="0"/>
            <a:ext cx="8229600" cy="1417638"/>
          </a:xfrm>
        </p:spPr>
        <p:txBody>
          <a:bodyPr/>
          <a:lstStyle/>
          <a:p>
            <a:pPr eaLnBrk="1" hangingPunct="1"/>
            <a:r>
              <a:rPr lang="en-US" altLang="en-US" smtClean="0"/>
              <a:t>Everyday Activities on the Nile</a:t>
            </a:r>
          </a:p>
        </p:txBody>
      </p:sp>
      <p:sp>
        <p:nvSpPr>
          <p:cNvPr id="36867" name="Rectangle 1027"/>
          <p:cNvSpPr>
            <a:spLocks noGrp="1" noChangeArrowheads="1"/>
          </p:cNvSpPr>
          <p:nvPr>
            <p:ph type="body" sz="half" idx="1"/>
          </p:nvPr>
        </p:nvSpPr>
        <p:spPr>
          <a:xfrm>
            <a:off x="457200" y="990600"/>
            <a:ext cx="7772400" cy="5135563"/>
          </a:xfrm>
          <a:noFill/>
        </p:spPr>
        <p:txBody>
          <a:bodyPr/>
          <a:lstStyle/>
          <a:p>
            <a:pPr eaLnBrk="1" hangingPunct="1"/>
            <a:r>
              <a:rPr lang="en-US" altLang="en-US" sz="3600" smtClean="0"/>
              <a:t>Tourism</a:t>
            </a:r>
          </a:p>
          <a:p>
            <a:pPr eaLnBrk="1" hangingPunct="1"/>
            <a:r>
              <a:rPr lang="en-US" altLang="en-US" sz="3600" smtClean="0"/>
              <a:t>Farming </a:t>
            </a:r>
          </a:p>
          <a:p>
            <a:pPr eaLnBrk="1" hangingPunct="1"/>
            <a:r>
              <a:rPr lang="en-US" altLang="en-US" sz="3600" smtClean="0"/>
              <a:t>Fishing</a:t>
            </a:r>
          </a:p>
          <a:p>
            <a:pPr eaLnBrk="1" hangingPunct="1"/>
            <a:r>
              <a:rPr lang="en-US" altLang="en-US" smtClean="0"/>
              <a:t>Sometimes you’ll even see crocodiles!</a:t>
            </a:r>
          </a:p>
        </p:txBody>
      </p:sp>
      <p:pic>
        <p:nvPicPr>
          <p:cNvPr id="36868" name="Picture 1028" descr="crocdi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8200" y="3600450"/>
            <a:ext cx="7543800" cy="325755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5400" smtClean="0"/>
              <a:t/>
            </a:r>
            <a:br>
              <a:rPr lang="en-US" altLang="en-US" sz="5400" smtClean="0"/>
            </a:br>
            <a:r>
              <a:rPr lang="en-US" altLang="en-US" sz="5400" u="sng" smtClean="0"/>
              <a:t>ASWAN DAM</a:t>
            </a:r>
            <a:r>
              <a:rPr lang="en-US" altLang="en-US" sz="5400" smtClean="0"/>
              <a:t> </a:t>
            </a:r>
            <a:br>
              <a:rPr lang="en-US" altLang="en-US" sz="5400" smtClean="0"/>
            </a:br>
            <a:r>
              <a:rPr lang="en-US" altLang="en-US" sz="5400" smtClean="0"/>
              <a:t>on the Nile River</a:t>
            </a:r>
          </a:p>
        </p:txBody>
      </p:sp>
      <p:sp>
        <p:nvSpPr>
          <p:cNvPr id="46083" name="Rectangle 3"/>
          <p:cNvSpPr>
            <a:spLocks noGrp="1" noChangeArrowheads="1"/>
          </p:cNvSpPr>
          <p:nvPr>
            <p:ph type="body" idx="1"/>
          </p:nvPr>
        </p:nvSpPr>
        <p:spPr>
          <a:xfrm>
            <a:off x="457200" y="2286000"/>
            <a:ext cx="8229600" cy="3840163"/>
          </a:xfrm>
        </p:spPr>
        <p:txBody>
          <a:bodyPr/>
          <a:lstStyle/>
          <a:p>
            <a:pPr eaLnBrk="1" hangingPunct="1"/>
            <a:r>
              <a:rPr lang="en-US" altLang="en-US" sz="4000" smtClean="0"/>
              <a:t>The Dam was created in 1971</a:t>
            </a:r>
          </a:p>
          <a:p>
            <a:pPr eaLnBrk="1" hangingPunct="1"/>
            <a:r>
              <a:rPr lang="en-US" altLang="en-US" sz="4000" smtClean="0"/>
              <a:t>The Dam wall is 365 feet high</a:t>
            </a:r>
          </a:p>
          <a:p>
            <a:pPr eaLnBrk="1" hangingPunct="1"/>
            <a:r>
              <a:rPr lang="en-US" altLang="en-US" sz="4000" smtClean="0"/>
              <a:t>Created artificial lake- </a:t>
            </a:r>
            <a:r>
              <a:rPr lang="en-US" altLang="en-US" sz="4000" u="sng" smtClean="0"/>
              <a:t>Lake Nasser</a:t>
            </a:r>
            <a:r>
              <a:rPr lang="en-US" altLang="en-US" sz="4000" smtClean="0"/>
              <a:t>, which covers 300 miles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6082"/>
                                        </p:tgtEl>
                                        <p:attrNameLst>
                                          <p:attrName>style.visibility</p:attrName>
                                        </p:attrNameLst>
                                      </p:cBhvr>
                                      <p:to>
                                        <p:strVal val="visible"/>
                                      </p:to>
                                    </p:set>
                                    <p:anim calcmode="discrete" valueType="clr">
                                      <p:cBhvr override="childStyle">
                                        <p:cTn id="7" dur="80"/>
                                        <p:tgtEl>
                                          <p:spTgt spid="460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82"/>
                                        </p:tgtEl>
                                        <p:attrNameLst>
                                          <p:attrName>fillcolor</p:attrName>
                                        </p:attrNameLst>
                                      </p:cBhvr>
                                      <p:tavLst>
                                        <p:tav tm="0">
                                          <p:val>
                                            <p:clrVal>
                                              <a:schemeClr val="accent2"/>
                                            </p:clrVal>
                                          </p:val>
                                        </p:tav>
                                        <p:tav tm="50000">
                                          <p:val>
                                            <p:clrVal>
                                              <a:schemeClr val="hlink"/>
                                            </p:clrVal>
                                          </p:val>
                                        </p:tav>
                                      </p:tavLst>
                                    </p:anim>
                                    <p:set>
                                      <p:cBhvr>
                                        <p:cTn id="9" dur="80"/>
                                        <p:tgtEl>
                                          <p:spTgt spid="460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6083">
                                            <p:txEl>
                                              <p:pRg st="0" end="0"/>
                                            </p:txEl>
                                          </p:spTgt>
                                        </p:tgtEl>
                                        <p:attrNameLst>
                                          <p:attrName>style.visibility</p:attrName>
                                        </p:attrNameLst>
                                      </p:cBhvr>
                                      <p:to>
                                        <p:strVal val="visible"/>
                                      </p:to>
                                    </p:set>
                                    <p:anim calcmode="discrete" valueType="clr">
                                      <p:cBhvr override="childStyle">
                                        <p:cTn id="14" dur="80"/>
                                        <p:tgtEl>
                                          <p:spTgt spid="46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608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608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6083">
                                            <p:txEl>
                                              <p:pRg st="1" end="1"/>
                                            </p:txEl>
                                          </p:spTgt>
                                        </p:tgtEl>
                                        <p:attrNameLst>
                                          <p:attrName>style.visibility</p:attrName>
                                        </p:attrNameLst>
                                      </p:cBhvr>
                                      <p:to>
                                        <p:strVal val="visible"/>
                                      </p:to>
                                    </p:set>
                                    <p:anim calcmode="discrete" valueType="clr">
                                      <p:cBhvr override="childStyle">
                                        <p:cTn id="21" dur="80"/>
                                        <p:tgtEl>
                                          <p:spTgt spid="460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608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46083">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6083">
                                            <p:txEl>
                                              <p:pRg st="2" end="2"/>
                                            </p:txEl>
                                          </p:spTgt>
                                        </p:tgtEl>
                                        <p:attrNameLst>
                                          <p:attrName>style.visibility</p:attrName>
                                        </p:attrNameLst>
                                      </p:cBhvr>
                                      <p:to>
                                        <p:strVal val="visible"/>
                                      </p:to>
                                    </p:set>
                                    <p:anim calcmode="discrete" valueType="clr">
                                      <p:cBhvr override="childStyle">
                                        <p:cTn id="28" dur="80"/>
                                        <p:tgtEl>
                                          <p:spTgt spid="4608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6083">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4608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5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073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493" y="27433"/>
            <a:ext cx="44323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Rectangle 1026"/>
          <p:cNvSpPr>
            <a:spLocks noGrp="1" noChangeArrowheads="1"/>
          </p:cNvSpPr>
          <p:nvPr>
            <p:ph type="title"/>
          </p:nvPr>
        </p:nvSpPr>
        <p:spPr>
          <a:xfrm>
            <a:off x="0" y="0"/>
            <a:ext cx="8229600" cy="1143000"/>
          </a:xfrm>
        </p:spPr>
        <p:txBody>
          <a:bodyPr/>
          <a:lstStyle/>
          <a:p>
            <a:pPr algn="l" eaLnBrk="1" hangingPunct="1"/>
            <a:r>
              <a:rPr lang="en-US" altLang="en-US" dirty="0" smtClean="0"/>
              <a:t>Positive effects of Dam</a:t>
            </a:r>
          </a:p>
        </p:txBody>
      </p:sp>
      <p:sp>
        <p:nvSpPr>
          <p:cNvPr id="50179" name="Rectangle 1027"/>
          <p:cNvSpPr>
            <a:spLocks noGrp="1" noChangeArrowheads="1"/>
          </p:cNvSpPr>
          <p:nvPr>
            <p:ph type="body" idx="1"/>
          </p:nvPr>
        </p:nvSpPr>
        <p:spPr>
          <a:xfrm>
            <a:off x="-21336" y="1143000"/>
            <a:ext cx="4745736" cy="5562600"/>
          </a:xfrm>
        </p:spPr>
        <p:txBody>
          <a:bodyPr/>
          <a:lstStyle/>
          <a:p>
            <a:pPr eaLnBrk="1" hangingPunct="1"/>
            <a:r>
              <a:rPr lang="en-US" altLang="en-US" sz="2800" dirty="0" smtClean="0"/>
              <a:t>Prevents f</a:t>
            </a:r>
            <a:r>
              <a:rPr lang="en-US" altLang="en-US" sz="2800" u="sng" dirty="0" smtClean="0"/>
              <a:t>looding</a:t>
            </a:r>
            <a:endParaRPr lang="en-US" altLang="en-US" sz="2800" dirty="0" smtClean="0"/>
          </a:p>
          <a:p>
            <a:pPr eaLnBrk="1" hangingPunct="1"/>
            <a:r>
              <a:rPr lang="en-US" altLang="en-US" sz="2800" dirty="0" smtClean="0"/>
              <a:t>Controls </a:t>
            </a:r>
            <a:r>
              <a:rPr lang="en-US" altLang="en-US" sz="2800" u="sng" dirty="0" smtClean="0"/>
              <a:t>irrigation</a:t>
            </a:r>
            <a:endParaRPr lang="en-US" altLang="en-US" sz="2800" dirty="0" smtClean="0"/>
          </a:p>
          <a:p>
            <a:pPr eaLnBrk="1" hangingPunct="1"/>
            <a:r>
              <a:rPr lang="en-US" altLang="en-US" sz="2800" dirty="0" smtClean="0"/>
              <a:t>Can plant 3 crops instead of only 1 a year</a:t>
            </a:r>
          </a:p>
          <a:p>
            <a:pPr eaLnBrk="1" hangingPunct="1"/>
            <a:r>
              <a:rPr lang="en-US" altLang="en-US" sz="2800" dirty="0" smtClean="0"/>
              <a:t>Creates </a:t>
            </a:r>
            <a:r>
              <a:rPr lang="en-US" altLang="en-US" sz="2800" u="sng" dirty="0" smtClean="0"/>
              <a:t>Hydroelectric</a:t>
            </a:r>
            <a:r>
              <a:rPr lang="en-US" altLang="en-US" sz="2800" dirty="0" smtClean="0"/>
              <a:t> power-  supplies Egypt with 40% of its electricity</a:t>
            </a:r>
          </a:p>
          <a:p>
            <a:pPr eaLnBrk="1" hangingPunct="1"/>
            <a:r>
              <a:rPr lang="en-US" altLang="en-US" sz="2800" dirty="0" smtClean="0"/>
              <a:t>Amount of </a:t>
            </a:r>
            <a:r>
              <a:rPr lang="en-US" altLang="en-US" sz="2800" u="sng" dirty="0" smtClean="0"/>
              <a:t>farmland</a:t>
            </a:r>
            <a:r>
              <a:rPr lang="en-US" altLang="en-US" sz="2800" dirty="0" smtClean="0"/>
              <a:t> has increased by 2.9 million acres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178"/>
                                        </p:tgtEl>
                                        <p:attrNameLst>
                                          <p:attrName>style.visibility</p:attrName>
                                        </p:attrNameLst>
                                      </p:cBhvr>
                                      <p:to>
                                        <p:strVal val="visible"/>
                                      </p:to>
                                    </p:set>
                                    <p:anim calcmode="discrete" valueType="clr">
                                      <p:cBhvr override="childStyle">
                                        <p:cTn id="7" dur="80"/>
                                        <p:tgtEl>
                                          <p:spTgt spid="501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178"/>
                                        </p:tgtEl>
                                        <p:attrNameLst>
                                          <p:attrName>fillcolor</p:attrName>
                                        </p:attrNameLst>
                                      </p:cBhvr>
                                      <p:tavLst>
                                        <p:tav tm="0">
                                          <p:val>
                                            <p:clrVal>
                                              <a:schemeClr val="accent2"/>
                                            </p:clrVal>
                                          </p:val>
                                        </p:tav>
                                        <p:tav tm="50000">
                                          <p:val>
                                            <p:clrVal>
                                              <a:schemeClr val="hlink"/>
                                            </p:clrVal>
                                          </p:val>
                                        </p:tav>
                                      </p:tavLst>
                                    </p:anim>
                                    <p:set>
                                      <p:cBhvr>
                                        <p:cTn id="9" dur="80"/>
                                        <p:tgtEl>
                                          <p:spTgt spid="5017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0179">
                                            <p:txEl>
                                              <p:pRg st="0" end="0"/>
                                            </p:txEl>
                                          </p:spTgt>
                                        </p:tgtEl>
                                        <p:attrNameLst>
                                          <p:attrName>style.visibility</p:attrName>
                                        </p:attrNameLst>
                                      </p:cBhvr>
                                      <p:to>
                                        <p:strVal val="visible"/>
                                      </p:to>
                                    </p:set>
                                    <p:anim calcmode="discrete" valueType="clr">
                                      <p:cBhvr override="childStyle">
                                        <p:cTn id="14" dur="80"/>
                                        <p:tgtEl>
                                          <p:spTgt spid="501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017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0179">
                                            <p:txEl>
                                              <p:pRg st="0" end="0"/>
                                            </p:txEl>
                                          </p:spTgt>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50179">
                                            <p:txEl>
                                              <p:pRg st="1" end="1"/>
                                            </p:txEl>
                                          </p:spTgt>
                                        </p:tgtEl>
                                        <p:attrNameLst>
                                          <p:attrName>style.visibility</p:attrName>
                                        </p:attrNameLst>
                                      </p:cBhvr>
                                      <p:to>
                                        <p:strVal val="visible"/>
                                      </p:to>
                                    </p:set>
                                    <p:anim calcmode="discrete" valueType="clr">
                                      <p:cBhvr override="childStyle">
                                        <p:cTn id="19" dur="80"/>
                                        <p:tgtEl>
                                          <p:spTgt spid="501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0179">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50179">
                                            <p:txEl>
                                              <p:pRg st="1" end="1"/>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50179">
                                            <p:txEl>
                                              <p:pRg st="2" end="2"/>
                                            </p:txEl>
                                          </p:spTgt>
                                        </p:tgtEl>
                                        <p:attrNameLst>
                                          <p:attrName>style.visibility</p:attrName>
                                        </p:attrNameLst>
                                      </p:cBhvr>
                                      <p:to>
                                        <p:strVal val="visible"/>
                                      </p:to>
                                    </p:set>
                                    <p:anim calcmode="discrete" valueType="clr">
                                      <p:cBhvr override="childStyle">
                                        <p:cTn id="24" dur="80"/>
                                        <p:tgtEl>
                                          <p:spTgt spid="501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0179">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50179">
                                            <p:txEl>
                                              <p:pRg st="2" end="2"/>
                                            </p:txEl>
                                          </p:spTgt>
                                        </p:tgtEl>
                                        <p:attrNameLst>
                                          <p:attrName>fill.type</p:attrName>
                                        </p:attrNameLst>
                                      </p:cBhvr>
                                      <p:to>
                                        <p:strVal val="solid"/>
                                      </p:to>
                                    </p:set>
                                  </p:childTnLst>
                                </p:cTn>
                              </p:par>
                              <p:par>
                                <p:cTn id="27" presetID="27" presetClass="entr" presetSubtype="0" fill="hold" nodeType="withEffect">
                                  <p:stCondLst>
                                    <p:cond delay="0"/>
                                  </p:stCondLst>
                                  <p:iterate type="lt">
                                    <p:tmPct val="50000"/>
                                  </p:iterate>
                                  <p:childTnLst>
                                    <p:set>
                                      <p:cBhvr>
                                        <p:cTn id="28" dur="1" fill="hold">
                                          <p:stCondLst>
                                            <p:cond delay="0"/>
                                          </p:stCondLst>
                                        </p:cTn>
                                        <p:tgtEl>
                                          <p:spTgt spid="50179">
                                            <p:txEl>
                                              <p:pRg st="3" end="3"/>
                                            </p:txEl>
                                          </p:spTgt>
                                        </p:tgtEl>
                                        <p:attrNameLst>
                                          <p:attrName>style.visibility</p:attrName>
                                        </p:attrNameLst>
                                      </p:cBhvr>
                                      <p:to>
                                        <p:strVal val="visible"/>
                                      </p:to>
                                    </p:set>
                                    <p:anim calcmode="discrete" valueType="clr">
                                      <p:cBhvr override="childStyle">
                                        <p:cTn id="29" dur="80"/>
                                        <p:tgtEl>
                                          <p:spTgt spid="501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50179">
                                            <p:txEl>
                                              <p:pRg st="3" end="3"/>
                                            </p:txEl>
                                          </p:spTgt>
                                        </p:tgtEl>
                                        <p:attrNameLst>
                                          <p:attrName>fillcolor</p:attrName>
                                        </p:attrNameLst>
                                      </p:cBhvr>
                                      <p:tavLst>
                                        <p:tav tm="0">
                                          <p:val>
                                            <p:clrVal>
                                              <a:schemeClr val="accent2"/>
                                            </p:clrVal>
                                          </p:val>
                                        </p:tav>
                                        <p:tav tm="50000">
                                          <p:val>
                                            <p:clrVal>
                                              <a:schemeClr val="hlink"/>
                                            </p:clrVal>
                                          </p:val>
                                        </p:tav>
                                      </p:tavLst>
                                    </p:anim>
                                    <p:set>
                                      <p:cBhvr>
                                        <p:cTn id="31" dur="80"/>
                                        <p:tgtEl>
                                          <p:spTgt spid="50179">
                                            <p:txEl>
                                              <p:pRg st="3" end="3"/>
                                            </p:txEl>
                                          </p:spTgt>
                                        </p:tgtEl>
                                        <p:attrNameLst>
                                          <p:attrName>fill.type</p:attrName>
                                        </p:attrNameLst>
                                      </p:cBhvr>
                                      <p:to>
                                        <p:strVal val="solid"/>
                                      </p:to>
                                    </p:set>
                                  </p:childTnLst>
                                </p:cTn>
                              </p:par>
                              <p:par>
                                <p:cTn id="32" presetID="27" presetClass="entr" presetSubtype="0" fill="hold" nodeType="withEffect">
                                  <p:stCondLst>
                                    <p:cond delay="0"/>
                                  </p:stCondLst>
                                  <p:iterate type="lt">
                                    <p:tmPct val="50000"/>
                                  </p:iterate>
                                  <p:childTnLst>
                                    <p:set>
                                      <p:cBhvr>
                                        <p:cTn id="33" dur="1" fill="hold">
                                          <p:stCondLst>
                                            <p:cond delay="0"/>
                                          </p:stCondLst>
                                        </p:cTn>
                                        <p:tgtEl>
                                          <p:spTgt spid="50179">
                                            <p:txEl>
                                              <p:pRg st="4" end="4"/>
                                            </p:txEl>
                                          </p:spTgt>
                                        </p:tgtEl>
                                        <p:attrNameLst>
                                          <p:attrName>style.visibility</p:attrName>
                                        </p:attrNameLst>
                                      </p:cBhvr>
                                      <p:to>
                                        <p:strVal val="visible"/>
                                      </p:to>
                                    </p:set>
                                    <p:anim calcmode="discrete" valueType="clr">
                                      <p:cBhvr override="childStyle">
                                        <p:cTn id="34" dur="80"/>
                                        <p:tgtEl>
                                          <p:spTgt spid="501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0179">
                                            <p:txEl>
                                              <p:pRg st="4" end="4"/>
                                            </p:txEl>
                                          </p:spTgt>
                                        </p:tgtEl>
                                        <p:attrNameLst>
                                          <p:attrName>fillcolor</p:attrName>
                                        </p:attrNameLst>
                                      </p:cBhvr>
                                      <p:tavLst>
                                        <p:tav tm="0">
                                          <p:val>
                                            <p:clrVal>
                                              <a:schemeClr val="accent2"/>
                                            </p:clrVal>
                                          </p:val>
                                        </p:tav>
                                        <p:tav tm="50000">
                                          <p:val>
                                            <p:clrVal>
                                              <a:schemeClr val="hlink"/>
                                            </p:clrVal>
                                          </p:val>
                                        </p:tav>
                                      </p:tavLst>
                                    </p:anim>
                                    <p:set>
                                      <p:cBhvr>
                                        <p:cTn id="36" dur="80"/>
                                        <p:tgtEl>
                                          <p:spTgt spid="5017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mtClean="0"/>
              <a:t>Negative Effects of Dam</a:t>
            </a:r>
          </a:p>
        </p:txBody>
      </p:sp>
      <p:sp>
        <p:nvSpPr>
          <p:cNvPr id="49155" name="Rectangle 3"/>
          <p:cNvSpPr>
            <a:spLocks noGrp="1" noChangeArrowheads="1"/>
          </p:cNvSpPr>
          <p:nvPr>
            <p:ph type="body" idx="1"/>
          </p:nvPr>
        </p:nvSpPr>
        <p:spPr>
          <a:xfrm>
            <a:off x="457200" y="1676400"/>
            <a:ext cx="8229600" cy="5181600"/>
          </a:xfrm>
        </p:spPr>
        <p:txBody>
          <a:bodyPr/>
          <a:lstStyle/>
          <a:p>
            <a:pPr eaLnBrk="1" hangingPunct="1">
              <a:lnSpc>
                <a:spcPct val="80000"/>
              </a:lnSpc>
            </a:pPr>
            <a:r>
              <a:rPr lang="en-US" altLang="en-US" sz="3600" smtClean="0"/>
              <a:t>New layer of fertile soil no longer deposited by annual flood, must use fertilizers</a:t>
            </a:r>
          </a:p>
          <a:p>
            <a:pPr lvl="1" eaLnBrk="1" hangingPunct="1">
              <a:lnSpc>
                <a:spcPct val="80000"/>
              </a:lnSpc>
            </a:pPr>
            <a:r>
              <a:rPr lang="en-US" altLang="en-US" sz="3600" smtClean="0"/>
              <a:t>Very expensive</a:t>
            </a:r>
          </a:p>
          <a:p>
            <a:pPr lvl="1" eaLnBrk="1" hangingPunct="1">
              <a:lnSpc>
                <a:spcPct val="80000"/>
              </a:lnSpc>
            </a:pPr>
            <a:r>
              <a:rPr lang="en-US" altLang="en-US" sz="3600" smtClean="0"/>
              <a:t>Run off pollutes river, pollution kills fish</a:t>
            </a:r>
          </a:p>
          <a:p>
            <a:pPr eaLnBrk="1" hangingPunct="1">
              <a:lnSpc>
                <a:spcPct val="80000"/>
              </a:lnSpc>
            </a:pPr>
            <a:r>
              <a:rPr lang="en-US" altLang="en-US" sz="3600" u="sng" smtClean="0"/>
              <a:t>New soil</a:t>
            </a:r>
            <a:r>
              <a:rPr lang="en-US" altLang="en-US" sz="3600" smtClean="0"/>
              <a:t> not added to </a:t>
            </a:r>
            <a:r>
              <a:rPr lang="en-US" altLang="en-US" sz="3600" u="sng" smtClean="0"/>
              <a:t>Delta</a:t>
            </a:r>
            <a:r>
              <a:rPr lang="en-US" altLang="en-US" sz="3600" smtClean="0"/>
              <a:t>, which causes erosion</a:t>
            </a:r>
          </a:p>
          <a:p>
            <a:pPr lvl="1" eaLnBrk="1" hangingPunct="1">
              <a:lnSpc>
                <a:spcPct val="80000"/>
              </a:lnSpc>
              <a:buFontTx/>
              <a:buNone/>
            </a:pPr>
            <a:endParaRPr lang="en-US" altLang="en-US" sz="3600" smtClean="0"/>
          </a:p>
          <a:p>
            <a:pPr lvl="1" eaLnBrk="1" hangingPunct="1">
              <a:lnSpc>
                <a:spcPct val="80000"/>
              </a:lnSpc>
              <a:buFontTx/>
              <a:buNone/>
            </a:pPr>
            <a:r>
              <a:rPr lang="en-US" altLang="en-US"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9154"/>
                                        </p:tgtEl>
                                        <p:attrNameLst>
                                          <p:attrName>style.visibility</p:attrName>
                                        </p:attrNameLst>
                                      </p:cBhvr>
                                      <p:to>
                                        <p:strVal val="visible"/>
                                      </p:to>
                                    </p:set>
                                    <p:anim calcmode="discrete" valueType="clr">
                                      <p:cBhvr override="childStyle">
                                        <p:cTn id="7" dur="80"/>
                                        <p:tgtEl>
                                          <p:spTgt spid="491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9154"/>
                                        </p:tgtEl>
                                        <p:attrNameLst>
                                          <p:attrName>fillcolor</p:attrName>
                                        </p:attrNameLst>
                                      </p:cBhvr>
                                      <p:tavLst>
                                        <p:tav tm="0">
                                          <p:val>
                                            <p:clrVal>
                                              <a:schemeClr val="accent2"/>
                                            </p:clrVal>
                                          </p:val>
                                        </p:tav>
                                        <p:tav tm="50000">
                                          <p:val>
                                            <p:clrVal>
                                              <a:schemeClr val="hlink"/>
                                            </p:clrVal>
                                          </p:val>
                                        </p:tav>
                                      </p:tavLst>
                                    </p:anim>
                                    <p:set>
                                      <p:cBhvr>
                                        <p:cTn id="9" dur="80"/>
                                        <p:tgtEl>
                                          <p:spTgt spid="4915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9155">
                                            <p:txEl>
                                              <p:pRg st="0" end="0"/>
                                            </p:txEl>
                                          </p:spTgt>
                                        </p:tgtEl>
                                        <p:attrNameLst>
                                          <p:attrName>style.visibility</p:attrName>
                                        </p:attrNameLst>
                                      </p:cBhvr>
                                      <p:to>
                                        <p:strVal val="visible"/>
                                      </p:to>
                                    </p:set>
                                    <p:anim calcmode="discrete" valueType="clr">
                                      <p:cBhvr override="childStyle">
                                        <p:cTn id="14" dur="80"/>
                                        <p:tgtEl>
                                          <p:spTgt spid="49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915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9155">
                                            <p:txEl>
                                              <p:pRg st="0" end="0"/>
                                            </p:txEl>
                                          </p:spTgt>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49155">
                                            <p:txEl>
                                              <p:pRg st="1" end="1"/>
                                            </p:txEl>
                                          </p:spTgt>
                                        </p:tgtEl>
                                        <p:attrNameLst>
                                          <p:attrName>style.visibility</p:attrName>
                                        </p:attrNameLst>
                                      </p:cBhvr>
                                      <p:to>
                                        <p:strVal val="visible"/>
                                      </p:to>
                                    </p:set>
                                    <p:anim calcmode="discrete" valueType="clr">
                                      <p:cBhvr override="childStyle">
                                        <p:cTn id="19" dur="80"/>
                                        <p:tgtEl>
                                          <p:spTgt spid="49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9155">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49155">
                                            <p:txEl>
                                              <p:pRg st="1" end="1"/>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49155">
                                            <p:txEl>
                                              <p:pRg st="2" end="2"/>
                                            </p:txEl>
                                          </p:spTgt>
                                        </p:tgtEl>
                                        <p:attrNameLst>
                                          <p:attrName>style.visibility</p:attrName>
                                        </p:attrNameLst>
                                      </p:cBhvr>
                                      <p:to>
                                        <p:strVal val="visible"/>
                                      </p:to>
                                    </p:set>
                                    <p:anim calcmode="discrete" valueType="clr">
                                      <p:cBhvr override="childStyle">
                                        <p:cTn id="24" dur="80"/>
                                        <p:tgtEl>
                                          <p:spTgt spid="4915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9155">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49155">
                                            <p:txEl>
                                              <p:pRg st="2" end="2"/>
                                            </p:txEl>
                                          </p:spTgt>
                                        </p:tgtEl>
                                        <p:attrNameLst>
                                          <p:attrName>fill.type</p:attrName>
                                        </p:attrNameLst>
                                      </p:cBhvr>
                                      <p:to>
                                        <p:strVal val="solid"/>
                                      </p:to>
                                    </p:set>
                                  </p:childTnLst>
                                </p:cTn>
                              </p:par>
                              <p:par>
                                <p:cTn id="27" presetID="27" presetClass="entr" presetSubtype="0" fill="hold" nodeType="withEffect">
                                  <p:stCondLst>
                                    <p:cond delay="0"/>
                                  </p:stCondLst>
                                  <p:iterate type="lt">
                                    <p:tmPct val="50000"/>
                                  </p:iterate>
                                  <p:childTnLst>
                                    <p:set>
                                      <p:cBhvr>
                                        <p:cTn id="28" dur="1" fill="hold">
                                          <p:stCondLst>
                                            <p:cond delay="0"/>
                                          </p:stCondLst>
                                        </p:cTn>
                                        <p:tgtEl>
                                          <p:spTgt spid="49155">
                                            <p:txEl>
                                              <p:pRg st="3" end="3"/>
                                            </p:txEl>
                                          </p:spTgt>
                                        </p:tgtEl>
                                        <p:attrNameLst>
                                          <p:attrName>style.visibility</p:attrName>
                                        </p:attrNameLst>
                                      </p:cBhvr>
                                      <p:to>
                                        <p:strVal val="visible"/>
                                      </p:to>
                                    </p:set>
                                    <p:anim calcmode="discrete" valueType="clr">
                                      <p:cBhvr override="childStyle">
                                        <p:cTn id="29" dur="80"/>
                                        <p:tgtEl>
                                          <p:spTgt spid="4915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9155">
                                            <p:txEl>
                                              <p:pRg st="3" end="3"/>
                                            </p:txEl>
                                          </p:spTgt>
                                        </p:tgtEl>
                                        <p:attrNameLst>
                                          <p:attrName>fillcolor</p:attrName>
                                        </p:attrNameLst>
                                      </p:cBhvr>
                                      <p:tavLst>
                                        <p:tav tm="0">
                                          <p:val>
                                            <p:clrVal>
                                              <a:schemeClr val="accent2"/>
                                            </p:clrVal>
                                          </p:val>
                                        </p:tav>
                                        <p:tav tm="50000">
                                          <p:val>
                                            <p:clrVal>
                                              <a:schemeClr val="hlink"/>
                                            </p:clrVal>
                                          </p:val>
                                        </p:tav>
                                      </p:tavLst>
                                    </p:anim>
                                    <p:set>
                                      <p:cBhvr>
                                        <p:cTn id="31" dur="80"/>
                                        <p:tgtEl>
                                          <p:spTgt spid="4915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path path="shape">
            <a:fillToRect r="100000" b="100000"/>
          </a:path>
        </a:gradFill>
        <a:effectLst/>
      </p:bgPr>
    </p:bg>
    <p:spTree>
      <p:nvGrpSpPr>
        <p:cNvPr id="1" name=""/>
        <p:cNvGrpSpPr/>
        <p:nvPr/>
      </p:nvGrpSpPr>
      <p:grpSpPr>
        <a:xfrm>
          <a:off x="0" y="0"/>
          <a:ext cx="0" cy="0"/>
          <a:chOff x="0" y="0"/>
          <a:chExt cx="0" cy="0"/>
        </a:xfrm>
      </p:grpSpPr>
      <p:sp>
        <p:nvSpPr>
          <p:cNvPr id="51203" name="Rectangle 1027"/>
          <p:cNvSpPr>
            <a:spLocks noGrp="1" noChangeArrowheads="1"/>
          </p:cNvSpPr>
          <p:nvPr>
            <p:ph type="body" idx="1"/>
          </p:nvPr>
        </p:nvSpPr>
        <p:spPr>
          <a:xfrm>
            <a:off x="457200" y="762000"/>
            <a:ext cx="8229600" cy="5364163"/>
          </a:xfrm>
        </p:spPr>
        <p:txBody>
          <a:bodyPr/>
          <a:lstStyle/>
          <a:p>
            <a:pPr eaLnBrk="1" hangingPunct="1"/>
            <a:r>
              <a:rPr lang="en-US" altLang="en-US" sz="3600" smtClean="0"/>
              <a:t>Water flow has decreased.  </a:t>
            </a:r>
          </a:p>
          <a:p>
            <a:pPr lvl="1" eaLnBrk="1" hangingPunct="1"/>
            <a:r>
              <a:rPr lang="en-US" altLang="en-US" sz="3600" smtClean="0"/>
              <a:t>Stagnant water allows disease to increase.  </a:t>
            </a:r>
          </a:p>
          <a:p>
            <a:pPr lvl="1" eaLnBrk="1" hangingPunct="1"/>
            <a:r>
              <a:rPr lang="en-US" altLang="en-US" sz="3600" smtClean="0"/>
              <a:t>Salt content has increased, which can ruin crops</a:t>
            </a:r>
          </a:p>
          <a:p>
            <a:pPr lvl="1" eaLnBrk="1" hangingPunct="1"/>
            <a:r>
              <a:rPr lang="en-US" altLang="en-US" sz="3600" smtClean="0"/>
              <a:t>Some experts think weight of Lake Nasser may be producing earthquakes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1203">
                                            <p:txEl>
                                              <p:pRg st="0" end="0"/>
                                            </p:txEl>
                                          </p:spTgt>
                                        </p:tgtEl>
                                        <p:attrNameLst>
                                          <p:attrName>style.visibility</p:attrName>
                                        </p:attrNameLst>
                                      </p:cBhvr>
                                      <p:to>
                                        <p:strVal val="visible"/>
                                      </p:to>
                                    </p:set>
                                    <p:anim calcmode="discrete" valueType="clr">
                                      <p:cBhvr override="childStyle">
                                        <p:cTn id="7" dur="80"/>
                                        <p:tgtEl>
                                          <p:spTgt spid="512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0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0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1203">
                                            <p:txEl>
                                              <p:pRg st="1" end="1"/>
                                            </p:txEl>
                                          </p:spTgt>
                                        </p:tgtEl>
                                        <p:attrNameLst>
                                          <p:attrName>style.visibility</p:attrName>
                                        </p:attrNameLst>
                                      </p:cBhvr>
                                      <p:to>
                                        <p:strVal val="visible"/>
                                      </p:to>
                                    </p:set>
                                    <p:anim calcmode="discrete" valueType="clr">
                                      <p:cBhvr override="childStyle">
                                        <p:cTn id="14" dur="80"/>
                                        <p:tgtEl>
                                          <p:spTgt spid="5120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0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120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1203">
                                            <p:txEl>
                                              <p:pRg st="2" end="2"/>
                                            </p:txEl>
                                          </p:spTgt>
                                        </p:tgtEl>
                                        <p:attrNameLst>
                                          <p:attrName>style.visibility</p:attrName>
                                        </p:attrNameLst>
                                      </p:cBhvr>
                                      <p:to>
                                        <p:strVal val="visible"/>
                                      </p:to>
                                    </p:set>
                                    <p:anim calcmode="discrete" valueType="clr">
                                      <p:cBhvr override="childStyle">
                                        <p:cTn id="21" dur="80"/>
                                        <p:tgtEl>
                                          <p:spTgt spid="5120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120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120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1203">
                                            <p:txEl>
                                              <p:pRg st="3" end="3"/>
                                            </p:txEl>
                                          </p:spTgt>
                                        </p:tgtEl>
                                        <p:attrNameLst>
                                          <p:attrName>style.visibility</p:attrName>
                                        </p:attrNameLst>
                                      </p:cBhvr>
                                      <p:to>
                                        <p:strVal val="visible"/>
                                      </p:to>
                                    </p:set>
                                    <p:anim calcmode="discrete" valueType="clr">
                                      <p:cBhvr override="childStyle">
                                        <p:cTn id="28" dur="80"/>
                                        <p:tgtEl>
                                          <p:spTgt spid="5120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120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5120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10251" name="Rectangle 11"/>
          <p:cNvSpPr>
            <a:spLocks noGrp="1" noChangeArrowheads="1"/>
          </p:cNvSpPr>
          <p:nvPr>
            <p:ph type="title"/>
          </p:nvPr>
        </p:nvSpPr>
        <p:spPr>
          <a:xfrm>
            <a:off x="6934200" y="0"/>
            <a:ext cx="2209800" cy="6858000"/>
          </a:xfrm>
          <a:noFill/>
        </p:spPr>
        <p:txBody>
          <a:bodyPr/>
          <a:lstStyle/>
          <a:p>
            <a:pPr eaLnBrk="1" hangingPunct="1"/>
            <a:r>
              <a:rPr lang="en-US" altLang="en-US" sz="3600" u="sng" smtClean="0"/>
              <a:t>Sinai Peninsula</a:t>
            </a:r>
            <a:r>
              <a:rPr lang="en-US" altLang="en-US" sz="3600" smtClean="0"/>
              <a:t>located between Egypt and the Arabian Peninsula</a:t>
            </a:r>
          </a:p>
        </p:txBody>
      </p:sp>
      <p:sp>
        <p:nvSpPr>
          <p:cNvPr id="41987" name="AutoShape 5" descr="The Suez Canal"/>
          <p:cNvSpPr>
            <a:spLocks noChangeAspect="1" noChangeArrowheads="1"/>
          </p:cNvSpPr>
          <p:nvPr/>
        </p:nvSpPr>
        <p:spPr bwMode="auto">
          <a:xfrm>
            <a:off x="155575" y="46038"/>
            <a:ext cx="25527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41988" name="AutoShape 7" descr="The Suez Canal"/>
          <p:cNvSpPr>
            <a:spLocks noChangeAspect="1" noChangeArrowheads="1"/>
          </p:cNvSpPr>
          <p:nvPr/>
        </p:nvSpPr>
        <p:spPr bwMode="auto">
          <a:xfrm>
            <a:off x="155575" y="46038"/>
            <a:ext cx="25527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41989" name="AutoShape 9" descr="The Suez Canal"/>
          <p:cNvSpPr>
            <a:spLocks noChangeAspect="1" noChangeArrowheads="1"/>
          </p:cNvSpPr>
          <p:nvPr/>
        </p:nvSpPr>
        <p:spPr bwMode="auto">
          <a:xfrm>
            <a:off x="155575" y="46038"/>
            <a:ext cx="25527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pic>
        <p:nvPicPr>
          <p:cNvPr id="41990" name="Picture 13" descr="Middle-East-da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6858000" cy="6858000"/>
          </a:xfrm>
          <a:noFill/>
        </p:spPr>
      </p:pic>
      <p:sp>
        <p:nvSpPr>
          <p:cNvPr id="10256" name="Oval 16"/>
          <p:cNvSpPr>
            <a:spLocks noChangeArrowheads="1"/>
          </p:cNvSpPr>
          <p:nvPr/>
        </p:nvSpPr>
        <p:spPr bwMode="auto">
          <a:xfrm>
            <a:off x="1524000" y="1905000"/>
            <a:ext cx="762000" cy="9906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51"/>
                                        </p:tgtEl>
                                        <p:attrNameLst>
                                          <p:attrName>style.visibility</p:attrName>
                                        </p:attrNameLst>
                                      </p:cBhvr>
                                      <p:to>
                                        <p:strVal val="visible"/>
                                      </p:to>
                                    </p:set>
                                    <p:anim calcmode="discrete" valueType="clr">
                                      <p:cBhvr override="childStyle">
                                        <p:cTn id="7" dur="80"/>
                                        <p:tgtEl>
                                          <p:spTgt spid="1025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51"/>
                                        </p:tgtEl>
                                        <p:attrNameLst>
                                          <p:attrName>fillcolor</p:attrName>
                                        </p:attrNameLst>
                                      </p:cBhvr>
                                      <p:tavLst>
                                        <p:tav tm="0">
                                          <p:val>
                                            <p:clrVal>
                                              <a:schemeClr val="accent2"/>
                                            </p:clrVal>
                                          </p:val>
                                        </p:tav>
                                        <p:tav tm="50000">
                                          <p:val>
                                            <p:clrVal>
                                              <a:schemeClr val="hlink"/>
                                            </p:clrVal>
                                          </p:val>
                                        </p:tav>
                                      </p:tavLst>
                                    </p:anim>
                                    <p:set>
                                      <p:cBhvr>
                                        <p:cTn id="9" dur="80"/>
                                        <p:tgtEl>
                                          <p:spTgt spid="1025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grpId="0" nodeType="clickEffect">
                                  <p:stCondLst>
                                    <p:cond delay="0"/>
                                  </p:stCondLst>
                                  <p:childTnLst>
                                    <p:set>
                                      <p:cBhvr>
                                        <p:cTn id="13" dur="1" fill="hold">
                                          <p:stCondLst>
                                            <p:cond delay="0"/>
                                          </p:stCondLst>
                                        </p:cTn>
                                        <p:tgtEl>
                                          <p:spTgt spid="10256"/>
                                        </p:tgtEl>
                                        <p:attrNameLst>
                                          <p:attrName>style.visibility</p:attrName>
                                        </p:attrNameLst>
                                      </p:cBhvr>
                                      <p:to>
                                        <p:strVal val="visible"/>
                                      </p:to>
                                    </p:set>
                                    <p:animEffect transition="in" filter="fade">
                                      <p:cBhvr>
                                        <p:cTn id="14" dur="770" decel="100000"/>
                                        <p:tgtEl>
                                          <p:spTgt spid="10256"/>
                                        </p:tgtEl>
                                      </p:cBhvr>
                                    </p:animEffect>
                                    <p:animScale>
                                      <p:cBhvr>
                                        <p:cTn id="15" dur="770" decel="100000"/>
                                        <p:tgtEl>
                                          <p:spTgt spid="10256"/>
                                        </p:tgtEl>
                                      </p:cBhvr>
                                      <p:from x="10000" y="10000"/>
                                      <p:to x="200000" y="450000"/>
                                    </p:animScale>
                                    <p:animScale>
                                      <p:cBhvr>
                                        <p:cTn id="16" dur="1230" accel="100000" fill="hold">
                                          <p:stCondLst>
                                            <p:cond delay="770"/>
                                          </p:stCondLst>
                                        </p:cTn>
                                        <p:tgtEl>
                                          <p:spTgt spid="10256"/>
                                        </p:tgtEl>
                                      </p:cBhvr>
                                      <p:from x="200000" y="450000"/>
                                      <p:to x="100000" y="100000"/>
                                    </p:animScale>
                                    <p:set>
                                      <p:cBhvr>
                                        <p:cTn id="17" dur="770" fill="hold"/>
                                        <p:tgtEl>
                                          <p:spTgt spid="10256"/>
                                        </p:tgtEl>
                                        <p:attrNameLst>
                                          <p:attrName>ppt_x</p:attrName>
                                        </p:attrNameLst>
                                      </p:cBhvr>
                                      <p:to>
                                        <p:strVal val="(0.5)"/>
                                      </p:to>
                                    </p:set>
                                    <p:anim from="(0.5)" to="(#ppt_x)" calcmode="lin" valueType="num">
                                      <p:cBhvr>
                                        <p:cTn id="18" dur="1230" accel="100000" fill="hold">
                                          <p:stCondLst>
                                            <p:cond delay="770"/>
                                          </p:stCondLst>
                                        </p:cTn>
                                        <p:tgtEl>
                                          <p:spTgt spid="10256"/>
                                        </p:tgtEl>
                                        <p:attrNameLst>
                                          <p:attrName>ppt_x</p:attrName>
                                        </p:attrNameLst>
                                      </p:cBhvr>
                                    </p:anim>
                                    <p:set>
                                      <p:cBhvr>
                                        <p:cTn id="19" dur="770" fill="hold"/>
                                        <p:tgtEl>
                                          <p:spTgt spid="10256"/>
                                        </p:tgtEl>
                                        <p:attrNameLst>
                                          <p:attrName>ppt_y</p:attrName>
                                        </p:attrNameLst>
                                      </p:cBhvr>
                                      <p:to>
                                        <p:strVal val="(#ppt_y+0.4)"/>
                                      </p:to>
                                    </p:set>
                                    <p:anim from="(#ppt_y+0.4)" to="(#ppt_y)" calcmode="lin" valueType="num">
                                      <p:cBhvr>
                                        <p:cTn id="20" dur="1230" accel="100000" fill="hold">
                                          <p:stCondLst>
                                            <p:cond delay="770"/>
                                          </p:stCondLst>
                                        </p:cTn>
                                        <p:tgtEl>
                                          <p:spTgt spid="102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74638"/>
            <a:ext cx="8229600" cy="563562"/>
          </a:xfrm>
        </p:spPr>
        <p:txBody>
          <a:bodyPr/>
          <a:lstStyle/>
          <a:p>
            <a:pPr eaLnBrk="1" hangingPunct="1"/>
            <a:r>
              <a:rPr lang="en-US" altLang="en-US" sz="4000" b="1" u="sng" smtClean="0"/>
              <a:t/>
            </a:r>
            <a:br>
              <a:rPr lang="en-US" altLang="en-US" sz="4000" b="1" u="sng" smtClean="0"/>
            </a:br>
            <a:r>
              <a:rPr lang="en-US" altLang="en-US" sz="4000" b="1" u="sng" smtClean="0"/>
              <a:t>Crossroads of Continents</a:t>
            </a:r>
            <a:br>
              <a:rPr lang="en-US" altLang="en-US" sz="4000" b="1" u="sng" smtClean="0"/>
            </a:br>
            <a:endParaRPr lang="en-US" altLang="en-US" sz="4000" b="1" u="sng" smtClean="0"/>
          </a:p>
        </p:txBody>
      </p:sp>
      <p:pic>
        <p:nvPicPr>
          <p:cNvPr id="93188" name="Picture 4" descr="countr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10581"/>
            <a:ext cx="6934200" cy="4770437"/>
          </a:xfrm>
          <a:noFill/>
        </p:spPr>
      </p:pic>
      <p:sp>
        <p:nvSpPr>
          <p:cNvPr id="93192" name="Oval 8"/>
          <p:cNvSpPr>
            <a:spLocks noChangeArrowheads="1"/>
          </p:cNvSpPr>
          <p:nvPr/>
        </p:nvSpPr>
        <p:spPr bwMode="auto">
          <a:xfrm>
            <a:off x="4343400" y="2865092"/>
            <a:ext cx="2095500" cy="990600"/>
          </a:xfrm>
          <a:prstGeom prst="ellipse">
            <a:avLst/>
          </a:prstGeom>
          <a:noFill/>
          <a:ln w="2857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93194" name="Oval 10"/>
          <p:cNvSpPr>
            <a:spLocks noChangeArrowheads="1"/>
          </p:cNvSpPr>
          <p:nvPr/>
        </p:nvSpPr>
        <p:spPr bwMode="auto">
          <a:xfrm>
            <a:off x="990600" y="3763963"/>
            <a:ext cx="4724400" cy="2133600"/>
          </a:xfrm>
          <a:prstGeom prst="ellipse">
            <a:avLst/>
          </a:prstGeom>
          <a:noFill/>
          <a:ln w="3175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93195" name="Oval 11"/>
          <p:cNvSpPr>
            <a:spLocks noChangeArrowheads="1"/>
          </p:cNvSpPr>
          <p:nvPr/>
        </p:nvSpPr>
        <p:spPr bwMode="auto">
          <a:xfrm>
            <a:off x="6324600" y="3117056"/>
            <a:ext cx="2438400" cy="1828800"/>
          </a:xfrm>
          <a:prstGeom prst="ellipse">
            <a:avLst/>
          </a:prstGeom>
          <a:noFill/>
          <a:ln w="317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93197" name="Text Box 13"/>
          <p:cNvSpPr txBox="1">
            <a:spLocks noChangeArrowheads="1"/>
          </p:cNvSpPr>
          <p:nvPr/>
        </p:nvSpPr>
        <p:spPr bwMode="auto">
          <a:xfrm>
            <a:off x="685800" y="1143000"/>
            <a:ext cx="8153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r>
              <a:rPr lang="en-US" altLang="en-US" u="sng"/>
              <a:t>Africa</a:t>
            </a:r>
            <a:r>
              <a:rPr lang="en-US" altLang="en-US"/>
              <a:t>	          </a:t>
            </a:r>
            <a:r>
              <a:rPr lang="en-US" altLang="en-US" u="sng"/>
              <a:t>Europe</a:t>
            </a:r>
            <a:r>
              <a:rPr lang="en-US" altLang="en-US"/>
              <a:t>		</a:t>
            </a:r>
            <a:r>
              <a:rPr lang="en-US" altLang="en-US" u="sng"/>
              <a:t>Asia</a:t>
            </a:r>
            <a:r>
              <a:rPr lang="en-US" altLang="en-US"/>
              <a:t>	</a:t>
            </a:r>
          </a:p>
        </p:txBody>
      </p:sp>
      <p:sp>
        <p:nvSpPr>
          <p:cNvPr id="93198" name="Line 14"/>
          <p:cNvSpPr>
            <a:spLocks noChangeShapeType="1"/>
          </p:cNvSpPr>
          <p:nvPr/>
        </p:nvSpPr>
        <p:spPr bwMode="auto">
          <a:xfrm>
            <a:off x="2133600" y="1447800"/>
            <a:ext cx="838200" cy="2743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9" name="Line 15"/>
          <p:cNvSpPr>
            <a:spLocks noChangeShapeType="1"/>
          </p:cNvSpPr>
          <p:nvPr/>
        </p:nvSpPr>
        <p:spPr bwMode="auto">
          <a:xfrm>
            <a:off x="5715000" y="1524000"/>
            <a:ext cx="762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1" name="Line 17"/>
          <p:cNvSpPr>
            <a:spLocks noChangeShapeType="1"/>
          </p:cNvSpPr>
          <p:nvPr/>
        </p:nvSpPr>
        <p:spPr bwMode="auto">
          <a:xfrm flipH="1">
            <a:off x="7696200" y="1676400"/>
            <a:ext cx="304800" cy="2209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diamond(in)">
                                      <p:cBhvr>
                                        <p:cTn id="12" dur="2000"/>
                                        <p:tgtEl>
                                          <p:spTgt spid="931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197">
                                            <p:txEl>
                                              <p:pRg st="0" end="0"/>
                                            </p:txEl>
                                          </p:spTgt>
                                        </p:tgtEl>
                                        <p:attrNameLst>
                                          <p:attrName>style.visibility</p:attrName>
                                        </p:attrNameLst>
                                      </p:cBhvr>
                                      <p:to>
                                        <p:strVal val="visible"/>
                                      </p:to>
                                    </p:set>
                                    <p:animEffect transition="in" filter="fade">
                                      <p:cBhvr>
                                        <p:cTn id="17" dur="2000"/>
                                        <p:tgtEl>
                                          <p:spTgt spid="931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198"/>
                                        </p:tgtEl>
                                        <p:attrNameLst>
                                          <p:attrName>style.visibility</p:attrName>
                                        </p:attrNameLst>
                                      </p:cBhvr>
                                      <p:to>
                                        <p:strVal val="visible"/>
                                      </p:to>
                                    </p:set>
                                    <p:animEffect transition="in" filter="fade">
                                      <p:cBhvr>
                                        <p:cTn id="22" dur="2000"/>
                                        <p:tgtEl>
                                          <p:spTgt spid="93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93194"/>
                                        </p:tgtEl>
                                        <p:attrNameLst>
                                          <p:attrName>style.visibility</p:attrName>
                                        </p:attrNameLst>
                                      </p:cBhvr>
                                      <p:to>
                                        <p:strVal val="visible"/>
                                      </p:to>
                                    </p:set>
                                    <p:anim calcmode="lin" valueType="num">
                                      <p:cBhvr>
                                        <p:cTn id="27" dur="1000" fill="hold"/>
                                        <p:tgtEl>
                                          <p:spTgt spid="93194"/>
                                        </p:tgtEl>
                                        <p:attrNameLst>
                                          <p:attrName>ppt_w</p:attrName>
                                        </p:attrNameLst>
                                      </p:cBhvr>
                                      <p:tavLst>
                                        <p:tav tm="0">
                                          <p:val>
                                            <p:strVal val="#ppt_w*0.70"/>
                                          </p:val>
                                        </p:tav>
                                        <p:tav tm="100000">
                                          <p:val>
                                            <p:strVal val="#ppt_w"/>
                                          </p:val>
                                        </p:tav>
                                      </p:tavLst>
                                    </p:anim>
                                    <p:anim calcmode="lin" valueType="num">
                                      <p:cBhvr>
                                        <p:cTn id="28" dur="1000" fill="hold"/>
                                        <p:tgtEl>
                                          <p:spTgt spid="93194"/>
                                        </p:tgtEl>
                                        <p:attrNameLst>
                                          <p:attrName>ppt_h</p:attrName>
                                        </p:attrNameLst>
                                      </p:cBhvr>
                                      <p:tavLst>
                                        <p:tav tm="0">
                                          <p:val>
                                            <p:strVal val="#ppt_h"/>
                                          </p:val>
                                        </p:tav>
                                        <p:tav tm="100000">
                                          <p:val>
                                            <p:strVal val="#ppt_h"/>
                                          </p:val>
                                        </p:tav>
                                      </p:tavLst>
                                    </p:anim>
                                    <p:animEffect transition="in" filter="fade">
                                      <p:cBhvr>
                                        <p:cTn id="29" dur="1000"/>
                                        <p:tgtEl>
                                          <p:spTgt spid="931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199"/>
                                        </p:tgtEl>
                                        <p:attrNameLst>
                                          <p:attrName>style.visibility</p:attrName>
                                        </p:attrNameLst>
                                      </p:cBhvr>
                                      <p:to>
                                        <p:strVal val="visible"/>
                                      </p:to>
                                    </p:set>
                                    <p:animEffect transition="in" filter="fade">
                                      <p:cBhvr>
                                        <p:cTn id="34" dur="2000"/>
                                        <p:tgtEl>
                                          <p:spTgt spid="9319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93192"/>
                                        </p:tgtEl>
                                        <p:attrNameLst>
                                          <p:attrName>style.visibility</p:attrName>
                                        </p:attrNameLst>
                                      </p:cBhvr>
                                      <p:to>
                                        <p:strVal val="visible"/>
                                      </p:to>
                                    </p:set>
                                    <p:anim calcmode="lin" valueType="num">
                                      <p:cBhvr>
                                        <p:cTn id="39" dur="1000" fill="hold"/>
                                        <p:tgtEl>
                                          <p:spTgt spid="93192"/>
                                        </p:tgtEl>
                                        <p:attrNameLst>
                                          <p:attrName>ppt_w</p:attrName>
                                        </p:attrNameLst>
                                      </p:cBhvr>
                                      <p:tavLst>
                                        <p:tav tm="0">
                                          <p:val>
                                            <p:strVal val="#ppt_w*0.70"/>
                                          </p:val>
                                        </p:tav>
                                        <p:tav tm="100000">
                                          <p:val>
                                            <p:strVal val="#ppt_w"/>
                                          </p:val>
                                        </p:tav>
                                      </p:tavLst>
                                    </p:anim>
                                    <p:anim calcmode="lin" valueType="num">
                                      <p:cBhvr>
                                        <p:cTn id="40" dur="1000" fill="hold"/>
                                        <p:tgtEl>
                                          <p:spTgt spid="93192"/>
                                        </p:tgtEl>
                                        <p:attrNameLst>
                                          <p:attrName>ppt_h</p:attrName>
                                        </p:attrNameLst>
                                      </p:cBhvr>
                                      <p:tavLst>
                                        <p:tav tm="0">
                                          <p:val>
                                            <p:strVal val="#ppt_h"/>
                                          </p:val>
                                        </p:tav>
                                        <p:tav tm="100000">
                                          <p:val>
                                            <p:strVal val="#ppt_h"/>
                                          </p:val>
                                        </p:tav>
                                      </p:tavLst>
                                    </p:anim>
                                    <p:animEffect transition="in" filter="fade">
                                      <p:cBhvr>
                                        <p:cTn id="41" dur="1000"/>
                                        <p:tgtEl>
                                          <p:spTgt spid="9319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3201"/>
                                        </p:tgtEl>
                                        <p:attrNameLst>
                                          <p:attrName>style.visibility</p:attrName>
                                        </p:attrNameLst>
                                      </p:cBhvr>
                                      <p:to>
                                        <p:strVal val="visible"/>
                                      </p:to>
                                    </p:set>
                                    <p:animEffect transition="in" filter="fade">
                                      <p:cBhvr>
                                        <p:cTn id="46" dur="2000"/>
                                        <p:tgtEl>
                                          <p:spTgt spid="9320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3195"/>
                                        </p:tgtEl>
                                        <p:attrNameLst>
                                          <p:attrName>style.visibility</p:attrName>
                                        </p:attrNameLst>
                                      </p:cBhvr>
                                      <p:to>
                                        <p:strVal val="visible"/>
                                      </p:to>
                                    </p:set>
                                    <p:animEffect transition="in" filter="fade">
                                      <p:cBhvr>
                                        <p:cTn id="51" dur="20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92" grpId="0" animBg="1"/>
      <p:bldP spid="93194" grpId="0" animBg="1"/>
      <p:bldP spid="93195" grpId="0" animBg="1"/>
      <p:bldP spid="93198" grpId="0" animBg="1"/>
      <p:bldP spid="93199" grpId="0" animBg="1"/>
      <p:bldP spid="932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a:xfrm>
            <a:off x="457200" y="30480"/>
            <a:ext cx="8229600" cy="883920"/>
          </a:xfrm>
        </p:spPr>
        <p:txBody>
          <a:bodyPr/>
          <a:lstStyle/>
          <a:p>
            <a:pPr eaLnBrk="1" hangingPunct="1"/>
            <a:r>
              <a:rPr lang="en-US" altLang="en-US" b="1" u="sng" dirty="0" smtClean="0"/>
              <a:t>Major Water Features</a:t>
            </a:r>
          </a:p>
        </p:txBody>
      </p:sp>
      <p:sp>
        <p:nvSpPr>
          <p:cNvPr id="111619" name="Rectangle 1027"/>
          <p:cNvSpPr>
            <a:spLocks noGrp="1" noChangeArrowheads="1"/>
          </p:cNvSpPr>
          <p:nvPr>
            <p:ph type="body" idx="1"/>
          </p:nvPr>
        </p:nvSpPr>
        <p:spPr>
          <a:xfrm>
            <a:off x="5996584" y="1066800"/>
            <a:ext cx="3048000" cy="5791199"/>
          </a:xfrm>
        </p:spPr>
        <p:txBody>
          <a:bodyPr/>
          <a:lstStyle/>
          <a:p>
            <a:pPr eaLnBrk="1" hangingPunct="1"/>
            <a:r>
              <a:rPr lang="en-US" altLang="en-US" sz="2800" u="sng" dirty="0" smtClean="0"/>
              <a:t>Tigris River</a:t>
            </a:r>
          </a:p>
          <a:p>
            <a:pPr eaLnBrk="1" hangingPunct="1"/>
            <a:r>
              <a:rPr lang="en-US" altLang="en-US" sz="2800" u="sng" dirty="0" smtClean="0"/>
              <a:t>Euphrates </a:t>
            </a:r>
            <a:r>
              <a:rPr lang="en-US" altLang="en-US" sz="2800" u="sng" dirty="0" smtClean="0"/>
              <a:t>River</a:t>
            </a:r>
          </a:p>
          <a:p>
            <a:pPr eaLnBrk="1" hangingPunct="1"/>
            <a:r>
              <a:rPr lang="en-US" altLang="en-US" sz="2800" u="sng" dirty="0" smtClean="0"/>
              <a:t>Persian Gulf</a:t>
            </a:r>
          </a:p>
          <a:p>
            <a:pPr eaLnBrk="1" hangingPunct="1"/>
            <a:r>
              <a:rPr lang="en-US" altLang="en-US" sz="2800" u="sng" dirty="0" smtClean="0"/>
              <a:t>Red Sea</a:t>
            </a:r>
          </a:p>
          <a:p>
            <a:pPr eaLnBrk="1" hangingPunct="1"/>
            <a:r>
              <a:rPr lang="en-US" altLang="en-US" sz="2800" u="sng" dirty="0" smtClean="0"/>
              <a:t>Arabian Sea</a:t>
            </a:r>
          </a:p>
          <a:p>
            <a:pPr eaLnBrk="1" hangingPunct="1"/>
            <a:r>
              <a:rPr lang="en-US" altLang="en-US" sz="2800" u="sng" dirty="0" smtClean="0"/>
              <a:t>Mediterranean Sea</a:t>
            </a:r>
          </a:p>
          <a:p>
            <a:pPr eaLnBrk="1" hangingPunct="1"/>
            <a:r>
              <a:rPr lang="en-US" altLang="en-US" sz="2800" u="sng" dirty="0" smtClean="0"/>
              <a:t>Caspian Sea</a:t>
            </a:r>
          </a:p>
          <a:p>
            <a:pPr eaLnBrk="1" hangingPunct="1"/>
            <a:r>
              <a:rPr lang="en-US" altLang="en-US" sz="2800" u="sng" dirty="0" smtClean="0"/>
              <a:t>Black Sea</a:t>
            </a:r>
            <a:endParaRPr lang="en-US" altLang="en-US" sz="2800" u="sng" dirty="0" smtClean="0"/>
          </a:p>
        </p:txBody>
      </p:sp>
      <p:pic>
        <p:nvPicPr>
          <p:cNvPr id="111621" name="Picture 1029" descr="middle east riv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4401"/>
            <a:ext cx="596915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1618"/>
                                        </p:tgtEl>
                                        <p:attrNameLst>
                                          <p:attrName>style.visibility</p:attrName>
                                        </p:attrNameLst>
                                      </p:cBhvr>
                                      <p:to>
                                        <p:strVal val="visible"/>
                                      </p:to>
                                    </p:set>
                                    <p:anim calcmode="discrete" valueType="clr">
                                      <p:cBhvr override="childStyle">
                                        <p:cTn id="7" dur="80"/>
                                        <p:tgtEl>
                                          <p:spTgt spid="1116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1618"/>
                                        </p:tgtEl>
                                        <p:attrNameLst>
                                          <p:attrName>fillcolor</p:attrName>
                                        </p:attrNameLst>
                                      </p:cBhvr>
                                      <p:tavLst>
                                        <p:tav tm="0">
                                          <p:val>
                                            <p:clrVal>
                                              <a:schemeClr val="accent2"/>
                                            </p:clrVal>
                                          </p:val>
                                        </p:tav>
                                        <p:tav tm="50000">
                                          <p:val>
                                            <p:clrVal>
                                              <a:schemeClr val="hlink"/>
                                            </p:clrVal>
                                          </p:val>
                                        </p:tav>
                                      </p:tavLst>
                                    </p:anim>
                                    <p:set>
                                      <p:cBhvr>
                                        <p:cTn id="9" dur="80"/>
                                        <p:tgtEl>
                                          <p:spTgt spid="11161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11621"/>
                                        </p:tgtEl>
                                        <p:attrNameLst>
                                          <p:attrName>style.visibility</p:attrName>
                                        </p:attrNameLst>
                                      </p:cBhvr>
                                      <p:to>
                                        <p:strVal val="visible"/>
                                      </p:to>
                                    </p:set>
                                    <p:animEffect transition="in" filter="fade">
                                      <p:cBhvr>
                                        <p:cTn id="14" dur="2000"/>
                                        <p:tgtEl>
                                          <p:spTgt spid="1116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11619">
                                            <p:txEl>
                                              <p:pRg st="0" end="0"/>
                                            </p:txEl>
                                          </p:spTgt>
                                        </p:tgtEl>
                                        <p:attrNameLst>
                                          <p:attrName>style.visibility</p:attrName>
                                        </p:attrNameLst>
                                      </p:cBhvr>
                                      <p:to>
                                        <p:strVal val="visible"/>
                                      </p:to>
                                    </p:set>
                                    <p:anim calcmode="discrete" valueType="clr">
                                      <p:cBhvr override="childStyle">
                                        <p:cTn id="19" dur="80"/>
                                        <p:tgtEl>
                                          <p:spTgt spid="1116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1619">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11619">
                                            <p:txEl>
                                              <p:pRg st="0" end="0"/>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111619">
                                            <p:txEl>
                                              <p:pRg st="1" end="1"/>
                                            </p:txEl>
                                          </p:spTgt>
                                        </p:tgtEl>
                                        <p:attrNameLst>
                                          <p:attrName>style.visibility</p:attrName>
                                        </p:attrNameLst>
                                      </p:cBhvr>
                                      <p:to>
                                        <p:strVal val="visible"/>
                                      </p:to>
                                    </p:set>
                                    <p:anim calcmode="discrete" valueType="clr">
                                      <p:cBhvr override="childStyle">
                                        <p:cTn id="24" dur="80"/>
                                        <p:tgtEl>
                                          <p:spTgt spid="11161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1619">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111619">
                                            <p:txEl>
                                              <p:pRg st="1" end="1"/>
                                            </p:txEl>
                                          </p:spTgt>
                                        </p:tgtEl>
                                        <p:attrNameLst>
                                          <p:attrName>fill.type</p:attrName>
                                        </p:attrNameLst>
                                      </p:cBhvr>
                                      <p:to>
                                        <p:strVal val="solid"/>
                                      </p:to>
                                    </p:set>
                                  </p:childTnLst>
                                </p:cTn>
                              </p:par>
                              <p:par>
                                <p:cTn id="27" presetID="27" presetClass="entr" presetSubtype="0" fill="hold" nodeType="withEffect">
                                  <p:stCondLst>
                                    <p:cond delay="0"/>
                                  </p:stCondLst>
                                  <p:iterate type="lt">
                                    <p:tmPct val="50000"/>
                                  </p:iterate>
                                  <p:childTnLst>
                                    <p:set>
                                      <p:cBhvr>
                                        <p:cTn id="28" dur="1" fill="hold">
                                          <p:stCondLst>
                                            <p:cond delay="0"/>
                                          </p:stCondLst>
                                        </p:cTn>
                                        <p:tgtEl>
                                          <p:spTgt spid="111619">
                                            <p:txEl>
                                              <p:pRg st="2" end="2"/>
                                            </p:txEl>
                                          </p:spTgt>
                                        </p:tgtEl>
                                        <p:attrNameLst>
                                          <p:attrName>style.visibility</p:attrName>
                                        </p:attrNameLst>
                                      </p:cBhvr>
                                      <p:to>
                                        <p:strVal val="visible"/>
                                      </p:to>
                                    </p:set>
                                    <p:anim calcmode="discrete" valueType="clr">
                                      <p:cBhvr override="childStyle">
                                        <p:cTn id="29" dur="80"/>
                                        <p:tgtEl>
                                          <p:spTgt spid="11161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9">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9">
                                            <p:txEl>
                                              <p:pRg st="2" end="2"/>
                                            </p:txEl>
                                          </p:spTgt>
                                        </p:tgtEl>
                                        <p:attrNameLst>
                                          <p:attrName>fill.type</p:attrName>
                                        </p:attrNameLst>
                                      </p:cBhvr>
                                      <p:to>
                                        <p:strVal val="solid"/>
                                      </p:to>
                                    </p:set>
                                  </p:childTnLst>
                                </p:cTn>
                              </p:par>
                              <p:par>
                                <p:cTn id="32" presetID="27" presetClass="entr" presetSubtype="0" fill="hold" nodeType="withEffect">
                                  <p:stCondLst>
                                    <p:cond delay="0"/>
                                  </p:stCondLst>
                                  <p:iterate type="lt">
                                    <p:tmPct val="50000"/>
                                  </p:iterate>
                                  <p:childTnLst>
                                    <p:set>
                                      <p:cBhvr>
                                        <p:cTn id="33" dur="1" fill="hold">
                                          <p:stCondLst>
                                            <p:cond delay="0"/>
                                          </p:stCondLst>
                                        </p:cTn>
                                        <p:tgtEl>
                                          <p:spTgt spid="111619">
                                            <p:txEl>
                                              <p:pRg st="3" end="3"/>
                                            </p:txEl>
                                          </p:spTgt>
                                        </p:tgtEl>
                                        <p:attrNameLst>
                                          <p:attrName>style.visibility</p:attrName>
                                        </p:attrNameLst>
                                      </p:cBhvr>
                                      <p:to>
                                        <p:strVal val="visible"/>
                                      </p:to>
                                    </p:set>
                                    <p:anim calcmode="discrete" valueType="clr">
                                      <p:cBhvr override="childStyle">
                                        <p:cTn id="34" dur="80"/>
                                        <p:tgtEl>
                                          <p:spTgt spid="11161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1619">
                                            <p:txEl>
                                              <p:pRg st="3" end="3"/>
                                            </p:txEl>
                                          </p:spTgt>
                                        </p:tgtEl>
                                        <p:attrNameLst>
                                          <p:attrName>fillcolor</p:attrName>
                                        </p:attrNameLst>
                                      </p:cBhvr>
                                      <p:tavLst>
                                        <p:tav tm="0">
                                          <p:val>
                                            <p:clrVal>
                                              <a:schemeClr val="accent2"/>
                                            </p:clrVal>
                                          </p:val>
                                        </p:tav>
                                        <p:tav tm="50000">
                                          <p:val>
                                            <p:clrVal>
                                              <a:schemeClr val="hlink"/>
                                            </p:clrVal>
                                          </p:val>
                                        </p:tav>
                                      </p:tavLst>
                                    </p:anim>
                                    <p:set>
                                      <p:cBhvr>
                                        <p:cTn id="36" dur="80"/>
                                        <p:tgtEl>
                                          <p:spTgt spid="111619">
                                            <p:txEl>
                                              <p:pRg st="3" end="3"/>
                                            </p:txEl>
                                          </p:spTgt>
                                        </p:tgtEl>
                                        <p:attrNameLst>
                                          <p:attrName>fill.type</p:attrName>
                                        </p:attrNameLst>
                                      </p:cBhvr>
                                      <p:to>
                                        <p:strVal val="solid"/>
                                      </p:to>
                                    </p:set>
                                  </p:childTnLst>
                                </p:cTn>
                              </p:par>
                              <p:par>
                                <p:cTn id="37" presetID="27" presetClass="entr" presetSubtype="0" fill="hold" nodeType="withEffect">
                                  <p:stCondLst>
                                    <p:cond delay="0"/>
                                  </p:stCondLst>
                                  <p:iterate type="lt">
                                    <p:tmPct val="50000"/>
                                  </p:iterate>
                                  <p:childTnLst>
                                    <p:set>
                                      <p:cBhvr>
                                        <p:cTn id="38" dur="1" fill="hold">
                                          <p:stCondLst>
                                            <p:cond delay="0"/>
                                          </p:stCondLst>
                                        </p:cTn>
                                        <p:tgtEl>
                                          <p:spTgt spid="111619">
                                            <p:txEl>
                                              <p:pRg st="4" end="4"/>
                                            </p:txEl>
                                          </p:spTgt>
                                        </p:tgtEl>
                                        <p:attrNameLst>
                                          <p:attrName>style.visibility</p:attrName>
                                        </p:attrNameLst>
                                      </p:cBhvr>
                                      <p:to>
                                        <p:strVal val="visible"/>
                                      </p:to>
                                    </p:set>
                                    <p:anim calcmode="discrete" valueType="clr">
                                      <p:cBhvr override="childStyle">
                                        <p:cTn id="39" dur="80"/>
                                        <p:tgtEl>
                                          <p:spTgt spid="1116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11619">
                                            <p:txEl>
                                              <p:pRg st="4" end="4"/>
                                            </p:txEl>
                                          </p:spTgt>
                                        </p:tgtEl>
                                        <p:attrNameLst>
                                          <p:attrName>fillcolor</p:attrName>
                                        </p:attrNameLst>
                                      </p:cBhvr>
                                      <p:tavLst>
                                        <p:tav tm="0">
                                          <p:val>
                                            <p:clrVal>
                                              <a:schemeClr val="accent2"/>
                                            </p:clrVal>
                                          </p:val>
                                        </p:tav>
                                        <p:tav tm="50000">
                                          <p:val>
                                            <p:clrVal>
                                              <a:schemeClr val="hlink"/>
                                            </p:clrVal>
                                          </p:val>
                                        </p:tav>
                                      </p:tavLst>
                                    </p:anim>
                                    <p:set>
                                      <p:cBhvr>
                                        <p:cTn id="41" dur="80"/>
                                        <p:tgtEl>
                                          <p:spTgt spid="111619">
                                            <p:txEl>
                                              <p:pRg st="4" end="4"/>
                                            </p:txEl>
                                          </p:spTgt>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111619">
                                            <p:txEl>
                                              <p:pRg st="5" end="5"/>
                                            </p:txEl>
                                          </p:spTgt>
                                        </p:tgtEl>
                                        <p:attrNameLst>
                                          <p:attrName>style.visibility</p:attrName>
                                        </p:attrNameLst>
                                      </p:cBhvr>
                                      <p:to>
                                        <p:strVal val="visible"/>
                                      </p:to>
                                    </p:set>
                                    <p:anim calcmode="discrete" valueType="clr">
                                      <p:cBhvr override="childStyle">
                                        <p:cTn id="44" dur="80"/>
                                        <p:tgtEl>
                                          <p:spTgt spid="11161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11619">
                                            <p:txEl>
                                              <p:pRg st="5" end="5"/>
                                            </p:txEl>
                                          </p:spTgt>
                                        </p:tgtEl>
                                        <p:attrNameLst>
                                          <p:attrName>fillcolor</p:attrName>
                                        </p:attrNameLst>
                                      </p:cBhvr>
                                      <p:tavLst>
                                        <p:tav tm="0">
                                          <p:val>
                                            <p:clrVal>
                                              <a:schemeClr val="accent2"/>
                                            </p:clrVal>
                                          </p:val>
                                        </p:tav>
                                        <p:tav tm="50000">
                                          <p:val>
                                            <p:clrVal>
                                              <a:schemeClr val="hlink"/>
                                            </p:clrVal>
                                          </p:val>
                                        </p:tav>
                                      </p:tavLst>
                                    </p:anim>
                                    <p:set>
                                      <p:cBhvr>
                                        <p:cTn id="46" dur="80"/>
                                        <p:tgtEl>
                                          <p:spTgt spid="111619">
                                            <p:txEl>
                                              <p:pRg st="5" end="5"/>
                                            </p:txEl>
                                          </p:spTgt>
                                        </p:tgtEl>
                                        <p:attrNameLst>
                                          <p:attrName>fill.type</p:attrName>
                                        </p:attrNameLst>
                                      </p:cBhvr>
                                      <p:to>
                                        <p:strVal val="solid"/>
                                      </p:to>
                                    </p:set>
                                  </p:childTnLst>
                                </p:cTn>
                              </p:par>
                              <p:par>
                                <p:cTn id="47" presetID="27" presetClass="entr" presetSubtype="0" fill="hold" nodeType="withEffect">
                                  <p:stCondLst>
                                    <p:cond delay="0"/>
                                  </p:stCondLst>
                                  <p:iterate type="lt">
                                    <p:tmPct val="50000"/>
                                  </p:iterate>
                                  <p:childTnLst>
                                    <p:set>
                                      <p:cBhvr>
                                        <p:cTn id="48" dur="1" fill="hold">
                                          <p:stCondLst>
                                            <p:cond delay="0"/>
                                          </p:stCondLst>
                                        </p:cTn>
                                        <p:tgtEl>
                                          <p:spTgt spid="111619">
                                            <p:txEl>
                                              <p:pRg st="6" end="6"/>
                                            </p:txEl>
                                          </p:spTgt>
                                        </p:tgtEl>
                                        <p:attrNameLst>
                                          <p:attrName>style.visibility</p:attrName>
                                        </p:attrNameLst>
                                      </p:cBhvr>
                                      <p:to>
                                        <p:strVal val="visible"/>
                                      </p:to>
                                    </p:set>
                                    <p:anim calcmode="discrete" valueType="clr">
                                      <p:cBhvr override="childStyle">
                                        <p:cTn id="49" dur="80"/>
                                        <p:tgtEl>
                                          <p:spTgt spid="11161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1619">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111619">
                                            <p:txEl>
                                              <p:pRg st="6" end="6"/>
                                            </p:txEl>
                                          </p:spTgt>
                                        </p:tgtEl>
                                        <p:attrNameLst>
                                          <p:attrName>fill.type</p:attrName>
                                        </p:attrNameLst>
                                      </p:cBhvr>
                                      <p:to>
                                        <p:strVal val="solid"/>
                                      </p:to>
                                    </p:set>
                                  </p:childTnLst>
                                </p:cTn>
                              </p:par>
                              <p:par>
                                <p:cTn id="52" presetID="27" presetClass="entr" presetSubtype="0" fill="hold" nodeType="withEffect">
                                  <p:stCondLst>
                                    <p:cond delay="0"/>
                                  </p:stCondLst>
                                  <p:iterate type="lt">
                                    <p:tmPct val="50000"/>
                                  </p:iterate>
                                  <p:childTnLst>
                                    <p:set>
                                      <p:cBhvr>
                                        <p:cTn id="53" dur="1" fill="hold">
                                          <p:stCondLst>
                                            <p:cond delay="0"/>
                                          </p:stCondLst>
                                        </p:cTn>
                                        <p:tgtEl>
                                          <p:spTgt spid="111619">
                                            <p:txEl>
                                              <p:pRg st="7" end="7"/>
                                            </p:txEl>
                                          </p:spTgt>
                                        </p:tgtEl>
                                        <p:attrNameLst>
                                          <p:attrName>style.visibility</p:attrName>
                                        </p:attrNameLst>
                                      </p:cBhvr>
                                      <p:to>
                                        <p:strVal val="visible"/>
                                      </p:to>
                                    </p:set>
                                    <p:anim calcmode="discrete" valueType="clr">
                                      <p:cBhvr override="childStyle">
                                        <p:cTn id="54" dur="80"/>
                                        <p:tgtEl>
                                          <p:spTgt spid="11161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11619">
                                            <p:txEl>
                                              <p:pRg st="7" end="7"/>
                                            </p:txEl>
                                          </p:spTgt>
                                        </p:tgtEl>
                                        <p:attrNameLst>
                                          <p:attrName>fillcolor</p:attrName>
                                        </p:attrNameLst>
                                      </p:cBhvr>
                                      <p:tavLst>
                                        <p:tav tm="0">
                                          <p:val>
                                            <p:clrVal>
                                              <a:schemeClr val="accent2"/>
                                            </p:clrVal>
                                          </p:val>
                                        </p:tav>
                                        <p:tav tm="50000">
                                          <p:val>
                                            <p:clrVal>
                                              <a:schemeClr val="hlink"/>
                                            </p:clrVal>
                                          </p:val>
                                        </p:tav>
                                      </p:tavLst>
                                    </p:anim>
                                    <p:set>
                                      <p:cBhvr>
                                        <p:cTn id="56" dur="80"/>
                                        <p:tgtEl>
                                          <p:spTgt spid="111619">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39" y="0"/>
            <a:ext cx="91344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133599"/>
            <a:ext cx="4572000" cy="466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631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 y="-761"/>
            <a:ext cx="9140952" cy="685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526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091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2192"/>
            <a:ext cx="8229600" cy="978408"/>
          </a:xfrm>
        </p:spPr>
        <p:txBody>
          <a:bodyPr/>
          <a:lstStyle/>
          <a:p>
            <a:pPr eaLnBrk="1" hangingPunct="1"/>
            <a:r>
              <a:rPr lang="en-US" altLang="en-US" b="1" u="sng" dirty="0" smtClean="0"/>
              <a:t>Major </a:t>
            </a:r>
            <a:r>
              <a:rPr lang="en-US" altLang="en-US" b="1" u="sng" dirty="0" smtClean="0"/>
              <a:t>Rivers</a:t>
            </a:r>
            <a:endParaRPr lang="en-US" altLang="en-US" b="1" u="sng" dirty="0" smtClean="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90600"/>
            <a:ext cx="687585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 y="9144"/>
            <a:ext cx="54213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449824" y="2893314"/>
            <a:ext cx="3694176" cy="1143000"/>
          </a:xfrm>
        </p:spPr>
        <p:txBody>
          <a:bodyPr/>
          <a:lstStyle/>
          <a:p>
            <a:r>
              <a:rPr lang="en-US" sz="4000" b="1" dirty="0" smtClean="0">
                <a:solidFill>
                  <a:schemeClr val="accent1">
                    <a:lumMod val="90000"/>
                  </a:schemeClr>
                </a:solidFill>
              </a:rPr>
              <a:t>Jordan River</a:t>
            </a:r>
            <a:endParaRPr lang="en-US" sz="4000" b="1" dirty="0">
              <a:solidFill>
                <a:schemeClr val="accent1">
                  <a:lumMod val="90000"/>
                </a:schemeClr>
              </a:solidFill>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05765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55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effectLst/>
      </p:bgPr>
    </p:bg>
    <p:spTree>
      <p:nvGrpSpPr>
        <p:cNvPr id="1" name=""/>
        <p:cNvGrpSpPr/>
        <p:nvPr/>
      </p:nvGrpSpPr>
      <p:grpSpPr>
        <a:xfrm>
          <a:off x="0" y="0"/>
          <a:ext cx="0" cy="0"/>
          <a:chOff x="0" y="0"/>
          <a:chExt cx="0" cy="0"/>
        </a:xfrm>
      </p:grpSpPr>
      <p:sp>
        <p:nvSpPr>
          <p:cNvPr id="112642" name="Rectangle 1026"/>
          <p:cNvSpPr>
            <a:spLocks noGrp="1" noChangeArrowheads="1"/>
          </p:cNvSpPr>
          <p:nvPr>
            <p:ph type="title"/>
          </p:nvPr>
        </p:nvSpPr>
        <p:spPr>
          <a:xfrm>
            <a:off x="6400800" y="274638"/>
            <a:ext cx="2743200" cy="1143000"/>
          </a:xfrm>
        </p:spPr>
        <p:txBody>
          <a:bodyPr/>
          <a:lstStyle/>
          <a:p>
            <a:pPr algn="l" eaLnBrk="1" hangingPunct="1"/>
            <a:r>
              <a:rPr lang="en-US" altLang="en-US" sz="4000" b="1" u="sng" smtClean="0"/>
              <a:t/>
            </a:r>
            <a:br>
              <a:rPr lang="en-US" altLang="en-US" sz="4000" b="1" u="sng" smtClean="0"/>
            </a:br>
            <a:r>
              <a:rPr lang="en-US" altLang="en-US" sz="4000" b="1" u="sng" smtClean="0"/>
              <a:t>Major Water Features</a:t>
            </a:r>
          </a:p>
        </p:txBody>
      </p:sp>
      <p:sp>
        <p:nvSpPr>
          <p:cNvPr id="112643" name="Rectangle 1027"/>
          <p:cNvSpPr>
            <a:spLocks noGrp="1" noChangeArrowheads="1"/>
          </p:cNvSpPr>
          <p:nvPr>
            <p:ph type="body" idx="1"/>
          </p:nvPr>
        </p:nvSpPr>
        <p:spPr>
          <a:xfrm>
            <a:off x="6400800" y="2438400"/>
            <a:ext cx="2286000" cy="3687763"/>
          </a:xfrm>
        </p:spPr>
        <p:txBody>
          <a:bodyPr/>
          <a:lstStyle/>
          <a:p>
            <a:pPr eaLnBrk="1" hangingPunct="1"/>
            <a:r>
              <a:rPr lang="en-US" altLang="en-US" smtClean="0"/>
              <a:t>Jordan River</a:t>
            </a:r>
          </a:p>
          <a:p>
            <a:pPr eaLnBrk="1" hangingPunct="1"/>
            <a:r>
              <a:rPr lang="en-US" altLang="en-US" smtClean="0"/>
              <a:t>Dead Sea</a:t>
            </a:r>
          </a:p>
        </p:txBody>
      </p:sp>
      <p:pic>
        <p:nvPicPr>
          <p:cNvPr id="112647" name="Picture 1031" descr="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2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Oval 1032"/>
          <p:cNvSpPr>
            <a:spLocks noChangeArrowheads="1"/>
          </p:cNvSpPr>
          <p:nvPr/>
        </p:nvSpPr>
        <p:spPr bwMode="auto">
          <a:xfrm>
            <a:off x="2971800" y="1219200"/>
            <a:ext cx="838200" cy="1447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112649" name="Oval 1033"/>
          <p:cNvSpPr>
            <a:spLocks noChangeArrowheads="1"/>
          </p:cNvSpPr>
          <p:nvPr/>
        </p:nvSpPr>
        <p:spPr bwMode="auto">
          <a:xfrm>
            <a:off x="2743200" y="2667000"/>
            <a:ext cx="990600" cy="1143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42"/>
                                        </p:tgtEl>
                                        <p:attrNameLst>
                                          <p:attrName>style.visibility</p:attrName>
                                        </p:attrNameLst>
                                      </p:cBhvr>
                                      <p:to>
                                        <p:strVal val="visible"/>
                                      </p:to>
                                    </p:set>
                                    <p:anim calcmode="discrete" valueType="clr">
                                      <p:cBhvr override="childStyle">
                                        <p:cTn id="7" dur="80"/>
                                        <p:tgtEl>
                                          <p:spTgt spid="1126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42"/>
                                        </p:tgtEl>
                                        <p:attrNameLst>
                                          <p:attrName>fillcolor</p:attrName>
                                        </p:attrNameLst>
                                      </p:cBhvr>
                                      <p:tavLst>
                                        <p:tav tm="0">
                                          <p:val>
                                            <p:clrVal>
                                              <a:schemeClr val="accent2"/>
                                            </p:clrVal>
                                          </p:val>
                                        </p:tav>
                                        <p:tav tm="50000">
                                          <p:val>
                                            <p:clrVal>
                                              <a:schemeClr val="hlink"/>
                                            </p:clrVal>
                                          </p:val>
                                        </p:tav>
                                      </p:tavLst>
                                    </p:anim>
                                    <p:set>
                                      <p:cBhvr>
                                        <p:cTn id="9" dur="80"/>
                                        <p:tgtEl>
                                          <p:spTgt spid="11264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12647"/>
                                        </p:tgtEl>
                                        <p:attrNameLst>
                                          <p:attrName>style.visibility</p:attrName>
                                        </p:attrNameLst>
                                      </p:cBhvr>
                                      <p:to>
                                        <p:strVal val="visible"/>
                                      </p:to>
                                    </p:set>
                                    <p:animEffect transition="in" filter="fade">
                                      <p:cBhvr>
                                        <p:cTn id="14" dur="2000"/>
                                        <p:tgtEl>
                                          <p:spTgt spid="1126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12643">
                                            <p:txEl>
                                              <p:pRg st="0" end="0"/>
                                            </p:txEl>
                                          </p:spTgt>
                                        </p:tgtEl>
                                        <p:attrNameLst>
                                          <p:attrName>style.visibility</p:attrName>
                                        </p:attrNameLst>
                                      </p:cBhvr>
                                      <p:to>
                                        <p:strVal val="visible"/>
                                      </p:to>
                                    </p:set>
                                    <p:anim calcmode="discrete" valueType="clr">
                                      <p:cBhvr override="childStyle">
                                        <p:cTn id="19" dur="80"/>
                                        <p:tgtEl>
                                          <p:spTgt spid="1126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643">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12643">
                                            <p:txEl>
                                              <p:pRg st="0" end="0"/>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112643">
                                            <p:txEl>
                                              <p:pRg st="1" end="1"/>
                                            </p:txEl>
                                          </p:spTgt>
                                        </p:tgtEl>
                                        <p:attrNameLst>
                                          <p:attrName>style.visibility</p:attrName>
                                        </p:attrNameLst>
                                      </p:cBhvr>
                                      <p:to>
                                        <p:strVal val="visible"/>
                                      </p:to>
                                    </p:set>
                                    <p:anim calcmode="discrete" valueType="clr">
                                      <p:cBhvr override="childStyle">
                                        <p:cTn id="24" dur="80"/>
                                        <p:tgtEl>
                                          <p:spTgt spid="11264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643">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112643">
                                            <p:txEl>
                                              <p:pRg st="1" end="1"/>
                                            </p:txEl>
                                          </p:spTgt>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112648"/>
                                        </p:tgtEl>
                                        <p:attrNameLst>
                                          <p:attrName>style.visibility</p:attrName>
                                        </p:attrNameLst>
                                      </p:cBhvr>
                                      <p:to>
                                        <p:strVal val="visible"/>
                                      </p:to>
                                    </p:set>
                                    <p:animEffect transition="in" filter="fade">
                                      <p:cBhvr>
                                        <p:cTn id="31" dur="770" decel="100000"/>
                                        <p:tgtEl>
                                          <p:spTgt spid="112648"/>
                                        </p:tgtEl>
                                      </p:cBhvr>
                                    </p:animEffect>
                                    <p:animScale>
                                      <p:cBhvr>
                                        <p:cTn id="32" dur="770" decel="100000"/>
                                        <p:tgtEl>
                                          <p:spTgt spid="112648"/>
                                        </p:tgtEl>
                                      </p:cBhvr>
                                      <p:from x="10000" y="10000"/>
                                      <p:to x="200000" y="450000"/>
                                    </p:animScale>
                                    <p:animScale>
                                      <p:cBhvr>
                                        <p:cTn id="33" dur="1230" accel="100000" fill="hold">
                                          <p:stCondLst>
                                            <p:cond delay="770"/>
                                          </p:stCondLst>
                                        </p:cTn>
                                        <p:tgtEl>
                                          <p:spTgt spid="112648"/>
                                        </p:tgtEl>
                                      </p:cBhvr>
                                      <p:from x="200000" y="450000"/>
                                      <p:to x="100000" y="100000"/>
                                    </p:animScale>
                                    <p:set>
                                      <p:cBhvr>
                                        <p:cTn id="34" dur="770" fill="hold"/>
                                        <p:tgtEl>
                                          <p:spTgt spid="112648"/>
                                        </p:tgtEl>
                                        <p:attrNameLst>
                                          <p:attrName>ppt_x</p:attrName>
                                        </p:attrNameLst>
                                      </p:cBhvr>
                                      <p:to>
                                        <p:strVal val="(0.5)"/>
                                      </p:to>
                                    </p:set>
                                    <p:anim from="(0.5)" to="(#ppt_x)" calcmode="lin" valueType="num">
                                      <p:cBhvr>
                                        <p:cTn id="35" dur="1230" accel="100000" fill="hold">
                                          <p:stCondLst>
                                            <p:cond delay="770"/>
                                          </p:stCondLst>
                                        </p:cTn>
                                        <p:tgtEl>
                                          <p:spTgt spid="112648"/>
                                        </p:tgtEl>
                                        <p:attrNameLst>
                                          <p:attrName>ppt_x</p:attrName>
                                        </p:attrNameLst>
                                      </p:cBhvr>
                                    </p:anim>
                                    <p:set>
                                      <p:cBhvr>
                                        <p:cTn id="36" dur="770" fill="hold"/>
                                        <p:tgtEl>
                                          <p:spTgt spid="112648"/>
                                        </p:tgtEl>
                                        <p:attrNameLst>
                                          <p:attrName>ppt_y</p:attrName>
                                        </p:attrNameLst>
                                      </p:cBhvr>
                                      <p:to>
                                        <p:strVal val="(#ppt_y+0.4)"/>
                                      </p:to>
                                    </p:set>
                                    <p:anim from="(#ppt_y+0.4)" to="(#ppt_y)" calcmode="lin" valueType="num">
                                      <p:cBhvr>
                                        <p:cTn id="37" dur="1230" accel="100000" fill="hold">
                                          <p:stCondLst>
                                            <p:cond delay="770"/>
                                          </p:stCondLst>
                                        </p:cTn>
                                        <p:tgtEl>
                                          <p:spTgt spid="112648"/>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112649"/>
                                        </p:tgtEl>
                                        <p:attrNameLst>
                                          <p:attrName>style.visibility</p:attrName>
                                        </p:attrNameLst>
                                      </p:cBhvr>
                                      <p:to>
                                        <p:strVal val="visible"/>
                                      </p:to>
                                    </p:set>
                                    <p:animEffect transition="in" filter="fade">
                                      <p:cBhvr>
                                        <p:cTn id="42" dur="770" decel="100000"/>
                                        <p:tgtEl>
                                          <p:spTgt spid="112649"/>
                                        </p:tgtEl>
                                      </p:cBhvr>
                                    </p:animEffect>
                                    <p:animScale>
                                      <p:cBhvr>
                                        <p:cTn id="43" dur="770" decel="100000"/>
                                        <p:tgtEl>
                                          <p:spTgt spid="112649"/>
                                        </p:tgtEl>
                                      </p:cBhvr>
                                      <p:from x="10000" y="10000"/>
                                      <p:to x="200000" y="450000"/>
                                    </p:animScale>
                                    <p:animScale>
                                      <p:cBhvr>
                                        <p:cTn id="44" dur="1230" accel="100000" fill="hold">
                                          <p:stCondLst>
                                            <p:cond delay="770"/>
                                          </p:stCondLst>
                                        </p:cTn>
                                        <p:tgtEl>
                                          <p:spTgt spid="112649"/>
                                        </p:tgtEl>
                                      </p:cBhvr>
                                      <p:from x="200000" y="450000"/>
                                      <p:to x="100000" y="100000"/>
                                    </p:animScale>
                                    <p:set>
                                      <p:cBhvr>
                                        <p:cTn id="45" dur="770" fill="hold"/>
                                        <p:tgtEl>
                                          <p:spTgt spid="112649"/>
                                        </p:tgtEl>
                                        <p:attrNameLst>
                                          <p:attrName>ppt_x</p:attrName>
                                        </p:attrNameLst>
                                      </p:cBhvr>
                                      <p:to>
                                        <p:strVal val="(0.5)"/>
                                      </p:to>
                                    </p:set>
                                    <p:anim from="(0.5)" to="(#ppt_x)" calcmode="lin" valueType="num">
                                      <p:cBhvr>
                                        <p:cTn id="46" dur="1230" accel="100000" fill="hold">
                                          <p:stCondLst>
                                            <p:cond delay="770"/>
                                          </p:stCondLst>
                                        </p:cTn>
                                        <p:tgtEl>
                                          <p:spTgt spid="112649"/>
                                        </p:tgtEl>
                                        <p:attrNameLst>
                                          <p:attrName>ppt_x</p:attrName>
                                        </p:attrNameLst>
                                      </p:cBhvr>
                                    </p:anim>
                                    <p:set>
                                      <p:cBhvr>
                                        <p:cTn id="47" dur="770" fill="hold"/>
                                        <p:tgtEl>
                                          <p:spTgt spid="112649"/>
                                        </p:tgtEl>
                                        <p:attrNameLst>
                                          <p:attrName>ppt_y</p:attrName>
                                        </p:attrNameLst>
                                      </p:cBhvr>
                                      <p:to>
                                        <p:strVal val="(#ppt_y+0.4)"/>
                                      </p:to>
                                    </p:set>
                                    <p:anim from="(#ppt_y+0.4)" to="(#ppt_y)" calcmode="lin" valueType="num">
                                      <p:cBhvr>
                                        <p:cTn id="48" dur="1230" accel="100000" fill="hold">
                                          <p:stCondLst>
                                            <p:cond delay="770"/>
                                          </p:stCondLst>
                                        </p:cTn>
                                        <p:tgtEl>
                                          <p:spTgt spid="11264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P spid="112648" grpId="0" animBg="1"/>
      <p:bldP spid="11264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effectLst/>
      </p:bgPr>
    </p:bg>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457200" y="0"/>
            <a:ext cx="8229600" cy="990600"/>
          </a:xfrm>
        </p:spPr>
        <p:txBody>
          <a:bodyPr/>
          <a:lstStyle/>
          <a:p>
            <a:pPr eaLnBrk="1" hangingPunct="1"/>
            <a:r>
              <a:rPr lang="en-US" altLang="en-US" b="1" u="sng" dirty="0" smtClean="0"/>
              <a:t>DEAD SEA</a:t>
            </a:r>
          </a:p>
        </p:txBody>
      </p:sp>
      <p:pic>
        <p:nvPicPr>
          <p:cNvPr id="52227" name="Picture 8" descr="modern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2552700" cy="6858000"/>
          </a:xfrm>
          <a:noFill/>
        </p:spPr>
      </p:pic>
      <p:sp>
        <p:nvSpPr>
          <p:cNvPr id="64521" name="Line 9"/>
          <p:cNvSpPr>
            <a:spLocks noChangeShapeType="1"/>
          </p:cNvSpPr>
          <p:nvPr/>
        </p:nvSpPr>
        <p:spPr bwMode="auto">
          <a:xfrm flipH="1">
            <a:off x="2057400" y="1143000"/>
            <a:ext cx="23622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2229" name="Picture 10" descr="dead se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0" y="1143000"/>
            <a:ext cx="4286250" cy="5715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b="1" u="sng" smtClean="0"/>
              <a:t>Dead Sea</a:t>
            </a:r>
          </a:p>
        </p:txBody>
      </p:sp>
      <p:sp>
        <p:nvSpPr>
          <p:cNvPr id="57347" name="Rectangle 3"/>
          <p:cNvSpPr>
            <a:spLocks noGrp="1" noChangeArrowheads="1"/>
          </p:cNvSpPr>
          <p:nvPr>
            <p:ph type="body" idx="1"/>
          </p:nvPr>
        </p:nvSpPr>
        <p:spPr/>
        <p:txBody>
          <a:bodyPr/>
          <a:lstStyle/>
          <a:p>
            <a:pPr eaLnBrk="1" hangingPunct="1"/>
            <a:r>
              <a:rPr lang="en-US" altLang="en-US" smtClean="0"/>
              <a:t>Lowest point on Earth- 1,320 feet below sea level</a:t>
            </a:r>
          </a:p>
          <a:p>
            <a:pPr eaLnBrk="1" hangingPunct="1"/>
            <a:r>
              <a:rPr lang="en-US" altLang="en-US" smtClean="0"/>
              <a:t>Saltiest water in the world</a:t>
            </a:r>
          </a:p>
          <a:p>
            <a:pPr eaLnBrk="1" hangingPunct="1"/>
            <a:r>
              <a:rPr lang="en-US" altLang="en-US" smtClean="0"/>
              <a:t>You float in its waters!</a:t>
            </a:r>
          </a:p>
          <a:p>
            <a:pPr eaLnBrk="1" hangingPunct="1"/>
            <a:r>
              <a:rPr lang="en-US" altLang="en-US" smtClean="0"/>
              <a:t>Average of 330 days of full sunshine a year</a:t>
            </a:r>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46"/>
                                        </p:tgtEl>
                                        <p:attrNameLst>
                                          <p:attrName>style.visibility</p:attrName>
                                        </p:attrNameLst>
                                      </p:cBhvr>
                                      <p:to>
                                        <p:strVal val="visible"/>
                                      </p:to>
                                    </p:set>
                                    <p:anim calcmode="discrete" valueType="clr">
                                      <p:cBhvr override="childStyle">
                                        <p:cTn id="7" dur="80"/>
                                        <p:tgtEl>
                                          <p:spTgt spid="573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46"/>
                                        </p:tgtEl>
                                        <p:attrNameLst>
                                          <p:attrName>fillcolor</p:attrName>
                                        </p:attrNameLst>
                                      </p:cBhvr>
                                      <p:tavLst>
                                        <p:tav tm="0">
                                          <p:val>
                                            <p:clrVal>
                                              <a:schemeClr val="accent2"/>
                                            </p:clrVal>
                                          </p:val>
                                        </p:tav>
                                        <p:tav tm="50000">
                                          <p:val>
                                            <p:clrVal>
                                              <a:schemeClr val="hlink"/>
                                            </p:clrVal>
                                          </p:val>
                                        </p:tav>
                                      </p:tavLst>
                                    </p:anim>
                                    <p:set>
                                      <p:cBhvr>
                                        <p:cTn id="9" dur="80"/>
                                        <p:tgtEl>
                                          <p:spTgt spid="5734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7347">
                                            <p:txEl>
                                              <p:pRg st="0" end="0"/>
                                            </p:txEl>
                                          </p:spTgt>
                                        </p:tgtEl>
                                        <p:attrNameLst>
                                          <p:attrName>style.visibility</p:attrName>
                                        </p:attrNameLst>
                                      </p:cBhvr>
                                      <p:to>
                                        <p:strVal val="visible"/>
                                      </p:to>
                                    </p:set>
                                    <p:anim calcmode="discrete" valueType="clr">
                                      <p:cBhvr override="childStyle">
                                        <p:cTn id="14" dur="80"/>
                                        <p:tgtEl>
                                          <p:spTgt spid="573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734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734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7347">
                                            <p:txEl>
                                              <p:pRg st="1" end="1"/>
                                            </p:txEl>
                                          </p:spTgt>
                                        </p:tgtEl>
                                        <p:attrNameLst>
                                          <p:attrName>style.visibility</p:attrName>
                                        </p:attrNameLst>
                                      </p:cBhvr>
                                      <p:to>
                                        <p:strVal val="visible"/>
                                      </p:to>
                                    </p:set>
                                    <p:anim calcmode="discrete" valueType="clr">
                                      <p:cBhvr override="childStyle">
                                        <p:cTn id="21" dur="80"/>
                                        <p:tgtEl>
                                          <p:spTgt spid="5734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734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734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7347">
                                            <p:txEl>
                                              <p:pRg st="2" end="2"/>
                                            </p:txEl>
                                          </p:spTgt>
                                        </p:tgtEl>
                                        <p:attrNameLst>
                                          <p:attrName>style.visibility</p:attrName>
                                        </p:attrNameLst>
                                      </p:cBhvr>
                                      <p:to>
                                        <p:strVal val="visible"/>
                                      </p:to>
                                    </p:set>
                                    <p:anim calcmode="discrete" valueType="clr">
                                      <p:cBhvr override="childStyle">
                                        <p:cTn id="28" dur="80"/>
                                        <p:tgtEl>
                                          <p:spTgt spid="5734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734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7347">
                                            <p:txEl>
                                              <p:pRg st="2" end="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7347">
                                            <p:txEl>
                                              <p:pRg st="3" end="3"/>
                                            </p:txEl>
                                          </p:spTgt>
                                        </p:tgtEl>
                                        <p:attrNameLst>
                                          <p:attrName>style.visibility</p:attrName>
                                        </p:attrNameLst>
                                      </p:cBhvr>
                                      <p:to>
                                        <p:strVal val="visible"/>
                                      </p:to>
                                    </p:set>
                                    <p:anim calcmode="discrete" valueType="clr">
                                      <p:cBhvr override="childStyle">
                                        <p:cTn id="35" dur="80"/>
                                        <p:tgtEl>
                                          <p:spTgt spid="5734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7347">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5734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effectLst/>
      </p:bgPr>
    </p:bg>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457200" y="-381000"/>
            <a:ext cx="8229600" cy="1798638"/>
          </a:xfrm>
        </p:spPr>
        <p:txBody>
          <a:bodyPr/>
          <a:lstStyle/>
          <a:p>
            <a:pPr eaLnBrk="1" hangingPunct="1"/>
            <a:r>
              <a:rPr lang="en-US" altLang="en-US" smtClean="0"/>
              <a:t>Dead Sea Floater</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 y="871593"/>
            <a:ext cx="9131808" cy="598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397"/>
                                        </p:tgtEl>
                                        <p:attrNameLst>
                                          <p:attrName>style.visibility</p:attrName>
                                        </p:attrNameLst>
                                      </p:cBhvr>
                                      <p:to>
                                        <p:strVal val="visible"/>
                                      </p:to>
                                    </p:set>
                                    <p:anim calcmode="discrete" valueType="clr">
                                      <p:cBhvr override="childStyle">
                                        <p:cTn id="7" dur="80"/>
                                        <p:tgtEl>
                                          <p:spTgt spid="593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397"/>
                                        </p:tgtEl>
                                        <p:attrNameLst>
                                          <p:attrName>fillcolor</p:attrName>
                                        </p:attrNameLst>
                                      </p:cBhvr>
                                      <p:tavLst>
                                        <p:tav tm="0">
                                          <p:val>
                                            <p:clrVal>
                                              <a:schemeClr val="accent2"/>
                                            </p:clrVal>
                                          </p:val>
                                        </p:tav>
                                        <p:tav tm="50000">
                                          <p:val>
                                            <p:clrVal>
                                              <a:schemeClr val="hlink"/>
                                            </p:clrVal>
                                          </p:val>
                                        </p:tav>
                                      </p:tavLst>
                                    </p:anim>
                                    <p:set>
                                      <p:cBhvr>
                                        <p:cTn id="9" dur="80"/>
                                        <p:tgtEl>
                                          <p:spTgt spid="593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7938"/>
            <a:ext cx="9144000" cy="617538"/>
          </a:xfrm>
        </p:spPr>
        <p:txBody>
          <a:bodyPr/>
          <a:lstStyle/>
          <a:p>
            <a:pPr eaLnBrk="1" hangingPunct="1"/>
            <a:r>
              <a:rPr lang="en-US" altLang="en-US" sz="2000" dirty="0" smtClean="0">
                <a:latin typeface="Algerian" pitchFamily="82" charset="0"/>
              </a:rPr>
              <a:t>North Africa’s CLIMATES</a:t>
            </a:r>
          </a:p>
        </p:txBody>
      </p:sp>
      <p:pic>
        <p:nvPicPr>
          <p:cNvPr id="7172" name="Picture 4" descr="AFR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3315" y="609600"/>
            <a:ext cx="7877370" cy="5029200"/>
          </a:xfrm>
          <a:noFill/>
        </p:spPr>
      </p:pic>
      <p:sp>
        <p:nvSpPr>
          <p:cNvPr id="7174" name="Text Box 6"/>
          <p:cNvSpPr txBox="1">
            <a:spLocks noChangeArrowheads="1"/>
          </p:cNvSpPr>
          <p:nvPr/>
        </p:nvSpPr>
        <p:spPr bwMode="auto">
          <a:xfrm>
            <a:off x="609600" y="5638800"/>
            <a:ext cx="784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spcBef>
                <a:spcPct val="50000"/>
              </a:spcBef>
            </a:pPr>
            <a:r>
              <a:rPr lang="en-US" altLang="en-US" sz="2800" dirty="0"/>
              <a:t>North Africa’s major climates are </a:t>
            </a:r>
          </a:p>
          <a:p>
            <a:pPr algn="ctr" eaLnBrk="1" hangingPunct="1">
              <a:spcBef>
                <a:spcPct val="50000"/>
              </a:spcBef>
            </a:pPr>
            <a:r>
              <a:rPr lang="en-US" altLang="en-US" sz="2400" u="sng" dirty="0"/>
              <a:t>Arid (Desert)</a:t>
            </a:r>
            <a:r>
              <a:rPr lang="en-US" altLang="en-US" sz="2400" dirty="0"/>
              <a:t> &amp; </a:t>
            </a:r>
            <a:r>
              <a:rPr lang="en-US" altLang="en-US" sz="2400" u="sng" dirty="0"/>
              <a:t>Semi-arid (Steppe)</a:t>
            </a:r>
            <a:r>
              <a:rPr lang="en-US" altLang="en-US" sz="2400" dirty="0"/>
              <a:t> </a:t>
            </a:r>
          </a:p>
        </p:txBody>
      </p:sp>
      <p:sp>
        <p:nvSpPr>
          <p:cNvPr id="7175" name="Oval 7"/>
          <p:cNvSpPr>
            <a:spLocks noChangeArrowheads="1"/>
          </p:cNvSpPr>
          <p:nvPr/>
        </p:nvSpPr>
        <p:spPr bwMode="auto">
          <a:xfrm>
            <a:off x="2971800" y="914400"/>
            <a:ext cx="4495800" cy="16764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heckerboard(across)">
                                      <p:cBhvr>
                                        <p:cTn id="12" dur="500"/>
                                        <p:tgtEl>
                                          <p:spTgt spid="7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strVal val="#ppt_w*0.70"/>
                                          </p:val>
                                        </p:tav>
                                        <p:tav tm="100000">
                                          <p:val>
                                            <p:strVal val="#ppt_w"/>
                                          </p:val>
                                        </p:tav>
                                      </p:tavLst>
                                    </p:anim>
                                    <p:anim calcmode="lin" valueType="num">
                                      <p:cBhvr>
                                        <p:cTn id="18" dur="1000" fill="hold"/>
                                        <p:tgtEl>
                                          <p:spTgt spid="7175"/>
                                        </p:tgtEl>
                                        <p:attrNameLst>
                                          <p:attrName>ppt_h</p:attrName>
                                        </p:attrNameLst>
                                      </p:cBhvr>
                                      <p:tavLst>
                                        <p:tav tm="0">
                                          <p:val>
                                            <p:strVal val="#ppt_h"/>
                                          </p:val>
                                        </p:tav>
                                        <p:tav tm="100000">
                                          <p:val>
                                            <p:strVal val="#ppt_h"/>
                                          </p:val>
                                        </p:tav>
                                      </p:tavLst>
                                    </p:anim>
                                    <p:animEffect transition="in" filter="fade">
                                      <p:cBhvr>
                                        <p:cTn id="19" dur="1000"/>
                                        <p:tgtEl>
                                          <p:spTgt spid="717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174"/>
                                        </p:tgtEl>
                                        <p:attrNameLst>
                                          <p:attrName>style.visibility</p:attrName>
                                        </p:attrNameLst>
                                      </p:cBhvr>
                                      <p:to>
                                        <p:strVal val="visible"/>
                                      </p:to>
                                    </p:set>
                                    <p:anim calcmode="discrete" valueType="clr">
                                      <p:cBhvr override="childStyle">
                                        <p:cTn id="24" dur="80"/>
                                        <p:tgtEl>
                                          <p:spTgt spid="717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174"/>
                                        </p:tgtEl>
                                        <p:attrNameLst>
                                          <p:attrName>fillcolor</p:attrName>
                                        </p:attrNameLst>
                                      </p:cBhvr>
                                      <p:tavLst>
                                        <p:tav tm="0">
                                          <p:val>
                                            <p:clrVal>
                                              <a:schemeClr val="accent2"/>
                                            </p:clrVal>
                                          </p:val>
                                        </p:tav>
                                        <p:tav tm="50000">
                                          <p:val>
                                            <p:clrVal>
                                              <a:schemeClr val="hlink"/>
                                            </p:clrVal>
                                          </p:val>
                                        </p:tav>
                                      </p:tavLst>
                                    </p:anim>
                                    <p:set>
                                      <p:cBhvr>
                                        <p:cTn id="26" dur="80"/>
                                        <p:tgtEl>
                                          <p:spTgt spid="71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4" grpId="0"/>
      <p:bldP spid="717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06901"/>
            <a:ext cx="9067799" cy="698500"/>
          </a:xfrm>
        </p:spPr>
        <p:txBody>
          <a:bodyPr/>
          <a:lstStyle/>
          <a:p>
            <a:pPr algn="ctr"/>
            <a:r>
              <a:rPr lang="en-US" dirty="0" smtClean="0">
                <a:solidFill>
                  <a:schemeClr val="accent1">
                    <a:lumMod val="90000"/>
                  </a:schemeClr>
                </a:solidFill>
                <a:effectLst>
                  <a:outerShdw blurRad="38100" dist="38100" dir="2700000" algn="tl">
                    <a:srgbClr val="000000">
                      <a:alpha val="43137"/>
                    </a:srgbClr>
                  </a:outerShdw>
                </a:effectLst>
              </a:rPr>
              <a:t>Strategic Water Locations</a:t>
            </a:r>
            <a:endParaRPr lang="en-US" dirty="0">
              <a:solidFill>
                <a:schemeClr val="accent1">
                  <a:lumMod val="90000"/>
                </a:schemeClr>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762000" y="5181600"/>
            <a:ext cx="7772400" cy="814387"/>
          </a:xfrm>
        </p:spPr>
        <p:txBody>
          <a:bodyPr/>
          <a:lstStyle/>
          <a:p>
            <a:r>
              <a:rPr lang="en-US" dirty="0" smtClean="0">
                <a:solidFill>
                  <a:srgbClr val="FFFF00"/>
                </a:solidFill>
              </a:rPr>
              <a:t>Whoever controls these water features has the ability to regulate whose ships can pass through them. Much of the world’s commerce passes through these narrow, strategic water bodies.</a:t>
            </a:r>
            <a:endParaRPr lang="en-US" dirty="0">
              <a:solidFill>
                <a:srgbClr val="FFFF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5943600" cy="4487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786685">
            <a:off x="1905000" y="533400"/>
            <a:ext cx="533400" cy="6096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724400" y="2167509"/>
            <a:ext cx="371856" cy="80429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0140011">
            <a:off x="2438400" y="1676400"/>
            <a:ext cx="381000" cy="685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52800" y="3962400"/>
            <a:ext cx="609600" cy="381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067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115714" name="Rectangle 1026"/>
          <p:cNvSpPr>
            <a:spLocks noGrp="1" noChangeArrowheads="1"/>
          </p:cNvSpPr>
          <p:nvPr>
            <p:ph type="title"/>
          </p:nvPr>
        </p:nvSpPr>
        <p:spPr/>
        <p:txBody>
          <a:bodyPr/>
          <a:lstStyle/>
          <a:p>
            <a:pPr eaLnBrk="1" hangingPunct="1"/>
            <a:r>
              <a:rPr lang="en-US" altLang="en-US" u="sng" smtClean="0"/>
              <a:t>Bosporus &amp; Dardanelles Straits</a:t>
            </a:r>
            <a:endParaRPr lang="en-US" altLang="en-US" smtClean="0"/>
          </a:p>
        </p:txBody>
      </p:sp>
      <p:sp>
        <p:nvSpPr>
          <p:cNvPr id="46083" name="Rectangle 1027"/>
          <p:cNvSpPr>
            <a:spLocks noGrp="1" noChangeArrowheads="1"/>
          </p:cNvSpPr>
          <p:nvPr>
            <p:ph type="body" idx="1"/>
          </p:nvPr>
        </p:nvSpPr>
        <p:spPr>
          <a:xfrm>
            <a:off x="5029200" y="1524000"/>
            <a:ext cx="8229600" cy="4525963"/>
          </a:xfrm>
        </p:spPr>
        <p:txBody>
          <a:bodyPr/>
          <a:lstStyle/>
          <a:p>
            <a:pPr eaLnBrk="1" hangingPunct="1"/>
            <a:endParaRPr lang="en-US" altLang="en-US" smtClean="0"/>
          </a:p>
        </p:txBody>
      </p:sp>
      <p:pic>
        <p:nvPicPr>
          <p:cNvPr id="115717" name="Picture 1029" descr="bosporus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Oval 1030"/>
          <p:cNvSpPr>
            <a:spLocks noChangeArrowheads="1"/>
          </p:cNvSpPr>
          <p:nvPr/>
        </p:nvSpPr>
        <p:spPr bwMode="auto">
          <a:xfrm>
            <a:off x="6172200" y="2133600"/>
            <a:ext cx="1295400" cy="1371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
        <p:nvSpPr>
          <p:cNvPr id="115719" name="Oval 1031"/>
          <p:cNvSpPr>
            <a:spLocks noChangeArrowheads="1"/>
          </p:cNvSpPr>
          <p:nvPr/>
        </p:nvSpPr>
        <p:spPr bwMode="auto">
          <a:xfrm rot="-1239534">
            <a:off x="685800" y="3733800"/>
            <a:ext cx="2362200" cy="1447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5714"/>
                                        </p:tgtEl>
                                        <p:attrNameLst>
                                          <p:attrName>style.visibility</p:attrName>
                                        </p:attrNameLst>
                                      </p:cBhvr>
                                      <p:to>
                                        <p:strVal val="visible"/>
                                      </p:to>
                                    </p:set>
                                    <p:anim calcmode="discrete" valueType="clr">
                                      <p:cBhvr override="childStyle">
                                        <p:cTn id="7" dur="80"/>
                                        <p:tgtEl>
                                          <p:spTgt spid="1157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5714"/>
                                        </p:tgtEl>
                                        <p:attrNameLst>
                                          <p:attrName>fillcolor</p:attrName>
                                        </p:attrNameLst>
                                      </p:cBhvr>
                                      <p:tavLst>
                                        <p:tav tm="0">
                                          <p:val>
                                            <p:clrVal>
                                              <a:schemeClr val="accent2"/>
                                            </p:clrVal>
                                          </p:val>
                                        </p:tav>
                                        <p:tav tm="50000">
                                          <p:val>
                                            <p:clrVal>
                                              <a:schemeClr val="hlink"/>
                                            </p:clrVal>
                                          </p:val>
                                        </p:tav>
                                      </p:tavLst>
                                    </p:anim>
                                    <p:set>
                                      <p:cBhvr>
                                        <p:cTn id="9" dur="80"/>
                                        <p:tgtEl>
                                          <p:spTgt spid="11571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15717"/>
                                        </p:tgtEl>
                                        <p:attrNameLst>
                                          <p:attrName>style.visibility</p:attrName>
                                        </p:attrNameLst>
                                      </p:cBhvr>
                                      <p:to>
                                        <p:strVal val="visible"/>
                                      </p:to>
                                    </p:set>
                                    <p:animEffect transition="in" filter="checkerboard(across)">
                                      <p:cBhvr>
                                        <p:cTn id="14" dur="500"/>
                                        <p:tgtEl>
                                          <p:spTgt spid="1157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animEffect transition="in" filter="fade">
                                      <p:cBhvr>
                                        <p:cTn id="19" dur="770" decel="100000"/>
                                        <p:tgtEl>
                                          <p:spTgt spid="115718"/>
                                        </p:tgtEl>
                                      </p:cBhvr>
                                    </p:animEffect>
                                    <p:animScale>
                                      <p:cBhvr>
                                        <p:cTn id="20" dur="770" decel="100000"/>
                                        <p:tgtEl>
                                          <p:spTgt spid="115718"/>
                                        </p:tgtEl>
                                      </p:cBhvr>
                                      <p:from x="10000" y="10000"/>
                                      <p:to x="200000" y="450000"/>
                                    </p:animScale>
                                    <p:animScale>
                                      <p:cBhvr>
                                        <p:cTn id="21" dur="1230" accel="100000" fill="hold">
                                          <p:stCondLst>
                                            <p:cond delay="770"/>
                                          </p:stCondLst>
                                        </p:cTn>
                                        <p:tgtEl>
                                          <p:spTgt spid="115718"/>
                                        </p:tgtEl>
                                      </p:cBhvr>
                                      <p:from x="200000" y="450000"/>
                                      <p:to x="100000" y="100000"/>
                                    </p:animScale>
                                    <p:set>
                                      <p:cBhvr>
                                        <p:cTn id="22" dur="770" fill="hold"/>
                                        <p:tgtEl>
                                          <p:spTgt spid="115718"/>
                                        </p:tgtEl>
                                        <p:attrNameLst>
                                          <p:attrName>ppt_x</p:attrName>
                                        </p:attrNameLst>
                                      </p:cBhvr>
                                      <p:to>
                                        <p:strVal val="(0.5)"/>
                                      </p:to>
                                    </p:set>
                                    <p:anim from="(0.5)" to="(#ppt_x)" calcmode="lin" valueType="num">
                                      <p:cBhvr>
                                        <p:cTn id="23" dur="1230" accel="100000" fill="hold">
                                          <p:stCondLst>
                                            <p:cond delay="770"/>
                                          </p:stCondLst>
                                        </p:cTn>
                                        <p:tgtEl>
                                          <p:spTgt spid="115718"/>
                                        </p:tgtEl>
                                        <p:attrNameLst>
                                          <p:attrName>ppt_x</p:attrName>
                                        </p:attrNameLst>
                                      </p:cBhvr>
                                    </p:anim>
                                    <p:set>
                                      <p:cBhvr>
                                        <p:cTn id="24" dur="770" fill="hold"/>
                                        <p:tgtEl>
                                          <p:spTgt spid="115718"/>
                                        </p:tgtEl>
                                        <p:attrNameLst>
                                          <p:attrName>ppt_y</p:attrName>
                                        </p:attrNameLst>
                                      </p:cBhvr>
                                      <p:to>
                                        <p:strVal val="(#ppt_y+0.4)"/>
                                      </p:to>
                                    </p:set>
                                    <p:anim from="(#ppt_y+0.4)" to="(#ppt_y)" calcmode="lin" valueType="num">
                                      <p:cBhvr>
                                        <p:cTn id="25" dur="1230" accel="100000" fill="hold">
                                          <p:stCondLst>
                                            <p:cond delay="770"/>
                                          </p:stCondLst>
                                        </p:cTn>
                                        <p:tgtEl>
                                          <p:spTgt spid="115718"/>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115719"/>
                                        </p:tgtEl>
                                        <p:attrNameLst>
                                          <p:attrName>style.visibility</p:attrName>
                                        </p:attrNameLst>
                                      </p:cBhvr>
                                      <p:to>
                                        <p:strVal val="visible"/>
                                      </p:to>
                                    </p:set>
                                    <p:animEffect transition="in" filter="fade">
                                      <p:cBhvr>
                                        <p:cTn id="30" dur="770" decel="100000"/>
                                        <p:tgtEl>
                                          <p:spTgt spid="115719"/>
                                        </p:tgtEl>
                                      </p:cBhvr>
                                    </p:animEffect>
                                    <p:animScale>
                                      <p:cBhvr>
                                        <p:cTn id="31" dur="770" decel="100000"/>
                                        <p:tgtEl>
                                          <p:spTgt spid="115719"/>
                                        </p:tgtEl>
                                      </p:cBhvr>
                                      <p:from x="10000" y="10000"/>
                                      <p:to x="200000" y="450000"/>
                                    </p:animScale>
                                    <p:animScale>
                                      <p:cBhvr>
                                        <p:cTn id="32" dur="1230" accel="100000" fill="hold">
                                          <p:stCondLst>
                                            <p:cond delay="770"/>
                                          </p:stCondLst>
                                        </p:cTn>
                                        <p:tgtEl>
                                          <p:spTgt spid="115719"/>
                                        </p:tgtEl>
                                      </p:cBhvr>
                                      <p:from x="200000" y="450000"/>
                                      <p:to x="100000" y="100000"/>
                                    </p:animScale>
                                    <p:set>
                                      <p:cBhvr>
                                        <p:cTn id="33" dur="770" fill="hold"/>
                                        <p:tgtEl>
                                          <p:spTgt spid="115719"/>
                                        </p:tgtEl>
                                        <p:attrNameLst>
                                          <p:attrName>ppt_x</p:attrName>
                                        </p:attrNameLst>
                                      </p:cBhvr>
                                      <p:to>
                                        <p:strVal val="(0.5)"/>
                                      </p:to>
                                    </p:set>
                                    <p:anim from="(0.5)" to="(#ppt_x)" calcmode="lin" valueType="num">
                                      <p:cBhvr>
                                        <p:cTn id="34" dur="1230" accel="100000" fill="hold">
                                          <p:stCondLst>
                                            <p:cond delay="770"/>
                                          </p:stCondLst>
                                        </p:cTn>
                                        <p:tgtEl>
                                          <p:spTgt spid="115719"/>
                                        </p:tgtEl>
                                        <p:attrNameLst>
                                          <p:attrName>ppt_x</p:attrName>
                                        </p:attrNameLst>
                                      </p:cBhvr>
                                    </p:anim>
                                    <p:set>
                                      <p:cBhvr>
                                        <p:cTn id="35" dur="770" fill="hold"/>
                                        <p:tgtEl>
                                          <p:spTgt spid="115719"/>
                                        </p:tgtEl>
                                        <p:attrNameLst>
                                          <p:attrName>ppt_y</p:attrName>
                                        </p:attrNameLst>
                                      </p:cBhvr>
                                      <p:to>
                                        <p:strVal val="(#ppt_y+0.4)"/>
                                      </p:to>
                                    </p:set>
                                    <p:anim from="(#ppt_y+0.4)" to="(#ppt_y)" calcmode="lin" valueType="num">
                                      <p:cBhvr>
                                        <p:cTn id="36" dur="1230" accel="100000" fill="hold">
                                          <p:stCondLst>
                                            <p:cond delay="770"/>
                                          </p:stCondLst>
                                        </p:cTn>
                                        <p:tgtEl>
                                          <p:spTgt spid="1157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18" grpId="0" animBg="1"/>
      <p:bldP spid="1157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67000" y="0"/>
            <a:ext cx="6019800" cy="1417638"/>
          </a:xfrm>
        </p:spPr>
        <p:txBody>
          <a:bodyPr/>
          <a:lstStyle/>
          <a:p>
            <a:pPr eaLnBrk="1" hangingPunct="1"/>
            <a:r>
              <a:rPr lang="en-US" altLang="en-US" u="sng" smtClean="0"/>
              <a:t>Suez Canal</a:t>
            </a:r>
            <a:r>
              <a:rPr lang="en-US" altLang="en-US" smtClean="0"/>
              <a:t> </a:t>
            </a:r>
          </a:p>
        </p:txBody>
      </p:sp>
      <p:sp>
        <p:nvSpPr>
          <p:cNvPr id="11267" name="Rectangle 3"/>
          <p:cNvSpPr>
            <a:spLocks noGrp="1" noChangeArrowheads="1"/>
          </p:cNvSpPr>
          <p:nvPr>
            <p:ph type="body" sz="half" idx="1"/>
          </p:nvPr>
        </p:nvSpPr>
        <p:spPr>
          <a:xfrm flipH="1">
            <a:off x="2514600" y="1447800"/>
            <a:ext cx="6629400" cy="5410200"/>
          </a:xfrm>
        </p:spPr>
        <p:txBody>
          <a:bodyPr/>
          <a:lstStyle/>
          <a:p>
            <a:pPr eaLnBrk="1" hangingPunct="1">
              <a:lnSpc>
                <a:spcPct val="90000"/>
              </a:lnSpc>
              <a:buFontTx/>
              <a:buNone/>
            </a:pPr>
            <a:r>
              <a:rPr lang="en-US" altLang="en-US" sz="2000" smtClean="0"/>
              <a:t>   *</a:t>
            </a:r>
            <a:r>
              <a:rPr lang="en-US" altLang="en-US" sz="3600" smtClean="0"/>
              <a:t>The 101-mile waterway connects the </a:t>
            </a:r>
            <a:r>
              <a:rPr lang="en-US" altLang="en-US" sz="3600" u="sng" smtClean="0"/>
              <a:t>Mediterranean Sea</a:t>
            </a:r>
            <a:r>
              <a:rPr lang="en-US" altLang="en-US" sz="3600" smtClean="0"/>
              <a:t> to the </a:t>
            </a:r>
            <a:r>
              <a:rPr lang="en-US" altLang="en-US" sz="3600" u="sng" smtClean="0"/>
              <a:t>Red </a:t>
            </a:r>
            <a:r>
              <a:rPr lang="en-US" altLang="en-US" sz="4000" u="sng" smtClean="0"/>
              <a:t>Sea</a:t>
            </a:r>
            <a:r>
              <a:rPr lang="en-US" altLang="en-US" sz="3600" smtClean="0"/>
              <a:t>.</a:t>
            </a:r>
          </a:p>
          <a:p>
            <a:pPr eaLnBrk="1" hangingPunct="1">
              <a:lnSpc>
                <a:spcPct val="90000"/>
              </a:lnSpc>
              <a:buFontTx/>
              <a:buNone/>
            </a:pPr>
            <a:r>
              <a:rPr lang="en-US" altLang="en-US" sz="3600" smtClean="0"/>
              <a:t>* The Suez Canal is used to transport goods to and from all three continents.</a:t>
            </a:r>
            <a:br>
              <a:rPr lang="en-US" altLang="en-US" sz="3600" smtClean="0"/>
            </a:br>
            <a:endParaRPr lang="en-US" altLang="en-US" sz="3600" smtClean="0"/>
          </a:p>
        </p:txBody>
      </p:sp>
      <p:pic>
        <p:nvPicPr>
          <p:cNvPr id="43012" name="Picture 7" descr="SUEZ CANA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2493963"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6"/>
                                        </p:tgtEl>
                                        <p:attrNameLst>
                                          <p:attrName>style.visibility</p:attrName>
                                        </p:attrNameLst>
                                      </p:cBhvr>
                                      <p:to>
                                        <p:strVal val="visible"/>
                                      </p:to>
                                    </p:set>
                                    <p:anim calcmode="discrete" valueType="clr">
                                      <p:cBhvr override="childStyle">
                                        <p:cTn id="7"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6"/>
                                        </p:tgtEl>
                                        <p:attrNameLst>
                                          <p:attrName>fillcolor</p:attrName>
                                        </p:attrNameLst>
                                      </p:cBhvr>
                                      <p:tavLst>
                                        <p:tav tm="0">
                                          <p:val>
                                            <p:clrVal>
                                              <a:schemeClr val="accent2"/>
                                            </p:clrVal>
                                          </p:val>
                                        </p:tav>
                                        <p:tav tm="50000">
                                          <p:val>
                                            <p:clrVal>
                                              <a:schemeClr val="hlink"/>
                                            </p:clrVal>
                                          </p:val>
                                        </p:tav>
                                      </p:tavLst>
                                    </p:anim>
                                    <p:set>
                                      <p:cBhvr>
                                        <p:cTn id="9" dur="80"/>
                                        <p:tgtEl>
                                          <p:spTgt spid="1126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267">
                                            <p:txEl>
                                              <p:pRg st="0" end="0"/>
                                            </p:txEl>
                                          </p:spTgt>
                                        </p:tgtEl>
                                        <p:attrNameLst>
                                          <p:attrName>style.visibility</p:attrName>
                                        </p:attrNameLst>
                                      </p:cBhvr>
                                      <p:to>
                                        <p:strVal val="visible"/>
                                      </p:to>
                                    </p:set>
                                    <p:anim calcmode="discrete" valueType="clr">
                                      <p:cBhvr override="childStyle">
                                        <p:cTn id="14" dur="80"/>
                                        <p:tgtEl>
                                          <p:spTgt spid="112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26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26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1267">
                                            <p:txEl>
                                              <p:pRg st="1" end="1"/>
                                            </p:txEl>
                                          </p:spTgt>
                                        </p:tgtEl>
                                        <p:attrNameLst>
                                          <p:attrName>style.visibility</p:attrName>
                                        </p:attrNameLst>
                                      </p:cBhvr>
                                      <p:to>
                                        <p:strVal val="visible"/>
                                      </p:to>
                                    </p:set>
                                    <p:anim calcmode="discrete" valueType="clr">
                                      <p:cBhvr override="childStyle">
                                        <p:cTn id="21" dur="80"/>
                                        <p:tgtEl>
                                          <p:spTgt spid="112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26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126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6477000" y="1600200"/>
            <a:ext cx="2209800" cy="4525963"/>
          </a:xfrm>
        </p:spPr>
        <p:txBody>
          <a:bodyPr/>
          <a:lstStyle/>
          <a:p>
            <a:pPr eaLnBrk="1" hangingPunct="1"/>
            <a:r>
              <a:rPr lang="en-US" altLang="en-US" u="sng" smtClean="0"/>
              <a:t>Strait of Hormuz</a:t>
            </a:r>
            <a:endParaRPr lang="en-US" altLang="en-US" smtClean="0"/>
          </a:p>
        </p:txBody>
      </p:sp>
      <p:pic>
        <p:nvPicPr>
          <p:cNvPr id="45059" name="Picture 5" descr="Map Of Iran">
            <a:hlinkClick r:id="rId2" tooltip="Map Of Ira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3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Line 6"/>
          <p:cNvSpPr>
            <a:spLocks noChangeShapeType="1"/>
          </p:cNvSpPr>
          <p:nvPr/>
        </p:nvSpPr>
        <p:spPr bwMode="auto">
          <a:xfrm flipH="1">
            <a:off x="3962400" y="1981200"/>
            <a:ext cx="2895600" cy="3657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4691">
                                            <p:txEl>
                                              <p:pRg st="0" end="0"/>
                                            </p:txEl>
                                          </p:spTgt>
                                        </p:tgtEl>
                                        <p:attrNameLst>
                                          <p:attrName>style.visibility</p:attrName>
                                        </p:attrNameLst>
                                      </p:cBhvr>
                                      <p:to>
                                        <p:strVal val="visible"/>
                                      </p:to>
                                    </p:set>
                                    <p:anim calcmode="discrete" valueType="clr">
                                      <p:cBhvr override="childStyle">
                                        <p:cTn id="7" dur="80"/>
                                        <p:tgtEl>
                                          <p:spTgt spid="1146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46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469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4694"/>
                                        </p:tgtEl>
                                        <p:attrNameLst>
                                          <p:attrName>style.visibility</p:attrName>
                                        </p:attrNameLst>
                                      </p:cBhvr>
                                      <p:to>
                                        <p:strVal val="visible"/>
                                      </p:to>
                                    </p:set>
                                    <p:anim calcmode="lin" valueType="num">
                                      <p:cBhvr>
                                        <p:cTn id="14" dur="1000" fill="hold"/>
                                        <p:tgtEl>
                                          <p:spTgt spid="114694"/>
                                        </p:tgtEl>
                                        <p:attrNameLst>
                                          <p:attrName>ppt_w</p:attrName>
                                        </p:attrNameLst>
                                      </p:cBhvr>
                                      <p:tavLst>
                                        <p:tav tm="0">
                                          <p:val>
                                            <p:strVal val="#ppt_w*0.70"/>
                                          </p:val>
                                        </p:tav>
                                        <p:tav tm="100000">
                                          <p:val>
                                            <p:strVal val="#ppt_w"/>
                                          </p:val>
                                        </p:tav>
                                      </p:tavLst>
                                    </p:anim>
                                    <p:anim calcmode="lin" valueType="num">
                                      <p:cBhvr>
                                        <p:cTn id="15" dur="1000" fill="hold"/>
                                        <p:tgtEl>
                                          <p:spTgt spid="114694"/>
                                        </p:tgtEl>
                                        <p:attrNameLst>
                                          <p:attrName>ppt_h</p:attrName>
                                        </p:attrNameLst>
                                      </p:cBhvr>
                                      <p:tavLst>
                                        <p:tav tm="0">
                                          <p:val>
                                            <p:strVal val="#ppt_h"/>
                                          </p:val>
                                        </p:tav>
                                        <p:tav tm="100000">
                                          <p:val>
                                            <p:strVal val="#ppt_h"/>
                                          </p:val>
                                        </p:tav>
                                      </p:tavLst>
                                    </p:anim>
                                    <p:animEffect transition="in" filter="fade">
                                      <p:cBhvr>
                                        <p:cTn id="16" dur="1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Bab el Mandeb</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6868344"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9898970">
            <a:off x="3200400" y="2286000"/>
            <a:ext cx="1447800" cy="17526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030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Camel, the ship of the desert!</a:t>
            </a:r>
            <a:endParaRPr lang="en-US" dirty="0"/>
          </a:p>
        </p:txBody>
      </p:sp>
      <p:sp>
        <p:nvSpPr>
          <p:cNvPr id="3" name="Text Placeholder 2"/>
          <p:cNvSpPr>
            <a:spLocks noGrp="1"/>
          </p:cNvSpPr>
          <p:nvPr>
            <p:ph type="body"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2506"/>
            <a:ext cx="54991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962400" y="274638"/>
            <a:ext cx="5029200" cy="6278562"/>
          </a:xfrm>
        </p:spPr>
        <p:txBody>
          <a:bodyPr/>
          <a:lstStyle/>
          <a:p>
            <a:pPr eaLnBrk="1" hangingPunct="1"/>
            <a:r>
              <a:rPr lang="en-US" altLang="en-US" sz="2400" b="1" dirty="0"/>
              <a:t>I am the tip of a camel’s nose and mouth! I am very important to the camel, because my nostrils can close up completely to keep out the sand. My mouth helps the camel get the most protein and energy out of poor-quality food in the desert. By swallowing and regurgitating all day, chewing and chewing and chewing with sideways grinding motions, my special mouth pulverizes food and sucks out every last bit of nutrition. </a:t>
            </a:r>
            <a:br>
              <a:rPr lang="en-US" altLang="en-US" sz="2400" b="1" dirty="0"/>
            </a:br>
            <a:endParaRPr lang="en-US" altLang="en-US" sz="2400" b="1" dirty="0" smtClean="0"/>
          </a:p>
        </p:txBody>
      </p:sp>
      <p:pic>
        <p:nvPicPr>
          <p:cNvPr id="80900" name="Picture 4" descr="14mysp"/>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155"/>
          <a:stretch/>
        </p:blipFill>
        <p:spPr>
          <a:xfrm>
            <a:off x="0" y="0"/>
            <a:ext cx="3849624"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0898"/>
                                        </p:tgtEl>
                                        <p:attrNameLst>
                                          <p:attrName>style.visibility</p:attrName>
                                        </p:attrNameLst>
                                      </p:cBhvr>
                                      <p:to>
                                        <p:strVal val="visible"/>
                                      </p:to>
                                    </p:set>
                                    <p:anim calcmode="discrete" valueType="clr">
                                      <p:cBhvr override="childStyle">
                                        <p:cTn id="7" dur="80"/>
                                        <p:tgtEl>
                                          <p:spTgt spid="808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0898"/>
                                        </p:tgtEl>
                                        <p:attrNameLst>
                                          <p:attrName>fillcolor</p:attrName>
                                        </p:attrNameLst>
                                      </p:cBhvr>
                                      <p:tavLst>
                                        <p:tav tm="0">
                                          <p:val>
                                            <p:clrVal>
                                              <a:schemeClr val="accent2"/>
                                            </p:clrVal>
                                          </p:val>
                                        </p:tav>
                                        <p:tav tm="50000">
                                          <p:val>
                                            <p:clrVal>
                                              <a:schemeClr val="hlink"/>
                                            </p:clrVal>
                                          </p:val>
                                        </p:tav>
                                      </p:tavLst>
                                    </p:anim>
                                    <p:set>
                                      <p:cBhvr>
                                        <p:cTn id="9" dur="80"/>
                                        <p:tgtEl>
                                          <p:spTgt spid="8089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80900"/>
                                        </p:tgtEl>
                                        <p:attrNameLst>
                                          <p:attrName>style.visibility</p:attrName>
                                        </p:attrNameLst>
                                      </p:cBhvr>
                                      <p:to>
                                        <p:strVal val="visible"/>
                                      </p:to>
                                    </p:set>
                                    <p:animEffect transition="in" filter="fade">
                                      <p:cBhvr>
                                        <p:cTn id="14"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scaled="1"/>
        </a:gra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4000" b="1" u="sng" smtClean="0"/>
              <a:t>CAMELS</a:t>
            </a:r>
            <a:br>
              <a:rPr lang="en-US" altLang="en-US" sz="4000" b="1" u="sng" smtClean="0"/>
            </a:br>
            <a:endParaRPr lang="en-US" altLang="en-US" sz="4000" b="1" u="sng" smtClean="0"/>
          </a:p>
        </p:txBody>
      </p:sp>
      <p:sp>
        <p:nvSpPr>
          <p:cNvPr id="57347" name="Rectangle 6"/>
          <p:cNvSpPr>
            <a:spLocks noGrp="1" noChangeArrowheads="1"/>
          </p:cNvSpPr>
          <p:nvPr>
            <p:ph idx="1"/>
          </p:nvPr>
        </p:nvSpPr>
        <p:spPr/>
        <p:txBody>
          <a:bodyPr/>
          <a:lstStyle/>
          <a:p>
            <a:pPr algn="ctr" eaLnBrk="1" hangingPunct="1">
              <a:buFontTx/>
              <a:buNone/>
            </a:pPr>
            <a:r>
              <a:rPr lang="en-US" altLang="en-US" smtClean="0"/>
              <a:t>   </a:t>
            </a:r>
            <a:r>
              <a:rPr lang="en-US" altLang="en-US" sz="4000" smtClean="0"/>
              <a:t>People have been using camels for over 4,000 years mostly as pack animals and for transportation.  They use their hair for felt, and they are used for their meat and milk as well.  They dried manure can even be used as fuel.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57200" y="0"/>
            <a:ext cx="8229600" cy="6126163"/>
          </a:xfrm>
        </p:spPr>
        <p:txBody>
          <a:bodyPr/>
          <a:lstStyle/>
          <a:p>
            <a:pPr lvl="1" eaLnBrk="1" hangingPunct="1">
              <a:buFontTx/>
              <a:buChar char="•"/>
            </a:pPr>
            <a:r>
              <a:rPr lang="en-US" altLang="en-US" sz="3200" smtClean="0"/>
              <a:t>Camels can be gross!  They spit, burp, and even worse!</a:t>
            </a:r>
          </a:p>
          <a:p>
            <a:pPr lvl="1" eaLnBrk="1" hangingPunct="1">
              <a:buFontTx/>
              <a:buChar char="•"/>
            </a:pPr>
            <a:r>
              <a:rPr lang="en-US" altLang="en-US" sz="3200" smtClean="0"/>
              <a:t>Camels have adapted to their environment.  The secret is in its blood cells (erythrocytes), which can absorb water and expand up to 240% their original size! Camels can drink 40 gallons of water at once and store it in their blood. The humps store 80 lbs. of fat which nourishes the camel in times of scarce food. When the camel uses the fat, the humps shrink. When it eats again, the humps swell up. </a:t>
            </a:r>
          </a:p>
          <a:p>
            <a:pPr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457200" y="990600"/>
            <a:ext cx="8229600" cy="5135563"/>
          </a:xfrm>
        </p:spPr>
        <p:txBody>
          <a:bodyPr/>
          <a:lstStyle/>
          <a:p>
            <a:pPr eaLnBrk="1" hangingPunct="1"/>
            <a:r>
              <a:rPr lang="en-US" altLang="en-US" sz="3600" smtClean="0"/>
              <a:t>Camels have a third eyelid that goes over the eye like swimming goggles to protect its eyes from the sand!</a:t>
            </a:r>
          </a:p>
          <a:p>
            <a:pPr eaLnBrk="1" hangingPunct="1"/>
            <a:r>
              <a:rPr lang="en-US" altLang="en-US" sz="3600" smtClean="0"/>
              <a:t>The camel's feet are huge and they allow them to walk on the sand like snow shoes.</a:t>
            </a:r>
          </a:p>
          <a:p>
            <a:pPr eaLnBrk="1" hangingPunct="1"/>
            <a:r>
              <a:rPr lang="en-US" altLang="en-US" sz="3600" smtClean="0"/>
              <a:t>Camels live about 40 years and have 1 baby every 12-15 months.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39" y="304800"/>
            <a:ext cx="3876261" cy="1143000"/>
          </a:xfrm>
        </p:spPr>
        <p:txBody>
          <a:bodyPr/>
          <a:lstStyle/>
          <a:p>
            <a:r>
              <a:rPr lang="en-US" dirty="0" smtClean="0"/>
              <a:t>Climate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68384" cy="56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936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a:lstStyle/>
          <a:p>
            <a:pPr eaLnBrk="1" hangingPunct="1"/>
            <a:endParaRPr lang="en-US" altLang="en-US" smtClean="0"/>
          </a:p>
        </p:txBody>
      </p:sp>
      <p:pic>
        <p:nvPicPr>
          <p:cNvPr id="60419" name="Picture 4" descr="came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p:txBody>
          <a:bodyPr/>
          <a:lstStyle/>
          <a:p>
            <a:pPr eaLnBrk="1" hangingPunct="1"/>
            <a:endParaRPr lang="en-US" altLang="en-US" smtClean="0"/>
          </a:p>
        </p:txBody>
      </p:sp>
      <p:pic>
        <p:nvPicPr>
          <p:cNvPr id="61443" name="Picture 4" descr="th-camel-people2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
            <a:ext cx="9144000" cy="684530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pPr eaLnBrk="1" hangingPunct="1"/>
            <a:endParaRPr lang="en-US" altLang="en-US" smtClean="0"/>
          </a:p>
        </p:txBody>
      </p:sp>
      <p:pic>
        <p:nvPicPr>
          <p:cNvPr id="62467" name="Picture 4" descr="camel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title"/>
          </p:nvPr>
        </p:nvSpPr>
        <p:spPr/>
        <p:txBody>
          <a:bodyPr/>
          <a:lstStyle/>
          <a:p>
            <a:pPr eaLnBrk="1" hangingPunct="1"/>
            <a:r>
              <a:rPr lang="en-US" altLang="en-US" smtClean="0"/>
              <a:t>Camel in the Desert</a:t>
            </a:r>
          </a:p>
        </p:txBody>
      </p:sp>
      <p:pic>
        <p:nvPicPr>
          <p:cNvPr id="63491" name="Picture 4" descr="came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81163"/>
            <a:ext cx="9144000" cy="5176837"/>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sp>
        <p:nvSpPr>
          <p:cNvPr id="64514" name="Rectangle 5"/>
          <p:cNvSpPr>
            <a:spLocks noGrp="1" noChangeArrowheads="1"/>
          </p:cNvSpPr>
          <p:nvPr>
            <p:ph type="title"/>
          </p:nvPr>
        </p:nvSpPr>
        <p:spPr/>
        <p:txBody>
          <a:bodyPr/>
          <a:lstStyle/>
          <a:p>
            <a:pPr eaLnBrk="1" hangingPunct="1"/>
            <a:endParaRPr lang="en-US" altLang="en-US" smtClean="0"/>
          </a:p>
        </p:txBody>
      </p:sp>
      <p:pic>
        <p:nvPicPr>
          <p:cNvPr id="64515" name="Picture 4" descr="rac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6038"/>
            <a:ext cx="9144000" cy="6811962"/>
          </a:xfrm>
          <a:noFill/>
        </p:spPr>
      </p:pic>
      <p:sp>
        <p:nvSpPr>
          <p:cNvPr id="64516" name="Text Box 7"/>
          <p:cNvSpPr txBox="1">
            <a:spLocks noChangeArrowheads="1"/>
          </p:cNvSpPr>
          <p:nvPr/>
        </p:nvSpPr>
        <p:spPr bwMode="auto">
          <a:xfrm>
            <a:off x="457200" y="304800"/>
            <a:ext cx="1981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r>
              <a:rPr lang="en-US" altLang="en-US"/>
              <a:t>Camal Racing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65538" name="Rectangle 5"/>
          <p:cNvSpPr>
            <a:spLocks noGrp="1" noChangeArrowheads="1"/>
          </p:cNvSpPr>
          <p:nvPr>
            <p:ph type="title"/>
          </p:nvPr>
        </p:nvSpPr>
        <p:spPr/>
        <p:txBody>
          <a:bodyPr/>
          <a:lstStyle/>
          <a:p>
            <a:pPr eaLnBrk="1" hangingPunct="1"/>
            <a:endParaRPr lang="en-US" altLang="en-US" smtClean="0"/>
          </a:p>
        </p:txBody>
      </p:sp>
      <p:pic>
        <p:nvPicPr>
          <p:cNvPr id="65539" name="Picture 4" descr="race_cm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57150"/>
            <a:ext cx="7620000" cy="680085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685800" y="274638"/>
            <a:ext cx="8001000" cy="5821362"/>
          </a:xfrm>
        </p:spPr>
        <p:txBody>
          <a:bodyPr/>
          <a:lstStyle/>
          <a:p>
            <a:pPr eaLnBrk="1" hangingPunct="1"/>
            <a:r>
              <a:rPr lang="en-US" altLang="en-US" sz="8000" smtClean="0">
                <a:latin typeface="Castellar" pitchFamily="18" charset="0"/>
              </a:rPr>
              <a:t>Wildlife of the Desert</a:t>
            </a:r>
          </a:p>
        </p:txBody>
      </p:sp>
      <p:sp>
        <p:nvSpPr>
          <p:cNvPr id="10243" name="Rectangle 1027"/>
          <p:cNvSpPr>
            <a:spLocks noGrp="1" noChangeArrowheads="1"/>
          </p:cNvSpPr>
          <p:nvPr>
            <p:ph type="body" idx="1"/>
          </p:nvPr>
        </p:nvSpPr>
        <p:spPr>
          <a:xfrm>
            <a:off x="457200" y="457200"/>
            <a:ext cx="8229600" cy="5668963"/>
          </a:xfrm>
        </p:spPr>
        <p:txBody>
          <a:bodyPr/>
          <a:lstStyle/>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8000" smtClean="0"/>
              <a:t>Horned Viper</a:t>
            </a:r>
          </a:p>
        </p:txBody>
      </p:sp>
      <p:pic>
        <p:nvPicPr>
          <p:cNvPr id="23556" name="Picture 4" descr="hornedvipe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322388"/>
            <a:ext cx="8153400" cy="5334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heckerboard(across)">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r>
              <a:rPr lang="en-US" altLang="en-US" sz="8000" smtClean="0"/>
              <a:t>Houbara</a:t>
            </a:r>
          </a:p>
        </p:txBody>
      </p:sp>
      <p:pic>
        <p:nvPicPr>
          <p:cNvPr id="26628" name="Picture 4" descr="houbar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473200"/>
            <a:ext cx="8077200" cy="5384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3314" name="Rectangle 1029"/>
          <p:cNvSpPr>
            <a:spLocks noGrp="1" noChangeArrowheads="1"/>
          </p:cNvSpPr>
          <p:nvPr>
            <p:ph type="title"/>
          </p:nvPr>
        </p:nvSpPr>
        <p:spPr/>
        <p:txBody>
          <a:bodyPr/>
          <a:lstStyle/>
          <a:p>
            <a:pPr eaLnBrk="1" hangingPunct="1"/>
            <a:r>
              <a:rPr lang="en-US" altLang="en-US" sz="8000" smtClean="0"/>
              <a:t>Fennec Fox</a:t>
            </a:r>
          </a:p>
        </p:txBody>
      </p:sp>
      <p:pic>
        <p:nvPicPr>
          <p:cNvPr id="28680" name="Picture 1032" descr="fennec_fo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9144000" cy="5181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8680"/>
                                        </p:tgtEl>
                                        <p:attrNameLst>
                                          <p:attrName>style.visibility</p:attrName>
                                        </p:attrNameLst>
                                      </p:cBhvr>
                                      <p:to>
                                        <p:strVal val="visible"/>
                                      </p:to>
                                    </p:set>
                                    <p:anim calcmode="lin" valueType="num">
                                      <p:cBhvr>
                                        <p:cTn id="7" dur="1000" fill="hold"/>
                                        <p:tgtEl>
                                          <p:spTgt spid="28680"/>
                                        </p:tgtEl>
                                        <p:attrNameLst>
                                          <p:attrName>ppt_w</p:attrName>
                                        </p:attrNameLst>
                                      </p:cBhvr>
                                      <p:tavLst>
                                        <p:tav tm="0">
                                          <p:val>
                                            <p:fltVal val="0"/>
                                          </p:val>
                                        </p:tav>
                                        <p:tav tm="100000">
                                          <p:val>
                                            <p:strVal val="#ppt_w"/>
                                          </p:val>
                                        </p:tav>
                                      </p:tavLst>
                                    </p:anim>
                                    <p:anim calcmode="lin" valueType="num">
                                      <p:cBhvr>
                                        <p:cTn id="8" dur="1000" fill="hold"/>
                                        <p:tgtEl>
                                          <p:spTgt spid="28680"/>
                                        </p:tgtEl>
                                        <p:attrNameLst>
                                          <p:attrName>ppt_h</p:attrName>
                                        </p:attrNameLst>
                                      </p:cBhvr>
                                      <p:tavLst>
                                        <p:tav tm="0">
                                          <p:val>
                                            <p:fltVal val="0"/>
                                          </p:val>
                                        </p:tav>
                                        <p:tav tm="100000">
                                          <p:val>
                                            <p:strVal val="#ppt_h"/>
                                          </p:val>
                                        </p:tav>
                                      </p:tavLst>
                                    </p:anim>
                                    <p:anim calcmode="lin" valueType="num">
                                      <p:cBhvr>
                                        <p:cTn id="9" dur="1000" fill="hold"/>
                                        <p:tgtEl>
                                          <p:spTgt spid="28680"/>
                                        </p:tgtEl>
                                        <p:attrNameLst>
                                          <p:attrName>style.rotation</p:attrName>
                                        </p:attrNameLst>
                                      </p:cBhvr>
                                      <p:tavLst>
                                        <p:tav tm="0">
                                          <p:val>
                                            <p:fltVal val="90"/>
                                          </p:val>
                                        </p:tav>
                                        <p:tav tm="100000">
                                          <p:val>
                                            <p:fltVal val="0"/>
                                          </p:val>
                                        </p:tav>
                                      </p:tavLst>
                                    </p:anim>
                                    <p:animEffect transition="in" filter="fade">
                                      <p:cBhvr>
                                        <p:cTn id="10" dur="10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2717"/>
            <a:ext cx="9144000" cy="646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2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p:txBody>
          <a:bodyPr/>
          <a:lstStyle/>
          <a:p>
            <a:pPr eaLnBrk="1" hangingPunct="1"/>
            <a:r>
              <a:rPr lang="en-US" altLang="en-US" sz="8000" smtClean="0"/>
              <a:t>Jeroba</a:t>
            </a:r>
          </a:p>
        </p:txBody>
      </p:sp>
      <p:pic>
        <p:nvPicPr>
          <p:cNvPr id="25604" name="Picture 4" descr="jeroba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676400"/>
            <a:ext cx="7772400" cy="5181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5604"/>
                                        </p:tgtEl>
                                        <p:attrNameLst>
                                          <p:attrName>style.visibility</p:attrName>
                                        </p:attrNameLst>
                                      </p:cBhvr>
                                      <p:to>
                                        <p:strVal val="visible"/>
                                      </p:to>
                                    </p:set>
                                    <p:anim calcmode="lin" valueType="num">
                                      <p:cBhvr>
                                        <p:cTn id="7" dur="1000" fill="hold"/>
                                        <p:tgtEl>
                                          <p:spTgt spid="25604"/>
                                        </p:tgtEl>
                                        <p:attrNameLst>
                                          <p:attrName>ppt_w</p:attrName>
                                        </p:attrNameLst>
                                      </p:cBhvr>
                                      <p:tavLst>
                                        <p:tav tm="0">
                                          <p:val>
                                            <p:fltVal val="0"/>
                                          </p:val>
                                        </p:tav>
                                        <p:tav tm="100000">
                                          <p:val>
                                            <p:strVal val="#ppt_w"/>
                                          </p:val>
                                        </p:tav>
                                      </p:tavLst>
                                    </p:anim>
                                    <p:anim calcmode="lin" valueType="num">
                                      <p:cBhvr>
                                        <p:cTn id="8" dur="1000" fill="hold"/>
                                        <p:tgtEl>
                                          <p:spTgt spid="25604"/>
                                        </p:tgtEl>
                                        <p:attrNameLst>
                                          <p:attrName>ppt_h</p:attrName>
                                        </p:attrNameLst>
                                      </p:cBhvr>
                                      <p:tavLst>
                                        <p:tav tm="0">
                                          <p:val>
                                            <p:fltVal val="0"/>
                                          </p:val>
                                        </p:tav>
                                        <p:tav tm="100000">
                                          <p:val>
                                            <p:strVal val="#ppt_h"/>
                                          </p:val>
                                        </p:tav>
                                      </p:tavLst>
                                    </p:anim>
                                    <p:anim calcmode="lin" valueType="num">
                                      <p:cBhvr>
                                        <p:cTn id="9" dur="1000" fill="hold"/>
                                        <p:tgtEl>
                                          <p:spTgt spid="25604"/>
                                        </p:tgtEl>
                                        <p:attrNameLst>
                                          <p:attrName>style.rotation</p:attrName>
                                        </p:attrNameLst>
                                      </p:cBhvr>
                                      <p:tavLst>
                                        <p:tav tm="0">
                                          <p:val>
                                            <p:fltVal val="90"/>
                                          </p:val>
                                        </p:tav>
                                        <p:tav tm="100000">
                                          <p:val>
                                            <p:fltVal val="0"/>
                                          </p:val>
                                        </p:tav>
                                      </p:tavLst>
                                    </p:anim>
                                    <p:animEffect transition="in" filter="fade">
                                      <p:cBhvr>
                                        <p:cTn id="10" dur="1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lstStyle/>
          <a:p>
            <a:pPr eaLnBrk="1" hangingPunct="1"/>
            <a:r>
              <a:rPr lang="en-US" altLang="en-US" sz="8000" smtClean="0"/>
              <a:t>Desert Hedgehog</a:t>
            </a:r>
          </a:p>
        </p:txBody>
      </p:sp>
      <p:pic>
        <p:nvPicPr>
          <p:cNvPr id="35844" name="Picture 1028" descr="desert_hedgeho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863725"/>
            <a:ext cx="8686800" cy="49942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style.rotation</p:attrName>
                                        </p:attrNameLst>
                                      </p:cBhvr>
                                      <p:tavLst>
                                        <p:tav tm="0">
                                          <p:val>
                                            <p:fltVal val="90"/>
                                          </p:val>
                                        </p:tav>
                                        <p:tav tm="100000">
                                          <p:val>
                                            <p:fltVal val="0"/>
                                          </p:val>
                                        </p:tav>
                                      </p:tavLst>
                                    </p:anim>
                                    <p:animEffect transition="in" filter="fade">
                                      <p:cBhvr>
                                        <p:cTn id="10" dur="1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6386" name="Rectangle 1029"/>
          <p:cNvSpPr>
            <a:spLocks noGrp="1" noChangeArrowheads="1"/>
          </p:cNvSpPr>
          <p:nvPr>
            <p:ph type="title"/>
          </p:nvPr>
        </p:nvSpPr>
        <p:spPr/>
        <p:txBody>
          <a:bodyPr/>
          <a:lstStyle/>
          <a:p>
            <a:pPr eaLnBrk="1" hangingPunct="1"/>
            <a:r>
              <a:rPr lang="en-US" altLang="en-US" sz="8000" smtClean="0"/>
              <a:t>Monitor</a:t>
            </a:r>
          </a:p>
        </p:txBody>
      </p:sp>
      <p:pic>
        <p:nvPicPr>
          <p:cNvPr id="27652" name="Picture 1028" descr="monitor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371600"/>
            <a:ext cx="8229600" cy="5486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ppt_w</p:attrName>
                                        </p:attrNameLst>
                                      </p:cBhvr>
                                      <p:tavLst>
                                        <p:tav tm="0">
                                          <p:val>
                                            <p:fltVal val="0"/>
                                          </p:val>
                                        </p:tav>
                                        <p:tav tm="100000">
                                          <p:val>
                                            <p:strVal val="#ppt_w"/>
                                          </p:val>
                                        </p:tav>
                                      </p:tavLst>
                                    </p:anim>
                                    <p:anim calcmode="lin" valueType="num">
                                      <p:cBhvr>
                                        <p:cTn id="8" dur="1000" fill="hold"/>
                                        <p:tgtEl>
                                          <p:spTgt spid="27652"/>
                                        </p:tgtEl>
                                        <p:attrNameLst>
                                          <p:attrName>ppt_h</p:attrName>
                                        </p:attrNameLst>
                                      </p:cBhvr>
                                      <p:tavLst>
                                        <p:tav tm="0">
                                          <p:val>
                                            <p:fltVal val="0"/>
                                          </p:val>
                                        </p:tav>
                                        <p:tav tm="100000">
                                          <p:val>
                                            <p:strVal val="#ppt_h"/>
                                          </p:val>
                                        </p:tav>
                                      </p:tavLst>
                                    </p:anim>
                                    <p:anim calcmode="lin" valueType="num">
                                      <p:cBhvr>
                                        <p:cTn id="9" dur="1000" fill="hold"/>
                                        <p:tgtEl>
                                          <p:spTgt spid="27652"/>
                                        </p:tgtEl>
                                        <p:attrNameLst>
                                          <p:attrName>style.rotation</p:attrName>
                                        </p:attrNameLst>
                                      </p:cBhvr>
                                      <p:tavLst>
                                        <p:tav tm="0">
                                          <p:val>
                                            <p:fltVal val="90"/>
                                          </p:val>
                                        </p:tav>
                                        <p:tav tm="100000">
                                          <p:val>
                                            <p:fltVal val="0"/>
                                          </p:val>
                                        </p:tav>
                                      </p:tavLst>
                                    </p:anim>
                                    <p:animEffect transition="in" filter="fade">
                                      <p:cBhvr>
                                        <p:cTn id="10"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8000" smtClean="0"/>
              <a:t>Sand Cat</a:t>
            </a:r>
          </a:p>
        </p:txBody>
      </p:sp>
      <p:pic>
        <p:nvPicPr>
          <p:cNvPr id="24580" name="Picture 4" descr="sand_c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47800"/>
            <a:ext cx="9144000" cy="5257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fltVal val="0"/>
                                          </p:val>
                                        </p:tav>
                                        <p:tav tm="100000">
                                          <p:val>
                                            <p:strVal val="#ppt_w"/>
                                          </p:val>
                                        </p:tav>
                                      </p:tavLst>
                                    </p:anim>
                                    <p:anim calcmode="lin" valueType="num">
                                      <p:cBhvr>
                                        <p:cTn id="8" dur="1000" fill="hold"/>
                                        <p:tgtEl>
                                          <p:spTgt spid="24580"/>
                                        </p:tgtEl>
                                        <p:attrNameLst>
                                          <p:attrName>ppt_h</p:attrName>
                                        </p:attrNameLst>
                                      </p:cBhvr>
                                      <p:tavLst>
                                        <p:tav tm="0">
                                          <p:val>
                                            <p:fltVal val="0"/>
                                          </p:val>
                                        </p:tav>
                                        <p:tav tm="100000">
                                          <p:val>
                                            <p:strVal val="#ppt_h"/>
                                          </p:val>
                                        </p:tav>
                                      </p:tavLst>
                                    </p:anim>
                                    <p:anim calcmode="lin" valueType="num">
                                      <p:cBhvr>
                                        <p:cTn id="9" dur="1000" fill="hold"/>
                                        <p:tgtEl>
                                          <p:spTgt spid="24580"/>
                                        </p:tgtEl>
                                        <p:attrNameLst>
                                          <p:attrName>style.rotation</p:attrName>
                                        </p:attrNameLst>
                                      </p:cBhvr>
                                      <p:tavLst>
                                        <p:tav tm="0">
                                          <p:val>
                                            <p:fltVal val="90"/>
                                          </p:val>
                                        </p:tav>
                                        <p:tav tm="100000">
                                          <p:val>
                                            <p:fltVal val="0"/>
                                          </p:val>
                                        </p:tav>
                                      </p:tavLst>
                                    </p:anim>
                                    <p:animEffect transition="in" filter="fade">
                                      <p:cBhvr>
                                        <p:cTn id="10"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8000" smtClean="0"/>
              <a:t>Scarab Beetle</a:t>
            </a:r>
          </a:p>
        </p:txBody>
      </p:sp>
      <p:pic>
        <p:nvPicPr>
          <p:cNvPr id="37892" name="Picture 4" descr="scarab_beetl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00200"/>
            <a:ext cx="9144000" cy="5257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1000" fill="hold"/>
                                        <p:tgtEl>
                                          <p:spTgt spid="37892"/>
                                        </p:tgtEl>
                                        <p:attrNameLst>
                                          <p:attrName>ppt_w</p:attrName>
                                        </p:attrNameLst>
                                      </p:cBhvr>
                                      <p:tavLst>
                                        <p:tav tm="0">
                                          <p:val>
                                            <p:fltVal val="0"/>
                                          </p:val>
                                        </p:tav>
                                        <p:tav tm="100000">
                                          <p:val>
                                            <p:strVal val="#ppt_w"/>
                                          </p:val>
                                        </p:tav>
                                      </p:tavLst>
                                    </p:anim>
                                    <p:anim calcmode="lin" valueType="num">
                                      <p:cBhvr>
                                        <p:cTn id="8" dur="1000" fill="hold"/>
                                        <p:tgtEl>
                                          <p:spTgt spid="37892"/>
                                        </p:tgtEl>
                                        <p:attrNameLst>
                                          <p:attrName>ppt_h</p:attrName>
                                        </p:attrNameLst>
                                      </p:cBhvr>
                                      <p:tavLst>
                                        <p:tav tm="0">
                                          <p:val>
                                            <p:fltVal val="0"/>
                                          </p:val>
                                        </p:tav>
                                        <p:tav tm="100000">
                                          <p:val>
                                            <p:strVal val="#ppt_h"/>
                                          </p:val>
                                        </p:tav>
                                      </p:tavLst>
                                    </p:anim>
                                    <p:anim calcmode="lin" valueType="num">
                                      <p:cBhvr>
                                        <p:cTn id="9" dur="1000" fill="hold"/>
                                        <p:tgtEl>
                                          <p:spTgt spid="37892"/>
                                        </p:tgtEl>
                                        <p:attrNameLst>
                                          <p:attrName>style.rotation</p:attrName>
                                        </p:attrNameLst>
                                      </p:cBhvr>
                                      <p:tavLst>
                                        <p:tav tm="0">
                                          <p:val>
                                            <p:fltVal val="90"/>
                                          </p:val>
                                        </p:tav>
                                        <p:tav tm="100000">
                                          <p:val>
                                            <p:fltVal val="0"/>
                                          </p:val>
                                        </p:tav>
                                      </p:tavLst>
                                    </p:anim>
                                    <p:animEffect transition="in" filter="fade">
                                      <p:cBhvr>
                                        <p:cTn id="10" dur="1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accent1"/>
            </a:gs>
            <a:gs pos="39000">
              <a:schemeClr val="accent1"/>
            </a:gs>
            <a:gs pos="69000">
              <a:schemeClr val="accent1">
                <a:lumMod val="75000"/>
              </a:schemeClr>
            </a:gs>
            <a:gs pos="97000">
              <a:schemeClr val="accent1">
                <a:lumMod val="7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04384" y="5105400"/>
            <a:ext cx="7772400" cy="1362075"/>
          </a:xfrm>
        </p:spPr>
        <p:txBody>
          <a:bodyPr/>
          <a:lstStyle/>
          <a:p>
            <a:r>
              <a:rPr lang="en-US" dirty="0" smtClean="0"/>
              <a:t> human geography</a:t>
            </a:r>
            <a:endParaRPr lang="en-US" dirty="0"/>
          </a:p>
        </p:txBody>
      </p:sp>
      <p:sp>
        <p:nvSpPr>
          <p:cNvPr id="5" name="Text Placeholder 4"/>
          <p:cNvSpPr>
            <a:spLocks noGrp="1"/>
          </p:cNvSpPr>
          <p:nvPr>
            <p:ph type="body"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0" y="-22412"/>
            <a:ext cx="9144000" cy="5035296"/>
          </a:xfrm>
          <a:prstGeom prst="rect">
            <a:avLst/>
          </a:prstGeom>
        </p:spPr>
      </p:pic>
    </p:spTree>
    <p:extLst>
      <p:ext uri="{BB962C8B-B14F-4D97-AF65-F5344CB8AC3E}">
        <p14:creationId xmlns:p14="http://schemas.microsoft.com/office/powerpoint/2010/main" val="1752557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5400000"/>
        </a:gradFill>
        <a:effectLst/>
      </p:bgPr>
    </p:bg>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p:txBody>
          <a:bodyPr/>
          <a:lstStyle/>
          <a:p>
            <a:pPr eaLnBrk="1" hangingPunct="1"/>
            <a:r>
              <a:rPr lang="en-US" altLang="en-US" sz="4000" b="1" u="sng" smtClean="0"/>
              <a:t>The Fertile Crescent</a:t>
            </a:r>
            <a:br>
              <a:rPr lang="en-US" altLang="en-US" sz="4000" b="1" u="sng" smtClean="0"/>
            </a:br>
            <a:endParaRPr lang="en-US" altLang="en-US" sz="4000" b="1" u="sng" smtClean="0"/>
          </a:p>
        </p:txBody>
      </p:sp>
      <p:pic>
        <p:nvPicPr>
          <p:cNvPr id="49155" name="Picture 9" descr="603fertilecresc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71563"/>
            <a:ext cx="8077200" cy="5786437"/>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r="100000" b="100000"/>
          </a:path>
        </a:gra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4000" b="1" u="sng" smtClean="0"/>
              <a:t>The Fertile Crescent</a:t>
            </a:r>
            <a:br>
              <a:rPr lang="en-US" altLang="en-US" sz="4000" b="1" u="sng" smtClean="0"/>
            </a:br>
            <a:endParaRPr lang="en-US" altLang="en-US" sz="4000" b="1" u="sng" smtClean="0"/>
          </a:p>
        </p:txBody>
      </p:sp>
      <p:sp>
        <p:nvSpPr>
          <p:cNvPr id="69635" name="Rectangle 3"/>
          <p:cNvSpPr>
            <a:spLocks noGrp="1" noChangeArrowheads="1"/>
          </p:cNvSpPr>
          <p:nvPr>
            <p:ph type="body" idx="1"/>
          </p:nvPr>
        </p:nvSpPr>
        <p:spPr>
          <a:xfrm>
            <a:off x="457200" y="1066800"/>
            <a:ext cx="8229600" cy="5791200"/>
          </a:xfrm>
        </p:spPr>
        <p:txBody>
          <a:bodyPr/>
          <a:lstStyle/>
          <a:p>
            <a:pPr eaLnBrk="1" hangingPunct="1">
              <a:spcBef>
                <a:spcPct val="0"/>
              </a:spcBef>
              <a:buFontTx/>
              <a:buNone/>
            </a:pPr>
            <a:r>
              <a:rPr lang="en-US" altLang="en-US" smtClean="0"/>
              <a:t> *</a:t>
            </a:r>
            <a:r>
              <a:rPr lang="en-US" altLang="en-US" sz="3600" smtClean="0"/>
              <a:t>Greeks called this region Mesopotamia, which means "between the rivers." </a:t>
            </a:r>
          </a:p>
          <a:p>
            <a:pPr eaLnBrk="1" hangingPunct="1">
              <a:spcBef>
                <a:spcPct val="0"/>
              </a:spcBef>
              <a:buFontTx/>
              <a:buNone/>
            </a:pPr>
            <a:r>
              <a:rPr lang="en-US" altLang="en-US" sz="3600" smtClean="0"/>
              <a:t>*Many different civilizations developed in this small region. </a:t>
            </a:r>
          </a:p>
          <a:p>
            <a:pPr eaLnBrk="1" hangingPunct="1">
              <a:spcBef>
                <a:spcPct val="0"/>
              </a:spcBef>
              <a:buFontTx/>
              <a:buNone/>
            </a:pPr>
            <a:r>
              <a:rPr lang="en-US" altLang="en-US" sz="3600" smtClean="0"/>
              <a:t>	-First came the Sumerians, who were replaced in turn by the Assyrians and the Babylonians. </a:t>
            </a:r>
          </a:p>
          <a:p>
            <a:pPr eaLnBrk="1" hangingPunct="1">
              <a:spcBef>
                <a:spcPct val="0"/>
              </a:spcBef>
              <a:buFontTx/>
              <a:buNone/>
            </a:pPr>
            <a:r>
              <a:rPr lang="en-US" altLang="en-US" sz="3600" smtClean="0"/>
              <a:t>	-Today this land is known as 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9634"/>
                                        </p:tgtEl>
                                        <p:attrNameLst>
                                          <p:attrName>style.visibility</p:attrName>
                                        </p:attrNameLst>
                                      </p:cBhvr>
                                      <p:to>
                                        <p:strVal val="visible"/>
                                      </p:to>
                                    </p:set>
                                    <p:anim calcmode="discrete" valueType="clr">
                                      <p:cBhvr override="childStyle">
                                        <p:cTn id="7" dur="80"/>
                                        <p:tgtEl>
                                          <p:spTgt spid="696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9634"/>
                                        </p:tgtEl>
                                        <p:attrNameLst>
                                          <p:attrName>fillcolor</p:attrName>
                                        </p:attrNameLst>
                                      </p:cBhvr>
                                      <p:tavLst>
                                        <p:tav tm="0">
                                          <p:val>
                                            <p:clrVal>
                                              <a:schemeClr val="accent2"/>
                                            </p:clrVal>
                                          </p:val>
                                        </p:tav>
                                        <p:tav tm="50000">
                                          <p:val>
                                            <p:clrVal>
                                              <a:schemeClr val="hlink"/>
                                            </p:clrVal>
                                          </p:val>
                                        </p:tav>
                                      </p:tavLst>
                                    </p:anim>
                                    <p:set>
                                      <p:cBhvr>
                                        <p:cTn id="9" dur="80"/>
                                        <p:tgtEl>
                                          <p:spTgt spid="696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9635">
                                            <p:txEl>
                                              <p:pRg st="0" end="0"/>
                                            </p:txEl>
                                          </p:spTgt>
                                        </p:tgtEl>
                                        <p:attrNameLst>
                                          <p:attrName>style.visibility</p:attrName>
                                        </p:attrNameLst>
                                      </p:cBhvr>
                                      <p:to>
                                        <p:strVal val="visible"/>
                                      </p:to>
                                    </p:set>
                                    <p:anim calcmode="discrete" valueType="clr">
                                      <p:cBhvr override="childStyle">
                                        <p:cTn id="14" dur="80"/>
                                        <p:tgtEl>
                                          <p:spTgt spid="696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963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9635">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9635">
                                            <p:txEl>
                                              <p:pRg st="1" end="1"/>
                                            </p:txEl>
                                          </p:spTgt>
                                        </p:tgtEl>
                                        <p:attrNameLst>
                                          <p:attrName>style.visibility</p:attrName>
                                        </p:attrNameLst>
                                      </p:cBhvr>
                                      <p:to>
                                        <p:strVal val="visible"/>
                                      </p:to>
                                    </p:set>
                                    <p:anim calcmode="discrete" valueType="clr">
                                      <p:cBhvr override="childStyle">
                                        <p:cTn id="21" dur="80"/>
                                        <p:tgtEl>
                                          <p:spTgt spid="6963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963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69635">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9635">
                                            <p:txEl>
                                              <p:pRg st="2" end="2"/>
                                            </p:txEl>
                                          </p:spTgt>
                                        </p:tgtEl>
                                        <p:attrNameLst>
                                          <p:attrName>style.visibility</p:attrName>
                                        </p:attrNameLst>
                                      </p:cBhvr>
                                      <p:to>
                                        <p:strVal val="visible"/>
                                      </p:to>
                                    </p:set>
                                    <p:anim calcmode="discrete" valueType="clr">
                                      <p:cBhvr override="childStyle">
                                        <p:cTn id="28" dur="80"/>
                                        <p:tgtEl>
                                          <p:spTgt spid="6963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9635">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69635">
                                            <p:txEl>
                                              <p:pRg st="2" end="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69635">
                                            <p:txEl>
                                              <p:pRg st="3" end="3"/>
                                            </p:txEl>
                                          </p:spTgt>
                                        </p:tgtEl>
                                        <p:attrNameLst>
                                          <p:attrName>style.visibility</p:attrName>
                                        </p:attrNameLst>
                                      </p:cBhvr>
                                      <p:to>
                                        <p:strVal val="visible"/>
                                      </p:to>
                                    </p:set>
                                    <p:anim calcmode="discrete" valueType="clr">
                                      <p:cBhvr override="childStyle">
                                        <p:cTn id="35" dur="80"/>
                                        <p:tgtEl>
                                          <p:spTgt spid="6963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69635">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6963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94" y="214974"/>
            <a:ext cx="9117106" cy="6625098"/>
          </a:xfrm>
          <a:prstGeom prst="rect">
            <a:avLst/>
          </a:prstGeom>
        </p:spPr>
      </p:pic>
    </p:spTree>
    <p:extLst>
      <p:ext uri="{BB962C8B-B14F-4D97-AF65-F5344CB8AC3E}">
        <p14:creationId xmlns:p14="http://schemas.microsoft.com/office/powerpoint/2010/main" val="3252793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587458"/>
            <a:ext cx="9220200" cy="5538706"/>
          </a:xfrm>
          <a:prstGeom prst="rect">
            <a:avLst/>
          </a:prstGeom>
        </p:spPr>
      </p:pic>
    </p:spTree>
    <p:extLst>
      <p:ext uri="{BB962C8B-B14F-4D97-AF65-F5344CB8AC3E}">
        <p14:creationId xmlns:p14="http://schemas.microsoft.com/office/powerpoint/2010/main" val="673300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0" y="381000"/>
            <a:ext cx="9144000" cy="6032764"/>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39764"/>
            <a:ext cx="9144000" cy="5486400"/>
          </a:xfrm>
          <a:prstGeom prst="rect">
            <a:avLst/>
          </a:prstGeom>
        </p:spPr>
      </p:pic>
    </p:spTree>
    <p:extLst>
      <p:ext uri="{BB962C8B-B14F-4D97-AF65-F5344CB8AC3E}">
        <p14:creationId xmlns:p14="http://schemas.microsoft.com/office/powerpoint/2010/main" val="21678987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0"/>
            <a:ext cx="9144000" cy="6505303"/>
          </a:xfrm>
          <a:prstGeom prst="rect">
            <a:avLst/>
          </a:prstGeom>
        </p:spPr>
      </p:pic>
    </p:spTree>
    <p:extLst>
      <p:ext uri="{BB962C8B-B14F-4D97-AF65-F5344CB8AC3E}">
        <p14:creationId xmlns:p14="http://schemas.microsoft.com/office/powerpoint/2010/main" val="1990511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937" y="3048000"/>
            <a:ext cx="7772400" cy="1362075"/>
          </a:xfrm>
        </p:spPr>
        <p:txBody>
          <a:bodyPr/>
          <a:lstStyle/>
          <a:p>
            <a:pPr algn="ctr"/>
            <a:r>
              <a:rPr lang="en-US" dirty="0" smtClean="0"/>
              <a:t>Practice Maps</a:t>
            </a:r>
            <a:endParaRPr lang="en-US" dirty="0"/>
          </a:p>
        </p:txBody>
      </p:sp>
      <p:sp>
        <p:nvSpPr>
          <p:cNvPr id="3" name="Text Placeholder 2"/>
          <p:cNvSpPr>
            <a:spLocks noGrp="1"/>
          </p:cNvSpPr>
          <p:nvPr>
            <p:ph type="body" idx="1"/>
          </p:nvPr>
        </p:nvSpPr>
        <p:spPr>
          <a:xfrm>
            <a:off x="690937" y="5339884"/>
            <a:ext cx="7772400" cy="1500187"/>
          </a:xfrm>
        </p:spPr>
        <p:txBody>
          <a:bodyPr/>
          <a:lstStyle/>
          <a:p>
            <a:endParaRPr lang="en-US" dirty="0"/>
          </a:p>
        </p:txBody>
      </p:sp>
    </p:spTree>
    <p:extLst>
      <p:ext uri="{BB962C8B-B14F-4D97-AF65-F5344CB8AC3E}">
        <p14:creationId xmlns:p14="http://schemas.microsoft.com/office/powerpoint/2010/main" val="1975093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965" y="762000"/>
            <a:ext cx="9144000" cy="5417507"/>
          </a:xfrm>
          <a:prstGeom prst="rect">
            <a:avLst/>
          </a:prstGeom>
        </p:spPr>
      </p:pic>
    </p:spTree>
    <p:extLst>
      <p:ext uri="{BB962C8B-B14F-4D97-AF65-F5344CB8AC3E}">
        <p14:creationId xmlns:p14="http://schemas.microsoft.com/office/powerpoint/2010/main" val="410464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838200"/>
          </a:xfrm>
        </p:spPr>
        <p:txBody>
          <a:bodyPr/>
          <a:lstStyle/>
          <a:p>
            <a:pPr eaLnBrk="1" hangingPunct="1"/>
            <a:r>
              <a:rPr lang="en-US" altLang="en-US" sz="5400" u="sng" smtClean="0"/>
              <a:t>Sahara Desert</a:t>
            </a:r>
            <a:endParaRPr lang="en-US" altLang="en-US" sz="7200" smtClean="0"/>
          </a:p>
        </p:txBody>
      </p:sp>
      <p:pic>
        <p:nvPicPr>
          <p:cNvPr id="16388" name="Picture 4" descr="Diagonal Sa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31850"/>
            <a:ext cx="9144000" cy="6062663"/>
          </a:xfrm>
          <a:noFill/>
        </p:spPr>
      </p:pic>
      <p:sp>
        <p:nvSpPr>
          <p:cNvPr id="16390" name="Text Box 6"/>
          <p:cNvSpPr txBox="1">
            <a:spLocks noChangeArrowheads="1"/>
          </p:cNvSpPr>
          <p:nvPr/>
        </p:nvSpPr>
        <p:spPr bwMode="auto">
          <a:xfrm>
            <a:off x="3886199" y="831850"/>
            <a:ext cx="52677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r>
              <a:rPr lang="en-US" altLang="en-US" dirty="0"/>
              <a:t>The Sahara is the world’s </a:t>
            </a:r>
            <a:r>
              <a:rPr lang="en-US" altLang="en-US" dirty="0" smtClean="0"/>
              <a:t>2</a:t>
            </a:r>
            <a:r>
              <a:rPr lang="en-US" altLang="en-US" baseline="30000" dirty="0" smtClean="0"/>
              <a:t>nd</a:t>
            </a:r>
            <a:r>
              <a:rPr lang="en-US" altLang="en-US" dirty="0" smtClean="0"/>
              <a:t> largest </a:t>
            </a:r>
            <a:r>
              <a:rPr lang="en-US" altLang="en-US" dirty="0"/>
              <a:t>desert, stretching 3.5 million square miles.</a:t>
            </a:r>
          </a:p>
        </p:txBody>
      </p:sp>
      <p:sp>
        <p:nvSpPr>
          <p:cNvPr id="2" name="TextBox 1"/>
          <p:cNvSpPr txBox="1"/>
          <p:nvPr/>
        </p:nvSpPr>
        <p:spPr>
          <a:xfrm>
            <a:off x="6096000" y="3386395"/>
            <a:ext cx="2971800" cy="1323439"/>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Antarctica is the largest.</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20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6390"/>
                                        </p:tgtEl>
                                        <p:attrNameLst>
                                          <p:attrName>style.visibility</p:attrName>
                                        </p:attrNameLst>
                                      </p:cBhvr>
                                      <p:to>
                                        <p:strVal val="visible"/>
                                      </p:to>
                                    </p:set>
                                    <p:anim calcmode="discrete" valueType="clr">
                                      <p:cBhvr override="childStyle">
                                        <p:cTn id="17" dur="80"/>
                                        <p:tgtEl>
                                          <p:spTgt spid="1639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6390"/>
                                        </p:tgtEl>
                                        <p:attrNameLst>
                                          <p:attrName>fillcolor</p:attrName>
                                        </p:attrNameLst>
                                      </p:cBhvr>
                                      <p:tavLst>
                                        <p:tav tm="0">
                                          <p:val>
                                            <p:clrVal>
                                              <a:schemeClr val="accent2"/>
                                            </p:clrVal>
                                          </p:val>
                                        </p:tav>
                                        <p:tav tm="50000">
                                          <p:val>
                                            <p:clrVal>
                                              <a:schemeClr val="hlink"/>
                                            </p:clrVal>
                                          </p:val>
                                        </p:tav>
                                      </p:tavLst>
                                    </p:anim>
                                    <p:set>
                                      <p:cBhvr>
                                        <p:cTn id="19" dur="80"/>
                                        <p:tgtEl>
                                          <p:spTgt spid="16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9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Balance</Template>
  <TotalTime>734</TotalTime>
  <Words>1116</Words>
  <Application>Microsoft Office PowerPoint</Application>
  <PresentationFormat>On-screen Show (4:3)</PresentationFormat>
  <Paragraphs>166</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Default Design</vt:lpstr>
      <vt:lpstr>Atlas of North Africa and Southwest Asia</vt:lpstr>
      <vt:lpstr>Physical and Cultural Features of N. Africa &amp; S.W. Asia</vt:lpstr>
      <vt:lpstr>North Africa &amp;  the middle East</vt:lpstr>
      <vt:lpstr> Crossroads of Continents </vt:lpstr>
      <vt:lpstr>North Africa’s CLIMATES</vt:lpstr>
      <vt:lpstr>Climate</vt:lpstr>
      <vt:lpstr>PowerPoint Presentation</vt:lpstr>
      <vt:lpstr>PowerPoint Presentation</vt:lpstr>
      <vt:lpstr>Sahara Desert</vt:lpstr>
      <vt:lpstr>PowerPoint Presentation</vt:lpstr>
      <vt:lpstr>PowerPoint Presentation</vt:lpstr>
      <vt:lpstr>PowerPoint Presentation</vt:lpstr>
      <vt:lpstr>PowerPoint Presentation</vt:lpstr>
      <vt:lpstr>Sahel -Steppe region below Sahara that is spreading into a desert region.</vt:lpstr>
      <vt:lpstr>The Arabian Peninsula is mostly desert</vt:lpstr>
      <vt:lpstr>Desertification </vt:lpstr>
      <vt:lpstr>The Arabian Peninsula is primarily steppe and desert climate as well</vt:lpstr>
      <vt:lpstr>Mountains and highlands</vt:lpstr>
      <vt:lpstr>PowerPoint Presentation</vt:lpstr>
      <vt:lpstr> Atlas Mountains</vt:lpstr>
      <vt:lpstr>Atlas Mountains in Morocco</vt:lpstr>
      <vt:lpstr>PowerPoint Presentation</vt:lpstr>
      <vt:lpstr>Middle East Mountains</vt:lpstr>
      <vt:lpstr>PowerPoint Presentation</vt:lpstr>
      <vt:lpstr>Water</vt:lpstr>
      <vt:lpstr>Wadis</vt:lpstr>
      <vt:lpstr>OASES</vt:lpstr>
      <vt:lpstr>Major African Water Features</vt:lpstr>
      <vt:lpstr>PowerPoint Presentation</vt:lpstr>
      <vt:lpstr>*The Nile and its tributaries flow though nine countries.  </vt:lpstr>
      <vt:lpstr>The Nile River</vt:lpstr>
      <vt:lpstr> The Nile River flows South to North, where accumulation of sediment forms a delta.   </vt:lpstr>
      <vt:lpstr>Everyday Activities on the Nile</vt:lpstr>
      <vt:lpstr> ASWAN DAM  on the Nile River</vt:lpstr>
      <vt:lpstr>PowerPoint Presentation</vt:lpstr>
      <vt:lpstr>Positive effects of Dam</vt:lpstr>
      <vt:lpstr>Negative Effects of Dam</vt:lpstr>
      <vt:lpstr>PowerPoint Presentation</vt:lpstr>
      <vt:lpstr>Sinai Peninsulalocated between Egypt and the Arabian Peninsula</vt:lpstr>
      <vt:lpstr>Major Water Features</vt:lpstr>
      <vt:lpstr>PowerPoint Presentation</vt:lpstr>
      <vt:lpstr>PowerPoint Presentation</vt:lpstr>
      <vt:lpstr>PowerPoint Presentation</vt:lpstr>
      <vt:lpstr>Major Rivers</vt:lpstr>
      <vt:lpstr>Jordan River</vt:lpstr>
      <vt:lpstr> Major Water Features</vt:lpstr>
      <vt:lpstr>DEAD SEA</vt:lpstr>
      <vt:lpstr>Dead Sea</vt:lpstr>
      <vt:lpstr>Dead Sea Floater</vt:lpstr>
      <vt:lpstr>Strategic Water Locations</vt:lpstr>
      <vt:lpstr>Bosporus &amp; Dardanelles Straits</vt:lpstr>
      <vt:lpstr>Suez Canal </vt:lpstr>
      <vt:lpstr>PowerPoint Presentation</vt:lpstr>
      <vt:lpstr>Bab el Mandeb</vt:lpstr>
      <vt:lpstr>The Camel, the ship of the desert!</vt:lpstr>
      <vt:lpstr>I am the tip of a camel’s nose and mouth! I am very important to the camel, because my nostrils can close up completely to keep out the sand. My mouth helps the camel get the most protein and energy out of poor-quality food in the desert. By swallowing and regurgitating all day, chewing and chewing and chewing with sideways grinding motions, my special mouth pulverizes food and sucks out every last bit of nutrition.  </vt:lpstr>
      <vt:lpstr>CAMELS </vt:lpstr>
      <vt:lpstr>PowerPoint Presentation</vt:lpstr>
      <vt:lpstr>PowerPoint Presentation</vt:lpstr>
      <vt:lpstr>PowerPoint Presentation</vt:lpstr>
      <vt:lpstr>PowerPoint Presentation</vt:lpstr>
      <vt:lpstr>PowerPoint Presentation</vt:lpstr>
      <vt:lpstr>Camel in the Desert</vt:lpstr>
      <vt:lpstr>PowerPoint Presentation</vt:lpstr>
      <vt:lpstr>PowerPoint Presentation</vt:lpstr>
      <vt:lpstr>Wildlife of the Desert</vt:lpstr>
      <vt:lpstr>Horned Viper</vt:lpstr>
      <vt:lpstr>Houbara</vt:lpstr>
      <vt:lpstr>Fennec Fox</vt:lpstr>
      <vt:lpstr>Jeroba</vt:lpstr>
      <vt:lpstr>Desert Hedgehog</vt:lpstr>
      <vt:lpstr>Monitor</vt:lpstr>
      <vt:lpstr>Sand Cat</vt:lpstr>
      <vt:lpstr>Scarab Beetle</vt:lpstr>
      <vt:lpstr> human geography</vt:lpstr>
      <vt:lpstr>The Fertile Crescent </vt:lpstr>
      <vt:lpstr>The Fertile Crescent </vt:lpstr>
      <vt:lpstr>PowerPoint Presentation</vt:lpstr>
      <vt:lpstr>PowerPoint Presentation</vt:lpstr>
      <vt:lpstr>PowerPoint Presentation</vt:lpstr>
      <vt:lpstr>PowerPoint Presentation</vt:lpstr>
      <vt:lpstr>Practice Maps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Africa  and the  Middle East</dc:title>
  <dc:creator>Hillary Moyer</dc:creator>
  <cp:lastModifiedBy>Naumann, Joseph A.</cp:lastModifiedBy>
  <cp:revision>33</cp:revision>
  <cp:lastPrinted>2004-02-19T00:23:57Z</cp:lastPrinted>
  <dcterms:created xsi:type="dcterms:W3CDTF">2002-12-15T20:35:34Z</dcterms:created>
  <dcterms:modified xsi:type="dcterms:W3CDTF">2016-03-08T17:45:50Z</dcterms:modified>
</cp:coreProperties>
</file>