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2" r:id="rId8"/>
    <p:sldId id="261" r:id="rId9"/>
    <p:sldId id="266" r:id="rId10"/>
    <p:sldId id="263" r:id="rId11"/>
    <p:sldId id="264" r:id="rId12"/>
    <p:sldId id="265" r:id="rId13"/>
    <p:sldId id="274" r:id="rId14"/>
    <p:sldId id="268" r:id="rId15"/>
    <p:sldId id="272" r:id="rId16"/>
    <p:sldId id="270" r:id="rId17"/>
    <p:sldId id="281" r:id="rId18"/>
    <p:sldId id="282" r:id="rId19"/>
    <p:sldId id="271" r:id="rId20"/>
    <p:sldId id="288" r:id="rId21"/>
    <p:sldId id="273" r:id="rId22"/>
    <p:sldId id="283" r:id="rId23"/>
    <p:sldId id="287" r:id="rId24"/>
    <p:sldId id="284" r:id="rId25"/>
    <p:sldId id="285" r:id="rId26"/>
    <p:sldId id="286" r:id="rId27"/>
    <p:sldId id="289" r:id="rId28"/>
    <p:sldId id="290" r:id="rId29"/>
    <p:sldId id="291" r:id="rId30"/>
    <p:sldId id="276" r:id="rId31"/>
    <p:sldId id="277" r:id="rId32"/>
    <p:sldId id="278" r:id="rId33"/>
    <p:sldId id="279" r:id="rId34"/>
    <p:sldId id="280" r:id="rId35"/>
    <p:sldId id="275" r:id="rId36"/>
    <p:sldId id="267" r:id="rId37"/>
    <p:sldId id="269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4600"/>
  </p:normalViewPr>
  <p:slideViewPr>
    <p:cSldViewPr snapToGrid="0">
      <p:cViewPr>
        <p:scale>
          <a:sx n="116" d="100"/>
          <a:sy n="116" d="100"/>
        </p:scale>
        <p:origin x="-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02C2CE-0E77-4E63-8C58-2F7B2BC491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213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90E2531-804A-4FDB-8D2E-29AD84559D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E6AEE-4DF1-483B-8C12-AEB5FFD785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9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E3D24-9957-49C7-92B5-730E0339B9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6E4CEFE-0BD5-475C-8226-201554C938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A8BDE-642B-4FDE-89E3-4A97AD8AF0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02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ABA10-B676-44EB-81D4-6977F968BA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92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3EB04-238A-4545-A0B2-B50A7C9A73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62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3885F-AC50-4F85-A5EC-2CCE4C6BBF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70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73D29-3E0A-404E-9FE0-BECFBE066D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48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C84C4-02A8-43B0-86D7-A6BAED3DC1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8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246A2-97FE-4C5B-9724-B57FF63E41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0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361CC-5ACA-4F40-923B-14CFC87AD3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7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5DD8D-088C-412E-9E04-50ADB4EAFF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19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09335-9E75-4919-AADF-3B6B400EB0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91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F27D1-94A3-43E5-8567-7CD424E813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6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EA6DB-5E19-4E65-9F48-035B503220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6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7CDAC-E45C-493F-A3A0-60611679CE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5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3758E-276C-48B0-9567-9D96BF7A1F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47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A00CC-592A-42FE-AB44-2EEB3D4238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1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32FDF-BABC-4E85-A56C-4C58E82DEF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5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8A8B8-08A7-4E82-80C9-FAFD829DC6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8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31F01-F07F-47FE-A58C-B87C4B9F55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4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2788A12-3570-44BF-9E5B-E7AC3182612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80E88BF-5269-4B59-80C6-4396D36B103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3712" y="2130425"/>
            <a:ext cx="7717536" cy="1470025"/>
          </a:xfrm>
        </p:spPr>
        <p:txBody>
          <a:bodyPr/>
          <a:lstStyle/>
          <a:p>
            <a:r>
              <a:rPr lang="en-US" sz="6000" dirty="0" smtClean="0">
                <a:effectLst>
                  <a:glow rad="127000">
                    <a:srgbClr val="FF0000"/>
                  </a:glow>
                </a:effectLst>
              </a:rPr>
              <a:t>Russian Realm Atlas</a:t>
            </a:r>
            <a:endParaRPr lang="en-US" sz="6000" dirty="0">
              <a:effectLst>
                <a:glow rad="127000">
                  <a:srgbClr val="FF0000"/>
                </a:glow>
              </a:effectLst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219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84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80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24" y="0"/>
            <a:ext cx="862000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8957" y="274638"/>
            <a:ext cx="593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Political Divisions Within Russia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07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6" y="0"/>
            <a:ext cx="8226425" cy="1143000"/>
          </a:xfrm>
        </p:spPr>
        <p:txBody>
          <a:bodyPr/>
          <a:lstStyle/>
          <a:p>
            <a:r>
              <a:rPr lang="en-US" dirty="0" smtClean="0"/>
              <a:t>Major Cities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6913"/>
            <a:ext cx="9143999" cy="4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71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02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1378"/>
            <a:ext cx="9144000" cy="600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18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8768"/>
            <a:ext cx="914400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85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" y="0"/>
            <a:ext cx="8839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66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6626"/>
            <a:ext cx="9144000" cy="59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18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2071016"/>
          </a:xfrm>
        </p:spPr>
        <p:txBody>
          <a:bodyPr/>
          <a:lstStyle/>
          <a:p>
            <a:r>
              <a:rPr lang="en-US" dirty="0" smtClean="0"/>
              <a:t>A rate of 2.1 is zero population growth. Below that number, the population is declining, and above it, the population is increasing.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71016"/>
            <a:ext cx="9144000" cy="47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31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07165" y="16844"/>
            <a:ext cx="6316662" cy="1143000"/>
          </a:xfrm>
        </p:spPr>
        <p:txBody>
          <a:bodyPr/>
          <a:lstStyle/>
          <a:p>
            <a:r>
              <a:rPr lang="en-US" dirty="0" smtClean="0"/>
              <a:t>Major regions in Russia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9844"/>
            <a:ext cx="9144000" cy="5698156"/>
          </a:xfrm>
          <a:prstGeom prst="rect">
            <a:avLst/>
          </a:prstGeom>
        </p:spPr>
      </p:pic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7305"/>
            <a:ext cx="9144000" cy="61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28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06"/>
            <a:ext cx="9055100" cy="5376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3" y="5413772"/>
            <a:ext cx="7772400" cy="1362075"/>
          </a:xfrm>
        </p:spPr>
        <p:txBody>
          <a:bodyPr/>
          <a:lstStyle/>
          <a:p>
            <a:r>
              <a:rPr lang="en-US" dirty="0" smtClean="0"/>
              <a:t>Division within </a:t>
            </a:r>
            <a:r>
              <a:rPr lang="en-US" dirty="0" err="1" smtClean="0"/>
              <a:t>russia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15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97879" y="0"/>
            <a:ext cx="3174683" cy="3517900"/>
          </a:xfrm>
        </p:spPr>
        <p:txBody>
          <a:bodyPr/>
          <a:lstStyle/>
          <a:p>
            <a:r>
              <a:rPr lang="en-US" dirty="0" smtClean="0"/>
              <a:t>Ethnic diversity in the Transcaucasia Region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897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33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43050"/>
          </a:xfrm>
        </p:spPr>
        <p:txBody>
          <a:bodyPr/>
          <a:lstStyle/>
          <a:p>
            <a:r>
              <a:rPr lang="en-US" dirty="0" smtClean="0"/>
              <a:t>Moscow has crushed the attempt of Chechnya to separate from Russia out of the fear that this would encourage other areas to seek separation.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43051"/>
            <a:ext cx="91440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45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417638"/>
          </a:xfrm>
        </p:spPr>
        <p:txBody>
          <a:bodyPr/>
          <a:lstStyle/>
          <a:p>
            <a:r>
              <a:rPr lang="en-US" dirty="0"/>
              <a:t>Russian troops entered Chechnya in December 1994 to quash the breakaway region's independence drive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71450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00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3999" cy="1760221"/>
          </a:xfrm>
        </p:spPr>
        <p:txBody>
          <a:bodyPr/>
          <a:lstStyle/>
          <a:p>
            <a:r>
              <a:rPr lang="en-US" dirty="0" smtClean="0"/>
              <a:t>The capital of Chechnya in December, 1994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60221"/>
            <a:ext cx="9144000" cy="50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94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November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 sensitive to the possibility of secessionist sentiments, the Kremlin has made clear that it will crack down hard on any nascent movements. Putin signed a law last year that significantly expanded the possible punishment for anyone calling for a region’s secession from Russia: Article 280.1 of the Criminal Code stipulates up to five years in prison for separatist calls if they are made in a media outlet or online, including on social networks. In September, a court in </a:t>
            </a:r>
            <a:r>
              <a:rPr lang="en-US" dirty="0" err="1"/>
              <a:t>Tatarstan</a:t>
            </a:r>
            <a:r>
              <a:rPr lang="en-US" dirty="0"/>
              <a:t> sentenced activist </a:t>
            </a:r>
            <a:r>
              <a:rPr lang="en-US" dirty="0" err="1"/>
              <a:t>Rafis</a:t>
            </a:r>
            <a:r>
              <a:rPr lang="en-US" dirty="0"/>
              <a:t> </a:t>
            </a:r>
            <a:r>
              <a:rPr lang="en-US" dirty="0" err="1"/>
              <a:t>Kashapov</a:t>
            </a:r>
            <a:r>
              <a:rPr lang="en-US" dirty="0"/>
              <a:t> to three years in jail on such charges.</a:t>
            </a:r>
          </a:p>
        </p:txBody>
      </p:sp>
    </p:spTree>
    <p:extLst>
      <p:ext uri="{BB962C8B-B14F-4D97-AF65-F5344CB8AC3E}">
        <p14:creationId xmlns:p14="http://schemas.microsoft.com/office/powerpoint/2010/main" val="2746683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361"/>
          </a:xfrm>
        </p:spPr>
        <p:txBody>
          <a:bodyPr/>
          <a:lstStyle/>
          <a:p>
            <a:r>
              <a:rPr lang="en-US" dirty="0" smtClean="0"/>
              <a:t>Moscow fears that allowing one region to secede from the federation could result in this.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68361"/>
            <a:ext cx="9144000" cy="55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25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3999" cy="1565413"/>
          </a:xfrm>
        </p:spPr>
        <p:txBody>
          <a:bodyPr/>
          <a:lstStyle/>
          <a:p>
            <a:r>
              <a:rPr lang="en-US" dirty="0" smtClean="0"/>
              <a:t>If all separation movements in Europe and European Russia succeeded the map might look </a:t>
            </a:r>
            <a:r>
              <a:rPr lang="en-US" smtClean="0"/>
              <a:t>like this.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65413"/>
            <a:ext cx="9144000" cy="52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64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116887" cy="1362075"/>
          </a:xfrm>
        </p:spPr>
        <p:txBody>
          <a:bodyPr/>
          <a:lstStyle/>
          <a:p>
            <a:r>
              <a:rPr lang="en-US" dirty="0" smtClean="0"/>
              <a:t>Russian Aggressive actions and/or assistance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15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75" y="0"/>
            <a:ext cx="85724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417638"/>
          </a:xfrm>
        </p:spPr>
        <p:txBody>
          <a:bodyPr/>
          <a:lstStyle/>
          <a:p>
            <a:r>
              <a:rPr lang="en-US" dirty="0" smtClean="0"/>
              <a:t>Russia supported and assisted in the separation of Abkhazia and S. Ossetia from Georgia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40493"/>
            <a:ext cx="9144000" cy="541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2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714500"/>
          </a:xfrm>
        </p:spPr>
        <p:txBody>
          <a:bodyPr/>
          <a:lstStyle/>
          <a:p>
            <a:r>
              <a:rPr lang="en-US" dirty="0" smtClean="0"/>
              <a:t>Russia seized and annexed the Crimea and supports rebels in eastern Ukraine with both weapons and military </a:t>
            </a:r>
            <a:r>
              <a:rPr lang="en-US" dirty="0" err="1" smtClean="0"/>
              <a:t>personel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42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530" y="-1"/>
            <a:ext cx="2862470" cy="6758609"/>
          </a:xfrm>
        </p:spPr>
        <p:txBody>
          <a:bodyPr/>
          <a:lstStyle/>
          <a:p>
            <a:r>
              <a:rPr lang="en-US" dirty="0" smtClean="0"/>
              <a:t>Claiming to be bombing in Syria to defeat ISIS and “terrorists,” Russia is actually helping the dictator, Assad, and mostly bombing anti-Assad rebels.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281531" cy="68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73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Russia has sold military weapons to the government of Iran. Iran supports many of the terrorist groups in North Africa and Southwest Asia.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54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Maps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35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4988"/>
            <a:ext cx="9144000" cy="596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82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8702"/>
            <a:ext cx="9143999" cy="51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3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5097" cy="6858000"/>
          </a:xfrm>
          <a:prstGeom prst="rect">
            <a:avLst/>
          </a:prstGeom>
        </p:spPr>
      </p:pic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588912"/>
            <a:ext cx="9144000" cy="565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7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2545"/>
            <a:ext cx="9144000" cy="60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0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2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43814"/>
            <a:ext cx="9144000" cy="542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37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9173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13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1103_slide">
  <a:themeElements>
    <a:clrScheme name="Office Theme 2">
      <a:dk1>
        <a:srgbClr val="333333"/>
      </a:dk1>
      <a:lt1>
        <a:srgbClr val="FFFFFF"/>
      </a:lt1>
      <a:dk2>
        <a:srgbClr val="3366CC"/>
      </a:dk2>
      <a:lt2>
        <a:srgbClr val="FFFFFF"/>
      </a:lt2>
      <a:accent1>
        <a:srgbClr val="8ACAE6"/>
      </a:accent1>
      <a:accent2>
        <a:srgbClr val="B9B5F7"/>
      </a:accent2>
      <a:accent3>
        <a:srgbClr val="ADB8E2"/>
      </a:accent3>
      <a:accent4>
        <a:srgbClr val="DADADA"/>
      </a:accent4>
      <a:accent5>
        <a:srgbClr val="C4E1F0"/>
      </a:accent5>
      <a:accent6>
        <a:srgbClr val="A7A4E0"/>
      </a:accent6>
      <a:hlink>
        <a:srgbClr val="A6C3FF"/>
      </a:hlink>
      <a:folHlink>
        <a:srgbClr val="D9C3E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8CB2FF"/>
        </a:accent1>
        <a:accent2>
          <a:srgbClr val="AAC2F2"/>
        </a:accent2>
        <a:accent3>
          <a:srgbClr val="ADB8E2"/>
        </a:accent3>
        <a:accent4>
          <a:srgbClr val="DADADA"/>
        </a:accent4>
        <a:accent5>
          <a:srgbClr val="C5D5FF"/>
        </a:accent5>
        <a:accent6>
          <a:srgbClr val="9AB0DB"/>
        </a:accent6>
        <a:hlink>
          <a:srgbClr val="B2CCFF"/>
        </a:hlink>
        <a:folHlink>
          <a:srgbClr val="C2D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8ACAE6"/>
        </a:accent1>
        <a:accent2>
          <a:srgbClr val="B9B5F7"/>
        </a:accent2>
        <a:accent3>
          <a:srgbClr val="ADB8E2"/>
        </a:accent3>
        <a:accent4>
          <a:srgbClr val="DADADA"/>
        </a:accent4>
        <a:accent5>
          <a:srgbClr val="C4E1F0"/>
        </a:accent5>
        <a:accent6>
          <a:srgbClr val="A7A4E0"/>
        </a:accent6>
        <a:hlink>
          <a:srgbClr val="A6C3FF"/>
        </a:hlink>
        <a:folHlink>
          <a:srgbClr val="D9C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E6DAA1"/>
        </a:accent1>
        <a:accent2>
          <a:srgbClr val="A6C3FF"/>
        </a:accent2>
        <a:accent3>
          <a:srgbClr val="ADB8E2"/>
        </a:accent3>
        <a:accent4>
          <a:srgbClr val="DADADA"/>
        </a:accent4>
        <a:accent5>
          <a:srgbClr val="F0EACD"/>
        </a:accent5>
        <a:accent6>
          <a:srgbClr val="96B0E7"/>
        </a:accent6>
        <a:hlink>
          <a:srgbClr val="D6D98D"/>
        </a:hlink>
        <a:folHlink>
          <a:srgbClr val="EBD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C1D998"/>
        </a:accent1>
        <a:accent2>
          <a:srgbClr val="EDD3A6"/>
        </a:accent2>
        <a:accent3>
          <a:srgbClr val="ADB8E2"/>
        </a:accent3>
        <a:accent4>
          <a:srgbClr val="DADADA"/>
        </a:accent4>
        <a:accent5>
          <a:srgbClr val="DDE9CA"/>
        </a:accent5>
        <a:accent6>
          <a:srgbClr val="D7BF96"/>
        </a:accent6>
        <a:hlink>
          <a:srgbClr val="EBD3DE"/>
        </a:hlink>
        <a:folHlink>
          <a:srgbClr val="B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B2FF"/>
        </a:accent1>
        <a:accent2>
          <a:srgbClr val="AAC2F2"/>
        </a:accent2>
        <a:accent3>
          <a:srgbClr val="FFFFFF"/>
        </a:accent3>
        <a:accent4>
          <a:srgbClr val="000000"/>
        </a:accent4>
        <a:accent5>
          <a:srgbClr val="C5D5FF"/>
        </a:accent5>
        <a:accent6>
          <a:srgbClr val="9AB0DB"/>
        </a:accent6>
        <a:hlink>
          <a:srgbClr val="B2CCFF"/>
        </a:hlink>
        <a:folHlink>
          <a:srgbClr val="C2D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ACAE6"/>
        </a:accent1>
        <a:accent2>
          <a:srgbClr val="B9B5F7"/>
        </a:accent2>
        <a:accent3>
          <a:srgbClr val="FFFFFF"/>
        </a:accent3>
        <a:accent4>
          <a:srgbClr val="000000"/>
        </a:accent4>
        <a:accent5>
          <a:srgbClr val="C4E1F0"/>
        </a:accent5>
        <a:accent6>
          <a:srgbClr val="A7A4E0"/>
        </a:accent6>
        <a:hlink>
          <a:srgbClr val="A6C3FF"/>
        </a:hlink>
        <a:folHlink>
          <a:srgbClr val="D9C3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DAA1"/>
        </a:accent1>
        <a:accent2>
          <a:srgbClr val="A6C3FF"/>
        </a:accent2>
        <a:accent3>
          <a:srgbClr val="FFFFFF"/>
        </a:accent3>
        <a:accent4>
          <a:srgbClr val="000000"/>
        </a:accent4>
        <a:accent5>
          <a:srgbClr val="F0EACD"/>
        </a:accent5>
        <a:accent6>
          <a:srgbClr val="96B0E7"/>
        </a:accent6>
        <a:hlink>
          <a:srgbClr val="D6D98D"/>
        </a:hlink>
        <a:folHlink>
          <a:srgbClr val="EBD7C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1D998"/>
        </a:accent1>
        <a:accent2>
          <a:srgbClr val="EDD3A6"/>
        </a:accent2>
        <a:accent3>
          <a:srgbClr val="FFFFFF"/>
        </a:accent3>
        <a:accent4>
          <a:srgbClr val="000000"/>
        </a:accent4>
        <a:accent5>
          <a:srgbClr val="DDE9CA"/>
        </a:accent5>
        <a:accent6>
          <a:srgbClr val="D7BF96"/>
        </a:accent6>
        <a:hlink>
          <a:srgbClr val="EBD3DE"/>
        </a:hlink>
        <a:folHlink>
          <a:srgbClr val="B2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3366CC"/>
      </a:dk2>
      <a:lt2>
        <a:srgbClr val="FFFFFF"/>
      </a:lt2>
      <a:accent1>
        <a:srgbClr val="8ACAE6"/>
      </a:accent1>
      <a:accent2>
        <a:srgbClr val="B9B5F7"/>
      </a:accent2>
      <a:accent3>
        <a:srgbClr val="ADB8E2"/>
      </a:accent3>
      <a:accent4>
        <a:srgbClr val="DADADA"/>
      </a:accent4>
      <a:accent5>
        <a:srgbClr val="C4E1F0"/>
      </a:accent5>
      <a:accent6>
        <a:srgbClr val="A7A4E0"/>
      </a:accent6>
      <a:hlink>
        <a:srgbClr val="A6C3FF"/>
      </a:hlink>
      <a:folHlink>
        <a:srgbClr val="D9C3E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8CB2FF"/>
        </a:accent1>
        <a:accent2>
          <a:srgbClr val="AAC2F2"/>
        </a:accent2>
        <a:accent3>
          <a:srgbClr val="ADB8E2"/>
        </a:accent3>
        <a:accent4>
          <a:srgbClr val="DADADA"/>
        </a:accent4>
        <a:accent5>
          <a:srgbClr val="C5D5FF"/>
        </a:accent5>
        <a:accent6>
          <a:srgbClr val="9AB0DB"/>
        </a:accent6>
        <a:hlink>
          <a:srgbClr val="B2CCFF"/>
        </a:hlink>
        <a:folHlink>
          <a:srgbClr val="C2D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8ACAE6"/>
        </a:accent1>
        <a:accent2>
          <a:srgbClr val="B9B5F7"/>
        </a:accent2>
        <a:accent3>
          <a:srgbClr val="ADB8E2"/>
        </a:accent3>
        <a:accent4>
          <a:srgbClr val="DADADA"/>
        </a:accent4>
        <a:accent5>
          <a:srgbClr val="C4E1F0"/>
        </a:accent5>
        <a:accent6>
          <a:srgbClr val="A7A4E0"/>
        </a:accent6>
        <a:hlink>
          <a:srgbClr val="A6C3FF"/>
        </a:hlink>
        <a:folHlink>
          <a:srgbClr val="D9C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E6DAA1"/>
        </a:accent1>
        <a:accent2>
          <a:srgbClr val="A6C3FF"/>
        </a:accent2>
        <a:accent3>
          <a:srgbClr val="ADB8E2"/>
        </a:accent3>
        <a:accent4>
          <a:srgbClr val="DADADA"/>
        </a:accent4>
        <a:accent5>
          <a:srgbClr val="F0EACD"/>
        </a:accent5>
        <a:accent6>
          <a:srgbClr val="96B0E7"/>
        </a:accent6>
        <a:hlink>
          <a:srgbClr val="D6D98D"/>
        </a:hlink>
        <a:folHlink>
          <a:srgbClr val="EBD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3366CC"/>
        </a:dk2>
        <a:lt2>
          <a:srgbClr val="FFFFFF"/>
        </a:lt2>
        <a:accent1>
          <a:srgbClr val="C1D998"/>
        </a:accent1>
        <a:accent2>
          <a:srgbClr val="EDD3A6"/>
        </a:accent2>
        <a:accent3>
          <a:srgbClr val="ADB8E2"/>
        </a:accent3>
        <a:accent4>
          <a:srgbClr val="DADADA"/>
        </a:accent4>
        <a:accent5>
          <a:srgbClr val="DDE9CA"/>
        </a:accent5>
        <a:accent6>
          <a:srgbClr val="D7BF96"/>
        </a:accent6>
        <a:hlink>
          <a:srgbClr val="EBD3DE"/>
        </a:hlink>
        <a:folHlink>
          <a:srgbClr val="B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B2FF"/>
        </a:accent1>
        <a:accent2>
          <a:srgbClr val="AAC2F2"/>
        </a:accent2>
        <a:accent3>
          <a:srgbClr val="FFFFFF"/>
        </a:accent3>
        <a:accent4>
          <a:srgbClr val="000000"/>
        </a:accent4>
        <a:accent5>
          <a:srgbClr val="C5D5FF"/>
        </a:accent5>
        <a:accent6>
          <a:srgbClr val="9AB0DB"/>
        </a:accent6>
        <a:hlink>
          <a:srgbClr val="B2CCFF"/>
        </a:hlink>
        <a:folHlink>
          <a:srgbClr val="C2D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ACAE6"/>
        </a:accent1>
        <a:accent2>
          <a:srgbClr val="B9B5F7"/>
        </a:accent2>
        <a:accent3>
          <a:srgbClr val="FFFFFF"/>
        </a:accent3>
        <a:accent4>
          <a:srgbClr val="000000"/>
        </a:accent4>
        <a:accent5>
          <a:srgbClr val="C4E1F0"/>
        </a:accent5>
        <a:accent6>
          <a:srgbClr val="A7A4E0"/>
        </a:accent6>
        <a:hlink>
          <a:srgbClr val="A6C3FF"/>
        </a:hlink>
        <a:folHlink>
          <a:srgbClr val="D9C3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DAA1"/>
        </a:accent1>
        <a:accent2>
          <a:srgbClr val="A6C3FF"/>
        </a:accent2>
        <a:accent3>
          <a:srgbClr val="FFFFFF"/>
        </a:accent3>
        <a:accent4>
          <a:srgbClr val="000000"/>
        </a:accent4>
        <a:accent5>
          <a:srgbClr val="F0EACD"/>
        </a:accent5>
        <a:accent6>
          <a:srgbClr val="96B0E7"/>
        </a:accent6>
        <a:hlink>
          <a:srgbClr val="D6D98D"/>
        </a:hlink>
        <a:folHlink>
          <a:srgbClr val="EBD7C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1D998"/>
        </a:accent1>
        <a:accent2>
          <a:srgbClr val="EDD3A6"/>
        </a:accent2>
        <a:accent3>
          <a:srgbClr val="FFFFFF"/>
        </a:accent3>
        <a:accent4>
          <a:srgbClr val="000000"/>
        </a:accent4>
        <a:accent5>
          <a:srgbClr val="DDE9CA"/>
        </a:accent5>
        <a:accent6>
          <a:srgbClr val="D7BF96"/>
        </a:accent6>
        <a:hlink>
          <a:srgbClr val="EBD3DE"/>
        </a:hlink>
        <a:folHlink>
          <a:srgbClr val="B2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russia map</Template>
  <TotalTime>329</TotalTime>
  <Words>325</Words>
  <Application>Microsoft Office PowerPoint</Application>
  <PresentationFormat>On-screen Show (4:3)</PresentationFormat>
  <Paragraphs>21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ind_1103_slide</vt:lpstr>
      <vt:lpstr>1_Default Design</vt:lpstr>
      <vt:lpstr>Russian Realm Atlas</vt:lpstr>
      <vt:lpstr>Major regions in Russia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rate of 2.1 is zero population growth. Below that number, the population is declining, and above it, the population is increasing.</vt:lpstr>
      <vt:lpstr>PowerPoint Presentation</vt:lpstr>
      <vt:lpstr>Division within russia</vt:lpstr>
      <vt:lpstr>Ethnic diversity in the Transcaucasia Region</vt:lpstr>
      <vt:lpstr>Moscow has crushed the attempt of Chechnya to separate from Russia out of the fear that this would encourage other areas to seek separation.</vt:lpstr>
      <vt:lpstr>Russian troops entered Chechnya in December 1994 to quash the breakaway region's independence drive</vt:lpstr>
      <vt:lpstr>The capital of Chechnya in December, 1994</vt:lpstr>
      <vt:lpstr>12 November 2015</vt:lpstr>
      <vt:lpstr>Moscow fears that allowing one region to secede from the federation could result in this.</vt:lpstr>
      <vt:lpstr>If all separation movements in Europe and European Russia succeeded the map might look like this.</vt:lpstr>
      <vt:lpstr>Russian Aggressive actions and/or assistance</vt:lpstr>
      <vt:lpstr>Russia supported and assisted in the separation of Abkhazia and S. Ossetia from Georgia</vt:lpstr>
      <vt:lpstr>Russia seized and annexed the Crimea and supports rebels in eastern Ukraine with both weapons and military personel </vt:lpstr>
      <vt:lpstr>Claiming to be bombing in Syria to defeat ISIS and “terrorists,” Russia is actually helping the dictator, Assad, and mostly bombing anti-Assad rebels.</vt:lpstr>
      <vt:lpstr>Iran</vt:lpstr>
      <vt:lpstr>Practice Maps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 Realm Atlas</dc:title>
  <dc:creator>Joseph Naumann</dc:creator>
  <cp:lastModifiedBy>Naumann, Joseph A.</cp:lastModifiedBy>
  <cp:revision>16</cp:revision>
  <dcterms:created xsi:type="dcterms:W3CDTF">2016-02-23T01:34:24Z</dcterms:created>
  <dcterms:modified xsi:type="dcterms:W3CDTF">2016-03-07T16:46:34Z</dcterms:modified>
</cp:coreProperties>
</file>