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7"/>
  </p:notesMasterIdLst>
  <p:sldIdLst>
    <p:sldId id="256" r:id="rId2"/>
    <p:sldId id="306" r:id="rId3"/>
    <p:sldId id="303" r:id="rId4"/>
    <p:sldId id="257" r:id="rId5"/>
    <p:sldId id="339" r:id="rId6"/>
    <p:sldId id="299" r:id="rId7"/>
    <p:sldId id="340" r:id="rId8"/>
    <p:sldId id="300" r:id="rId9"/>
    <p:sldId id="315" r:id="rId10"/>
    <p:sldId id="345" r:id="rId11"/>
    <p:sldId id="301" r:id="rId12"/>
    <p:sldId id="302" r:id="rId13"/>
    <p:sldId id="313" r:id="rId14"/>
    <p:sldId id="258" r:id="rId15"/>
    <p:sldId id="295" r:id="rId16"/>
    <p:sldId id="297" r:id="rId17"/>
    <p:sldId id="401" r:id="rId18"/>
    <p:sldId id="402" r:id="rId19"/>
    <p:sldId id="298" r:id="rId20"/>
    <p:sldId id="259" r:id="rId21"/>
    <p:sldId id="266" r:id="rId22"/>
    <p:sldId id="260" r:id="rId23"/>
    <p:sldId id="262" r:id="rId24"/>
    <p:sldId id="263" r:id="rId25"/>
    <p:sldId id="264" r:id="rId26"/>
    <p:sldId id="265" r:id="rId27"/>
    <p:sldId id="279" r:id="rId28"/>
    <p:sldId id="280" r:id="rId29"/>
    <p:sldId id="267" r:id="rId30"/>
    <p:sldId id="268" r:id="rId31"/>
    <p:sldId id="314" r:id="rId32"/>
    <p:sldId id="310" r:id="rId33"/>
    <p:sldId id="269" r:id="rId34"/>
    <p:sldId id="282" r:id="rId35"/>
    <p:sldId id="341" r:id="rId36"/>
    <p:sldId id="342" r:id="rId37"/>
    <p:sldId id="312" r:id="rId38"/>
    <p:sldId id="338" r:id="rId39"/>
    <p:sldId id="283" r:id="rId40"/>
    <p:sldId id="311" r:id="rId41"/>
    <p:sldId id="296" r:id="rId42"/>
    <p:sldId id="343" r:id="rId43"/>
    <p:sldId id="344" r:id="rId44"/>
    <p:sldId id="270" r:id="rId45"/>
    <p:sldId id="281" r:id="rId46"/>
    <p:sldId id="304" r:id="rId47"/>
    <p:sldId id="305" r:id="rId48"/>
    <p:sldId id="271" r:id="rId49"/>
    <p:sldId id="272" r:id="rId50"/>
    <p:sldId id="346" r:id="rId51"/>
    <p:sldId id="284" r:id="rId52"/>
    <p:sldId id="317" r:id="rId53"/>
    <p:sldId id="326" r:id="rId54"/>
    <p:sldId id="333" r:id="rId55"/>
    <p:sldId id="336" r:id="rId56"/>
    <p:sldId id="335" r:id="rId57"/>
    <p:sldId id="285" r:id="rId58"/>
    <p:sldId id="273" r:id="rId59"/>
    <p:sldId id="274" r:id="rId60"/>
    <p:sldId id="275" r:id="rId61"/>
    <p:sldId id="286" r:id="rId62"/>
    <p:sldId id="316" r:id="rId63"/>
    <p:sldId id="330" r:id="rId64"/>
    <p:sldId id="332" r:id="rId65"/>
    <p:sldId id="331" r:id="rId66"/>
    <p:sldId id="329" r:id="rId67"/>
    <p:sldId id="318" r:id="rId68"/>
    <p:sldId id="348" r:id="rId69"/>
    <p:sldId id="347" r:id="rId70"/>
    <p:sldId id="356" r:id="rId71"/>
    <p:sldId id="325" r:id="rId72"/>
    <p:sldId id="321" r:id="rId73"/>
    <p:sldId id="320" r:id="rId74"/>
    <p:sldId id="322" r:id="rId75"/>
    <p:sldId id="327" r:id="rId76"/>
    <p:sldId id="319" r:id="rId77"/>
    <p:sldId id="328" r:id="rId78"/>
    <p:sldId id="323" r:id="rId79"/>
    <p:sldId id="334" r:id="rId80"/>
    <p:sldId id="324" r:id="rId81"/>
    <p:sldId id="337" r:id="rId82"/>
    <p:sldId id="349" r:id="rId83"/>
    <p:sldId id="287" r:id="rId84"/>
    <p:sldId id="350" r:id="rId85"/>
    <p:sldId id="351" r:id="rId86"/>
    <p:sldId id="355" r:id="rId87"/>
    <p:sldId id="353" r:id="rId88"/>
    <p:sldId id="352" r:id="rId89"/>
    <p:sldId id="354" r:id="rId90"/>
    <p:sldId id="288" r:id="rId91"/>
    <p:sldId id="276" r:id="rId92"/>
    <p:sldId id="277" r:id="rId93"/>
    <p:sldId id="376" r:id="rId94"/>
    <p:sldId id="377" r:id="rId95"/>
    <p:sldId id="278" r:id="rId96"/>
    <p:sldId id="366" r:id="rId97"/>
    <p:sldId id="365" r:id="rId98"/>
    <p:sldId id="357" r:id="rId99"/>
    <p:sldId id="358" r:id="rId100"/>
    <p:sldId id="359" r:id="rId101"/>
    <p:sldId id="373" r:id="rId102"/>
    <p:sldId id="372" r:id="rId103"/>
    <p:sldId id="369" r:id="rId104"/>
    <p:sldId id="375" r:id="rId105"/>
    <p:sldId id="364" r:id="rId106"/>
    <p:sldId id="360" r:id="rId107"/>
    <p:sldId id="361" r:id="rId108"/>
    <p:sldId id="368" r:id="rId109"/>
    <p:sldId id="370" r:id="rId110"/>
    <p:sldId id="362" r:id="rId111"/>
    <p:sldId id="374" r:id="rId112"/>
    <p:sldId id="367" r:id="rId113"/>
    <p:sldId id="379" r:id="rId114"/>
    <p:sldId id="380" r:id="rId115"/>
    <p:sldId id="381" r:id="rId116"/>
    <p:sldId id="382" r:id="rId117"/>
    <p:sldId id="289" r:id="rId118"/>
    <p:sldId id="371" r:id="rId119"/>
    <p:sldId id="378" r:id="rId120"/>
    <p:sldId id="290" r:id="rId121"/>
    <p:sldId id="385" r:id="rId122"/>
    <p:sldId id="291" r:id="rId123"/>
    <p:sldId id="383" r:id="rId124"/>
    <p:sldId id="389" r:id="rId125"/>
    <p:sldId id="390" r:id="rId126"/>
    <p:sldId id="387" r:id="rId127"/>
    <p:sldId id="388" r:id="rId128"/>
    <p:sldId id="384" r:id="rId129"/>
    <p:sldId id="292" r:id="rId130"/>
    <p:sldId id="386" r:id="rId131"/>
    <p:sldId id="293" r:id="rId132"/>
    <p:sldId id="294" r:id="rId133"/>
    <p:sldId id="391" r:id="rId134"/>
    <p:sldId id="392" r:id="rId135"/>
    <p:sldId id="393" r:id="rId136"/>
    <p:sldId id="396" r:id="rId137"/>
    <p:sldId id="394" r:id="rId138"/>
    <p:sldId id="395" r:id="rId139"/>
    <p:sldId id="397" r:id="rId140"/>
    <p:sldId id="399" r:id="rId141"/>
    <p:sldId id="398" r:id="rId142"/>
    <p:sldId id="400" r:id="rId143"/>
    <p:sldId id="307" r:id="rId144"/>
    <p:sldId id="308" r:id="rId145"/>
    <p:sldId id="309" r:id="rId1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8" autoAdjust="0"/>
    <p:restoredTop sz="94660"/>
  </p:normalViewPr>
  <p:slideViewPr>
    <p:cSldViewPr>
      <p:cViewPr>
        <p:scale>
          <a:sx n="50" d="100"/>
          <a:sy n="50" d="100"/>
        </p:scale>
        <p:origin x="1524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29DB14-C03C-4FCD-8597-7D48AD8AF0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07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2305050"/>
          </a:xfr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F42F8C8-2CAE-45B3-A8AB-F189FE37DAB2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F6774B4-6502-4F79-AF34-C378FC9742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FF873E-6DB6-414D-A48E-A44E90358260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A8573-BAC6-410E-8F04-D9CB7CDFB4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09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63F249-57E8-465E-8014-9094353B180A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4A575-9E45-4BC8-ACDB-7570FBC7D6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59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74A0E5-723C-43AC-8ECA-2D85A6F6ED26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07CAC-F9BA-442D-B8F0-43E6B206E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23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C7ABF0-9F2A-4158-818C-62080C4DB9C7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91347-E6F3-474E-B11A-29C6ADB8C1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93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265926-7DD1-49FD-AB09-056185D69C09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91363-A64E-4718-A62E-9F88F237B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61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4DA5EB-4A32-40EA-910F-5411DD7D625A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23221-3397-4757-8977-37CF829EE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74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11FEE-DBF9-4820-8720-EFAC67EC81F8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B1F25-4BFB-4843-BF16-2AF555CBFF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29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7B6E3B-FBA2-4BB3-AE33-6E05C7E13977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73CDD-4BD6-4948-9A1F-C8C7AFE4D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21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8D9152-0052-463D-A8E2-23BC84487F52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F286C-1BE8-4E52-B011-96C24AB55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4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B509C-5FA8-43E5-951E-480AB1C24E40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0BA39-47A5-4066-8F6F-77E639A16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76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1C041484-5529-4919-84E4-7C29CACAF770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453278D-FD57-463D-8B3B-606B98BFE7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43"/>
            <a:ext cx="9144000" cy="6883686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 Asia Atlas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Historical, Physical, Cultural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648749"/>
            <a:ext cx="9125857" cy="559284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3368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455" y="0"/>
            <a:ext cx="5083423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2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229" y="-7257"/>
            <a:ext cx="7908311" cy="70031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7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836" y="7257"/>
            <a:ext cx="6144164" cy="68507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0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6610603" cy="6934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3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399" y="1"/>
            <a:ext cx="644589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7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105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6" y="-29769"/>
            <a:ext cx="9172575" cy="68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106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617" y="25400"/>
            <a:ext cx="6493183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143" y="914400"/>
            <a:ext cx="8229600" cy="1143000"/>
          </a:xfrm>
        </p:spPr>
        <p:txBody>
          <a:bodyPr/>
          <a:lstStyle/>
          <a:p>
            <a:pPr algn="r"/>
            <a:r>
              <a:rPr lang="en-US" sz="4000" dirty="0" smtClean="0"/>
              <a:t>Transportation 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107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" y="-29028"/>
            <a:ext cx="5624286" cy="69066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2057400"/>
            <a:ext cx="259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Noice</a:t>
            </a:r>
            <a:r>
              <a:rPr lang="en-US" dirty="0" smtClean="0">
                <a:solidFill>
                  <a:schemeClr val="bg1"/>
                </a:solidFill>
              </a:rPr>
              <a:t> that the is a much finer network in South Korea.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108</a:t>
            </a:fld>
            <a:endParaRPr lang="en-US" altLang="en-US"/>
          </a:p>
        </p:txBody>
      </p:sp>
      <p:pic>
        <p:nvPicPr>
          <p:cNvPr id="1026" name="Picture 2" descr="http://www.lib.utexas.edu/maps/middle_east_and_asia/south_korea_pop_19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780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109</a:t>
            </a:fld>
            <a:endParaRPr lang="en-US" altLang="en-US"/>
          </a:p>
        </p:txBody>
      </p:sp>
      <p:pic>
        <p:nvPicPr>
          <p:cNvPr id="2050" name="Picture 2" descr="http://southkoreawitter.wikispaces.com/file/view/south_korea_veg_1973.jpg/173705303/800x846/south_korea_veg_19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7" y="0"/>
            <a:ext cx="6485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7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2979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0395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0"/>
            <a:ext cx="799977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6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"/>
            <a:ext cx="739404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8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4754562"/>
          </a:xfrm>
        </p:spPr>
        <p:txBody>
          <a:bodyPr/>
          <a:lstStyle/>
          <a:p>
            <a:r>
              <a:rPr lang="en-US" dirty="0" smtClean="0"/>
              <a:t>The South is more likely to attract tourists.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009" y="0"/>
            <a:ext cx="471853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6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024062"/>
          </a:xfrm>
        </p:spPr>
        <p:txBody>
          <a:bodyPr/>
          <a:lstStyle/>
          <a:p>
            <a:r>
              <a:rPr lang="en-US" smtClean="0"/>
              <a:t>Korean War has never officially ended.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The Demilitarized Zone (DMZ)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ABF0-9F2A-4158-818C-62080C4DB9C7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1347-E6F3-474E-B11A-29C6ADB8C168}" type="slidenum">
              <a:rPr lang="en-US" altLang="en-US" smtClean="0"/>
              <a:pPr/>
              <a:t>113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400" y="241981"/>
            <a:ext cx="9169400" cy="51159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4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4" y="-11792"/>
            <a:ext cx="9296400" cy="6869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8229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North’s violations of the DMZ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7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8227"/>
            <a:ext cx="9144000" cy="55864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012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52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118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" y="457200"/>
            <a:ext cx="9220200" cy="59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328862"/>
          </a:xfrm>
        </p:spPr>
        <p:txBody>
          <a:bodyPr/>
          <a:lstStyle/>
          <a:p>
            <a:r>
              <a:rPr lang="en-US" dirty="0" smtClean="0"/>
              <a:t>Taiwan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ABF0-9F2A-4158-818C-62080C4DB9C7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1347-E6F3-474E-B11A-29C6ADB8C168}" type="slidenum">
              <a:rPr lang="en-US" altLang="en-US" smtClean="0"/>
              <a:pPr/>
              <a:t>119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1449314"/>
            <a:ext cx="9154886" cy="54014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0765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" y="7257"/>
            <a:ext cx="9111487" cy="68507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08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3629"/>
            <a:ext cx="5591722" cy="68543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6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6"/>
            <a:ext cx="9144000" cy="684711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9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1" y="0"/>
            <a:ext cx="457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5799" y="0"/>
            <a:ext cx="469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258" y="464495"/>
            <a:ext cx="9151257" cy="580250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7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179700"/>
            <a:ext cx="9296400" cy="631453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3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34" r="4666" b="10320"/>
          <a:stretch/>
        </p:blipFill>
        <p:spPr>
          <a:xfrm>
            <a:off x="1523999" y="1"/>
            <a:ext cx="4973821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83" r="7924"/>
          <a:stretch/>
        </p:blipFill>
        <p:spPr>
          <a:xfrm>
            <a:off x="-21771" y="18143"/>
            <a:ext cx="4953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2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0"/>
            <a:ext cx="661012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80286" cy="68852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8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ABF0-9F2A-4158-818C-62080C4DB9C7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1347-E6F3-474E-B11A-29C6ADB8C16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58659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Mongolia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5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367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28359" cy="67214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4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9" y="859398"/>
            <a:ext cx="9140371" cy="53858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7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243"/>
            <a:ext cx="8229600" cy="722311"/>
          </a:xfrm>
        </p:spPr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4068"/>
            <a:ext cx="9144000" cy="54203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0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2831"/>
            <a:ext cx="9144000" cy="683056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3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-29029"/>
            <a:ext cx="7607677" cy="688702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6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9108"/>
            <a:ext cx="9144000" cy="47164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138</a:t>
            </a:fld>
            <a:endParaRPr lang="en-US" alt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" y="685800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 Wealth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8928"/>
            <a:ext cx="9143999" cy="45425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7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356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49942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5383"/>
            <a:ext cx="9144000" cy="706338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42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" y="0"/>
            <a:ext cx="914399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2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Density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" y="1296997"/>
            <a:ext cx="9182100" cy="49482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8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&amp; Practice Maps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ABF0-9F2A-4158-818C-62080C4DB9C7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1347-E6F3-474E-B11A-29C6ADB8C168}" type="slidenum">
              <a:rPr lang="en-US" altLang="en-US" smtClean="0"/>
              <a:pPr/>
              <a:t>143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40004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ABF0-9F2A-4158-818C-62080C4DB9C7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1347-E6F3-474E-B11A-29C6ADB8C168}" type="slidenum">
              <a:rPr lang="en-US" altLang="en-US" smtClean="0"/>
              <a:pPr/>
              <a:t>144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0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9656"/>
            <a:ext cx="9133114" cy="620557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02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36287"/>
            <a:ext cx="9133114" cy="68128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145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5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050" y="-33337"/>
            <a:ext cx="9163050" cy="68722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0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050" y="-14287"/>
            <a:ext cx="9163050" cy="68722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4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Rivers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766"/>
            <a:ext cx="9144000" cy="46774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1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508196"/>
            <a:ext cx="9172575" cy="57370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86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176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998487" cy="2971800"/>
          </a:xfrm>
        </p:spPr>
        <p:txBody>
          <a:bodyPr/>
          <a:lstStyle/>
          <a:p>
            <a:r>
              <a:rPr lang="en-US" dirty="0" smtClean="0"/>
              <a:t>Languages of China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87" y="0"/>
            <a:ext cx="6120113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0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0"/>
            <a:ext cx="9169401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0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866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102228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986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1139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991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25400"/>
            <a:ext cx="9151008" cy="6883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836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" y="0"/>
            <a:ext cx="9151257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4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10885"/>
            <a:ext cx="9133114" cy="689291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7724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9709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345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" y="500351"/>
            <a:ext cx="9107714" cy="56146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243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4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581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3" y="91281"/>
            <a:ext cx="7366882" cy="66301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129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838047"/>
            <a:ext cx="9118600" cy="53999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261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9045758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262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9709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282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1540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52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58514" cy="686888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915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60" y="18143"/>
            <a:ext cx="7510508" cy="6858000"/>
          </a:xfrm>
        </p:spPr>
      </p:pic>
    </p:spTree>
    <p:extLst>
      <p:ext uri="{BB962C8B-B14F-4D97-AF65-F5344CB8AC3E}">
        <p14:creationId xmlns:p14="http://schemas.microsoft.com/office/powerpoint/2010/main" val="1934386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2278" cy="6858000"/>
          </a:xfrm>
        </p:spPr>
      </p:pic>
    </p:spTree>
    <p:extLst>
      <p:ext uri="{BB962C8B-B14F-4D97-AF65-F5344CB8AC3E}">
        <p14:creationId xmlns:p14="http://schemas.microsoft.com/office/powerpoint/2010/main" val="3077446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43"/>
            <a:ext cx="9108409" cy="683985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894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9126-D2DA-459D-B51A-7841A001BBA9}" type="datetime1">
              <a:rPr lang="en-US" altLang="en-US"/>
              <a:pPr/>
              <a:t>3/12/2016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7AA4-7839-4FE3-A8C7-FE55746822DA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4" y="174625"/>
            <a:ext cx="8866611" cy="66833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32657"/>
            <a:ext cx="8247288" cy="68253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431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53"/>
            <a:ext cx="8763000" cy="684174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520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532645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148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43" y="0"/>
            <a:ext cx="6770636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6922" y="6245225"/>
            <a:ext cx="2133600" cy="476250"/>
          </a:xfrm>
        </p:spPr>
        <p:txBody>
          <a:bodyPr/>
          <a:lstStyle/>
          <a:p>
            <a:fld id="{1AF07CAC-F9BA-442D-B8F0-43E6B206E4BA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764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9144001" cy="6845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602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991600" cy="67662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67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" y="-7257"/>
            <a:ext cx="7961609" cy="686525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251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0"/>
            <a:ext cx="821436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632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50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45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2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84" y="33110"/>
            <a:ext cx="9206297" cy="636768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623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ABF0-9F2A-4158-818C-62080C4DB9C7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1347-E6F3-474E-B11A-29C6ADB8C16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685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86"/>
            <a:ext cx="9144000" cy="683525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784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75307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244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730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257"/>
            <a:ext cx="7199832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6940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6026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041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-122298"/>
            <a:ext cx="5334000" cy="698029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976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0"/>
            <a:ext cx="9094552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1788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66974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0840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5400"/>
            <a:ext cx="9131300" cy="6832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96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189572"/>
            <a:ext cx="9144000" cy="60919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494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859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" y="0"/>
            <a:ext cx="9102228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400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" y="7257"/>
            <a:ext cx="7677097" cy="68507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12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32439" cy="685800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029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3779"/>
            <a:ext cx="9144000" cy="55595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7113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905"/>
            <a:ext cx="8991600" cy="6856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4648200" cy="1143000"/>
          </a:xfrm>
        </p:spPr>
        <p:txBody>
          <a:bodyPr/>
          <a:lstStyle/>
          <a:p>
            <a:r>
              <a:rPr lang="en-US" dirty="0" smtClean="0"/>
              <a:t>Central Honshu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7162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59" y="42408"/>
            <a:ext cx="9151257" cy="1557791"/>
          </a:xfrm>
        </p:spPr>
        <p:txBody>
          <a:bodyPr/>
          <a:lstStyle/>
          <a:p>
            <a:r>
              <a:rPr lang="en-US" dirty="0" smtClean="0"/>
              <a:t>Historic range of the Ainu people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144" y="1600200"/>
            <a:ext cx="9162143" cy="52355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583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400"/>
            <a:ext cx="5435667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3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6" y="0"/>
            <a:ext cx="7593467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410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-25277"/>
            <a:ext cx="8624245" cy="68579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69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 rot="17821537">
            <a:off x="4876800" y="1981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Humid Continental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141583">
            <a:off x="3487057" y="407886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Humid Subtropical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587828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7411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36" y="0"/>
            <a:ext cx="85573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36" y="28575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Seasons Climates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936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310" y="0"/>
            <a:ext cx="4577743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3629"/>
            <a:ext cx="6047973" cy="68543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0483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08336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0259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6005362" cy="68543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4785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0"/>
            <a:ext cx="6799239" cy="68906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947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r="2493"/>
          <a:stretch/>
        </p:blipFill>
        <p:spPr>
          <a:xfrm>
            <a:off x="0" y="0"/>
            <a:ext cx="9144000" cy="685800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1164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0" y="1006923"/>
            <a:ext cx="9143999" cy="52056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7592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14" y="22860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" y="0"/>
            <a:ext cx="7723573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8168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39852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925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637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616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"/>
            <a:ext cx="4856175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0463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700838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6453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ABF0-9F2A-4158-818C-62080C4DB9C7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91347-E6F3-474E-B11A-29C6ADB8C168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8391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79121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6048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397916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86" y="0"/>
            <a:ext cx="4182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811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207866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85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269" y="0"/>
            <a:ext cx="3516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221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Seasons Climates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" y="2286000"/>
            <a:ext cx="9118600" cy="32295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6527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0"/>
            <a:ext cx="874744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5131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29" y="0"/>
            <a:ext cx="4416168" cy="6836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73" y="-3630"/>
            <a:ext cx="4452027" cy="6861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9916"/>
            <a:ext cx="8382000" cy="878116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Korean War Period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5592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6885"/>
            <a:ext cx="9144000" cy="432054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56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9" y="18143"/>
            <a:ext cx="8708302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0481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" y="21771"/>
            <a:ext cx="9107714" cy="684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2423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1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676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762000"/>
          </a:xfrm>
        </p:spPr>
        <p:txBody>
          <a:bodyPr/>
          <a:lstStyle/>
          <a:p>
            <a:r>
              <a:rPr lang="en-US" sz="4000" dirty="0" smtClean="0"/>
              <a:t>South Korean Government since 1948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76400"/>
            <a:ext cx="4495800" cy="4449763"/>
          </a:xfrm>
        </p:spPr>
        <p:txBody>
          <a:bodyPr/>
          <a:lstStyle/>
          <a:p>
            <a:r>
              <a:rPr lang="en-US" sz="2800" dirty="0"/>
              <a:t>South Korea's </a:t>
            </a:r>
            <a:r>
              <a:rPr lang="en-US" sz="2800" dirty="0" smtClean="0"/>
              <a:t>history </a:t>
            </a:r>
            <a:r>
              <a:rPr lang="en-US" sz="2800" dirty="0"/>
              <a:t>is marked by alternating periods of democratic and autocratic rule. Civilian governments are conventionally numbered from the First Republic of </a:t>
            </a:r>
            <a:r>
              <a:rPr lang="en-US" sz="2800" dirty="0" err="1"/>
              <a:t>Syngman</a:t>
            </a:r>
            <a:r>
              <a:rPr lang="en-US" sz="2800" dirty="0"/>
              <a:t> Rhee to the contemporary Sixth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Democratic Republic</a:t>
            </a:r>
            <a:r>
              <a:rPr lang="en-US" sz="2800" dirty="0"/>
              <a:t>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495800" cy="4602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First </a:t>
            </a:r>
            <a:r>
              <a:rPr lang="en-US" sz="2400" dirty="0"/>
              <a:t>Republic 1948–1960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Second </a:t>
            </a:r>
            <a:r>
              <a:rPr lang="en-US" sz="2400" dirty="0"/>
              <a:t>Republic 1960–1961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Military </a:t>
            </a:r>
            <a:r>
              <a:rPr lang="en-US" sz="2400" dirty="0"/>
              <a:t>rule 1961–1963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Third </a:t>
            </a:r>
            <a:r>
              <a:rPr lang="en-US" sz="2400" dirty="0"/>
              <a:t>Republic 1963–1972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Fourth </a:t>
            </a:r>
            <a:r>
              <a:rPr lang="en-US" sz="2400" dirty="0"/>
              <a:t>Republic 1972–1979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Fifth </a:t>
            </a:r>
            <a:r>
              <a:rPr lang="en-US" sz="2400" dirty="0"/>
              <a:t>Republic 1979–1987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Sixth </a:t>
            </a:r>
            <a:r>
              <a:rPr lang="en-US" sz="2400" dirty="0"/>
              <a:t>Republic 1987–present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5926-7DD1-49FD-AB09-056185D69C09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1363-A64E-4718-A62E-9F88F237BCC0}" type="slidenum">
              <a:rPr lang="en-US" altLang="en-US" smtClean="0"/>
              <a:pPr/>
              <a:t>93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North Korean Government since 1948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53340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politics of North Korea takes place within the framework of the official state philosophy, Juche, a concept created by Hwang Chang-</a:t>
            </a:r>
            <a:r>
              <a:rPr lang="en-US" sz="2800" dirty="0" err="1"/>
              <a:t>yŏp</a:t>
            </a:r>
            <a:r>
              <a:rPr lang="en-US" sz="2800" dirty="0"/>
              <a:t> and later attributed to Kim Il-sung</a:t>
            </a:r>
            <a:r>
              <a:rPr lang="en-US" sz="2800" dirty="0" smtClean="0"/>
              <a:t>. </a:t>
            </a:r>
            <a:r>
              <a:rPr lang="en-US" sz="2800" dirty="0"/>
              <a:t>In practice, North Korea functions as a one-party state under a </a:t>
            </a:r>
            <a:r>
              <a:rPr lang="en-US" sz="2800" dirty="0" smtClean="0"/>
              <a:t>totalitarian </a:t>
            </a:r>
            <a:r>
              <a:rPr lang="en-US" sz="2800" dirty="0"/>
              <a:t>family dictatorship</a:t>
            </a:r>
            <a:r>
              <a:rPr lang="en-US" sz="2800" dirty="0" smtClean="0"/>
              <a:t>, </a:t>
            </a:r>
            <a:r>
              <a:rPr lang="en-US" sz="2800" dirty="0"/>
              <a:t>described even as an absolute </a:t>
            </a:r>
            <a:r>
              <a:rPr lang="en-US" sz="2800" dirty="0" smtClean="0"/>
              <a:t>monarchy </a:t>
            </a:r>
            <a:r>
              <a:rPr lang="en-US" sz="2800" dirty="0"/>
              <a:t>with Kim Il-sung and his heirs as its rulers.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62601" y="1620264"/>
            <a:ext cx="3429000" cy="493370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91363-A64E-4718-A62E-9F88F237BCC0}" type="slidenum">
              <a:rPr lang="en-US" altLang="en-US" smtClean="0"/>
              <a:pPr/>
              <a:t>94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2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2700"/>
            <a:ext cx="9131300" cy="68707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0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-7257"/>
            <a:ext cx="6671775" cy="68652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0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-21771"/>
            <a:ext cx="5869628" cy="68797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5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33"/>
          <a:stretch/>
        </p:blipFill>
        <p:spPr>
          <a:xfrm>
            <a:off x="0" y="1125801"/>
            <a:ext cx="9144000" cy="50029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7634"/>
            <a:ext cx="5165176" cy="68503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A0E5-723C-43AC-8ECA-2D85A6F6ED26}" type="datetime1">
              <a:rPr lang="en-US" altLang="en-US" smtClean="0"/>
              <a:pPr/>
              <a:t>3/12/2016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CAC-F9BA-442D-B8F0-43E6B206E4BA}" type="slidenum">
              <a:rPr lang="en-US" altLang="en-US" smtClean="0"/>
              <a:pPr/>
              <a:t>99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4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Artist10</Template>
  <TotalTime>350</TotalTime>
  <Words>504</Words>
  <Application>Microsoft Office PowerPoint</Application>
  <PresentationFormat>On-screen Show (4:3)</PresentationFormat>
  <Paragraphs>335</Paragraphs>
  <Slides>145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48" baseType="lpstr">
      <vt:lpstr>Arial</vt:lpstr>
      <vt:lpstr>Arial Black</vt:lpstr>
      <vt:lpstr>Default Design</vt:lpstr>
      <vt:lpstr>East Asia 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Pipelines</vt:lpstr>
      <vt:lpstr>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Rivers</vt:lpstr>
      <vt:lpstr>PowerPoint Presentation</vt:lpstr>
      <vt:lpstr>Languages of 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Japan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Central Honshu</vt:lpstr>
      <vt:lpstr>Historic range of the Ainu people</vt:lpstr>
      <vt:lpstr>PowerPoint Presentation</vt:lpstr>
      <vt:lpstr>PowerPoint Presentation</vt:lpstr>
      <vt:lpstr>PowerPoint Presentation</vt:lpstr>
      <vt:lpstr>Four Seasons Climates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2011</vt:lpstr>
      <vt:lpstr>PowerPoint Presentation</vt:lpstr>
      <vt:lpstr>PowerPoint Presentation</vt:lpstr>
      <vt:lpstr>PowerPoint Presentation</vt:lpstr>
      <vt:lpstr>Korea</vt:lpstr>
      <vt:lpstr>PowerPoint Presentation</vt:lpstr>
      <vt:lpstr>PowerPoint Presentation</vt:lpstr>
      <vt:lpstr>PowerPoint Presentation</vt:lpstr>
      <vt:lpstr>Four Seasons Climates</vt:lpstr>
      <vt:lpstr>PowerPoint Presentation</vt:lpstr>
      <vt:lpstr>Korean War Period</vt:lpstr>
      <vt:lpstr>PowerPoint Presentation</vt:lpstr>
      <vt:lpstr>PowerPoint Presentation</vt:lpstr>
      <vt:lpstr>PowerPoint Presentation</vt:lpstr>
      <vt:lpstr>PowerPoint Presentation</vt:lpstr>
      <vt:lpstr>South Korean Government since 1948</vt:lpstr>
      <vt:lpstr>North Korean Government since 1948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Transportation </vt:lpstr>
      <vt:lpstr>PowerPoint Presentation</vt:lpstr>
      <vt:lpstr>PowerPoint Presentation</vt:lpstr>
      <vt:lpstr>PowerPoint Presentation</vt:lpstr>
      <vt:lpstr>PowerPoint Presentation</vt:lpstr>
      <vt:lpstr>The South is more likely to attract tourists.</vt:lpstr>
      <vt:lpstr>Korean War has never officially ended.</vt:lpstr>
      <vt:lpstr>PowerPoint Presentation</vt:lpstr>
      <vt:lpstr>North’s violations of the DMZ</vt:lpstr>
      <vt:lpstr>PowerPoint Presentation</vt:lpstr>
      <vt:lpstr>PowerPoint Presentation</vt:lpstr>
      <vt:lpstr>T</vt:lpstr>
      <vt:lpstr>Taiwan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Mongolia</vt:lpstr>
      <vt:lpstr>PowerPoint Presentation</vt:lpstr>
      <vt:lpstr>PowerPoint Presentation</vt:lpstr>
      <vt:lpstr>PowerPoint Presentation</vt:lpstr>
      <vt:lpstr>Transportation</vt:lpstr>
      <vt:lpstr>PowerPoint Presentation</vt:lpstr>
      <vt:lpstr>PowerPoint Presentation</vt:lpstr>
      <vt:lpstr>PowerPoint Presentation</vt:lpstr>
      <vt:lpstr>PowerPoint Presentation</vt:lpstr>
      <vt:lpstr>Mineral Wealth</vt:lpstr>
      <vt:lpstr>PowerPoint Presentation</vt:lpstr>
      <vt:lpstr>PowerPoint Presentation</vt:lpstr>
      <vt:lpstr>Population Density</vt:lpstr>
      <vt:lpstr>Study &amp; Practice Maps</vt:lpstr>
      <vt:lpstr>PowerPoint Presentation</vt:lpstr>
      <vt:lpstr>PowerPoint Presentation</vt:lpstr>
    </vt:vector>
  </TitlesOfParts>
  <Company>Brainy Betty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Asia Atlas</dc:title>
  <dc:creator>Joseph Naumann</dc:creator>
  <cp:lastModifiedBy>Joseph Naumann</cp:lastModifiedBy>
  <cp:revision>37</cp:revision>
  <dcterms:created xsi:type="dcterms:W3CDTF">2016-03-11T23:52:16Z</dcterms:created>
  <dcterms:modified xsi:type="dcterms:W3CDTF">2016-03-12T19:05:59Z</dcterms:modified>
</cp:coreProperties>
</file>