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00" r:id="rId2"/>
    <p:sldId id="318" r:id="rId3"/>
    <p:sldId id="307" r:id="rId4"/>
    <p:sldId id="309" r:id="rId5"/>
    <p:sldId id="308" r:id="rId6"/>
    <p:sldId id="311" r:id="rId7"/>
    <p:sldId id="312" r:id="rId8"/>
    <p:sldId id="317" r:id="rId9"/>
    <p:sldId id="257" r:id="rId10"/>
    <p:sldId id="258" r:id="rId11"/>
    <p:sldId id="259" r:id="rId12"/>
    <p:sldId id="260" r:id="rId13"/>
    <p:sldId id="261" r:id="rId14"/>
    <p:sldId id="262" r:id="rId15"/>
    <p:sldId id="263" r:id="rId16"/>
    <p:sldId id="271" r:id="rId17"/>
    <p:sldId id="264" r:id="rId18"/>
    <p:sldId id="266" r:id="rId19"/>
    <p:sldId id="306" r:id="rId20"/>
    <p:sldId id="267" r:id="rId21"/>
    <p:sldId id="268" r:id="rId22"/>
    <p:sldId id="269" r:id="rId23"/>
    <p:sldId id="301" r:id="rId24"/>
    <p:sldId id="302" r:id="rId25"/>
    <p:sldId id="270" r:id="rId26"/>
    <p:sldId id="273" r:id="rId27"/>
    <p:sldId id="274" r:id="rId28"/>
    <p:sldId id="275" r:id="rId29"/>
    <p:sldId id="276" r:id="rId30"/>
    <p:sldId id="277" r:id="rId31"/>
    <p:sldId id="278" r:id="rId32"/>
    <p:sldId id="279" r:id="rId33"/>
    <p:sldId id="280" r:id="rId34"/>
    <p:sldId id="281" r:id="rId35"/>
    <p:sldId id="319" r:id="rId36"/>
    <p:sldId id="282" r:id="rId37"/>
    <p:sldId id="283" r:id="rId38"/>
    <p:sldId id="289" r:id="rId39"/>
    <p:sldId id="320" r:id="rId40"/>
    <p:sldId id="284" r:id="rId41"/>
    <p:sldId id="286" r:id="rId42"/>
    <p:sldId id="287" r:id="rId43"/>
    <p:sldId id="304" r:id="rId44"/>
    <p:sldId id="288" r:id="rId45"/>
    <p:sldId id="290" r:id="rId46"/>
    <p:sldId id="291" r:id="rId47"/>
    <p:sldId id="292" r:id="rId48"/>
    <p:sldId id="293" r:id="rId49"/>
    <p:sldId id="294" r:id="rId50"/>
    <p:sldId id="295" r:id="rId51"/>
    <p:sldId id="296" r:id="rId52"/>
    <p:sldId id="321" r:id="rId53"/>
    <p:sldId id="325" r:id="rId54"/>
    <p:sldId id="322" r:id="rId55"/>
    <p:sldId id="324" r:id="rId56"/>
    <p:sldId id="323" r:id="rId57"/>
    <p:sldId id="326" r:id="rId58"/>
    <p:sldId id="327" r:id="rId59"/>
    <p:sldId id="328" r:id="rId60"/>
    <p:sldId id="329" r:id="rId61"/>
    <p:sldId id="330" r:id="rId62"/>
    <p:sldId id="333" r:id="rId63"/>
    <p:sldId id="331" r:id="rId64"/>
    <p:sldId id="332" r:id="rId65"/>
    <p:sldId id="334" r:id="rId66"/>
    <p:sldId id="335" r:id="rId67"/>
    <p:sldId id="303" r:id="rId68"/>
    <p:sldId id="297" r:id="rId6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32" autoAdjust="0"/>
    <p:restoredTop sz="94660"/>
  </p:normalViewPr>
  <p:slideViewPr>
    <p:cSldViewPr>
      <p:cViewPr varScale="1">
        <p:scale>
          <a:sx n="108" d="100"/>
          <a:sy n="108" d="100"/>
        </p:scale>
        <p:origin x="-11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84"/>
    </p:cViewPr>
  </p:sorterViewPr>
  <p:notesViewPr>
    <p:cSldViewPr>
      <p:cViewPr varScale="1">
        <p:scale>
          <a:sx n="77" d="100"/>
          <a:sy n="77" d="100"/>
        </p:scale>
        <p:origin x="-21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6DE31158-859B-45C6-A169-9D23AD4FA190}" type="slidenum">
              <a:rPr lang="en-US" altLang="en-US"/>
              <a:pPr/>
              <a:t>‹#›</a:t>
            </a:fld>
            <a:endParaRPr lang="en-US" altLang="en-US"/>
          </a:p>
        </p:txBody>
      </p:sp>
    </p:spTree>
    <p:extLst>
      <p:ext uri="{BB962C8B-B14F-4D97-AF65-F5344CB8AC3E}">
        <p14:creationId xmlns:p14="http://schemas.microsoft.com/office/powerpoint/2010/main" val="3397337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54C2D-5448-4EBD-B4B0-64AD3B2D5DA7}" type="slidenum">
              <a:rPr lang="en-US" altLang="en-US"/>
              <a:pPr/>
              <a:t>1</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201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824EB-34EC-46E6-AC07-20E297515746}" type="slidenum">
              <a:rPr lang="en-US" altLang="en-US"/>
              <a:pPr/>
              <a:t>2</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4266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02703-FB66-4461-97B8-5B4559F4A548}" type="slidenum">
              <a:rPr lang="en-US" altLang="en-US"/>
              <a:pPr/>
              <a:t>3</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en-US" b="1"/>
              <a:t>Rhumb line</a:t>
            </a:r>
            <a:r>
              <a:rPr lang="en-US" altLang="en-US"/>
              <a:t>—A rhumb line is a line on the surface of the Earth cutting all meridians at the same angle. A rhumb line shows true direction. Parallels and meridians, which also maintain constant true directions, may be considered special cases of the rhumb line. A rhumb line is a straight line on a Mercator projection. A straight rhumb line does not show the shortest distance between points unless the points are on the Equator or on the same meridian. A navigator can proceed between any two points along a rhumb line by maintaining a constant bearing, or compass direction. </a:t>
            </a:r>
          </a:p>
        </p:txBody>
      </p:sp>
    </p:spTree>
    <p:extLst>
      <p:ext uri="{BB962C8B-B14F-4D97-AF65-F5344CB8AC3E}">
        <p14:creationId xmlns:p14="http://schemas.microsoft.com/office/powerpoint/2010/main" val="12436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F0AF7-F914-491A-9C81-DDA6BF0BF770}" type="slidenum">
              <a:rPr lang="en-US" altLang="en-US"/>
              <a:pPr/>
              <a:t>26</a:t>
            </a:fld>
            <a:endParaRPr lang="en-US" altLang="en-US"/>
          </a:p>
        </p:txBody>
      </p:sp>
      <p:sp>
        <p:nvSpPr>
          <p:cNvPr id="21506" name="Rectangle 2"/>
          <p:cNvSpPr>
            <a:spLocks noGrp="1" noRot="1" noChangeAspect="1" noChangeArrowheads="1" noTextEdit="1"/>
          </p:cNvSpPr>
          <p:nvPr>
            <p:ph type="sldImg"/>
          </p:nvPr>
        </p:nvSpPr>
        <p:spPr>
          <a:ln w="12700" cap="flat"/>
        </p:spPr>
      </p:sp>
      <p:sp>
        <p:nvSpPr>
          <p:cNvPr id="21507" name="Rectangle 3"/>
          <p:cNvSpPr>
            <a:spLocks noGrp="1" noChangeArrowheads="1"/>
          </p:cNvSpPr>
          <p:nvPr>
            <p:ph type="body" idx="1"/>
          </p:nvPr>
        </p:nvSpPr>
        <p:spPr>
          <a:xfrm>
            <a:off x="914400" y="4343400"/>
            <a:ext cx="5029200" cy="4114800"/>
          </a:xfrm>
          <a:noFill/>
          <a:ln/>
        </p:spPr>
        <p:txBody>
          <a:bodyPr lIns="92075" tIns="46038" rIns="92075" bIns="46038"/>
          <a:lstStyle/>
          <a:p>
            <a:r>
              <a:rPr lang="en-US" altLang="en-US"/>
              <a:t>DRM</a:t>
            </a:r>
          </a:p>
        </p:txBody>
      </p:sp>
    </p:spTree>
    <p:extLst>
      <p:ext uri="{BB962C8B-B14F-4D97-AF65-F5344CB8AC3E}">
        <p14:creationId xmlns:p14="http://schemas.microsoft.com/office/powerpoint/2010/main" val="356465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7AB438-A134-4070-ABFC-9499C3829E9E}" type="slidenum">
              <a:rPr lang="en-US" altLang="en-US"/>
              <a:pPr/>
              <a:t>‹#›</a:t>
            </a:fld>
            <a:endParaRPr lang="en-US" altLang="en-US"/>
          </a:p>
        </p:txBody>
      </p:sp>
    </p:spTree>
    <p:extLst>
      <p:ext uri="{BB962C8B-B14F-4D97-AF65-F5344CB8AC3E}">
        <p14:creationId xmlns:p14="http://schemas.microsoft.com/office/powerpoint/2010/main" val="337674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E0AF14-C397-48AE-B523-443DF74A713F}" type="slidenum">
              <a:rPr lang="en-US" altLang="en-US"/>
              <a:pPr/>
              <a:t>‹#›</a:t>
            </a:fld>
            <a:endParaRPr lang="en-US" altLang="en-US"/>
          </a:p>
        </p:txBody>
      </p:sp>
    </p:spTree>
    <p:extLst>
      <p:ext uri="{BB962C8B-B14F-4D97-AF65-F5344CB8AC3E}">
        <p14:creationId xmlns:p14="http://schemas.microsoft.com/office/powerpoint/2010/main" val="237559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786E64-251D-4303-BEE3-49CA798AF06B}" type="slidenum">
              <a:rPr lang="en-US" altLang="en-US"/>
              <a:pPr/>
              <a:t>‹#›</a:t>
            </a:fld>
            <a:endParaRPr lang="en-US" altLang="en-US"/>
          </a:p>
        </p:txBody>
      </p:sp>
    </p:spTree>
    <p:extLst>
      <p:ext uri="{BB962C8B-B14F-4D97-AF65-F5344CB8AC3E}">
        <p14:creationId xmlns:p14="http://schemas.microsoft.com/office/powerpoint/2010/main" val="364278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FEC0A31-AFC0-4D08-A3E1-23AD370A1DF9}" type="slidenum">
              <a:rPr lang="en-US" altLang="en-US"/>
              <a:pPr/>
              <a:t>‹#›</a:t>
            </a:fld>
            <a:endParaRPr lang="en-US" altLang="en-US"/>
          </a:p>
        </p:txBody>
      </p:sp>
    </p:spTree>
    <p:extLst>
      <p:ext uri="{BB962C8B-B14F-4D97-AF65-F5344CB8AC3E}">
        <p14:creationId xmlns:p14="http://schemas.microsoft.com/office/powerpoint/2010/main" val="185204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28D0286-9A09-4C94-B477-1A8A32C6E438}" type="slidenum">
              <a:rPr lang="en-US" altLang="en-US"/>
              <a:pPr/>
              <a:t>‹#›</a:t>
            </a:fld>
            <a:endParaRPr lang="en-US" altLang="en-US"/>
          </a:p>
        </p:txBody>
      </p:sp>
    </p:spTree>
    <p:extLst>
      <p:ext uri="{BB962C8B-B14F-4D97-AF65-F5344CB8AC3E}">
        <p14:creationId xmlns:p14="http://schemas.microsoft.com/office/powerpoint/2010/main" val="96789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4377BD-1395-4ABD-AA5D-E18E658975E4}" type="slidenum">
              <a:rPr lang="en-US" altLang="en-US"/>
              <a:pPr/>
              <a:t>‹#›</a:t>
            </a:fld>
            <a:endParaRPr lang="en-US" altLang="en-US"/>
          </a:p>
        </p:txBody>
      </p:sp>
    </p:spTree>
    <p:extLst>
      <p:ext uri="{BB962C8B-B14F-4D97-AF65-F5344CB8AC3E}">
        <p14:creationId xmlns:p14="http://schemas.microsoft.com/office/powerpoint/2010/main" val="94865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1E57B8-79C4-4919-BCFF-F100473D8BC0}" type="slidenum">
              <a:rPr lang="en-US" altLang="en-US"/>
              <a:pPr/>
              <a:t>‹#›</a:t>
            </a:fld>
            <a:endParaRPr lang="en-US" altLang="en-US"/>
          </a:p>
        </p:txBody>
      </p:sp>
    </p:spTree>
    <p:extLst>
      <p:ext uri="{BB962C8B-B14F-4D97-AF65-F5344CB8AC3E}">
        <p14:creationId xmlns:p14="http://schemas.microsoft.com/office/powerpoint/2010/main" val="8857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AA3101-DE3F-4A8A-8946-44984180D463}" type="slidenum">
              <a:rPr lang="en-US" altLang="en-US"/>
              <a:pPr/>
              <a:t>‹#›</a:t>
            </a:fld>
            <a:endParaRPr lang="en-US" altLang="en-US"/>
          </a:p>
        </p:txBody>
      </p:sp>
    </p:spTree>
    <p:extLst>
      <p:ext uri="{BB962C8B-B14F-4D97-AF65-F5344CB8AC3E}">
        <p14:creationId xmlns:p14="http://schemas.microsoft.com/office/powerpoint/2010/main" val="396304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ECD496B-817B-43FB-B2E9-FE56F36EF6AA}" type="slidenum">
              <a:rPr lang="en-US" altLang="en-US"/>
              <a:pPr/>
              <a:t>‹#›</a:t>
            </a:fld>
            <a:endParaRPr lang="en-US" altLang="en-US"/>
          </a:p>
        </p:txBody>
      </p:sp>
    </p:spTree>
    <p:extLst>
      <p:ext uri="{BB962C8B-B14F-4D97-AF65-F5344CB8AC3E}">
        <p14:creationId xmlns:p14="http://schemas.microsoft.com/office/powerpoint/2010/main" val="37137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BFDE40D-15F9-41E9-8FEB-3BBE3748B0D8}" type="slidenum">
              <a:rPr lang="en-US" altLang="en-US"/>
              <a:pPr/>
              <a:t>‹#›</a:t>
            </a:fld>
            <a:endParaRPr lang="en-US" altLang="en-US"/>
          </a:p>
        </p:txBody>
      </p:sp>
    </p:spTree>
    <p:extLst>
      <p:ext uri="{BB962C8B-B14F-4D97-AF65-F5344CB8AC3E}">
        <p14:creationId xmlns:p14="http://schemas.microsoft.com/office/powerpoint/2010/main" val="142173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87174C9-C269-47CE-8E79-F585090CC677}" type="slidenum">
              <a:rPr lang="en-US" altLang="en-US"/>
              <a:pPr/>
              <a:t>‹#›</a:t>
            </a:fld>
            <a:endParaRPr lang="en-US" altLang="en-US"/>
          </a:p>
        </p:txBody>
      </p:sp>
    </p:spTree>
    <p:extLst>
      <p:ext uri="{BB962C8B-B14F-4D97-AF65-F5344CB8AC3E}">
        <p14:creationId xmlns:p14="http://schemas.microsoft.com/office/powerpoint/2010/main" val="421708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FBFFAA7-ADA3-4653-BB8E-C06A6E3920D6}" type="slidenum">
              <a:rPr lang="en-US" altLang="en-US"/>
              <a:pPr/>
              <a:t>‹#›</a:t>
            </a:fld>
            <a:endParaRPr lang="en-US" altLang="en-US"/>
          </a:p>
        </p:txBody>
      </p:sp>
    </p:spTree>
    <p:extLst>
      <p:ext uri="{BB962C8B-B14F-4D97-AF65-F5344CB8AC3E}">
        <p14:creationId xmlns:p14="http://schemas.microsoft.com/office/powerpoint/2010/main" val="345313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182B3F-DFBA-48B9-8D8A-4A696FFE3028}" type="slidenum">
              <a:rPr lang="en-US" altLang="en-US"/>
              <a:pPr/>
              <a:t>‹#›</a:t>
            </a:fld>
            <a:endParaRPr lang="en-US" altLang="en-US"/>
          </a:p>
        </p:txBody>
      </p:sp>
    </p:spTree>
    <p:extLst>
      <p:ext uri="{BB962C8B-B14F-4D97-AF65-F5344CB8AC3E}">
        <p14:creationId xmlns:p14="http://schemas.microsoft.com/office/powerpoint/2010/main" val="243431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F5E7092-31DC-46AC-9DE8-15AAF4E76F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9.bin"/><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8.png"/><Relationship Id="rId4" Type="http://schemas.openxmlformats.org/officeDocument/2006/relationships/image" Target="../media/image31.wmf"/></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4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erg.usgs.gov/isb/pubs/MapProjections/projections.htm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6" name="Picture 14" descr="proj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18150" y="1600200"/>
            <a:ext cx="229870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1" name="Picture 9" descr="The 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7458075" cy="4325938"/>
          </a:xfrm>
          <a:prstGeom prst="rect">
            <a:avLst/>
          </a:prstGeom>
          <a:noFill/>
          <a:extLst>
            <a:ext uri="{909E8E84-426E-40DD-AFC4-6F175D3DCCD1}">
              <a14:hiddenFill xmlns:a14="http://schemas.microsoft.com/office/drawing/2010/main">
                <a:solidFill>
                  <a:srgbClr val="FFFFFF"/>
                </a:solidFill>
              </a14:hiddenFill>
            </a:ext>
          </a:extLst>
        </p:spPr>
      </p:pic>
      <p:sp>
        <p:nvSpPr>
          <p:cNvPr id="49172" name="WordArt 20"/>
          <p:cNvSpPr>
            <a:spLocks noChangeArrowheads="1" noChangeShapeType="1" noTextEdit="1"/>
          </p:cNvSpPr>
          <p:nvPr/>
        </p:nvSpPr>
        <p:spPr bwMode="auto">
          <a:xfrm>
            <a:off x="871538" y="647700"/>
            <a:ext cx="7400925" cy="6477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rgbClr val="FF0000"/>
                </a:solidFill>
                <a:latin typeface="Arial Black" panose="020B0A04020102020204" pitchFamily="34" charset="0"/>
              </a:rPr>
              <a:t>Geodesy</a:t>
            </a:r>
            <a:r>
              <a:rPr lang="en-US" sz="3600" kern="10" dirty="0">
                <a:ln w="9525">
                  <a:solidFill>
                    <a:srgbClr val="000000"/>
                  </a:solidFill>
                  <a:round/>
                  <a:headEnd/>
                  <a:tailEnd/>
                </a:ln>
                <a:solidFill>
                  <a:srgbClr val="000000"/>
                </a:solidFill>
                <a:latin typeface="Arial Black" panose="020B0A04020102020204" pitchFamily="34" charset="0"/>
              </a:rPr>
              <a:t> </a:t>
            </a:r>
            <a:r>
              <a:rPr lang="en-US" sz="3600" kern="10" dirty="0">
                <a:ln w="9525">
                  <a:solidFill>
                    <a:srgbClr val="000000"/>
                  </a:solidFill>
                  <a:round/>
                  <a:headEnd/>
                  <a:tailEnd/>
                </a:ln>
                <a:solidFill>
                  <a:srgbClr val="FFC000"/>
                </a:solidFill>
                <a:latin typeface="Arial Black" panose="020B0A04020102020204" pitchFamily="34" charset="0"/>
              </a:rPr>
              <a:t>and</a:t>
            </a:r>
            <a:r>
              <a:rPr lang="en-US" sz="3600" kern="10" dirty="0">
                <a:ln w="9525">
                  <a:solidFill>
                    <a:srgbClr val="000000"/>
                  </a:solidFill>
                  <a:round/>
                  <a:headEnd/>
                  <a:tailEnd/>
                </a:ln>
                <a:solidFill>
                  <a:srgbClr val="000000"/>
                </a:solidFill>
                <a:latin typeface="Arial Black" panose="020B0A04020102020204" pitchFamily="34" charset="0"/>
              </a:rPr>
              <a:t> </a:t>
            </a:r>
            <a:r>
              <a:rPr lang="en-US" sz="3600" kern="10" dirty="0">
                <a:ln w="9525">
                  <a:solidFill>
                    <a:srgbClr val="000000"/>
                  </a:solidFill>
                  <a:round/>
                  <a:headEnd/>
                  <a:tailEnd/>
                </a:ln>
                <a:solidFill>
                  <a:srgbClr val="00B050"/>
                </a:solidFill>
                <a:latin typeface="Arial Black" panose="020B0A04020102020204" pitchFamily="34" charset="0"/>
              </a:rPr>
              <a:t>Map</a:t>
            </a:r>
            <a:r>
              <a:rPr lang="en-US" sz="3600" kern="10" dirty="0">
                <a:ln w="9525">
                  <a:solidFill>
                    <a:srgbClr val="000000"/>
                  </a:solidFill>
                  <a:round/>
                  <a:headEnd/>
                  <a:tailEnd/>
                </a:ln>
                <a:solidFill>
                  <a:srgbClr val="000000"/>
                </a:solidFill>
                <a:latin typeface="Arial Black" panose="020B0A04020102020204" pitchFamily="34" charset="0"/>
              </a:rPr>
              <a:t> </a:t>
            </a:r>
            <a:r>
              <a:rPr lang="en-US" sz="3600" kern="10" dirty="0">
                <a:ln w="9525">
                  <a:solidFill>
                    <a:srgbClr val="000000"/>
                  </a:solidFill>
                  <a:round/>
                  <a:headEnd/>
                  <a:tailEnd/>
                </a:ln>
                <a:solidFill>
                  <a:srgbClr val="00B0F0"/>
                </a:solidFill>
                <a:latin typeface="Arial Black" panose="020B0A04020102020204" pitchFamily="34" charset="0"/>
              </a:rPr>
              <a:t>Projections</a:t>
            </a:r>
          </a:p>
        </p:txBody>
      </p:sp>
      <p:sp>
        <p:nvSpPr>
          <p:cNvPr id="3" name="TextBox 2"/>
          <p:cNvSpPr txBox="1"/>
          <p:nvPr/>
        </p:nvSpPr>
        <p:spPr>
          <a:xfrm>
            <a:off x="381000" y="6096000"/>
            <a:ext cx="8534400" cy="369332"/>
          </a:xfrm>
          <a:prstGeom prst="rect">
            <a:avLst/>
          </a:prstGeom>
          <a:noFill/>
        </p:spPr>
        <p:txBody>
          <a:bodyPr wrap="square" rtlCol="0">
            <a:spAutoFit/>
          </a:bodyPr>
          <a:lstStyle/>
          <a:p>
            <a:pPr algn="ctr"/>
            <a:r>
              <a:rPr lang="en-US" dirty="0" smtClean="0"/>
              <a:t>Borrowed and expanded by Joe Naumann, UMSL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Types of Coordinate Systems</a:t>
            </a:r>
          </a:p>
        </p:txBody>
      </p:sp>
      <p:sp>
        <p:nvSpPr>
          <p:cNvPr id="4099" name="Rectangle 3"/>
          <p:cNvSpPr>
            <a:spLocks noGrp="1" noChangeArrowheads="1"/>
          </p:cNvSpPr>
          <p:nvPr>
            <p:ph type="body" idx="1"/>
          </p:nvPr>
        </p:nvSpPr>
        <p:spPr>
          <a:xfrm>
            <a:off x="609600" y="1828800"/>
            <a:ext cx="7772400" cy="4572000"/>
          </a:xfrm>
        </p:spPr>
        <p:txBody>
          <a:bodyPr/>
          <a:lstStyle/>
          <a:p>
            <a:r>
              <a:rPr lang="en-US" altLang="en-US" sz="2400">
                <a:solidFill>
                  <a:srgbClr val="FF3300"/>
                </a:solidFill>
              </a:rPr>
              <a:t>(1) Global Cartesian</a:t>
            </a:r>
            <a:r>
              <a:rPr lang="en-US" altLang="en-US" sz="2400"/>
              <a:t> coordinates (x,y,z):  A system for the whole earth </a:t>
            </a:r>
          </a:p>
          <a:p>
            <a:r>
              <a:rPr lang="en-US" altLang="en-US" sz="2400">
                <a:solidFill>
                  <a:srgbClr val="FF3300"/>
                </a:solidFill>
              </a:rPr>
              <a:t>(2) Geographic</a:t>
            </a:r>
            <a:r>
              <a:rPr lang="en-US" altLang="en-US" sz="2400"/>
              <a:t> coordinates (</a:t>
            </a:r>
            <a:r>
              <a:rPr lang="en-US" altLang="en-US" sz="2400">
                <a:latin typeface="Symbol" panose="05050102010706020507" pitchFamily="18" charset="2"/>
              </a:rPr>
              <a:t>f, l</a:t>
            </a:r>
            <a:r>
              <a:rPr lang="en-US" altLang="en-US" sz="2400"/>
              <a:t>, z) </a:t>
            </a:r>
          </a:p>
          <a:p>
            <a:r>
              <a:rPr lang="en-US" altLang="en-US" sz="2400">
                <a:solidFill>
                  <a:srgbClr val="FF3300"/>
                </a:solidFill>
              </a:rPr>
              <a:t>(3) Projected</a:t>
            </a:r>
            <a:r>
              <a:rPr lang="en-US" altLang="en-US" sz="2400"/>
              <a:t> coordinates (x, y, z) on a local area of the earth’s surface</a:t>
            </a:r>
          </a:p>
          <a:p>
            <a:endParaRPr lang="en-US" altLang="en-US" sz="2400"/>
          </a:p>
          <a:p>
            <a:pPr>
              <a:buFontTx/>
              <a:buNone/>
            </a:pPr>
            <a:endParaRPr lang="en-US" altLang="en-US" sz="2400"/>
          </a:p>
          <a:p>
            <a:r>
              <a:rPr lang="en-US" altLang="en-US" sz="2400"/>
              <a:t>The z-coordinate in (1) and (3) is defined </a:t>
            </a:r>
            <a:r>
              <a:rPr lang="en-US" altLang="en-US" sz="2400">
                <a:solidFill>
                  <a:srgbClr val="FF3300"/>
                </a:solidFill>
              </a:rPr>
              <a:t>geometrically</a:t>
            </a:r>
            <a:r>
              <a:rPr lang="en-US" altLang="en-US" sz="2400"/>
              <a:t>; in (2) the z-coordinate is defined </a:t>
            </a:r>
            <a:r>
              <a:rPr lang="en-US" altLang="en-US" sz="2400">
                <a:solidFill>
                  <a:srgbClr val="FF3300"/>
                </a:solidFill>
              </a:rPr>
              <a:t>gravitationally</a:t>
            </a:r>
            <a:endParaRPr lang="en-US"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609600"/>
            <a:ext cx="8610600" cy="1143000"/>
          </a:xfrm>
        </p:spPr>
        <p:txBody>
          <a:bodyPr/>
          <a:lstStyle/>
          <a:p>
            <a:r>
              <a:rPr lang="en-US" altLang="en-US">
                <a:solidFill>
                  <a:srgbClr val="FF3300"/>
                </a:solidFill>
              </a:rPr>
              <a:t>Global Cartesian</a:t>
            </a:r>
            <a:r>
              <a:rPr lang="en-US" altLang="en-US"/>
              <a:t> Coordinates (x,y,z)</a:t>
            </a:r>
          </a:p>
        </p:txBody>
      </p:sp>
      <p:grpSp>
        <p:nvGrpSpPr>
          <p:cNvPr id="5123" name="Group 3"/>
          <p:cNvGrpSpPr>
            <a:grpSpLocks/>
          </p:cNvGrpSpPr>
          <p:nvPr/>
        </p:nvGrpSpPr>
        <p:grpSpPr bwMode="auto">
          <a:xfrm>
            <a:off x="1905000" y="1828800"/>
            <a:ext cx="5497513" cy="3790950"/>
            <a:chOff x="1200" y="1152"/>
            <a:chExt cx="3463" cy="2388"/>
          </a:xfrm>
        </p:grpSpPr>
        <p:sp>
          <p:nvSpPr>
            <p:cNvPr id="5124" name="Arc 4"/>
            <p:cNvSpPr>
              <a:spLocks/>
            </p:cNvSpPr>
            <p:nvPr/>
          </p:nvSpPr>
          <p:spPr bwMode="auto">
            <a:xfrm>
              <a:off x="2503" y="1752"/>
              <a:ext cx="415" cy="1778"/>
            </a:xfrm>
            <a:custGeom>
              <a:avLst/>
              <a:gdLst>
                <a:gd name="G0" fmla="+- 21600 0 0"/>
                <a:gd name="G1" fmla="+- 21600 0 0"/>
                <a:gd name="G2" fmla="+- 21600 0 0"/>
                <a:gd name="T0" fmla="*/ 19484 w 21600"/>
                <a:gd name="T1" fmla="*/ 43096 h 43096"/>
                <a:gd name="T2" fmla="*/ 21487 w 21600"/>
                <a:gd name="T3" fmla="*/ 0 h 43096"/>
                <a:gd name="T4" fmla="*/ 21600 w 21600"/>
                <a:gd name="T5" fmla="*/ 21600 h 43096"/>
              </a:gdLst>
              <a:ahLst/>
              <a:cxnLst>
                <a:cxn ang="0">
                  <a:pos x="T0" y="T1"/>
                </a:cxn>
                <a:cxn ang="0">
                  <a:pos x="T2" y="T3"/>
                </a:cxn>
                <a:cxn ang="0">
                  <a:pos x="T4" y="T5"/>
                </a:cxn>
              </a:cxnLst>
              <a:rect l="0" t="0" r="r" b="b"/>
              <a:pathLst>
                <a:path w="21600" h="43096" fill="none" extrusionOk="0">
                  <a:moveTo>
                    <a:pt x="19483" y="43096"/>
                  </a:moveTo>
                  <a:cubicBezTo>
                    <a:pt x="8427" y="42007"/>
                    <a:pt x="0" y="32709"/>
                    <a:pt x="0" y="21600"/>
                  </a:cubicBezTo>
                  <a:cubicBezTo>
                    <a:pt x="0" y="9714"/>
                    <a:pt x="9601" y="62"/>
                    <a:pt x="21487" y="0"/>
                  </a:cubicBezTo>
                </a:path>
                <a:path w="21600" h="43096" stroke="0" extrusionOk="0">
                  <a:moveTo>
                    <a:pt x="19483" y="43096"/>
                  </a:moveTo>
                  <a:cubicBezTo>
                    <a:pt x="8427" y="42007"/>
                    <a:pt x="0" y="32709"/>
                    <a:pt x="0" y="21600"/>
                  </a:cubicBezTo>
                  <a:cubicBezTo>
                    <a:pt x="0" y="9714"/>
                    <a:pt x="9601" y="62"/>
                    <a:pt x="21487" y="0"/>
                  </a:cubicBezTo>
                  <a:lnTo>
                    <a:pt x="2160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1875" y="1744"/>
              <a:ext cx="2079" cy="17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Line 6"/>
            <p:cNvSpPr>
              <a:spLocks noChangeShapeType="1"/>
            </p:cNvSpPr>
            <p:nvPr/>
          </p:nvSpPr>
          <p:spPr bwMode="auto">
            <a:xfrm>
              <a:off x="1875" y="2639"/>
              <a:ext cx="10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Text Box 7"/>
            <p:cNvSpPr txBox="1">
              <a:spLocks noChangeArrowheads="1"/>
            </p:cNvSpPr>
            <p:nvPr/>
          </p:nvSpPr>
          <p:spPr bwMode="auto">
            <a:xfrm>
              <a:off x="2924" y="2328"/>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0">
                  <a:cs typeface="Times New Roman" panose="02020603050405020304" pitchFamily="18" charset="0"/>
                </a:rPr>
                <a:t>O</a:t>
              </a:r>
              <a:endParaRPr lang="en-US" altLang="en-US" sz="2800" b="0">
                <a:latin typeface="Times New Roman" panose="02020603050405020304" pitchFamily="18" charset="0"/>
                <a:cs typeface="Times New Roman" panose="02020603050405020304" pitchFamily="18" charset="0"/>
              </a:endParaRPr>
            </a:p>
          </p:txBody>
        </p:sp>
        <p:sp>
          <p:nvSpPr>
            <p:cNvPr id="5128" name="Text Box 8"/>
            <p:cNvSpPr txBox="1">
              <a:spLocks noChangeArrowheads="1"/>
            </p:cNvSpPr>
            <p:nvPr/>
          </p:nvSpPr>
          <p:spPr bwMode="auto">
            <a:xfrm>
              <a:off x="1594" y="2948"/>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a:solidFill>
                    <a:schemeClr val="accent2"/>
                  </a:solidFill>
                  <a:cs typeface="Times New Roman" panose="02020603050405020304" pitchFamily="18" charset="0"/>
                </a:rPr>
                <a:t>X</a:t>
              </a:r>
              <a:endParaRPr lang="en-US" altLang="en-US" sz="2800" b="0">
                <a:latin typeface="Times New Roman" panose="02020603050405020304" pitchFamily="18" charset="0"/>
                <a:cs typeface="Times New Roman" panose="02020603050405020304" pitchFamily="18" charset="0"/>
              </a:endParaRPr>
            </a:p>
          </p:txBody>
        </p:sp>
        <p:sp>
          <p:nvSpPr>
            <p:cNvPr id="5129" name="Text Box 9"/>
            <p:cNvSpPr txBox="1">
              <a:spLocks noChangeArrowheads="1"/>
            </p:cNvSpPr>
            <p:nvPr/>
          </p:nvSpPr>
          <p:spPr bwMode="auto">
            <a:xfrm>
              <a:off x="2906" y="1152"/>
              <a:ext cx="2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a:solidFill>
                    <a:schemeClr val="accent2"/>
                  </a:solidFill>
                  <a:cs typeface="Times New Roman" panose="02020603050405020304" pitchFamily="18" charset="0"/>
                </a:rPr>
                <a:t>Z</a:t>
              </a:r>
              <a:endParaRPr lang="en-US" altLang="en-US" sz="2800" b="0">
                <a:latin typeface="Times New Roman" panose="02020603050405020304" pitchFamily="18" charset="0"/>
                <a:cs typeface="Times New Roman" panose="02020603050405020304" pitchFamily="18" charset="0"/>
              </a:endParaRPr>
            </a:p>
          </p:txBody>
        </p:sp>
        <p:sp>
          <p:nvSpPr>
            <p:cNvPr id="5130" name="Text Box 10"/>
            <p:cNvSpPr txBox="1">
              <a:spLocks noChangeArrowheads="1"/>
            </p:cNvSpPr>
            <p:nvPr/>
          </p:nvSpPr>
          <p:spPr bwMode="auto">
            <a:xfrm>
              <a:off x="4206" y="2476"/>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a:solidFill>
                    <a:schemeClr val="accent2"/>
                  </a:solidFill>
                  <a:cs typeface="Times New Roman" panose="02020603050405020304" pitchFamily="18" charset="0"/>
                </a:rPr>
                <a:t>Y</a:t>
              </a:r>
              <a:endParaRPr lang="en-US" altLang="en-US" sz="2800" b="0">
                <a:latin typeface="Times New Roman" panose="02020603050405020304" pitchFamily="18" charset="0"/>
                <a:cs typeface="Times New Roman" panose="02020603050405020304" pitchFamily="18" charset="0"/>
              </a:endParaRPr>
            </a:p>
          </p:txBody>
        </p:sp>
        <p:sp>
          <p:nvSpPr>
            <p:cNvPr id="5131" name="Line 11"/>
            <p:cNvSpPr>
              <a:spLocks noChangeShapeType="1"/>
            </p:cNvSpPr>
            <p:nvPr/>
          </p:nvSpPr>
          <p:spPr bwMode="auto">
            <a:xfrm flipH="1">
              <a:off x="1841" y="2639"/>
              <a:ext cx="1074" cy="37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Arc 12"/>
            <p:cNvSpPr>
              <a:spLocks/>
            </p:cNvSpPr>
            <p:nvPr/>
          </p:nvSpPr>
          <p:spPr bwMode="auto">
            <a:xfrm>
              <a:off x="1880" y="2493"/>
              <a:ext cx="2066" cy="149"/>
            </a:xfrm>
            <a:custGeom>
              <a:avLst/>
              <a:gdLst>
                <a:gd name="G0" fmla="+- 21531 0 0"/>
                <a:gd name="G1" fmla="+- 21600 0 0"/>
                <a:gd name="G2" fmla="+- 21600 0 0"/>
                <a:gd name="T0" fmla="*/ 0 w 42925"/>
                <a:gd name="T1" fmla="*/ 19879 h 21600"/>
                <a:gd name="T2" fmla="*/ 42925 w 42925"/>
                <a:gd name="T3" fmla="*/ 18623 h 21600"/>
                <a:gd name="T4" fmla="*/ 21531 w 42925"/>
                <a:gd name="T5" fmla="*/ 21600 h 21600"/>
              </a:gdLst>
              <a:ahLst/>
              <a:cxnLst>
                <a:cxn ang="0">
                  <a:pos x="T0" y="T1"/>
                </a:cxn>
                <a:cxn ang="0">
                  <a:pos x="T2" y="T3"/>
                </a:cxn>
                <a:cxn ang="0">
                  <a:pos x="T4" y="T5"/>
                </a:cxn>
              </a:cxnLst>
              <a:rect l="0" t="0" r="r" b="b"/>
              <a:pathLst>
                <a:path w="42925" h="21600" fill="none" extrusionOk="0">
                  <a:moveTo>
                    <a:pt x="-1" y="19878"/>
                  </a:moveTo>
                  <a:cubicBezTo>
                    <a:pt x="896" y="8652"/>
                    <a:pt x="10269" y="0"/>
                    <a:pt x="21531" y="0"/>
                  </a:cubicBezTo>
                  <a:cubicBezTo>
                    <a:pt x="32310" y="0"/>
                    <a:pt x="41439" y="7946"/>
                    <a:pt x="42924" y="18623"/>
                  </a:cubicBezTo>
                </a:path>
                <a:path w="42925" h="21600" stroke="0" extrusionOk="0">
                  <a:moveTo>
                    <a:pt x="-1" y="19878"/>
                  </a:moveTo>
                  <a:cubicBezTo>
                    <a:pt x="896" y="8652"/>
                    <a:pt x="10269" y="0"/>
                    <a:pt x="21531" y="0"/>
                  </a:cubicBezTo>
                  <a:cubicBezTo>
                    <a:pt x="32310" y="0"/>
                    <a:pt x="41439" y="7946"/>
                    <a:pt x="42924" y="18623"/>
                  </a:cubicBezTo>
                  <a:lnTo>
                    <a:pt x="21531" y="21600"/>
                  </a:lnTo>
                  <a:close/>
                </a:path>
              </a:pathLst>
            </a:cu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Arc 13"/>
            <p:cNvSpPr>
              <a:spLocks/>
            </p:cNvSpPr>
            <p:nvPr/>
          </p:nvSpPr>
          <p:spPr bwMode="auto">
            <a:xfrm>
              <a:off x="2913" y="1746"/>
              <a:ext cx="415" cy="1786"/>
            </a:xfrm>
            <a:custGeom>
              <a:avLst/>
              <a:gdLst>
                <a:gd name="G0" fmla="+- 0 0 0"/>
                <a:gd name="G1" fmla="+- 21600 0 0"/>
                <a:gd name="G2" fmla="+- 21600 0 0"/>
                <a:gd name="T0" fmla="*/ 76 w 21600"/>
                <a:gd name="T1" fmla="*/ 0 h 43183"/>
                <a:gd name="T2" fmla="*/ 851 w 21600"/>
                <a:gd name="T3" fmla="*/ 43183 h 43183"/>
                <a:gd name="T4" fmla="*/ 0 w 21600"/>
                <a:gd name="T5" fmla="*/ 21600 h 43183"/>
              </a:gdLst>
              <a:ahLst/>
              <a:cxnLst>
                <a:cxn ang="0">
                  <a:pos x="T0" y="T1"/>
                </a:cxn>
                <a:cxn ang="0">
                  <a:pos x="T2" y="T3"/>
                </a:cxn>
                <a:cxn ang="0">
                  <a:pos x="T4" y="T5"/>
                </a:cxn>
              </a:cxnLst>
              <a:rect l="0" t="0" r="r" b="b"/>
              <a:pathLst>
                <a:path w="21600" h="43183" fill="none" extrusionOk="0">
                  <a:moveTo>
                    <a:pt x="75" y="0"/>
                  </a:moveTo>
                  <a:cubicBezTo>
                    <a:pt x="11975" y="42"/>
                    <a:pt x="21600" y="9700"/>
                    <a:pt x="21600" y="21600"/>
                  </a:cubicBezTo>
                  <a:cubicBezTo>
                    <a:pt x="21600" y="33198"/>
                    <a:pt x="12440" y="42726"/>
                    <a:pt x="851" y="43183"/>
                  </a:cubicBezTo>
                </a:path>
                <a:path w="21600" h="43183" stroke="0" extrusionOk="0">
                  <a:moveTo>
                    <a:pt x="75" y="0"/>
                  </a:moveTo>
                  <a:cubicBezTo>
                    <a:pt x="11975" y="42"/>
                    <a:pt x="21600" y="9700"/>
                    <a:pt x="21600" y="21600"/>
                  </a:cubicBezTo>
                  <a:cubicBezTo>
                    <a:pt x="21600" y="33198"/>
                    <a:pt x="12440" y="42726"/>
                    <a:pt x="851" y="43183"/>
                  </a:cubicBezTo>
                  <a:lnTo>
                    <a:pt x="0" y="21600"/>
                  </a:lnTo>
                  <a:close/>
                </a:path>
              </a:pathLst>
            </a:custGeom>
            <a:noFill/>
            <a:ln w="127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Line 14"/>
            <p:cNvSpPr>
              <a:spLocks noChangeShapeType="1"/>
            </p:cNvSpPr>
            <p:nvPr/>
          </p:nvSpPr>
          <p:spPr bwMode="auto">
            <a:xfrm>
              <a:off x="2915" y="2639"/>
              <a:ext cx="1282"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Line 15"/>
            <p:cNvSpPr>
              <a:spLocks noChangeShapeType="1"/>
            </p:cNvSpPr>
            <p:nvPr/>
          </p:nvSpPr>
          <p:spPr bwMode="auto">
            <a:xfrm>
              <a:off x="2915" y="2639"/>
              <a:ext cx="0" cy="89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Text Box 16"/>
            <p:cNvSpPr txBox="1">
              <a:spLocks noChangeArrowheads="1"/>
            </p:cNvSpPr>
            <p:nvPr/>
          </p:nvSpPr>
          <p:spPr bwMode="auto">
            <a:xfrm>
              <a:off x="1200" y="1388"/>
              <a:ext cx="118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altLang="en-US" sz="2800" b="0">
                  <a:cs typeface="Times New Roman" panose="02020603050405020304" pitchFamily="18" charset="0"/>
                </a:rPr>
                <a:t>Greenwich</a:t>
              </a:r>
            </a:p>
            <a:p>
              <a:pPr algn="ctr" eaLnBrk="0" hangingPunct="0"/>
              <a:r>
                <a:rPr lang="de-DE" altLang="en-US" sz="2800" b="0">
                  <a:cs typeface="Times New Roman" panose="02020603050405020304" pitchFamily="18" charset="0"/>
                </a:rPr>
                <a:t>Meridian</a:t>
              </a:r>
              <a:endParaRPr lang="de-DE" altLang="en-US" sz="2800" b="0">
                <a:latin typeface="Times New Roman" panose="02020603050405020304" pitchFamily="18" charset="0"/>
                <a:cs typeface="Times New Roman" panose="02020603050405020304" pitchFamily="18" charset="0"/>
              </a:endParaRPr>
            </a:p>
          </p:txBody>
        </p:sp>
        <p:sp>
          <p:nvSpPr>
            <p:cNvPr id="5137" name="Line 17"/>
            <p:cNvSpPr>
              <a:spLocks noChangeShapeType="1"/>
            </p:cNvSpPr>
            <p:nvPr/>
          </p:nvSpPr>
          <p:spPr bwMode="auto">
            <a:xfrm>
              <a:off x="1930" y="1964"/>
              <a:ext cx="604" cy="3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Text Box 18"/>
            <p:cNvSpPr txBox="1">
              <a:spLocks noChangeArrowheads="1"/>
            </p:cNvSpPr>
            <p:nvPr/>
          </p:nvSpPr>
          <p:spPr bwMode="auto">
            <a:xfrm>
              <a:off x="3761" y="3213"/>
              <a:ext cx="9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en-US" sz="2800" b="0">
                  <a:cs typeface="Times New Roman" panose="02020603050405020304" pitchFamily="18" charset="0"/>
                </a:rPr>
                <a:t>Equator</a:t>
              </a:r>
              <a:endParaRPr lang="de-DE" altLang="en-US" sz="2800" b="0">
                <a:latin typeface="Times New Roman" panose="02020603050405020304" pitchFamily="18" charset="0"/>
                <a:cs typeface="Times New Roman" panose="02020603050405020304" pitchFamily="18" charset="0"/>
              </a:endParaRPr>
            </a:p>
          </p:txBody>
        </p:sp>
        <p:sp>
          <p:nvSpPr>
            <p:cNvPr id="5139" name="Line 19"/>
            <p:cNvSpPr>
              <a:spLocks noChangeShapeType="1"/>
            </p:cNvSpPr>
            <p:nvPr/>
          </p:nvSpPr>
          <p:spPr bwMode="auto">
            <a:xfrm flipH="1" flipV="1">
              <a:off x="3382" y="2803"/>
              <a:ext cx="476" cy="46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Line 20"/>
            <p:cNvSpPr>
              <a:spLocks noChangeShapeType="1"/>
            </p:cNvSpPr>
            <p:nvPr/>
          </p:nvSpPr>
          <p:spPr bwMode="auto">
            <a:xfrm flipH="1" flipV="1">
              <a:off x="2913" y="1333"/>
              <a:ext cx="2" cy="1306"/>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Text Box 21"/>
            <p:cNvSpPr txBox="1">
              <a:spLocks noChangeArrowheads="1"/>
            </p:cNvSpPr>
            <p:nvPr/>
          </p:nvSpPr>
          <p:spPr bwMode="auto">
            <a:xfrm>
              <a:off x="2837" y="2468"/>
              <a:ext cx="19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0">
                  <a:latin typeface="Times New Roman" panose="02020603050405020304" pitchFamily="18" charset="0"/>
                  <a:cs typeface="Times New Roman" panose="02020603050405020304" pitchFamily="18" charset="0"/>
                </a:rPr>
                <a:t>•</a:t>
              </a:r>
            </a:p>
          </p:txBody>
        </p:sp>
        <p:sp>
          <p:nvSpPr>
            <p:cNvPr id="5142" name="Arc 22"/>
            <p:cNvSpPr>
              <a:spLocks/>
            </p:cNvSpPr>
            <p:nvPr/>
          </p:nvSpPr>
          <p:spPr bwMode="auto">
            <a:xfrm>
              <a:off x="1878" y="2639"/>
              <a:ext cx="2075" cy="149"/>
            </a:xfrm>
            <a:custGeom>
              <a:avLst/>
              <a:gdLst>
                <a:gd name="G0" fmla="+- 21593 0 0"/>
                <a:gd name="G1" fmla="+- 0 0 0"/>
                <a:gd name="G2" fmla="+- 21600 0 0"/>
                <a:gd name="T0" fmla="*/ 43135 w 43135"/>
                <a:gd name="T1" fmla="*/ 1575 h 21600"/>
                <a:gd name="T2" fmla="*/ 0 w 43135"/>
                <a:gd name="T3" fmla="*/ 562 h 21600"/>
                <a:gd name="T4" fmla="*/ 21593 w 43135"/>
                <a:gd name="T5" fmla="*/ 0 h 21600"/>
              </a:gdLst>
              <a:ahLst/>
              <a:cxnLst>
                <a:cxn ang="0">
                  <a:pos x="T0" y="T1"/>
                </a:cxn>
                <a:cxn ang="0">
                  <a:pos x="T2" y="T3"/>
                </a:cxn>
                <a:cxn ang="0">
                  <a:pos x="T4" y="T5"/>
                </a:cxn>
              </a:cxnLst>
              <a:rect l="0" t="0" r="r" b="b"/>
              <a:pathLst>
                <a:path w="43135" h="21600" fill="none" extrusionOk="0">
                  <a:moveTo>
                    <a:pt x="43135" y="1575"/>
                  </a:moveTo>
                  <a:cubicBezTo>
                    <a:pt x="42310" y="12863"/>
                    <a:pt x="32911" y="21600"/>
                    <a:pt x="21593" y="21600"/>
                  </a:cubicBezTo>
                  <a:cubicBezTo>
                    <a:pt x="9882" y="21600"/>
                    <a:pt x="304" y="12268"/>
                    <a:pt x="0" y="561"/>
                  </a:cubicBezTo>
                </a:path>
                <a:path w="43135" h="21600" stroke="0" extrusionOk="0">
                  <a:moveTo>
                    <a:pt x="43135" y="1575"/>
                  </a:moveTo>
                  <a:cubicBezTo>
                    <a:pt x="42310" y="12863"/>
                    <a:pt x="32911" y="21600"/>
                    <a:pt x="21593" y="21600"/>
                  </a:cubicBezTo>
                  <a:cubicBezTo>
                    <a:pt x="9882" y="21600"/>
                    <a:pt x="304" y="12268"/>
                    <a:pt x="0" y="561"/>
                  </a:cubicBezTo>
                  <a:lnTo>
                    <a:pt x="21593" y="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43" name="Text Box 23"/>
          <p:cNvSpPr txBox="1">
            <a:spLocks noChangeArrowheads="1"/>
          </p:cNvSpPr>
          <p:nvPr/>
        </p:nvSpPr>
        <p:spPr bwMode="auto">
          <a:xfrm>
            <a:off x="1219200" y="5867400"/>
            <a:ext cx="710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Extremely cumbersome and difficult to relate to other locations when</a:t>
            </a:r>
          </a:p>
          <a:p>
            <a:r>
              <a:rPr lang="en-US" altLang="en-US" b="0"/>
              <a:t>translated to two dimensions.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763000" cy="1828800"/>
          </a:xfrm>
        </p:spPr>
        <p:txBody>
          <a:bodyPr/>
          <a:lstStyle/>
          <a:p>
            <a:r>
              <a:rPr lang="en-US" altLang="en-US" sz="4000" dirty="0">
                <a:solidFill>
                  <a:srgbClr val="FF3300"/>
                </a:solidFill>
              </a:rPr>
              <a:t>Geographic </a:t>
            </a:r>
            <a:r>
              <a:rPr lang="en-US" altLang="en-US" sz="4000" dirty="0" smtClean="0">
                <a:solidFill>
                  <a:srgbClr val="FF3300"/>
                </a:solidFill>
              </a:rPr>
              <a:t>Coordinates</a:t>
            </a:r>
            <a:br>
              <a:rPr lang="en-US" altLang="en-US" sz="4000" dirty="0" smtClean="0">
                <a:solidFill>
                  <a:srgbClr val="FF3300"/>
                </a:solidFill>
              </a:rPr>
            </a:br>
            <a:r>
              <a:rPr lang="en-US" altLang="en-US" sz="3600" dirty="0" smtClean="0">
                <a:solidFill>
                  <a:srgbClr val="FF3300"/>
                </a:solidFill>
              </a:rPr>
              <a:t>(Latitude and Longitude)</a:t>
            </a:r>
            <a:r>
              <a:rPr lang="en-US" altLang="en-US" sz="4000" dirty="0" smtClean="0"/>
              <a:t> </a:t>
            </a:r>
            <a:r>
              <a:rPr lang="en-US" altLang="en-US" sz="4000" dirty="0"/>
              <a:t/>
            </a:r>
            <a:br>
              <a:rPr lang="en-US" altLang="en-US" sz="4000" dirty="0"/>
            </a:br>
            <a:r>
              <a:rPr lang="en-US" altLang="en-US" sz="4000" dirty="0"/>
              <a:t>(</a:t>
            </a:r>
            <a:r>
              <a:rPr lang="en-US" altLang="en-US" sz="4000" dirty="0">
                <a:latin typeface="Symbol" panose="05050102010706020507" pitchFamily="18" charset="2"/>
              </a:rPr>
              <a:t>f, l</a:t>
            </a:r>
            <a:r>
              <a:rPr lang="en-US" altLang="en-US" sz="4000" dirty="0"/>
              <a:t>, z)</a:t>
            </a:r>
          </a:p>
        </p:txBody>
      </p:sp>
      <p:sp>
        <p:nvSpPr>
          <p:cNvPr id="6147" name="Rectangle 3"/>
          <p:cNvSpPr>
            <a:spLocks noGrp="1" noChangeArrowheads="1"/>
          </p:cNvSpPr>
          <p:nvPr>
            <p:ph type="body" idx="1"/>
          </p:nvPr>
        </p:nvSpPr>
        <p:spPr>
          <a:xfrm>
            <a:off x="381000" y="1981200"/>
            <a:ext cx="8229600" cy="4876800"/>
          </a:xfrm>
        </p:spPr>
        <p:txBody>
          <a:bodyPr/>
          <a:lstStyle/>
          <a:p>
            <a:r>
              <a:rPr lang="en-US" altLang="en-US" sz="2400" dirty="0"/>
              <a:t>Latitude (</a:t>
            </a:r>
            <a:r>
              <a:rPr lang="en-US" altLang="en-US" sz="2400" dirty="0">
                <a:latin typeface="Symbol" panose="05050102010706020507" pitchFamily="18" charset="2"/>
              </a:rPr>
              <a:t>f</a:t>
            </a:r>
            <a:r>
              <a:rPr lang="en-US" altLang="en-US" sz="2400" dirty="0"/>
              <a:t>) and Longitude (</a:t>
            </a:r>
            <a:r>
              <a:rPr lang="en-US" altLang="en-US" sz="2400" dirty="0">
                <a:latin typeface="Symbol" panose="05050102010706020507" pitchFamily="18" charset="2"/>
              </a:rPr>
              <a:t>l</a:t>
            </a:r>
            <a:r>
              <a:rPr lang="en-US" altLang="en-US" sz="2400" dirty="0"/>
              <a:t>) defined using an </a:t>
            </a:r>
            <a:r>
              <a:rPr lang="en-US" altLang="en-US" sz="2400" dirty="0">
                <a:solidFill>
                  <a:srgbClr val="FF3300"/>
                </a:solidFill>
              </a:rPr>
              <a:t>ellipsoid</a:t>
            </a:r>
            <a:r>
              <a:rPr lang="en-US" altLang="en-US" sz="2400" dirty="0"/>
              <a:t>, an ellipse rotated about an axis</a:t>
            </a:r>
          </a:p>
          <a:p>
            <a:pPr>
              <a:buFontTx/>
              <a:buNone/>
            </a:pPr>
            <a:endParaRPr lang="en-US" altLang="en-US" sz="2400" dirty="0"/>
          </a:p>
          <a:p>
            <a:r>
              <a:rPr lang="en-US" altLang="en-US" sz="2400" dirty="0"/>
              <a:t>Elevation (z) defined using </a:t>
            </a:r>
            <a:r>
              <a:rPr lang="en-US" altLang="en-US" sz="2400" dirty="0">
                <a:solidFill>
                  <a:srgbClr val="FF3300"/>
                </a:solidFill>
              </a:rPr>
              <a:t>geoid</a:t>
            </a:r>
            <a:r>
              <a:rPr lang="en-US" altLang="en-US" sz="2400" dirty="0"/>
              <a:t>, a surface of constant gravitational potential</a:t>
            </a:r>
          </a:p>
          <a:p>
            <a:pPr>
              <a:buFontTx/>
              <a:buNone/>
            </a:pPr>
            <a:endParaRPr lang="en-US" altLang="en-US" sz="2400" dirty="0"/>
          </a:p>
          <a:p>
            <a:r>
              <a:rPr lang="en-US" altLang="en-US" sz="2400" dirty="0"/>
              <a:t>Earth </a:t>
            </a:r>
            <a:r>
              <a:rPr lang="en-US" altLang="en-US" sz="2400" dirty="0" err="1">
                <a:solidFill>
                  <a:srgbClr val="FF3300"/>
                </a:solidFill>
              </a:rPr>
              <a:t>datums</a:t>
            </a:r>
            <a:r>
              <a:rPr lang="en-US" altLang="en-US" sz="2400" dirty="0"/>
              <a:t> define standard baseline values of the ellipsoid and geoid  (more on this later</a:t>
            </a:r>
            <a:r>
              <a:rPr lang="en-US" altLang="en-US" sz="2400" dirty="0" smtClean="0"/>
              <a:t>….)</a:t>
            </a:r>
          </a:p>
          <a:p>
            <a:endParaRPr lang="en-US" altLang="en-US" sz="2400" dirty="0"/>
          </a:p>
          <a:p>
            <a:r>
              <a:rPr lang="en-US" altLang="en-US" sz="2400" dirty="0" smtClean="0"/>
              <a:t>Usually used in general purpose atlases and maps and textbooks.</a:t>
            </a:r>
            <a:endParaRPr lang="en-US"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8077200" cy="1143000"/>
          </a:xfrm>
        </p:spPr>
        <p:txBody>
          <a:bodyPr/>
          <a:lstStyle/>
          <a:p>
            <a:r>
              <a:rPr lang="en-US" altLang="en-US"/>
              <a:t>Origin of Geographic Coordinates</a:t>
            </a:r>
          </a:p>
        </p:txBody>
      </p:sp>
      <p:pic>
        <p:nvPicPr>
          <p:cNvPr id="7171" name="Picture 3"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4176713" cy="4443413"/>
          </a:xfrm>
          <a:prstGeom prst="rect">
            <a:avLst/>
          </a:prstGeom>
          <a:noFill/>
          <a:extLst>
            <a:ext uri="{909E8E84-426E-40DD-AFC4-6F175D3DCCD1}">
              <a14:hiddenFill xmlns:a14="http://schemas.microsoft.com/office/drawing/2010/main">
                <a:solidFill>
                  <a:srgbClr val="FFFFFF"/>
                </a:solidFill>
              </a14:hiddenFill>
            </a:ext>
          </a:extLst>
        </p:spPr>
      </p:pic>
      <p:sp>
        <p:nvSpPr>
          <p:cNvPr id="7172" name="Oval 4"/>
          <p:cNvSpPr>
            <a:spLocks noChangeArrowheads="1"/>
          </p:cNvSpPr>
          <p:nvPr/>
        </p:nvSpPr>
        <p:spPr bwMode="auto">
          <a:xfrm>
            <a:off x="4587875" y="4740275"/>
            <a:ext cx="114300" cy="12223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Text Box 5"/>
          <p:cNvSpPr txBox="1">
            <a:spLocks noChangeArrowheads="1"/>
          </p:cNvSpPr>
          <p:nvPr/>
        </p:nvSpPr>
        <p:spPr bwMode="auto">
          <a:xfrm>
            <a:off x="3954463" y="4740275"/>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(0,0)</a:t>
            </a:r>
          </a:p>
        </p:txBody>
      </p:sp>
      <p:sp>
        <p:nvSpPr>
          <p:cNvPr id="7174" name="Text Box 6"/>
          <p:cNvSpPr txBox="1">
            <a:spLocks noChangeArrowheads="1"/>
          </p:cNvSpPr>
          <p:nvPr/>
        </p:nvSpPr>
        <p:spPr bwMode="auto">
          <a:xfrm>
            <a:off x="1508125" y="4460875"/>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Equator</a:t>
            </a:r>
          </a:p>
        </p:txBody>
      </p:sp>
      <p:sp>
        <p:nvSpPr>
          <p:cNvPr id="7175" name="Text Box 7"/>
          <p:cNvSpPr txBox="1">
            <a:spLocks noChangeArrowheads="1"/>
          </p:cNvSpPr>
          <p:nvPr/>
        </p:nvSpPr>
        <p:spPr bwMode="auto">
          <a:xfrm>
            <a:off x="5394325" y="5603875"/>
            <a:ext cx="2103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Prime Meridian</a:t>
            </a:r>
          </a:p>
        </p:txBody>
      </p:sp>
      <p:sp>
        <p:nvSpPr>
          <p:cNvPr id="7176" name="Line 8"/>
          <p:cNvSpPr>
            <a:spLocks noChangeShapeType="1"/>
          </p:cNvSpPr>
          <p:nvPr/>
        </p:nvSpPr>
        <p:spPr bwMode="auto">
          <a:xfrm flipH="1" flipV="1">
            <a:off x="4648200" y="5181600"/>
            <a:ext cx="762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9"/>
          <p:cNvSpPr>
            <a:spLocks noChangeShapeType="1"/>
          </p:cNvSpPr>
          <p:nvPr/>
        </p:nvSpPr>
        <p:spPr bwMode="auto">
          <a:xfrm flipV="1">
            <a:off x="2667000" y="4648200"/>
            <a:ext cx="838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Latitude and Longitude</a:t>
            </a:r>
          </a:p>
        </p:txBody>
      </p:sp>
      <p:pic>
        <p:nvPicPr>
          <p:cNvPr id="8222" name="Picture 30" descr="Source: http://www.hammondmap.com"/>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828800"/>
            <a:ext cx="7162800" cy="2406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24" name="Text Box 32"/>
          <p:cNvSpPr txBox="1">
            <a:spLocks noChangeArrowheads="1"/>
          </p:cNvSpPr>
          <p:nvPr/>
        </p:nvSpPr>
        <p:spPr bwMode="auto">
          <a:xfrm>
            <a:off x="457200" y="4979988"/>
            <a:ext cx="83820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Lines of latitude are called “parallels”</a:t>
            </a:r>
          </a:p>
          <a:p>
            <a:pPr algn="ctr">
              <a:spcBef>
                <a:spcPct val="50000"/>
              </a:spcBef>
            </a:pPr>
            <a:r>
              <a:rPr lang="en-US" altLang="en-US"/>
              <a:t>Lines of longitude are called “meridians”</a:t>
            </a:r>
          </a:p>
          <a:p>
            <a:pPr algn="ctr">
              <a:spcBef>
                <a:spcPct val="50000"/>
              </a:spcBef>
            </a:pPr>
            <a:r>
              <a:rPr lang="en-US" altLang="en-US"/>
              <a:t>The Prime Meridian passes through Greenwich, England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art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3600"/>
            <a:ext cx="4070350" cy="4084638"/>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title"/>
          </p:nvPr>
        </p:nvSpPr>
        <p:spPr/>
        <p:txBody>
          <a:bodyPr/>
          <a:lstStyle/>
          <a:p>
            <a:r>
              <a:rPr lang="en-US" altLang="en-US" sz="3600"/>
              <a:t>Latitude and Longitude </a:t>
            </a:r>
            <a:br>
              <a:rPr lang="en-US" altLang="en-US" sz="3600"/>
            </a:br>
            <a:r>
              <a:rPr lang="en-US" altLang="en-US" sz="3600"/>
              <a:t>in North America</a:t>
            </a:r>
            <a:endParaRPr lang="en-US" altLang="en-US"/>
          </a:p>
        </p:txBody>
      </p:sp>
      <p:sp>
        <p:nvSpPr>
          <p:cNvPr id="9220" name="Text Box 4"/>
          <p:cNvSpPr txBox="1">
            <a:spLocks noChangeArrowheads="1"/>
          </p:cNvSpPr>
          <p:nvPr/>
        </p:nvSpPr>
        <p:spPr bwMode="auto">
          <a:xfrm>
            <a:off x="4098925" y="4411663"/>
            <a:ext cx="119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tx2"/>
                </a:solidFill>
                <a:latin typeface="Times New Roman" panose="02020603050405020304" pitchFamily="18" charset="0"/>
                <a:cs typeface="Times New Roman" panose="02020603050405020304" pitchFamily="18" charset="0"/>
              </a:rPr>
              <a:t>90 W</a:t>
            </a:r>
            <a:endParaRPr lang="en-US" altLang="en-US" sz="2400" b="0">
              <a:latin typeface="Times New Roman" panose="02020603050405020304" pitchFamily="18" charset="0"/>
              <a:cs typeface="Times New Roman" panose="02020603050405020304" pitchFamily="18" charset="0"/>
            </a:endParaRPr>
          </a:p>
        </p:txBody>
      </p:sp>
      <p:sp>
        <p:nvSpPr>
          <p:cNvPr id="9221" name="Text Box 5"/>
          <p:cNvSpPr txBox="1">
            <a:spLocks noChangeArrowheads="1"/>
          </p:cNvSpPr>
          <p:nvPr/>
        </p:nvSpPr>
        <p:spPr bwMode="auto">
          <a:xfrm rot="937487">
            <a:off x="3011488" y="4281488"/>
            <a:ext cx="119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latin typeface="Times New Roman" panose="02020603050405020304" pitchFamily="18" charset="0"/>
                <a:cs typeface="Times New Roman" panose="02020603050405020304" pitchFamily="18" charset="0"/>
              </a:rPr>
              <a:t>120 W</a:t>
            </a:r>
          </a:p>
        </p:txBody>
      </p:sp>
      <p:sp>
        <p:nvSpPr>
          <p:cNvPr id="9222" name="Text Box 6"/>
          <p:cNvSpPr txBox="1">
            <a:spLocks noChangeArrowheads="1"/>
          </p:cNvSpPr>
          <p:nvPr/>
        </p:nvSpPr>
        <p:spPr bwMode="auto">
          <a:xfrm rot="-740906">
            <a:off x="5026025" y="423862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tx2"/>
                </a:solidFill>
                <a:latin typeface="Times New Roman" panose="02020603050405020304" pitchFamily="18" charset="0"/>
                <a:cs typeface="Times New Roman" panose="02020603050405020304" pitchFamily="18" charset="0"/>
              </a:rPr>
              <a:t>60 W</a:t>
            </a:r>
            <a:endParaRPr lang="en-US" altLang="en-US" sz="2400" b="0">
              <a:latin typeface="Times New Roman" panose="02020603050405020304" pitchFamily="18" charset="0"/>
              <a:cs typeface="Times New Roman" panose="02020603050405020304" pitchFamily="18" charset="0"/>
            </a:endParaRPr>
          </a:p>
        </p:txBody>
      </p:sp>
      <p:sp>
        <p:nvSpPr>
          <p:cNvPr id="9223" name="Text Box 7"/>
          <p:cNvSpPr txBox="1">
            <a:spLocks noChangeArrowheads="1"/>
          </p:cNvSpPr>
          <p:nvPr/>
        </p:nvSpPr>
        <p:spPr bwMode="auto">
          <a:xfrm rot="363621">
            <a:off x="3795713" y="3733800"/>
            <a:ext cx="85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tx2"/>
                </a:solidFill>
                <a:latin typeface="Times New Roman" panose="02020603050405020304" pitchFamily="18" charset="0"/>
                <a:cs typeface="Times New Roman" panose="02020603050405020304" pitchFamily="18" charset="0"/>
              </a:rPr>
              <a:t>30 N</a:t>
            </a:r>
            <a:endParaRPr lang="en-US" altLang="en-US" sz="2400" b="0">
              <a:latin typeface="Times New Roman" panose="02020603050405020304" pitchFamily="18" charset="0"/>
              <a:cs typeface="Times New Roman" panose="02020603050405020304" pitchFamily="18" charset="0"/>
            </a:endParaRPr>
          </a:p>
        </p:txBody>
      </p:sp>
      <p:sp>
        <p:nvSpPr>
          <p:cNvPr id="9224" name="Text Box 8"/>
          <p:cNvSpPr txBox="1">
            <a:spLocks noChangeArrowheads="1"/>
          </p:cNvSpPr>
          <p:nvPr/>
        </p:nvSpPr>
        <p:spPr bwMode="auto">
          <a:xfrm rot="476609">
            <a:off x="3810000" y="4724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tx2"/>
                </a:solidFill>
                <a:latin typeface="Times New Roman" panose="02020603050405020304" pitchFamily="18" charset="0"/>
                <a:cs typeface="Times New Roman" panose="02020603050405020304" pitchFamily="18" charset="0"/>
              </a:rPr>
              <a:t>0 N</a:t>
            </a:r>
            <a:endParaRPr lang="en-US" altLang="en-US" sz="2400" b="0">
              <a:latin typeface="Times New Roman" panose="02020603050405020304" pitchFamily="18" charset="0"/>
              <a:cs typeface="Times New Roman" panose="02020603050405020304" pitchFamily="18" charset="0"/>
            </a:endParaRPr>
          </a:p>
        </p:txBody>
      </p:sp>
      <p:sp>
        <p:nvSpPr>
          <p:cNvPr id="9225" name="Text Box 9"/>
          <p:cNvSpPr txBox="1">
            <a:spLocks noChangeArrowheads="1"/>
          </p:cNvSpPr>
          <p:nvPr/>
        </p:nvSpPr>
        <p:spPr bwMode="auto">
          <a:xfrm rot="559830">
            <a:off x="3870325" y="3084513"/>
            <a:ext cx="81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tx2"/>
                </a:solidFill>
                <a:latin typeface="Times New Roman" panose="02020603050405020304" pitchFamily="18" charset="0"/>
                <a:cs typeface="Times New Roman" panose="02020603050405020304" pitchFamily="18" charset="0"/>
              </a:rPr>
              <a:t>60 N</a:t>
            </a:r>
            <a:endParaRPr lang="en-US" altLang="en-US" sz="2400" b="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Length on Meridians and Parallels</a:t>
            </a:r>
            <a:endParaRPr lang="en-US" altLang="en-US"/>
          </a:p>
        </p:txBody>
      </p:sp>
      <p:pic>
        <p:nvPicPr>
          <p:cNvPr id="17411" name="Picture 3" descr="lat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3986213" cy="4016375"/>
          </a:xfrm>
          <a:prstGeom prst="rect">
            <a:avLst/>
          </a:prstGeom>
          <a:noFill/>
          <a:extLst>
            <a:ext uri="{909E8E84-426E-40DD-AFC4-6F175D3DCCD1}">
              <a14:hiddenFill xmlns:a14="http://schemas.microsoft.com/office/drawing/2010/main">
                <a:solidFill>
                  <a:srgbClr val="FFFFFF"/>
                </a:solidFill>
              </a14:hiddenFill>
            </a:ext>
          </a:extLst>
        </p:spPr>
      </p:pic>
      <p:sp>
        <p:nvSpPr>
          <p:cNvPr id="17412" name="Line 4"/>
          <p:cNvSpPr>
            <a:spLocks noChangeShapeType="1"/>
          </p:cNvSpPr>
          <p:nvPr/>
        </p:nvSpPr>
        <p:spPr bwMode="auto">
          <a:xfrm>
            <a:off x="6400800" y="4191000"/>
            <a:ext cx="960438" cy="7778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Line 5"/>
          <p:cNvSpPr>
            <a:spLocks noChangeShapeType="1"/>
          </p:cNvSpPr>
          <p:nvPr/>
        </p:nvSpPr>
        <p:spPr bwMode="auto">
          <a:xfrm flipH="1" flipV="1">
            <a:off x="6400800" y="3352800"/>
            <a:ext cx="1409700" cy="35083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Line 6"/>
          <p:cNvSpPr>
            <a:spLocks noChangeShapeType="1"/>
          </p:cNvSpPr>
          <p:nvPr/>
        </p:nvSpPr>
        <p:spPr bwMode="auto">
          <a:xfrm>
            <a:off x="6400800" y="3352800"/>
            <a:ext cx="838200" cy="685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Freeform 7"/>
          <p:cNvSpPr>
            <a:spLocks/>
          </p:cNvSpPr>
          <p:nvPr/>
        </p:nvSpPr>
        <p:spPr bwMode="auto">
          <a:xfrm>
            <a:off x="6667500" y="4275138"/>
            <a:ext cx="74613" cy="144462"/>
          </a:xfrm>
          <a:custGeom>
            <a:avLst/>
            <a:gdLst>
              <a:gd name="T0" fmla="*/ 48 w 56"/>
              <a:gd name="T1" fmla="*/ 0 h 144"/>
              <a:gd name="T2" fmla="*/ 48 w 56"/>
              <a:gd name="T3" fmla="*/ 96 h 144"/>
              <a:gd name="T4" fmla="*/ 0 w 56"/>
              <a:gd name="T5" fmla="*/ 144 h 144"/>
            </a:gdLst>
            <a:ahLst/>
            <a:cxnLst>
              <a:cxn ang="0">
                <a:pos x="T0" y="T1"/>
              </a:cxn>
              <a:cxn ang="0">
                <a:pos x="T2" y="T3"/>
              </a:cxn>
              <a:cxn ang="0">
                <a:pos x="T4" y="T5"/>
              </a:cxn>
            </a:cxnLst>
            <a:rect l="0" t="0" r="r" b="b"/>
            <a:pathLst>
              <a:path w="56" h="144">
                <a:moveTo>
                  <a:pt x="48" y="0"/>
                </a:moveTo>
                <a:cubicBezTo>
                  <a:pt x="52" y="36"/>
                  <a:pt x="56" y="72"/>
                  <a:pt x="48" y="96"/>
                </a:cubicBezTo>
                <a:cubicBezTo>
                  <a:pt x="40" y="120"/>
                  <a:pt x="8" y="136"/>
                  <a:pt x="0" y="144"/>
                </a:cubicBezTo>
              </a:path>
            </a:pathLst>
          </a:custGeom>
          <a:noFill/>
          <a:ln w="28575"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Text Box 8"/>
          <p:cNvSpPr txBox="1">
            <a:spLocks noChangeArrowheads="1"/>
          </p:cNvSpPr>
          <p:nvPr/>
        </p:nvSpPr>
        <p:spPr bwMode="auto">
          <a:xfrm rot="1408488">
            <a:off x="4724400" y="4419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latin typeface="Times New Roman" panose="02020603050405020304" pitchFamily="18" charset="0"/>
                <a:cs typeface="Times New Roman" panose="02020603050405020304" pitchFamily="18" charset="0"/>
              </a:rPr>
              <a:t>0 N</a:t>
            </a:r>
          </a:p>
        </p:txBody>
      </p:sp>
      <p:sp>
        <p:nvSpPr>
          <p:cNvPr id="17417" name="Text Box 9"/>
          <p:cNvSpPr txBox="1">
            <a:spLocks noChangeArrowheads="1"/>
          </p:cNvSpPr>
          <p:nvPr/>
        </p:nvSpPr>
        <p:spPr bwMode="auto">
          <a:xfrm rot="1365545">
            <a:off x="4938713" y="352107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latin typeface="Times New Roman" panose="02020603050405020304" pitchFamily="18" charset="0"/>
                <a:cs typeface="Times New Roman" panose="02020603050405020304" pitchFamily="18" charset="0"/>
              </a:rPr>
              <a:t>30 N</a:t>
            </a:r>
          </a:p>
        </p:txBody>
      </p:sp>
      <p:sp>
        <p:nvSpPr>
          <p:cNvPr id="17418" name="Text Box 10"/>
          <p:cNvSpPr txBox="1">
            <a:spLocks noChangeArrowheads="1"/>
          </p:cNvSpPr>
          <p:nvPr/>
        </p:nvSpPr>
        <p:spPr bwMode="auto">
          <a:xfrm>
            <a:off x="6667500" y="4167188"/>
            <a:ext cx="52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b="0">
                <a:latin typeface="Symbol" panose="05050102010706020507" pitchFamily="18" charset="2"/>
                <a:cs typeface="Times New Roman" panose="02020603050405020304" pitchFamily="18" charset="0"/>
              </a:rPr>
              <a:t>Df</a:t>
            </a:r>
            <a:endParaRPr lang="en-US" altLang="en-US" sz="2400" b="0">
              <a:latin typeface="Times New Roman" panose="02020603050405020304" pitchFamily="18" charset="0"/>
              <a:cs typeface="Times New Roman" panose="02020603050405020304" pitchFamily="18" charset="0"/>
            </a:endParaRPr>
          </a:p>
        </p:txBody>
      </p:sp>
      <p:sp>
        <p:nvSpPr>
          <p:cNvPr id="17419" name="Line 11"/>
          <p:cNvSpPr>
            <a:spLocks noChangeShapeType="1"/>
          </p:cNvSpPr>
          <p:nvPr/>
        </p:nvSpPr>
        <p:spPr bwMode="auto">
          <a:xfrm flipH="1">
            <a:off x="4495800" y="4191000"/>
            <a:ext cx="1905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Text Box 12"/>
          <p:cNvSpPr txBox="1">
            <a:spLocks noChangeArrowheads="1"/>
          </p:cNvSpPr>
          <p:nvPr/>
        </p:nvSpPr>
        <p:spPr bwMode="auto">
          <a:xfrm>
            <a:off x="6553200" y="44196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accent1"/>
                </a:solidFill>
                <a:latin typeface="Times New Roman" panose="02020603050405020304" pitchFamily="18" charset="0"/>
                <a:cs typeface="Times New Roman" panose="02020603050405020304" pitchFamily="18" charset="0"/>
              </a:rPr>
              <a:t>R</a:t>
            </a:r>
            <a:r>
              <a:rPr lang="en-US" altLang="en-US" sz="2400" b="0" baseline="-25000">
                <a:solidFill>
                  <a:schemeClr val="accent1"/>
                </a:solidFill>
                <a:latin typeface="Times New Roman" panose="02020603050405020304" pitchFamily="18" charset="0"/>
                <a:cs typeface="Times New Roman" panose="02020603050405020304" pitchFamily="18" charset="0"/>
              </a:rPr>
              <a:t>e</a:t>
            </a:r>
            <a:endParaRPr lang="en-US" altLang="en-US" sz="2400" b="0">
              <a:latin typeface="Times New Roman" panose="02020603050405020304" pitchFamily="18" charset="0"/>
              <a:cs typeface="Times New Roman" panose="02020603050405020304" pitchFamily="18" charset="0"/>
            </a:endParaRPr>
          </a:p>
        </p:txBody>
      </p:sp>
      <p:sp>
        <p:nvSpPr>
          <p:cNvPr id="17421" name="Text Box 13"/>
          <p:cNvSpPr txBox="1">
            <a:spLocks noChangeArrowheads="1"/>
          </p:cNvSpPr>
          <p:nvPr/>
        </p:nvSpPr>
        <p:spPr bwMode="auto">
          <a:xfrm>
            <a:off x="5562600" y="41148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accent1"/>
                </a:solidFill>
                <a:latin typeface="Times New Roman" panose="02020603050405020304" pitchFamily="18" charset="0"/>
                <a:cs typeface="Times New Roman" panose="02020603050405020304" pitchFamily="18" charset="0"/>
              </a:rPr>
              <a:t>R</a:t>
            </a:r>
            <a:r>
              <a:rPr lang="en-US" altLang="en-US" sz="2400" b="0" baseline="-25000">
                <a:solidFill>
                  <a:schemeClr val="accent1"/>
                </a:solidFill>
                <a:latin typeface="Times New Roman" panose="02020603050405020304" pitchFamily="18" charset="0"/>
                <a:cs typeface="Times New Roman" panose="02020603050405020304" pitchFamily="18" charset="0"/>
              </a:rPr>
              <a:t>e</a:t>
            </a:r>
            <a:endParaRPr lang="en-US" altLang="en-US" sz="2400" b="0">
              <a:latin typeface="Times New Roman" panose="02020603050405020304" pitchFamily="18" charset="0"/>
              <a:cs typeface="Times New Roman" panose="02020603050405020304" pitchFamily="18" charset="0"/>
            </a:endParaRPr>
          </a:p>
        </p:txBody>
      </p:sp>
      <p:sp>
        <p:nvSpPr>
          <p:cNvPr id="17422" name="Text Box 14"/>
          <p:cNvSpPr txBox="1">
            <a:spLocks noChangeArrowheads="1"/>
          </p:cNvSpPr>
          <p:nvPr/>
        </p:nvSpPr>
        <p:spPr bwMode="auto">
          <a:xfrm>
            <a:off x="7086600" y="31242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accent2"/>
                </a:solidFill>
                <a:latin typeface="Times New Roman" panose="02020603050405020304" pitchFamily="18" charset="0"/>
                <a:cs typeface="Times New Roman" panose="02020603050405020304" pitchFamily="18" charset="0"/>
              </a:rPr>
              <a:t>R</a:t>
            </a:r>
            <a:endParaRPr lang="en-US" altLang="en-US" sz="2400" b="0">
              <a:latin typeface="Times New Roman" panose="02020603050405020304" pitchFamily="18" charset="0"/>
              <a:cs typeface="Times New Roman" panose="02020603050405020304" pitchFamily="18" charset="0"/>
            </a:endParaRPr>
          </a:p>
        </p:txBody>
      </p:sp>
      <p:sp>
        <p:nvSpPr>
          <p:cNvPr id="17423" name="Text Box 15"/>
          <p:cNvSpPr txBox="1">
            <a:spLocks noChangeArrowheads="1"/>
          </p:cNvSpPr>
          <p:nvPr/>
        </p:nvSpPr>
        <p:spPr bwMode="auto">
          <a:xfrm>
            <a:off x="6453188" y="3497263"/>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0">
                <a:solidFill>
                  <a:schemeClr val="accent2"/>
                </a:solidFill>
                <a:latin typeface="Times New Roman" panose="02020603050405020304" pitchFamily="18" charset="0"/>
                <a:cs typeface="Times New Roman" panose="02020603050405020304" pitchFamily="18" charset="0"/>
              </a:rPr>
              <a:t>R</a:t>
            </a:r>
            <a:endParaRPr lang="en-US" altLang="en-US" sz="2400" b="0">
              <a:latin typeface="Times New Roman" panose="02020603050405020304" pitchFamily="18" charset="0"/>
              <a:cs typeface="Times New Roman" panose="02020603050405020304" pitchFamily="18" charset="0"/>
            </a:endParaRPr>
          </a:p>
        </p:txBody>
      </p:sp>
      <p:sp>
        <p:nvSpPr>
          <p:cNvPr id="17424" name="Oval 16"/>
          <p:cNvSpPr>
            <a:spLocks noChangeArrowheads="1"/>
          </p:cNvSpPr>
          <p:nvPr/>
        </p:nvSpPr>
        <p:spPr bwMode="auto">
          <a:xfrm>
            <a:off x="7315200" y="4930775"/>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5" name="Oval 17"/>
          <p:cNvSpPr>
            <a:spLocks noChangeArrowheads="1"/>
          </p:cNvSpPr>
          <p:nvPr/>
        </p:nvSpPr>
        <p:spPr bwMode="auto">
          <a:xfrm>
            <a:off x="7162800" y="3963988"/>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6" name="Oval 18"/>
          <p:cNvSpPr>
            <a:spLocks noChangeArrowheads="1"/>
          </p:cNvSpPr>
          <p:nvPr/>
        </p:nvSpPr>
        <p:spPr bwMode="auto">
          <a:xfrm>
            <a:off x="7780338" y="3665538"/>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7" name="Text Box 19"/>
          <p:cNvSpPr txBox="1">
            <a:spLocks noChangeArrowheads="1"/>
          </p:cNvSpPr>
          <p:nvPr/>
        </p:nvSpPr>
        <p:spPr bwMode="auto">
          <a:xfrm>
            <a:off x="7291388" y="472757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A</a:t>
            </a:r>
          </a:p>
        </p:txBody>
      </p:sp>
      <p:sp>
        <p:nvSpPr>
          <p:cNvPr id="17428" name="Text Box 20"/>
          <p:cNvSpPr txBox="1">
            <a:spLocks noChangeArrowheads="1"/>
          </p:cNvSpPr>
          <p:nvPr/>
        </p:nvSpPr>
        <p:spPr bwMode="auto">
          <a:xfrm>
            <a:off x="7229475" y="411003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B</a:t>
            </a:r>
          </a:p>
        </p:txBody>
      </p:sp>
      <p:sp>
        <p:nvSpPr>
          <p:cNvPr id="17429" name="Text Box 21"/>
          <p:cNvSpPr txBox="1">
            <a:spLocks noChangeArrowheads="1"/>
          </p:cNvSpPr>
          <p:nvPr/>
        </p:nvSpPr>
        <p:spPr bwMode="auto">
          <a:xfrm>
            <a:off x="7178675" y="38639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C</a:t>
            </a:r>
          </a:p>
        </p:txBody>
      </p:sp>
      <p:sp>
        <p:nvSpPr>
          <p:cNvPr id="17430" name="Freeform 22"/>
          <p:cNvSpPr>
            <a:spLocks/>
          </p:cNvSpPr>
          <p:nvPr/>
        </p:nvSpPr>
        <p:spPr bwMode="auto">
          <a:xfrm>
            <a:off x="6645275" y="3429000"/>
            <a:ext cx="136525" cy="127000"/>
          </a:xfrm>
          <a:custGeom>
            <a:avLst/>
            <a:gdLst>
              <a:gd name="T0" fmla="*/ 86 w 110"/>
              <a:gd name="T1" fmla="*/ 0 h 80"/>
              <a:gd name="T2" fmla="*/ 110 w 110"/>
              <a:gd name="T3" fmla="*/ 19 h 80"/>
              <a:gd name="T4" fmla="*/ 86 w 110"/>
              <a:gd name="T5" fmla="*/ 58 h 80"/>
              <a:gd name="T6" fmla="*/ 38 w 110"/>
              <a:gd name="T7" fmla="*/ 77 h 80"/>
              <a:gd name="T8" fmla="*/ 0 w 110"/>
              <a:gd name="T9" fmla="*/ 77 h 80"/>
            </a:gdLst>
            <a:ahLst/>
            <a:cxnLst>
              <a:cxn ang="0">
                <a:pos x="T0" y="T1"/>
              </a:cxn>
              <a:cxn ang="0">
                <a:pos x="T2" y="T3"/>
              </a:cxn>
              <a:cxn ang="0">
                <a:pos x="T4" y="T5"/>
              </a:cxn>
              <a:cxn ang="0">
                <a:pos x="T6" y="T7"/>
              </a:cxn>
              <a:cxn ang="0">
                <a:pos x="T8" y="T9"/>
              </a:cxn>
            </a:cxnLst>
            <a:rect l="0" t="0" r="r" b="b"/>
            <a:pathLst>
              <a:path w="110" h="80">
                <a:moveTo>
                  <a:pt x="86" y="0"/>
                </a:moveTo>
                <a:lnTo>
                  <a:pt x="110" y="19"/>
                </a:lnTo>
                <a:cubicBezTo>
                  <a:pt x="110" y="29"/>
                  <a:pt x="98" y="48"/>
                  <a:pt x="86" y="58"/>
                </a:cubicBezTo>
                <a:cubicBezTo>
                  <a:pt x="74" y="68"/>
                  <a:pt x="52" y="74"/>
                  <a:pt x="38" y="77"/>
                </a:cubicBezTo>
                <a:cubicBezTo>
                  <a:pt x="24" y="80"/>
                  <a:pt x="6" y="77"/>
                  <a:pt x="0" y="77"/>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1" name="Text Box 23"/>
          <p:cNvSpPr txBox="1">
            <a:spLocks noChangeArrowheads="1"/>
          </p:cNvSpPr>
          <p:nvPr/>
        </p:nvSpPr>
        <p:spPr bwMode="auto">
          <a:xfrm>
            <a:off x="6689725" y="3360738"/>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Symbol" panose="05050102010706020507" pitchFamily="18" charset="2"/>
                <a:cs typeface="Times New Roman" panose="02020603050405020304" pitchFamily="18" charset="0"/>
              </a:rPr>
              <a:t>Dl</a:t>
            </a:r>
            <a:endParaRPr lang="en-US" altLang="en-US" sz="2400" b="0">
              <a:latin typeface="Times New Roman" panose="02020603050405020304" pitchFamily="18" charset="0"/>
              <a:cs typeface="Times New Roman" panose="02020603050405020304" pitchFamily="18" charset="0"/>
            </a:endParaRPr>
          </a:p>
        </p:txBody>
      </p:sp>
      <p:sp>
        <p:nvSpPr>
          <p:cNvPr id="17432" name="Text Box 24"/>
          <p:cNvSpPr txBox="1">
            <a:spLocks noChangeArrowheads="1"/>
          </p:cNvSpPr>
          <p:nvPr/>
        </p:nvSpPr>
        <p:spPr bwMode="auto">
          <a:xfrm>
            <a:off x="838200" y="1828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b="0">
                <a:latin typeface="Times New Roman" panose="02020603050405020304" pitchFamily="18" charset="0"/>
                <a:cs typeface="Times New Roman" panose="02020603050405020304" pitchFamily="18" charset="0"/>
              </a:rPr>
              <a:t>(Lat, Long) = (</a:t>
            </a:r>
            <a:r>
              <a:rPr lang="en-US" altLang="en-US" sz="2400" b="0">
                <a:latin typeface="Symbol" panose="05050102010706020507" pitchFamily="18" charset="2"/>
                <a:cs typeface="Times New Roman" panose="02020603050405020304" pitchFamily="18" charset="0"/>
              </a:rPr>
              <a:t>f</a:t>
            </a:r>
            <a:r>
              <a:rPr lang="en-US" altLang="en-US" sz="2400" b="0">
                <a:latin typeface="Times New Roman" panose="02020603050405020304" pitchFamily="18" charset="0"/>
                <a:cs typeface="Times New Roman" panose="02020603050405020304" pitchFamily="18" charset="0"/>
              </a:rPr>
              <a:t>, </a:t>
            </a:r>
            <a:r>
              <a:rPr lang="en-US" altLang="en-US" sz="2400" b="0">
                <a:latin typeface="Symbol" panose="05050102010706020507" pitchFamily="18" charset="2"/>
                <a:cs typeface="Times New Roman" panose="02020603050405020304" pitchFamily="18" charset="0"/>
              </a:rPr>
              <a:t>l</a:t>
            </a:r>
            <a:r>
              <a:rPr lang="en-US" altLang="en-US" sz="2400" b="0">
                <a:latin typeface="Times New Roman" panose="02020603050405020304" pitchFamily="18" charset="0"/>
                <a:cs typeface="Times New Roman" panose="02020603050405020304" pitchFamily="18" charset="0"/>
              </a:rPr>
              <a:t>)</a:t>
            </a:r>
          </a:p>
        </p:txBody>
      </p:sp>
      <p:sp>
        <p:nvSpPr>
          <p:cNvPr id="17433" name="Text Box 25"/>
          <p:cNvSpPr txBox="1">
            <a:spLocks noChangeArrowheads="1"/>
          </p:cNvSpPr>
          <p:nvPr/>
        </p:nvSpPr>
        <p:spPr bwMode="auto">
          <a:xfrm>
            <a:off x="822325" y="2860675"/>
            <a:ext cx="3140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b="0">
                <a:latin typeface="Times New Roman" panose="02020603050405020304" pitchFamily="18" charset="0"/>
                <a:cs typeface="Times New Roman" panose="02020603050405020304" pitchFamily="18" charset="0"/>
              </a:rPr>
              <a:t>Length on a Meridian:</a:t>
            </a:r>
          </a:p>
          <a:p>
            <a:pPr eaLnBrk="0" hangingPunct="0"/>
            <a:r>
              <a:rPr lang="en-US" altLang="en-US" sz="2400" b="0">
                <a:latin typeface="Times New Roman" panose="02020603050405020304" pitchFamily="18" charset="0"/>
                <a:cs typeface="Times New Roman" panose="02020603050405020304" pitchFamily="18" charset="0"/>
              </a:rPr>
              <a:t>AB = R</a:t>
            </a:r>
            <a:r>
              <a:rPr lang="en-US" altLang="en-US" sz="2400" b="0" baseline="-25000">
                <a:latin typeface="Times New Roman" panose="02020603050405020304" pitchFamily="18" charset="0"/>
                <a:cs typeface="Times New Roman" panose="02020603050405020304" pitchFamily="18" charset="0"/>
              </a:rPr>
              <a:t>e</a:t>
            </a:r>
            <a:r>
              <a:rPr lang="en-US" altLang="en-US" sz="2400" b="0">
                <a:latin typeface="Times New Roman" panose="02020603050405020304" pitchFamily="18" charset="0"/>
                <a:cs typeface="Times New Roman" panose="02020603050405020304" pitchFamily="18" charset="0"/>
              </a:rPr>
              <a:t> </a:t>
            </a:r>
            <a:r>
              <a:rPr lang="en-US" altLang="en-US" sz="2400" b="0">
                <a:latin typeface="Symbol" panose="05050102010706020507" pitchFamily="18" charset="2"/>
                <a:cs typeface="Times New Roman" panose="02020603050405020304" pitchFamily="18" charset="0"/>
              </a:rPr>
              <a:t>Df</a:t>
            </a:r>
          </a:p>
          <a:p>
            <a:pPr eaLnBrk="0" hangingPunct="0"/>
            <a:r>
              <a:rPr lang="en-US" altLang="en-US" sz="2400" b="0">
                <a:latin typeface="Times New Roman" panose="02020603050405020304" pitchFamily="18" charset="0"/>
                <a:cs typeface="Times New Roman" panose="02020603050405020304" pitchFamily="18" charset="0"/>
              </a:rPr>
              <a:t>(same for all latitudes)</a:t>
            </a:r>
            <a:endParaRPr lang="en-US" altLang="en-US" sz="2400" b="0">
              <a:latin typeface="Symbol" panose="05050102010706020507" pitchFamily="18" charset="2"/>
              <a:cs typeface="Times New Roman" panose="02020603050405020304" pitchFamily="18" charset="0"/>
            </a:endParaRPr>
          </a:p>
        </p:txBody>
      </p:sp>
      <p:sp>
        <p:nvSpPr>
          <p:cNvPr id="17434" name="Text Box 26"/>
          <p:cNvSpPr txBox="1">
            <a:spLocks noChangeArrowheads="1"/>
          </p:cNvSpPr>
          <p:nvPr/>
        </p:nvSpPr>
        <p:spPr bwMode="auto">
          <a:xfrm>
            <a:off x="838200" y="4572000"/>
            <a:ext cx="365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b="0">
                <a:latin typeface="Times New Roman" panose="02020603050405020304" pitchFamily="18" charset="0"/>
                <a:cs typeface="Times New Roman" panose="02020603050405020304" pitchFamily="18" charset="0"/>
              </a:rPr>
              <a:t>Length on a Parallel:</a:t>
            </a:r>
          </a:p>
          <a:p>
            <a:pPr eaLnBrk="0" hangingPunct="0"/>
            <a:r>
              <a:rPr lang="en-US" altLang="en-US" sz="2400" b="0">
                <a:latin typeface="Times New Roman" panose="02020603050405020304" pitchFamily="18" charset="0"/>
                <a:cs typeface="Times New Roman" panose="02020603050405020304" pitchFamily="18" charset="0"/>
              </a:rPr>
              <a:t>CD = R </a:t>
            </a:r>
            <a:r>
              <a:rPr lang="en-US" altLang="en-US" sz="2400" b="0">
                <a:latin typeface="Symbol" panose="05050102010706020507" pitchFamily="18" charset="2"/>
                <a:cs typeface="Times New Roman" panose="02020603050405020304" pitchFamily="18" charset="0"/>
              </a:rPr>
              <a:t>Dl =</a:t>
            </a:r>
            <a:r>
              <a:rPr lang="en-US" altLang="en-US" sz="2400" b="0">
                <a:latin typeface="Times New Roman" panose="02020603050405020304" pitchFamily="18" charset="0"/>
                <a:cs typeface="Times New Roman" panose="02020603050405020304" pitchFamily="18" charset="0"/>
              </a:rPr>
              <a:t> R</a:t>
            </a:r>
            <a:r>
              <a:rPr lang="en-US" altLang="en-US" sz="2400" b="0" baseline="-25000">
                <a:latin typeface="Times New Roman" panose="02020603050405020304" pitchFamily="18" charset="0"/>
                <a:cs typeface="Times New Roman" panose="02020603050405020304" pitchFamily="18" charset="0"/>
              </a:rPr>
              <a:t>e</a:t>
            </a:r>
            <a:r>
              <a:rPr lang="en-US" altLang="en-US" sz="2400" b="0">
                <a:latin typeface="Times New Roman" panose="02020603050405020304" pitchFamily="18" charset="0"/>
                <a:cs typeface="Times New Roman" panose="02020603050405020304" pitchFamily="18" charset="0"/>
              </a:rPr>
              <a:t> </a:t>
            </a:r>
            <a:r>
              <a:rPr lang="en-US" altLang="en-US" sz="2400" b="0">
                <a:latin typeface="Symbol" panose="05050102010706020507" pitchFamily="18" charset="2"/>
                <a:cs typeface="Times New Roman" panose="02020603050405020304" pitchFamily="18" charset="0"/>
              </a:rPr>
              <a:t>Dl </a:t>
            </a:r>
            <a:r>
              <a:rPr lang="en-US" altLang="en-US" sz="2400" b="0">
                <a:latin typeface="Times New Roman" panose="02020603050405020304" pitchFamily="18" charset="0"/>
                <a:cs typeface="Times New Roman" panose="02020603050405020304" pitchFamily="18" charset="0"/>
              </a:rPr>
              <a:t>Cos</a:t>
            </a:r>
            <a:r>
              <a:rPr lang="en-US" altLang="en-US" sz="2400" b="0">
                <a:latin typeface="Symbol" panose="05050102010706020507" pitchFamily="18" charset="2"/>
                <a:cs typeface="Times New Roman" panose="02020603050405020304" pitchFamily="18" charset="0"/>
              </a:rPr>
              <a:t> f</a:t>
            </a:r>
          </a:p>
          <a:p>
            <a:pPr eaLnBrk="0" hangingPunct="0"/>
            <a:r>
              <a:rPr lang="en-US" altLang="en-US" sz="2400" b="0">
                <a:latin typeface="Times New Roman" panose="02020603050405020304" pitchFamily="18" charset="0"/>
                <a:cs typeface="Times New Roman" panose="02020603050405020304" pitchFamily="18" charset="0"/>
              </a:rPr>
              <a:t>(varies with latitude)</a:t>
            </a:r>
          </a:p>
        </p:txBody>
      </p:sp>
      <p:sp>
        <p:nvSpPr>
          <p:cNvPr id="17435" name="Line 27"/>
          <p:cNvSpPr>
            <a:spLocks noChangeShapeType="1"/>
          </p:cNvSpPr>
          <p:nvPr/>
        </p:nvSpPr>
        <p:spPr bwMode="auto">
          <a:xfrm>
            <a:off x="6400800" y="4198938"/>
            <a:ext cx="876300" cy="17462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Oval 28"/>
          <p:cNvSpPr>
            <a:spLocks noChangeArrowheads="1"/>
          </p:cNvSpPr>
          <p:nvPr/>
        </p:nvSpPr>
        <p:spPr bwMode="auto">
          <a:xfrm>
            <a:off x="6310313" y="4114800"/>
            <a:ext cx="152400" cy="152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Oval 29"/>
          <p:cNvSpPr>
            <a:spLocks noChangeArrowheads="1"/>
          </p:cNvSpPr>
          <p:nvPr/>
        </p:nvSpPr>
        <p:spPr bwMode="auto">
          <a:xfrm>
            <a:off x="7246938" y="4329113"/>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8" name="Text Box 30"/>
          <p:cNvSpPr txBox="1">
            <a:spLocks noChangeArrowheads="1"/>
          </p:cNvSpPr>
          <p:nvPr/>
        </p:nvSpPr>
        <p:spPr bwMode="auto">
          <a:xfrm>
            <a:off x="7802563" y="34544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274638"/>
            <a:ext cx="6553200" cy="1143000"/>
          </a:xfrm>
        </p:spPr>
        <p:txBody>
          <a:bodyPr/>
          <a:lstStyle/>
          <a:p>
            <a:r>
              <a:rPr lang="en-US" altLang="en-US" sz="4000">
                <a:solidFill>
                  <a:schemeClr val="tx1"/>
                </a:solidFill>
              </a:rPr>
              <a:t>How Do We Define the Shape of the Earth?</a:t>
            </a:r>
          </a:p>
        </p:txBody>
      </p:sp>
      <p:pic>
        <p:nvPicPr>
          <p:cNvPr id="10243" name="Picture 3" descr="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505200"/>
            <a:ext cx="22606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10244" name="Text Box 4"/>
          <p:cNvSpPr txBox="1">
            <a:spLocks noChangeArrowheads="1"/>
          </p:cNvSpPr>
          <p:nvPr/>
        </p:nvSpPr>
        <p:spPr bwMode="auto">
          <a:xfrm>
            <a:off x="1371600" y="2286000"/>
            <a:ext cx="254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800" b="0">
                <a:latin typeface="Times New Roman" panose="02020603050405020304" pitchFamily="18" charset="0"/>
                <a:cs typeface="Times New Roman" panose="02020603050405020304" pitchFamily="18" charset="0"/>
              </a:rPr>
              <a:t>We think of the </a:t>
            </a:r>
          </a:p>
          <a:p>
            <a:pPr algn="ctr" eaLnBrk="0" hangingPunct="0"/>
            <a:r>
              <a:rPr lang="en-US" altLang="en-US" sz="2800" b="0">
                <a:latin typeface="Times New Roman" panose="02020603050405020304" pitchFamily="18" charset="0"/>
                <a:cs typeface="Times New Roman" panose="02020603050405020304" pitchFamily="18" charset="0"/>
              </a:rPr>
              <a:t>earth as a </a:t>
            </a:r>
            <a:r>
              <a:rPr lang="en-US" altLang="en-US" sz="2800" b="0">
                <a:solidFill>
                  <a:srgbClr val="FF3300"/>
                </a:solidFill>
                <a:latin typeface="Times New Roman" panose="02020603050405020304" pitchFamily="18" charset="0"/>
                <a:cs typeface="Times New Roman" panose="02020603050405020304" pitchFamily="18" charset="0"/>
              </a:rPr>
              <a:t>sphere</a:t>
            </a:r>
            <a:endParaRPr lang="en-US" altLang="en-US" sz="2400" b="0">
              <a:latin typeface="Times New Roman" panose="02020603050405020304" pitchFamily="18" charset="0"/>
              <a:cs typeface="Times New Roman" panose="02020603050405020304" pitchFamily="18" charset="0"/>
            </a:endParaRPr>
          </a:p>
        </p:txBody>
      </p:sp>
      <p:pic>
        <p:nvPicPr>
          <p:cNvPr id="10245" name="Picture 5"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81400"/>
            <a:ext cx="25908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10246" name="Text Box 6"/>
          <p:cNvSpPr txBox="1">
            <a:spLocks noChangeArrowheads="1"/>
          </p:cNvSpPr>
          <p:nvPr/>
        </p:nvSpPr>
        <p:spPr bwMode="auto">
          <a:xfrm>
            <a:off x="4648200" y="2133600"/>
            <a:ext cx="419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b="0">
                <a:latin typeface="Times New Roman" panose="02020603050405020304" pitchFamily="18" charset="0"/>
                <a:cs typeface="Times New Roman" panose="02020603050405020304" pitchFamily="18" charset="0"/>
              </a:rPr>
              <a:t>It is actually a </a:t>
            </a:r>
            <a:r>
              <a:rPr lang="en-US" altLang="en-US" sz="2800" b="0">
                <a:solidFill>
                  <a:srgbClr val="FF3300"/>
                </a:solidFill>
                <a:latin typeface="Times New Roman" panose="02020603050405020304" pitchFamily="18" charset="0"/>
                <a:cs typeface="Times New Roman" panose="02020603050405020304" pitchFamily="18" charset="0"/>
              </a:rPr>
              <a:t>spheroid</a:t>
            </a:r>
            <a:r>
              <a:rPr lang="en-US" altLang="en-US" sz="2800" b="0">
                <a:latin typeface="Times New Roman" panose="02020603050405020304" pitchFamily="18" charset="0"/>
                <a:cs typeface="Times New Roman" panose="02020603050405020304" pitchFamily="18" charset="0"/>
              </a:rPr>
              <a:t>, slightly larger in radius at the equator than at the poles</a:t>
            </a:r>
            <a:endParaRPr lang="en-US" altLang="en-US" sz="2400" b="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Ellipsoid or Spheroid</a:t>
            </a:r>
            <a:br>
              <a:rPr lang="en-US" altLang="en-US"/>
            </a:br>
            <a:r>
              <a:rPr lang="en-US" altLang="en-US" sz="3200"/>
              <a:t>Rotate an ellipse around an axis</a:t>
            </a:r>
            <a:endParaRPr lang="en-US" altLang="en-US"/>
          </a:p>
        </p:txBody>
      </p:sp>
      <p:sp>
        <p:nvSpPr>
          <p:cNvPr id="12291" name="Oval 3"/>
          <p:cNvSpPr>
            <a:spLocks noChangeArrowheads="1"/>
          </p:cNvSpPr>
          <p:nvPr/>
        </p:nvSpPr>
        <p:spPr bwMode="auto">
          <a:xfrm>
            <a:off x="2852738" y="2682875"/>
            <a:ext cx="3054350" cy="265112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292" name="Line 4"/>
          <p:cNvSpPr>
            <a:spLocks noChangeShapeType="1"/>
          </p:cNvSpPr>
          <p:nvPr/>
        </p:nvSpPr>
        <p:spPr bwMode="auto">
          <a:xfrm>
            <a:off x="2852738" y="4003675"/>
            <a:ext cx="15271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293" name="Text Box 5"/>
          <p:cNvSpPr txBox="1">
            <a:spLocks noChangeArrowheads="1"/>
          </p:cNvSpPr>
          <p:nvPr/>
        </p:nvSpPr>
        <p:spPr bwMode="auto">
          <a:xfrm>
            <a:off x="4310063" y="358140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lvl1pPr defTabSz="915988">
              <a:defRPr>
                <a:solidFill>
                  <a:schemeClr val="tx1"/>
                </a:solidFill>
                <a:latin typeface="Arial" panose="020B0604020202020204" pitchFamily="34" charset="0"/>
              </a:defRPr>
            </a:lvl1pPr>
            <a:lvl2pPr defTabSz="915988">
              <a:defRPr>
                <a:solidFill>
                  <a:schemeClr val="tx1"/>
                </a:solidFill>
                <a:latin typeface="Arial" panose="020B0604020202020204" pitchFamily="34" charset="0"/>
              </a:defRPr>
            </a:lvl2pPr>
            <a:lvl3pPr marL="915988" defTabSz="915988">
              <a:defRPr>
                <a:solidFill>
                  <a:schemeClr val="tx1"/>
                </a:solidFill>
                <a:latin typeface="Arial" panose="020B0604020202020204" pitchFamily="34" charset="0"/>
              </a:defRPr>
            </a:lvl3pPr>
            <a:lvl4pPr marL="1373188" defTabSz="915988">
              <a:defRPr>
                <a:solidFill>
                  <a:schemeClr val="tx1"/>
                </a:solidFill>
                <a:latin typeface="Arial" panose="020B0604020202020204" pitchFamily="34" charset="0"/>
              </a:defRPr>
            </a:lvl4pPr>
            <a:lvl5pPr marL="1830388" defTabSz="915988">
              <a:defRPr>
                <a:solidFill>
                  <a:schemeClr val="tx1"/>
                </a:solidFill>
                <a:latin typeface="Arial" panose="020B0604020202020204" pitchFamily="34" charset="0"/>
              </a:defRPr>
            </a:lvl5pPr>
            <a:lvl6pPr marL="2287588" defTabSz="915988" fontAlgn="base">
              <a:spcBef>
                <a:spcPct val="0"/>
              </a:spcBef>
              <a:spcAft>
                <a:spcPct val="0"/>
              </a:spcAft>
              <a:defRPr>
                <a:solidFill>
                  <a:schemeClr val="tx1"/>
                </a:solidFill>
                <a:latin typeface="Arial" panose="020B0604020202020204" pitchFamily="34" charset="0"/>
              </a:defRPr>
            </a:lvl6pPr>
            <a:lvl7pPr marL="2744788" defTabSz="915988" fontAlgn="base">
              <a:spcBef>
                <a:spcPct val="0"/>
              </a:spcBef>
              <a:spcAft>
                <a:spcPct val="0"/>
              </a:spcAft>
              <a:defRPr>
                <a:solidFill>
                  <a:schemeClr val="tx1"/>
                </a:solidFill>
                <a:latin typeface="Arial" panose="020B0604020202020204" pitchFamily="34" charset="0"/>
              </a:defRPr>
            </a:lvl7pPr>
            <a:lvl8pPr marL="3201988" defTabSz="915988" fontAlgn="base">
              <a:spcBef>
                <a:spcPct val="0"/>
              </a:spcBef>
              <a:spcAft>
                <a:spcPct val="0"/>
              </a:spcAft>
              <a:defRPr>
                <a:solidFill>
                  <a:schemeClr val="tx1"/>
                </a:solidFill>
                <a:latin typeface="Arial" panose="020B0604020202020204" pitchFamily="34" charset="0"/>
              </a:defRPr>
            </a:lvl8pPr>
            <a:lvl9pPr marL="3659188" defTabSz="915988"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b="0">
                <a:cs typeface="Times New Roman" panose="02020603050405020304" pitchFamily="18" charset="0"/>
              </a:rPr>
              <a:t>O</a:t>
            </a:r>
            <a:endParaRPr lang="en-US" altLang="en-US" sz="2800" b="0">
              <a:latin typeface="Times New Roman" panose="02020603050405020304" pitchFamily="18" charset="0"/>
              <a:cs typeface="Times New Roman" panose="02020603050405020304" pitchFamily="18" charset="0"/>
            </a:endParaRPr>
          </a:p>
        </p:txBody>
      </p:sp>
      <p:sp>
        <p:nvSpPr>
          <p:cNvPr id="12294" name="Line 6"/>
          <p:cNvSpPr>
            <a:spLocks noChangeShapeType="1"/>
          </p:cNvSpPr>
          <p:nvPr/>
        </p:nvSpPr>
        <p:spPr bwMode="auto">
          <a:xfrm>
            <a:off x="5907088" y="4003675"/>
            <a:ext cx="355600"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295" name="Line 7"/>
          <p:cNvSpPr>
            <a:spLocks noChangeShapeType="1"/>
          </p:cNvSpPr>
          <p:nvPr/>
        </p:nvSpPr>
        <p:spPr bwMode="auto">
          <a:xfrm flipV="1">
            <a:off x="4379913" y="2297113"/>
            <a:ext cx="0" cy="385762"/>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296" name="Text Box 8"/>
          <p:cNvSpPr txBox="1">
            <a:spLocks noChangeArrowheads="1"/>
          </p:cNvSpPr>
          <p:nvPr/>
        </p:nvSpPr>
        <p:spPr bwMode="auto">
          <a:xfrm>
            <a:off x="2438400" y="436245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lvl1pPr defTabSz="915988">
              <a:defRPr>
                <a:solidFill>
                  <a:schemeClr val="tx1"/>
                </a:solidFill>
                <a:latin typeface="Arial" panose="020B0604020202020204" pitchFamily="34" charset="0"/>
              </a:defRPr>
            </a:lvl1pPr>
            <a:lvl2pPr defTabSz="915988">
              <a:defRPr>
                <a:solidFill>
                  <a:schemeClr val="tx1"/>
                </a:solidFill>
                <a:latin typeface="Arial" panose="020B0604020202020204" pitchFamily="34" charset="0"/>
              </a:defRPr>
            </a:lvl2pPr>
            <a:lvl3pPr marL="915988" defTabSz="915988">
              <a:defRPr>
                <a:solidFill>
                  <a:schemeClr val="tx1"/>
                </a:solidFill>
                <a:latin typeface="Arial" panose="020B0604020202020204" pitchFamily="34" charset="0"/>
              </a:defRPr>
            </a:lvl3pPr>
            <a:lvl4pPr marL="1373188" defTabSz="915988">
              <a:defRPr>
                <a:solidFill>
                  <a:schemeClr val="tx1"/>
                </a:solidFill>
                <a:latin typeface="Arial" panose="020B0604020202020204" pitchFamily="34" charset="0"/>
              </a:defRPr>
            </a:lvl4pPr>
            <a:lvl5pPr marL="1830388" defTabSz="915988">
              <a:defRPr>
                <a:solidFill>
                  <a:schemeClr val="tx1"/>
                </a:solidFill>
                <a:latin typeface="Arial" panose="020B0604020202020204" pitchFamily="34" charset="0"/>
              </a:defRPr>
            </a:lvl5pPr>
            <a:lvl6pPr marL="2287588" defTabSz="915988" fontAlgn="base">
              <a:spcBef>
                <a:spcPct val="0"/>
              </a:spcBef>
              <a:spcAft>
                <a:spcPct val="0"/>
              </a:spcAft>
              <a:defRPr>
                <a:solidFill>
                  <a:schemeClr val="tx1"/>
                </a:solidFill>
                <a:latin typeface="Arial" panose="020B0604020202020204" pitchFamily="34" charset="0"/>
              </a:defRPr>
            </a:lvl6pPr>
            <a:lvl7pPr marL="2744788" defTabSz="915988" fontAlgn="base">
              <a:spcBef>
                <a:spcPct val="0"/>
              </a:spcBef>
              <a:spcAft>
                <a:spcPct val="0"/>
              </a:spcAft>
              <a:defRPr>
                <a:solidFill>
                  <a:schemeClr val="tx1"/>
                </a:solidFill>
                <a:latin typeface="Arial" panose="020B0604020202020204" pitchFamily="34" charset="0"/>
              </a:defRPr>
            </a:lvl7pPr>
            <a:lvl8pPr marL="3201988" defTabSz="915988" fontAlgn="base">
              <a:spcBef>
                <a:spcPct val="0"/>
              </a:spcBef>
              <a:spcAft>
                <a:spcPct val="0"/>
              </a:spcAft>
              <a:defRPr>
                <a:solidFill>
                  <a:schemeClr val="tx1"/>
                </a:solidFill>
                <a:latin typeface="Arial" panose="020B0604020202020204" pitchFamily="34" charset="0"/>
              </a:defRPr>
            </a:lvl8pPr>
            <a:lvl9pPr marL="3659188" defTabSz="915988"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a:solidFill>
                  <a:schemeClr val="accent2"/>
                </a:solidFill>
                <a:cs typeface="Times New Roman" panose="02020603050405020304" pitchFamily="18" charset="0"/>
              </a:rPr>
              <a:t>X</a:t>
            </a:r>
            <a:endParaRPr lang="en-US" altLang="en-US" sz="2800" b="0">
              <a:latin typeface="Times New Roman" panose="02020603050405020304" pitchFamily="18" charset="0"/>
              <a:cs typeface="Times New Roman" panose="02020603050405020304" pitchFamily="18" charset="0"/>
            </a:endParaRPr>
          </a:p>
        </p:txBody>
      </p:sp>
      <p:sp>
        <p:nvSpPr>
          <p:cNvPr id="12297" name="Text Box 9"/>
          <p:cNvSpPr txBox="1">
            <a:spLocks noChangeArrowheads="1"/>
          </p:cNvSpPr>
          <p:nvPr/>
        </p:nvSpPr>
        <p:spPr bwMode="auto">
          <a:xfrm>
            <a:off x="4356100" y="1905000"/>
            <a:ext cx="401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lvl1pPr defTabSz="915988">
              <a:defRPr>
                <a:solidFill>
                  <a:schemeClr val="tx1"/>
                </a:solidFill>
                <a:latin typeface="Arial" panose="020B0604020202020204" pitchFamily="34" charset="0"/>
              </a:defRPr>
            </a:lvl1pPr>
            <a:lvl2pPr defTabSz="915988">
              <a:defRPr>
                <a:solidFill>
                  <a:schemeClr val="tx1"/>
                </a:solidFill>
                <a:latin typeface="Arial" panose="020B0604020202020204" pitchFamily="34" charset="0"/>
              </a:defRPr>
            </a:lvl2pPr>
            <a:lvl3pPr marL="915988" defTabSz="915988">
              <a:defRPr>
                <a:solidFill>
                  <a:schemeClr val="tx1"/>
                </a:solidFill>
                <a:latin typeface="Arial" panose="020B0604020202020204" pitchFamily="34" charset="0"/>
              </a:defRPr>
            </a:lvl3pPr>
            <a:lvl4pPr marL="1373188" defTabSz="915988">
              <a:defRPr>
                <a:solidFill>
                  <a:schemeClr val="tx1"/>
                </a:solidFill>
                <a:latin typeface="Arial" panose="020B0604020202020204" pitchFamily="34" charset="0"/>
              </a:defRPr>
            </a:lvl4pPr>
            <a:lvl5pPr marL="1830388" defTabSz="915988">
              <a:defRPr>
                <a:solidFill>
                  <a:schemeClr val="tx1"/>
                </a:solidFill>
                <a:latin typeface="Arial" panose="020B0604020202020204" pitchFamily="34" charset="0"/>
              </a:defRPr>
            </a:lvl5pPr>
            <a:lvl6pPr marL="2287588" defTabSz="915988" fontAlgn="base">
              <a:spcBef>
                <a:spcPct val="0"/>
              </a:spcBef>
              <a:spcAft>
                <a:spcPct val="0"/>
              </a:spcAft>
              <a:defRPr>
                <a:solidFill>
                  <a:schemeClr val="tx1"/>
                </a:solidFill>
                <a:latin typeface="Arial" panose="020B0604020202020204" pitchFamily="34" charset="0"/>
              </a:defRPr>
            </a:lvl6pPr>
            <a:lvl7pPr marL="2744788" defTabSz="915988" fontAlgn="base">
              <a:spcBef>
                <a:spcPct val="0"/>
              </a:spcBef>
              <a:spcAft>
                <a:spcPct val="0"/>
              </a:spcAft>
              <a:defRPr>
                <a:solidFill>
                  <a:schemeClr val="tx1"/>
                </a:solidFill>
                <a:latin typeface="Arial" panose="020B0604020202020204" pitchFamily="34" charset="0"/>
              </a:defRPr>
            </a:lvl7pPr>
            <a:lvl8pPr marL="3201988" defTabSz="915988" fontAlgn="base">
              <a:spcBef>
                <a:spcPct val="0"/>
              </a:spcBef>
              <a:spcAft>
                <a:spcPct val="0"/>
              </a:spcAft>
              <a:defRPr>
                <a:solidFill>
                  <a:schemeClr val="tx1"/>
                </a:solidFill>
                <a:latin typeface="Arial" panose="020B0604020202020204" pitchFamily="34" charset="0"/>
              </a:defRPr>
            </a:lvl8pPr>
            <a:lvl9pPr marL="3659188" defTabSz="915988"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a:solidFill>
                  <a:schemeClr val="accent2"/>
                </a:solidFill>
                <a:cs typeface="Times New Roman" panose="02020603050405020304" pitchFamily="18" charset="0"/>
              </a:rPr>
              <a:t>Z</a:t>
            </a:r>
            <a:endParaRPr lang="en-US" altLang="en-US" sz="2800" b="0">
              <a:latin typeface="Times New Roman" panose="02020603050405020304" pitchFamily="18" charset="0"/>
              <a:cs typeface="Times New Roman" panose="02020603050405020304" pitchFamily="18" charset="0"/>
            </a:endParaRPr>
          </a:p>
        </p:txBody>
      </p:sp>
      <p:sp>
        <p:nvSpPr>
          <p:cNvPr id="12298" name="Line 10"/>
          <p:cNvSpPr>
            <a:spLocks noChangeShapeType="1"/>
          </p:cNvSpPr>
          <p:nvPr/>
        </p:nvSpPr>
        <p:spPr bwMode="auto">
          <a:xfrm flipV="1">
            <a:off x="3771900" y="4003675"/>
            <a:ext cx="608013" cy="206375"/>
          </a:xfrm>
          <a:prstGeom prst="line">
            <a:avLst/>
          </a:prstGeom>
          <a:noFill/>
          <a:ln w="127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47" tIns="46073" rIns="92147" bIns="46073">
            <a:spAutoFit/>
          </a:bodyPr>
          <a:lstStyle/>
          <a:p>
            <a:endParaRPr lang="en-US"/>
          </a:p>
        </p:txBody>
      </p:sp>
      <p:sp>
        <p:nvSpPr>
          <p:cNvPr id="12299" name="Line 11"/>
          <p:cNvSpPr>
            <a:spLocks noChangeShapeType="1"/>
          </p:cNvSpPr>
          <p:nvPr/>
        </p:nvSpPr>
        <p:spPr bwMode="auto">
          <a:xfrm>
            <a:off x="4379913" y="4003675"/>
            <a:ext cx="1527175" cy="0"/>
          </a:xfrm>
          <a:prstGeom prst="line">
            <a:avLst/>
          </a:prstGeom>
          <a:noFill/>
          <a:ln w="127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300" name="Line 12"/>
          <p:cNvSpPr>
            <a:spLocks noChangeShapeType="1"/>
          </p:cNvSpPr>
          <p:nvPr/>
        </p:nvSpPr>
        <p:spPr bwMode="auto">
          <a:xfrm>
            <a:off x="4379913" y="2682875"/>
            <a:ext cx="0" cy="1320800"/>
          </a:xfrm>
          <a:prstGeom prst="line">
            <a:avLst/>
          </a:prstGeom>
          <a:noFill/>
          <a:ln w="127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301" name="Text Box 13"/>
          <p:cNvSpPr txBox="1">
            <a:spLocks noChangeArrowheads="1"/>
          </p:cNvSpPr>
          <p:nvPr/>
        </p:nvSpPr>
        <p:spPr bwMode="auto">
          <a:xfrm>
            <a:off x="6248400" y="365125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lvl1pPr defTabSz="915988">
              <a:defRPr>
                <a:solidFill>
                  <a:schemeClr val="tx1"/>
                </a:solidFill>
                <a:latin typeface="Arial" panose="020B0604020202020204" pitchFamily="34" charset="0"/>
              </a:defRPr>
            </a:lvl1pPr>
            <a:lvl2pPr defTabSz="915988">
              <a:defRPr>
                <a:solidFill>
                  <a:schemeClr val="tx1"/>
                </a:solidFill>
                <a:latin typeface="Arial" panose="020B0604020202020204" pitchFamily="34" charset="0"/>
              </a:defRPr>
            </a:lvl2pPr>
            <a:lvl3pPr marL="915988" defTabSz="915988">
              <a:defRPr>
                <a:solidFill>
                  <a:schemeClr val="tx1"/>
                </a:solidFill>
                <a:latin typeface="Arial" panose="020B0604020202020204" pitchFamily="34" charset="0"/>
              </a:defRPr>
            </a:lvl3pPr>
            <a:lvl4pPr marL="1373188" defTabSz="915988">
              <a:defRPr>
                <a:solidFill>
                  <a:schemeClr val="tx1"/>
                </a:solidFill>
                <a:latin typeface="Arial" panose="020B0604020202020204" pitchFamily="34" charset="0"/>
              </a:defRPr>
            </a:lvl4pPr>
            <a:lvl5pPr marL="1830388" defTabSz="915988">
              <a:defRPr>
                <a:solidFill>
                  <a:schemeClr val="tx1"/>
                </a:solidFill>
                <a:latin typeface="Arial" panose="020B0604020202020204" pitchFamily="34" charset="0"/>
              </a:defRPr>
            </a:lvl5pPr>
            <a:lvl6pPr marL="2287588" defTabSz="915988" fontAlgn="base">
              <a:spcBef>
                <a:spcPct val="0"/>
              </a:spcBef>
              <a:spcAft>
                <a:spcPct val="0"/>
              </a:spcAft>
              <a:defRPr>
                <a:solidFill>
                  <a:schemeClr val="tx1"/>
                </a:solidFill>
                <a:latin typeface="Arial" panose="020B0604020202020204" pitchFamily="34" charset="0"/>
              </a:defRPr>
            </a:lvl6pPr>
            <a:lvl7pPr marL="2744788" defTabSz="915988" fontAlgn="base">
              <a:spcBef>
                <a:spcPct val="0"/>
              </a:spcBef>
              <a:spcAft>
                <a:spcPct val="0"/>
              </a:spcAft>
              <a:defRPr>
                <a:solidFill>
                  <a:schemeClr val="tx1"/>
                </a:solidFill>
                <a:latin typeface="Arial" panose="020B0604020202020204" pitchFamily="34" charset="0"/>
              </a:defRPr>
            </a:lvl7pPr>
            <a:lvl8pPr marL="3201988" defTabSz="915988" fontAlgn="base">
              <a:spcBef>
                <a:spcPct val="0"/>
              </a:spcBef>
              <a:spcAft>
                <a:spcPct val="0"/>
              </a:spcAft>
              <a:defRPr>
                <a:solidFill>
                  <a:schemeClr val="tx1"/>
                </a:solidFill>
                <a:latin typeface="Arial" panose="020B0604020202020204" pitchFamily="34" charset="0"/>
              </a:defRPr>
            </a:lvl8pPr>
            <a:lvl9pPr marL="3659188" defTabSz="915988"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a:solidFill>
                  <a:schemeClr val="accent2"/>
                </a:solidFill>
                <a:cs typeface="Times New Roman" panose="02020603050405020304" pitchFamily="18" charset="0"/>
              </a:rPr>
              <a:t>Y</a:t>
            </a:r>
            <a:endParaRPr lang="en-US" altLang="en-US" sz="2800" b="0">
              <a:latin typeface="Times New Roman" panose="02020603050405020304" pitchFamily="18" charset="0"/>
              <a:cs typeface="Times New Roman" panose="02020603050405020304" pitchFamily="18" charset="0"/>
            </a:endParaRPr>
          </a:p>
        </p:txBody>
      </p:sp>
      <p:sp>
        <p:nvSpPr>
          <p:cNvPr id="12302" name="Arc 14"/>
          <p:cNvSpPr>
            <a:spLocks/>
          </p:cNvSpPr>
          <p:nvPr/>
        </p:nvSpPr>
        <p:spPr bwMode="auto">
          <a:xfrm>
            <a:off x="2855913" y="4003675"/>
            <a:ext cx="3052762" cy="222250"/>
          </a:xfrm>
          <a:custGeom>
            <a:avLst/>
            <a:gdLst>
              <a:gd name="G0" fmla="+- 21600 0 0"/>
              <a:gd name="G1" fmla="+- 114 0 0"/>
              <a:gd name="G2" fmla="+- 21600 0 0"/>
              <a:gd name="T0" fmla="*/ 43200 w 43200"/>
              <a:gd name="T1" fmla="*/ 0 h 21714"/>
              <a:gd name="T2" fmla="*/ 0 w 43200"/>
              <a:gd name="T3" fmla="*/ 2 h 21714"/>
              <a:gd name="T4" fmla="*/ 21600 w 43200"/>
              <a:gd name="T5" fmla="*/ 114 h 21714"/>
            </a:gdLst>
            <a:ahLst/>
            <a:cxnLst>
              <a:cxn ang="0">
                <a:pos x="T0" y="T1"/>
              </a:cxn>
              <a:cxn ang="0">
                <a:pos x="T2" y="T3"/>
              </a:cxn>
              <a:cxn ang="0">
                <a:pos x="T4" y="T5"/>
              </a:cxn>
            </a:cxnLst>
            <a:rect l="0" t="0" r="r" b="b"/>
            <a:pathLst>
              <a:path w="43200" h="21714" fill="none" extrusionOk="0">
                <a:moveTo>
                  <a:pt x="43199" y="0"/>
                </a:moveTo>
                <a:cubicBezTo>
                  <a:pt x="43199" y="38"/>
                  <a:pt x="43200" y="76"/>
                  <a:pt x="43200" y="114"/>
                </a:cubicBezTo>
                <a:cubicBezTo>
                  <a:pt x="43200" y="12043"/>
                  <a:pt x="33529" y="21714"/>
                  <a:pt x="21600" y="21714"/>
                </a:cubicBezTo>
                <a:cubicBezTo>
                  <a:pt x="9670" y="21714"/>
                  <a:pt x="0" y="12043"/>
                  <a:pt x="0" y="114"/>
                </a:cubicBezTo>
                <a:cubicBezTo>
                  <a:pt x="0" y="76"/>
                  <a:pt x="0" y="39"/>
                  <a:pt x="0" y="2"/>
                </a:cubicBezTo>
              </a:path>
              <a:path w="43200" h="21714" stroke="0" extrusionOk="0">
                <a:moveTo>
                  <a:pt x="43199" y="0"/>
                </a:moveTo>
                <a:cubicBezTo>
                  <a:pt x="43199" y="38"/>
                  <a:pt x="43200" y="76"/>
                  <a:pt x="43200" y="114"/>
                </a:cubicBezTo>
                <a:cubicBezTo>
                  <a:pt x="43200" y="12043"/>
                  <a:pt x="33529" y="21714"/>
                  <a:pt x="21600" y="21714"/>
                </a:cubicBezTo>
                <a:cubicBezTo>
                  <a:pt x="9670" y="21714"/>
                  <a:pt x="0" y="12043"/>
                  <a:pt x="0" y="114"/>
                </a:cubicBezTo>
                <a:cubicBezTo>
                  <a:pt x="0" y="76"/>
                  <a:pt x="0" y="39"/>
                  <a:pt x="0" y="2"/>
                </a:cubicBezTo>
                <a:lnTo>
                  <a:pt x="21600" y="114"/>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303" name="Arc 15"/>
          <p:cNvSpPr>
            <a:spLocks/>
          </p:cNvSpPr>
          <p:nvPr/>
        </p:nvSpPr>
        <p:spPr bwMode="auto">
          <a:xfrm>
            <a:off x="3771900" y="2690813"/>
            <a:ext cx="619125" cy="2638425"/>
          </a:xfrm>
          <a:custGeom>
            <a:avLst/>
            <a:gdLst>
              <a:gd name="G0" fmla="+- 21600 0 0"/>
              <a:gd name="G1" fmla="+- 21594 0 0"/>
              <a:gd name="G2" fmla="+- 21600 0 0"/>
              <a:gd name="T0" fmla="*/ 21939 w 21939"/>
              <a:gd name="T1" fmla="*/ 43191 h 43194"/>
              <a:gd name="T2" fmla="*/ 21085 w 21939"/>
              <a:gd name="T3" fmla="*/ 0 h 43194"/>
              <a:gd name="T4" fmla="*/ 21600 w 21939"/>
              <a:gd name="T5" fmla="*/ 21594 h 43194"/>
            </a:gdLst>
            <a:ahLst/>
            <a:cxnLst>
              <a:cxn ang="0">
                <a:pos x="T0" y="T1"/>
              </a:cxn>
              <a:cxn ang="0">
                <a:pos x="T2" y="T3"/>
              </a:cxn>
              <a:cxn ang="0">
                <a:pos x="T4" y="T5"/>
              </a:cxn>
            </a:cxnLst>
            <a:rect l="0" t="0" r="r" b="b"/>
            <a:pathLst>
              <a:path w="21939" h="43194" fill="none" extrusionOk="0">
                <a:moveTo>
                  <a:pt x="21939" y="43191"/>
                </a:moveTo>
                <a:cubicBezTo>
                  <a:pt x="21826" y="43193"/>
                  <a:pt x="21713" y="43194"/>
                  <a:pt x="21600" y="43194"/>
                </a:cubicBezTo>
                <a:cubicBezTo>
                  <a:pt x="9670" y="43194"/>
                  <a:pt x="0" y="33523"/>
                  <a:pt x="0" y="21594"/>
                </a:cubicBezTo>
                <a:cubicBezTo>
                  <a:pt x="0" y="9865"/>
                  <a:pt x="9359" y="279"/>
                  <a:pt x="21085" y="0"/>
                </a:cubicBezTo>
              </a:path>
              <a:path w="21939" h="43194" stroke="0" extrusionOk="0">
                <a:moveTo>
                  <a:pt x="21939" y="43191"/>
                </a:moveTo>
                <a:cubicBezTo>
                  <a:pt x="21826" y="43193"/>
                  <a:pt x="21713" y="43194"/>
                  <a:pt x="21600" y="43194"/>
                </a:cubicBezTo>
                <a:cubicBezTo>
                  <a:pt x="9670" y="43194"/>
                  <a:pt x="0" y="33523"/>
                  <a:pt x="0" y="21594"/>
                </a:cubicBezTo>
                <a:cubicBezTo>
                  <a:pt x="0" y="9865"/>
                  <a:pt x="9359" y="279"/>
                  <a:pt x="21085" y="0"/>
                </a:cubicBezTo>
                <a:lnTo>
                  <a:pt x="21600" y="21594"/>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304" name="Line 16"/>
          <p:cNvSpPr>
            <a:spLocks noChangeShapeType="1"/>
          </p:cNvSpPr>
          <p:nvPr/>
        </p:nvSpPr>
        <p:spPr bwMode="auto">
          <a:xfrm flipH="1">
            <a:off x="2801938" y="4206875"/>
            <a:ext cx="979487" cy="34925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47" tIns="46073" rIns="92147" bIns="46073">
            <a:spAutoFit/>
          </a:bodyPr>
          <a:lstStyle/>
          <a:p>
            <a:endParaRPr lang="en-US"/>
          </a:p>
        </p:txBody>
      </p:sp>
      <p:sp>
        <p:nvSpPr>
          <p:cNvPr id="12305" name="Text Box 17"/>
          <p:cNvSpPr txBox="1">
            <a:spLocks noChangeArrowheads="1"/>
          </p:cNvSpPr>
          <p:nvPr/>
        </p:nvSpPr>
        <p:spPr bwMode="auto">
          <a:xfrm>
            <a:off x="3781425" y="36957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lvl1pPr defTabSz="915988">
              <a:defRPr>
                <a:solidFill>
                  <a:schemeClr val="tx1"/>
                </a:solidFill>
                <a:latin typeface="Arial" panose="020B0604020202020204" pitchFamily="34" charset="0"/>
              </a:defRPr>
            </a:lvl1pPr>
            <a:lvl2pPr defTabSz="915988">
              <a:defRPr>
                <a:solidFill>
                  <a:schemeClr val="tx1"/>
                </a:solidFill>
                <a:latin typeface="Arial" panose="020B0604020202020204" pitchFamily="34" charset="0"/>
              </a:defRPr>
            </a:lvl2pPr>
            <a:lvl3pPr marL="915988" defTabSz="915988">
              <a:defRPr>
                <a:solidFill>
                  <a:schemeClr val="tx1"/>
                </a:solidFill>
                <a:latin typeface="Arial" panose="020B0604020202020204" pitchFamily="34" charset="0"/>
              </a:defRPr>
            </a:lvl3pPr>
            <a:lvl4pPr marL="1373188" defTabSz="915988">
              <a:defRPr>
                <a:solidFill>
                  <a:schemeClr val="tx1"/>
                </a:solidFill>
                <a:latin typeface="Arial" panose="020B0604020202020204" pitchFamily="34" charset="0"/>
              </a:defRPr>
            </a:lvl4pPr>
            <a:lvl5pPr marL="1830388" defTabSz="915988">
              <a:defRPr>
                <a:solidFill>
                  <a:schemeClr val="tx1"/>
                </a:solidFill>
                <a:latin typeface="Arial" panose="020B0604020202020204" pitchFamily="34" charset="0"/>
              </a:defRPr>
            </a:lvl5pPr>
            <a:lvl6pPr marL="2287588" defTabSz="915988" fontAlgn="base">
              <a:spcBef>
                <a:spcPct val="0"/>
              </a:spcBef>
              <a:spcAft>
                <a:spcPct val="0"/>
              </a:spcAft>
              <a:defRPr>
                <a:solidFill>
                  <a:schemeClr val="tx1"/>
                </a:solidFill>
                <a:latin typeface="Arial" panose="020B0604020202020204" pitchFamily="34" charset="0"/>
              </a:defRPr>
            </a:lvl6pPr>
            <a:lvl7pPr marL="2744788" defTabSz="915988" fontAlgn="base">
              <a:spcBef>
                <a:spcPct val="0"/>
              </a:spcBef>
              <a:spcAft>
                <a:spcPct val="0"/>
              </a:spcAft>
              <a:defRPr>
                <a:solidFill>
                  <a:schemeClr val="tx1"/>
                </a:solidFill>
                <a:latin typeface="Arial" panose="020B0604020202020204" pitchFamily="34" charset="0"/>
              </a:defRPr>
            </a:lvl7pPr>
            <a:lvl8pPr marL="3201988" defTabSz="915988" fontAlgn="base">
              <a:spcBef>
                <a:spcPct val="0"/>
              </a:spcBef>
              <a:spcAft>
                <a:spcPct val="0"/>
              </a:spcAft>
              <a:defRPr>
                <a:solidFill>
                  <a:schemeClr val="tx1"/>
                </a:solidFill>
                <a:latin typeface="Arial" panose="020B0604020202020204" pitchFamily="34" charset="0"/>
              </a:defRPr>
            </a:lvl8pPr>
            <a:lvl9pPr marL="3659188" defTabSz="915988"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b="0">
                <a:solidFill>
                  <a:srgbClr val="FF3300"/>
                </a:solidFill>
                <a:cs typeface="Times New Roman" panose="02020603050405020304" pitchFamily="18" charset="0"/>
              </a:rPr>
              <a:t>a</a:t>
            </a:r>
            <a:endParaRPr lang="en-US" altLang="en-US" sz="2800" b="0">
              <a:latin typeface="Times New Roman" panose="02020603050405020304" pitchFamily="18" charset="0"/>
              <a:cs typeface="Times New Roman" panose="02020603050405020304" pitchFamily="18" charset="0"/>
            </a:endParaRPr>
          </a:p>
        </p:txBody>
      </p:sp>
      <p:sp>
        <p:nvSpPr>
          <p:cNvPr id="12306" name="Text Box 18"/>
          <p:cNvSpPr txBox="1">
            <a:spLocks noChangeArrowheads="1"/>
          </p:cNvSpPr>
          <p:nvPr/>
        </p:nvSpPr>
        <p:spPr bwMode="auto">
          <a:xfrm>
            <a:off x="4919663" y="3532188"/>
            <a:ext cx="382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lvl1pPr defTabSz="915988">
              <a:defRPr>
                <a:solidFill>
                  <a:schemeClr val="tx1"/>
                </a:solidFill>
                <a:latin typeface="Arial" panose="020B0604020202020204" pitchFamily="34" charset="0"/>
              </a:defRPr>
            </a:lvl1pPr>
            <a:lvl2pPr defTabSz="915988">
              <a:defRPr>
                <a:solidFill>
                  <a:schemeClr val="tx1"/>
                </a:solidFill>
                <a:latin typeface="Arial" panose="020B0604020202020204" pitchFamily="34" charset="0"/>
              </a:defRPr>
            </a:lvl2pPr>
            <a:lvl3pPr marL="915988" defTabSz="915988">
              <a:defRPr>
                <a:solidFill>
                  <a:schemeClr val="tx1"/>
                </a:solidFill>
                <a:latin typeface="Arial" panose="020B0604020202020204" pitchFamily="34" charset="0"/>
              </a:defRPr>
            </a:lvl3pPr>
            <a:lvl4pPr marL="1373188" defTabSz="915988">
              <a:defRPr>
                <a:solidFill>
                  <a:schemeClr val="tx1"/>
                </a:solidFill>
                <a:latin typeface="Arial" panose="020B0604020202020204" pitchFamily="34" charset="0"/>
              </a:defRPr>
            </a:lvl4pPr>
            <a:lvl5pPr marL="1830388" defTabSz="915988">
              <a:defRPr>
                <a:solidFill>
                  <a:schemeClr val="tx1"/>
                </a:solidFill>
                <a:latin typeface="Arial" panose="020B0604020202020204" pitchFamily="34" charset="0"/>
              </a:defRPr>
            </a:lvl5pPr>
            <a:lvl6pPr marL="2287588" defTabSz="915988" fontAlgn="base">
              <a:spcBef>
                <a:spcPct val="0"/>
              </a:spcBef>
              <a:spcAft>
                <a:spcPct val="0"/>
              </a:spcAft>
              <a:defRPr>
                <a:solidFill>
                  <a:schemeClr val="tx1"/>
                </a:solidFill>
                <a:latin typeface="Arial" panose="020B0604020202020204" pitchFamily="34" charset="0"/>
              </a:defRPr>
            </a:lvl6pPr>
            <a:lvl7pPr marL="2744788" defTabSz="915988" fontAlgn="base">
              <a:spcBef>
                <a:spcPct val="0"/>
              </a:spcBef>
              <a:spcAft>
                <a:spcPct val="0"/>
              </a:spcAft>
              <a:defRPr>
                <a:solidFill>
                  <a:schemeClr val="tx1"/>
                </a:solidFill>
                <a:latin typeface="Arial" panose="020B0604020202020204" pitchFamily="34" charset="0"/>
              </a:defRPr>
            </a:lvl7pPr>
            <a:lvl8pPr marL="3201988" defTabSz="915988" fontAlgn="base">
              <a:spcBef>
                <a:spcPct val="0"/>
              </a:spcBef>
              <a:spcAft>
                <a:spcPct val="0"/>
              </a:spcAft>
              <a:defRPr>
                <a:solidFill>
                  <a:schemeClr val="tx1"/>
                </a:solidFill>
                <a:latin typeface="Arial" panose="020B0604020202020204" pitchFamily="34" charset="0"/>
              </a:defRPr>
            </a:lvl8pPr>
            <a:lvl9pPr marL="3659188" defTabSz="915988"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b="0">
                <a:solidFill>
                  <a:srgbClr val="FF3300"/>
                </a:solidFill>
                <a:cs typeface="Times New Roman" panose="02020603050405020304" pitchFamily="18" charset="0"/>
              </a:rPr>
              <a:t>a</a:t>
            </a:r>
            <a:endParaRPr lang="en-US" altLang="en-US" sz="2800" b="0">
              <a:latin typeface="Times New Roman" panose="02020603050405020304" pitchFamily="18" charset="0"/>
              <a:cs typeface="Times New Roman" panose="02020603050405020304" pitchFamily="18" charset="0"/>
            </a:endParaRPr>
          </a:p>
        </p:txBody>
      </p:sp>
      <p:sp>
        <p:nvSpPr>
          <p:cNvPr id="12307" name="Text Box 19"/>
          <p:cNvSpPr txBox="1">
            <a:spLocks noChangeArrowheads="1"/>
          </p:cNvSpPr>
          <p:nvPr/>
        </p:nvSpPr>
        <p:spPr bwMode="auto">
          <a:xfrm>
            <a:off x="4298950" y="306863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lvl1pPr defTabSz="915988">
              <a:defRPr>
                <a:solidFill>
                  <a:schemeClr val="tx1"/>
                </a:solidFill>
                <a:latin typeface="Arial" panose="020B0604020202020204" pitchFamily="34" charset="0"/>
              </a:defRPr>
            </a:lvl1pPr>
            <a:lvl2pPr defTabSz="915988">
              <a:defRPr>
                <a:solidFill>
                  <a:schemeClr val="tx1"/>
                </a:solidFill>
                <a:latin typeface="Arial" panose="020B0604020202020204" pitchFamily="34" charset="0"/>
              </a:defRPr>
            </a:lvl2pPr>
            <a:lvl3pPr marL="915988" defTabSz="915988">
              <a:defRPr>
                <a:solidFill>
                  <a:schemeClr val="tx1"/>
                </a:solidFill>
                <a:latin typeface="Arial" panose="020B0604020202020204" pitchFamily="34" charset="0"/>
              </a:defRPr>
            </a:lvl3pPr>
            <a:lvl4pPr marL="1373188" defTabSz="915988">
              <a:defRPr>
                <a:solidFill>
                  <a:schemeClr val="tx1"/>
                </a:solidFill>
                <a:latin typeface="Arial" panose="020B0604020202020204" pitchFamily="34" charset="0"/>
              </a:defRPr>
            </a:lvl4pPr>
            <a:lvl5pPr marL="1830388" defTabSz="915988">
              <a:defRPr>
                <a:solidFill>
                  <a:schemeClr val="tx1"/>
                </a:solidFill>
                <a:latin typeface="Arial" panose="020B0604020202020204" pitchFamily="34" charset="0"/>
              </a:defRPr>
            </a:lvl5pPr>
            <a:lvl6pPr marL="2287588" defTabSz="915988" fontAlgn="base">
              <a:spcBef>
                <a:spcPct val="0"/>
              </a:spcBef>
              <a:spcAft>
                <a:spcPct val="0"/>
              </a:spcAft>
              <a:defRPr>
                <a:solidFill>
                  <a:schemeClr val="tx1"/>
                </a:solidFill>
                <a:latin typeface="Arial" panose="020B0604020202020204" pitchFamily="34" charset="0"/>
              </a:defRPr>
            </a:lvl6pPr>
            <a:lvl7pPr marL="2744788" defTabSz="915988" fontAlgn="base">
              <a:spcBef>
                <a:spcPct val="0"/>
              </a:spcBef>
              <a:spcAft>
                <a:spcPct val="0"/>
              </a:spcAft>
              <a:defRPr>
                <a:solidFill>
                  <a:schemeClr val="tx1"/>
                </a:solidFill>
                <a:latin typeface="Arial" panose="020B0604020202020204" pitchFamily="34" charset="0"/>
              </a:defRPr>
            </a:lvl7pPr>
            <a:lvl8pPr marL="3201988" defTabSz="915988" fontAlgn="base">
              <a:spcBef>
                <a:spcPct val="0"/>
              </a:spcBef>
              <a:spcAft>
                <a:spcPct val="0"/>
              </a:spcAft>
              <a:defRPr>
                <a:solidFill>
                  <a:schemeClr val="tx1"/>
                </a:solidFill>
                <a:latin typeface="Arial" panose="020B0604020202020204" pitchFamily="34" charset="0"/>
              </a:defRPr>
            </a:lvl8pPr>
            <a:lvl9pPr marL="3659188" defTabSz="915988"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b="0">
                <a:solidFill>
                  <a:srgbClr val="FF3300"/>
                </a:solidFill>
                <a:cs typeface="Times New Roman" panose="02020603050405020304" pitchFamily="18" charset="0"/>
              </a:rPr>
              <a:t>b</a:t>
            </a:r>
            <a:endParaRPr lang="en-US" altLang="en-US" sz="2800" b="0">
              <a:latin typeface="Times New Roman" panose="02020603050405020304" pitchFamily="18" charset="0"/>
              <a:cs typeface="Times New Roman" panose="02020603050405020304" pitchFamily="18" charset="0"/>
            </a:endParaRPr>
          </a:p>
        </p:txBody>
      </p:sp>
      <p:grpSp>
        <p:nvGrpSpPr>
          <p:cNvPr id="12308" name="Group 20"/>
          <p:cNvGrpSpPr>
            <a:grpSpLocks/>
          </p:cNvGrpSpPr>
          <p:nvPr/>
        </p:nvGrpSpPr>
        <p:grpSpPr bwMode="auto">
          <a:xfrm>
            <a:off x="4125913" y="2460625"/>
            <a:ext cx="557212" cy="168275"/>
            <a:chOff x="2643" y="816"/>
            <a:chExt cx="527" cy="146"/>
          </a:xfrm>
        </p:grpSpPr>
        <p:sp>
          <p:nvSpPr>
            <p:cNvPr id="12309" name="Arc 21"/>
            <p:cNvSpPr>
              <a:spLocks/>
            </p:cNvSpPr>
            <p:nvPr/>
          </p:nvSpPr>
          <p:spPr bwMode="auto">
            <a:xfrm>
              <a:off x="2643" y="827"/>
              <a:ext cx="527" cy="135"/>
            </a:xfrm>
            <a:custGeom>
              <a:avLst/>
              <a:gdLst>
                <a:gd name="G0" fmla="+- 21600 0 0"/>
                <a:gd name="G1" fmla="+- 19399 0 0"/>
                <a:gd name="G2" fmla="+- 21600 0 0"/>
                <a:gd name="T0" fmla="*/ 31361 w 43200"/>
                <a:gd name="T1" fmla="*/ 130 h 40999"/>
                <a:gd name="T2" fmla="*/ 12100 w 43200"/>
                <a:gd name="T3" fmla="*/ 0 h 40999"/>
                <a:gd name="T4" fmla="*/ 21600 w 43200"/>
                <a:gd name="T5" fmla="*/ 19399 h 40999"/>
              </a:gdLst>
              <a:ahLst/>
              <a:cxnLst>
                <a:cxn ang="0">
                  <a:pos x="T0" y="T1"/>
                </a:cxn>
                <a:cxn ang="0">
                  <a:pos x="T2" y="T3"/>
                </a:cxn>
                <a:cxn ang="0">
                  <a:pos x="T4" y="T5"/>
                </a:cxn>
              </a:cxnLst>
              <a:rect l="0" t="0" r="r" b="b"/>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0"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0" y="11153"/>
                    <a:pt x="4694" y="3626"/>
                    <a:pt x="12100" y="0"/>
                  </a:cubicBezTo>
                  <a:lnTo>
                    <a:pt x="21600" y="19399"/>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310" name="Line 22"/>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grpSp>
      <p:sp>
        <p:nvSpPr>
          <p:cNvPr id="12311" name="Line 23"/>
          <p:cNvSpPr>
            <a:spLocks noChangeShapeType="1"/>
          </p:cNvSpPr>
          <p:nvPr/>
        </p:nvSpPr>
        <p:spPr bwMode="auto">
          <a:xfrm>
            <a:off x="4379913" y="4003675"/>
            <a:ext cx="7937" cy="13096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312" name="Line 24"/>
          <p:cNvSpPr>
            <a:spLocks noChangeShapeType="1"/>
          </p:cNvSpPr>
          <p:nvPr/>
        </p:nvSpPr>
        <p:spPr bwMode="auto">
          <a:xfrm>
            <a:off x="4381500" y="5353050"/>
            <a:ext cx="0" cy="381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13" name="Group 25"/>
          <p:cNvGrpSpPr>
            <a:grpSpLocks/>
          </p:cNvGrpSpPr>
          <p:nvPr/>
        </p:nvGrpSpPr>
        <p:grpSpPr bwMode="auto">
          <a:xfrm>
            <a:off x="4114800" y="5410200"/>
            <a:ext cx="557213" cy="168275"/>
            <a:chOff x="2643" y="816"/>
            <a:chExt cx="527" cy="146"/>
          </a:xfrm>
        </p:grpSpPr>
        <p:sp>
          <p:nvSpPr>
            <p:cNvPr id="12314" name="Arc 26"/>
            <p:cNvSpPr>
              <a:spLocks/>
            </p:cNvSpPr>
            <p:nvPr/>
          </p:nvSpPr>
          <p:spPr bwMode="auto">
            <a:xfrm>
              <a:off x="2643" y="827"/>
              <a:ext cx="527" cy="135"/>
            </a:xfrm>
            <a:custGeom>
              <a:avLst/>
              <a:gdLst>
                <a:gd name="G0" fmla="+- 21600 0 0"/>
                <a:gd name="G1" fmla="+- 19399 0 0"/>
                <a:gd name="G2" fmla="+- 21600 0 0"/>
                <a:gd name="T0" fmla="*/ 31361 w 43200"/>
                <a:gd name="T1" fmla="*/ 130 h 40999"/>
                <a:gd name="T2" fmla="*/ 12100 w 43200"/>
                <a:gd name="T3" fmla="*/ 0 h 40999"/>
                <a:gd name="T4" fmla="*/ 21600 w 43200"/>
                <a:gd name="T5" fmla="*/ 19399 h 40999"/>
              </a:gdLst>
              <a:ahLst/>
              <a:cxnLst>
                <a:cxn ang="0">
                  <a:pos x="T0" y="T1"/>
                </a:cxn>
                <a:cxn ang="0">
                  <a:pos x="T2" y="T3"/>
                </a:cxn>
                <a:cxn ang="0">
                  <a:pos x="T4" y="T5"/>
                </a:cxn>
              </a:cxnLst>
              <a:rect l="0" t="0" r="r" b="b"/>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0"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0" y="11153"/>
                    <a:pt x="4694" y="3626"/>
                    <a:pt x="12100" y="0"/>
                  </a:cubicBezTo>
                  <a:lnTo>
                    <a:pt x="21600" y="19399"/>
                  </a:lnTo>
                  <a:close/>
                </a:path>
              </a:pathLst>
            </a:cu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sp>
          <p:nvSpPr>
            <p:cNvPr id="12315" name="Line 27"/>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7" tIns="46073" rIns="92147" bIns="46073">
              <a:spAutoFit/>
            </a:bodyPr>
            <a:lstStyle/>
            <a:p>
              <a:endParaRPr lang="en-US"/>
            </a:p>
          </p:txBody>
        </p:sp>
      </p:grpSp>
      <p:sp>
        <p:nvSpPr>
          <p:cNvPr id="12316" name="Text Box 28"/>
          <p:cNvSpPr txBox="1">
            <a:spLocks noChangeArrowheads="1"/>
          </p:cNvSpPr>
          <p:nvPr/>
        </p:nvSpPr>
        <p:spPr bwMode="auto">
          <a:xfrm>
            <a:off x="3581400" y="5638800"/>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Rotational axis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el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695450"/>
            <a:ext cx="6186487" cy="4662488"/>
          </a:xfrm>
          <a:prstGeom prst="rect">
            <a:avLst/>
          </a:prstGeom>
          <a:noFill/>
          <a:extLst>
            <a:ext uri="{909E8E84-426E-40DD-AFC4-6F175D3DCCD1}">
              <a14:hiddenFill xmlns:a14="http://schemas.microsoft.com/office/drawing/2010/main">
                <a:solidFill>
                  <a:srgbClr val="FFFFFF"/>
                </a:solidFill>
              </a14:hiddenFill>
            </a:ext>
          </a:extLst>
        </p:spPr>
      </p:pic>
      <p:sp>
        <p:nvSpPr>
          <p:cNvPr id="57349" name="Rectangle 5"/>
          <p:cNvSpPr>
            <a:spLocks noChangeArrowheads="1"/>
          </p:cNvSpPr>
          <p:nvPr/>
        </p:nvSpPr>
        <p:spPr bwMode="auto">
          <a:xfrm>
            <a:off x="1066800" y="381000"/>
            <a:ext cx="7232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0">
                <a:solidFill>
                  <a:schemeClr val="tx2"/>
                </a:solidFill>
              </a:rPr>
              <a:t>Selection of the Spheroid is what determines</a:t>
            </a:r>
          </a:p>
          <a:p>
            <a:pPr algn="ctr"/>
            <a:r>
              <a:rPr lang="en-US" altLang="en-US" sz="2800" b="0">
                <a:solidFill>
                  <a:schemeClr val="tx2"/>
                </a:solidFill>
              </a:rPr>
              <a:t>the SIZE of the Earth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533400" y="762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a:t>What is a Map Projection?</a:t>
            </a:r>
          </a:p>
        </p:txBody>
      </p:sp>
      <p:sp>
        <p:nvSpPr>
          <p:cNvPr id="78858" name="Text Box 10"/>
          <p:cNvSpPr txBox="1">
            <a:spLocks noChangeArrowheads="1"/>
          </p:cNvSpPr>
          <p:nvPr/>
        </p:nvSpPr>
        <p:spPr bwMode="auto">
          <a:xfrm>
            <a:off x="381000" y="4175125"/>
            <a:ext cx="8382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0"/>
              <a:t>It is how we represent a three dimensional Earth on a flat piece of paper</a:t>
            </a:r>
          </a:p>
          <a:p>
            <a:pPr algn="ctr">
              <a:spcBef>
                <a:spcPct val="50000"/>
              </a:spcBef>
            </a:pPr>
            <a:r>
              <a:rPr lang="en-US" altLang="en-US" sz="2000" b="0"/>
              <a:t>However…</a:t>
            </a:r>
            <a:br>
              <a:rPr lang="en-US" altLang="en-US" sz="2000" b="0"/>
            </a:br>
            <a:endParaRPr lang="en-US" altLang="en-US" sz="2000" b="0"/>
          </a:p>
          <a:p>
            <a:pPr algn="ctr"/>
            <a:r>
              <a:rPr lang="en-US" altLang="en-US" sz="2000" b="0"/>
              <a:t>The process of transferring information from the Earth to a map causes every projection to distort at least one aspect of the real world – either shape, area, distance, or direction.</a:t>
            </a:r>
          </a:p>
        </p:txBody>
      </p:sp>
      <p:pic>
        <p:nvPicPr>
          <p:cNvPr id="78863" name="Picture 15" descr="world-map%20conti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068388"/>
            <a:ext cx="4168775"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64" name="Picture 16" descr="world"/>
          <p:cNvPicPr>
            <a:picLocks noChangeAspect="1" noChangeArrowheads="1"/>
          </p:cNvPicPr>
          <p:nvPr/>
        </p:nvPicPr>
        <p:blipFill>
          <a:blip r:embed="rId4">
            <a:extLst>
              <a:ext uri="{28A0092B-C50C-407E-A947-70E740481C1C}">
                <a14:useLocalDpi xmlns:a14="http://schemas.microsoft.com/office/drawing/2010/main" val="0"/>
              </a:ext>
            </a:extLst>
          </a:blip>
          <a:srcRect l="19643" t="9840" r="19643" b="11430"/>
          <a:stretch>
            <a:fillRect/>
          </a:stretch>
        </p:blipFill>
        <p:spPr bwMode="auto">
          <a:xfrm>
            <a:off x="304800" y="1066800"/>
            <a:ext cx="2590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8867" name="AutoShape 19"/>
          <p:cNvSpPr>
            <a:spLocks noChangeArrowheads="1"/>
          </p:cNvSpPr>
          <p:nvPr/>
        </p:nvSpPr>
        <p:spPr bwMode="auto">
          <a:xfrm>
            <a:off x="3233738" y="2028825"/>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a:solidFill>
                  <a:schemeClr val="tx1"/>
                </a:solidFill>
              </a:rPr>
              <a:t>Horizontal Earth Datums</a:t>
            </a:r>
            <a:br>
              <a:rPr lang="en-US" altLang="en-US" sz="4000">
                <a:solidFill>
                  <a:schemeClr val="tx1"/>
                </a:solidFill>
              </a:rPr>
            </a:br>
            <a:r>
              <a:rPr lang="en-US" altLang="en-US" sz="2400">
                <a:solidFill>
                  <a:schemeClr val="tx1"/>
                </a:solidFill>
              </a:rPr>
              <a:t>(Making sure we are where we think we are….)</a:t>
            </a:r>
            <a:endParaRPr lang="en-US" altLang="en-US" sz="2400"/>
          </a:p>
        </p:txBody>
      </p:sp>
      <p:sp>
        <p:nvSpPr>
          <p:cNvPr id="13315" name="Rectangle 3"/>
          <p:cNvSpPr>
            <a:spLocks noGrp="1" noChangeArrowheads="1"/>
          </p:cNvSpPr>
          <p:nvPr>
            <p:ph type="body" idx="1"/>
          </p:nvPr>
        </p:nvSpPr>
        <p:spPr>
          <a:xfrm>
            <a:off x="762000" y="1752600"/>
            <a:ext cx="7848600" cy="4724400"/>
          </a:xfrm>
        </p:spPr>
        <p:txBody>
          <a:bodyPr/>
          <a:lstStyle/>
          <a:p>
            <a:r>
              <a:rPr lang="en-US" altLang="en-US" sz="2400"/>
              <a:t>What is a datum????</a:t>
            </a:r>
          </a:p>
          <a:p>
            <a:r>
              <a:rPr lang="en-US" altLang="en-US" sz="2400"/>
              <a:t>An earth datum is defined by a specific </a:t>
            </a:r>
            <a:r>
              <a:rPr lang="en-US" altLang="en-US" sz="2400">
                <a:solidFill>
                  <a:srgbClr val="FF3300"/>
                </a:solidFill>
              </a:rPr>
              <a:t>ellipse </a:t>
            </a:r>
            <a:r>
              <a:rPr lang="en-US" altLang="en-US" sz="2400"/>
              <a:t>and an </a:t>
            </a:r>
            <a:r>
              <a:rPr lang="en-US" altLang="en-US" sz="2400">
                <a:solidFill>
                  <a:srgbClr val="FF3300"/>
                </a:solidFill>
              </a:rPr>
              <a:t>axis of rotation</a:t>
            </a:r>
          </a:p>
          <a:p>
            <a:r>
              <a:rPr lang="en-US" altLang="en-US" sz="2400">
                <a:solidFill>
                  <a:srgbClr val="FF3300"/>
                </a:solidFill>
              </a:rPr>
              <a:t>NAD27 </a:t>
            </a:r>
            <a:r>
              <a:rPr lang="en-US" altLang="en-US" sz="2400"/>
              <a:t>(North American Datum of 1927) uses the Clarke (1866) ellipsoid on a non geocentric axis of rotation</a:t>
            </a:r>
          </a:p>
          <a:p>
            <a:r>
              <a:rPr lang="en-US" altLang="en-US" sz="2400">
                <a:solidFill>
                  <a:srgbClr val="FF3300"/>
                </a:solidFill>
              </a:rPr>
              <a:t>NAD83 </a:t>
            </a:r>
            <a:r>
              <a:rPr lang="en-US" altLang="en-US" sz="2400"/>
              <a:t>(NAD,1983) uses the GRS80 ellipsoid on a geocentric axis of rotation</a:t>
            </a:r>
          </a:p>
          <a:p>
            <a:r>
              <a:rPr lang="en-US" altLang="en-US" sz="2400">
                <a:solidFill>
                  <a:srgbClr val="FF3300"/>
                </a:solidFill>
              </a:rPr>
              <a:t>WGS84</a:t>
            </a:r>
            <a:r>
              <a:rPr lang="en-US" altLang="en-US" sz="2400"/>
              <a:t> (World Geodetic System of 1984) uses GRS80, almost the same as NAD83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Representations of the Earth</a:t>
            </a:r>
          </a:p>
        </p:txBody>
      </p:sp>
      <p:sp>
        <p:nvSpPr>
          <p:cNvPr id="14340" name="Freeform 4"/>
          <p:cNvSpPr>
            <a:spLocks/>
          </p:cNvSpPr>
          <p:nvPr/>
        </p:nvSpPr>
        <p:spPr bwMode="auto">
          <a:xfrm>
            <a:off x="1828800" y="2463800"/>
            <a:ext cx="4679950" cy="3846513"/>
          </a:xfrm>
          <a:custGeom>
            <a:avLst/>
            <a:gdLst>
              <a:gd name="T0" fmla="*/ 344 w 2064"/>
              <a:gd name="T1" fmla="*/ 400 h 1568"/>
              <a:gd name="T2" fmla="*/ 488 w 2064"/>
              <a:gd name="T3" fmla="*/ 448 h 1568"/>
              <a:gd name="T4" fmla="*/ 680 w 2064"/>
              <a:gd name="T5" fmla="*/ 448 h 1568"/>
              <a:gd name="T6" fmla="*/ 824 w 2064"/>
              <a:gd name="T7" fmla="*/ 304 h 1568"/>
              <a:gd name="T8" fmla="*/ 872 w 2064"/>
              <a:gd name="T9" fmla="*/ 160 h 1568"/>
              <a:gd name="T10" fmla="*/ 968 w 2064"/>
              <a:gd name="T11" fmla="*/ 64 h 1568"/>
              <a:gd name="T12" fmla="*/ 1160 w 2064"/>
              <a:gd name="T13" fmla="*/ 16 h 1568"/>
              <a:gd name="T14" fmla="*/ 1400 w 2064"/>
              <a:gd name="T15" fmla="*/ 160 h 1568"/>
              <a:gd name="T16" fmla="*/ 1784 w 2064"/>
              <a:gd name="T17" fmla="*/ 304 h 1568"/>
              <a:gd name="T18" fmla="*/ 1928 w 2064"/>
              <a:gd name="T19" fmla="*/ 592 h 1568"/>
              <a:gd name="T20" fmla="*/ 2024 w 2064"/>
              <a:gd name="T21" fmla="*/ 928 h 1568"/>
              <a:gd name="T22" fmla="*/ 1688 w 2064"/>
              <a:gd name="T23" fmla="*/ 1312 h 1568"/>
              <a:gd name="T24" fmla="*/ 1256 w 2064"/>
              <a:gd name="T25" fmla="*/ 1456 h 1568"/>
              <a:gd name="T26" fmla="*/ 1160 w 2064"/>
              <a:gd name="T27" fmla="*/ 1360 h 1568"/>
              <a:gd name="T28" fmla="*/ 1016 w 2064"/>
              <a:gd name="T29" fmla="*/ 1408 h 1568"/>
              <a:gd name="T30" fmla="*/ 968 w 2064"/>
              <a:gd name="T31" fmla="*/ 1456 h 1568"/>
              <a:gd name="T32" fmla="*/ 776 w 2064"/>
              <a:gd name="T33" fmla="*/ 1552 h 1568"/>
              <a:gd name="T34" fmla="*/ 488 w 2064"/>
              <a:gd name="T35" fmla="*/ 1360 h 1568"/>
              <a:gd name="T36" fmla="*/ 56 w 2064"/>
              <a:gd name="T37" fmla="*/ 1120 h 1568"/>
              <a:gd name="T38" fmla="*/ 152 w 2064"/>
              <a:gd name="T39" fmla="*/ 592 h 1568"/>
              <a:gd name="T40" fmla="*/ 152 w 2064"/>
              <a:gd name="T41" fmla="*/ 352 h 1568"/>
              <a:gd name="T42" fmla="*/ 344 w 2064"/>
              <a:gd name="T43" fmla="*/ 40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4" h="1568">
                <a:moveTo>
                  <a:pt x="344" y="400"/>
                </a:moveTo>
                <a:cubicBezTo>
                  <a:pt x="400" y="416"/>
                  <a:pt x="432" y="440"/>
                  <a:pt x="488" y="448"/>
                </a:cubicBezTo>
                <a:cubicBezTo>
                  <a:pt x="544" y="456"/>
                  <a:pt x="624" y="472"/>
                  <a:pt x="680" y="448"/>
                </a:cubicBezTo>
                <a:cubicBezTo>
                  <a:pt x="736" y="424"/>
                  <a:pt x="792" y="352"/>
                  <a:pt x="824" y="304"/>
                </a:cubicBezTo>
                <a:cubicBezTo>
                  <a:pt x="856" y="256"/>
                  <a:pt x="848" y="200"/>
                  <a:pt x="872" y="160"/>
                </a:cubicBezTo>
                <a:cubicBezTo>
                  <a:pt x="896" y="120"/>
                  <a:pt x="920" y="88"/>
                  <a:pt x="968" y="64"/>
                </a:cubicBezTo>
                <a:cubicBezTo>
                  <a:pt x="1016" y="40"/>
                  <a:pt x="1088" y="0"/>
                  <a:pt x="1160" y="16"/>
                </a:cubicBezTo>
                <a:cubicBezTo>
                  <a:pt x="1232" y="32"/>
                  <a:pt x="1296" y="112"/>
                  <a:pt x="1400" y="160"/>
                </a:cubicBezTo>
                <a:cubicBezTo>
                  <a:pt x="1504" y="208"/>
                  <a:pt x="1696" y="232"/>
                  <a:pt x="1784" y="304"/>
                </a:cubicBezTo>
                <a:cubicBezTo>
                  <a:pt x="1872" y="376"/>
                  <a:pt x="1888" y="488"/>
                  <a:pt x="1928" y="592"/>
                </a:cubicBezTo>
                <a:cubicBezTo>
                  <a:pt x="1968" y="696"/>
                  <a:pt x="2064" y="808"/>
                  <a:pt x="2024" y="928"/>
                </a:cubicBezTo>
                <a:cubicBezTo>
                  <a:pt x="1984" y="1048"/>
                  <a:pt x="1816" y="1224"/>
                  <a:pt x="1688" y="1312"/>
                </a:cubicBezTo>
                <a:cubicBezTo>
                  <a:pt x="1560" y="1400"/>
                  <a:pt x="1344" y="1448"/>
                  <a:pt x="1256" y="1456"/>
                </a:cubicBezTo>
                <a:cubicBezTo>
                  <a:pt x="1168" y="1464"/>
                  <a:pt x="1200" y="1368"/>
                  <a:pt x="1160" y="1360"/>
                </a:cubicBezTo>
                <a:cubicBezTo>
                  <a:pt x="1120" y="1352"/>
                  <a:pt x="1048" y="1392"/>
                  <a:pt x="1016" y="1408"/>
                </a:cubicBezTo>
                <a:cubicBezTo>
                  <a:pt x="984" y="1424"/>
                  <a:pt x="1008" y="1432"/>
                  <a:pt x="968" y="1456"/>
                </a:cubicBezTo>
                <a:cubicBezTo>
                  <a:pt x="928" y="1480"/>
                  <a:pt x="856" y="1568"/>
                  <a:pt x="776" y="1552"/>
                </a:cubicBezTo>
                <a:cubicBezTo>
                  <a:pt x="696" y="1536"/>
                  <a:pt x="608" y="1432"/>
                  <a:pt x="488" y="1360"/>
                </a:cubicBezTo>
                <a:cubicBezTo>
                  <a:pt x="368" y="1288"/>
                  <a:pt x="112" y="1248"/>
                  <a:pt x="56" y="1120"/>
                </a:cubicBezTo>
                <a:cubicBezTo>
                  <a:pt x="0" y="992"/>
                  <a:pt x="136" y="720"/>
                  <a:pt x="152" y="592"/>
                </a:cubicBezTo>
                <a:cubicBezTo>
                  <a:pt x="168" y="464"/>
                  <a:pt x="120" y="384"/>
                  <a:pt x="152" y="352"/>
                </a:cubicBezTo>
                <a:cubicBezTo>
                  <a:pt x="184" y="320"/>
                  <a:pt x="288" y="384"/>
                  <a:pt x="344" y="400"/>
                </a:cubicBezTo>
                <a:close/>
              </a:path>
            </a:pathLst>
          </a:custGeom>
          <a:noFill/>
          <a:ln w="9525">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1" name="Oval 5"/>
          <p:cNvSpPr>
            <a:spLocks noChangeArrowheads="1"/>
          </p:cNvSpPr>
          <p:nvPr/>
        </p:nvSpPr>
        <p:spPr bwMode="auto">
          <a:xfrm>
            <a:off x="2173288" y="2957513"/>
            <a:ext cx="4027487" cy="3086100"/>
          </a:xfrm>
          <a:prstGeom prst="ellipse">
            <a:avLst/>
          </a:prstGeom>
          <a:noFill/>
          <a:ln w="28575">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2" name="Line 6"/>
          <p:cNvSpPr>
            <a:spLocks noChangeShapeType="1"/>
          </p:cNvSpPr>
          <p:nvPr/>
        </p:nvSpPr>
        <p:spPr bwMode="auto">
          <a:xfrm>
            <a:off x="2155825" y="2690813"/>
            <a:ext cx="652463" cy="685800"/>
          </a:xfrm>
          <a:prstGeom prst="line">
            <a:avLst/>
          </a:prstGeom>
          <a:noFill/>
          <a:ln w="19050">
            <a:solidFill>
              <a:schemeClr val="accent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3" name="Line 7"/>
          <p:cNvSpPr>
            <a:spLocks noChangeShapeType="1"/>
          </p:cNvSpPr>
          <p:nvPr/>
        </p:nvSpPr>
        <p:spPr bwMode="auto">
          <a:xfrm flipH="1">
            <a:off x="5529263" y="2576513"/>
            <a:ext cx="544512" cy="800100"/>
          </a:xfrm>
          <a:prstGeom prst="line">
            <a:avLst/>
          </a:prstGeom>
          <a:noFill/>
          <a:ln w="19050">
            <a:solidFill>
              <a:schemeClr val="accent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4" name="Line 8"/>
          <p:cNvSpPr>
            <a:spLocks noChangeShapeType="1"/>
          </p:cNvSpPr>
          <p:nvPr/>
        </p:nvSpPr>
        <p:spPr bwMode="auto">
          <a:xfrm flipH="1">
            <a:off x="6154738" y="4864100"/>
            <a:ext cx="544512" cy="342900"/>
          </a:xfrm>
          <a:prstGeom prst="line">
            <a:avLst/>
          </a:prstGeom>
          <a:noFill/>
          <a:ln w="12700">
            <a:solidFill>
              <a:srgbClr val="9966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5" name="Freeform 9"/>
          <p:cNvSpPr>
            <a:spLocks/>
          </p:cNvSpPr>
          <p:nvPr/>
        </p:nvSpPr>
        <p:spPr bwMode="auto">
          <a:xfrm>
            <a:off x="2146300" y="2921000"/>
            <a:ext cx="4171950" cy="3143250"/>
          </a:xfrm>
          <a:custGeom>
            <a:avLst/>
            <a:gdLst>
              <a:gd name="T0" fmla="*/ 712 w 1840"/>
              <a:gd name="T1" fmla="*/ 48 h 1320"/>
              <a:gd name="T2" fmla="*/ 808 w 1840"/>
              <a:gd name="T3" fmla="*/ 0 h 1320"/>
              <a:gd name="T4" fmla="*/ 1000 w 1840"/>
              <a:gd name="T5" fmla="*/ 48 h 1320"/>
              <a:gd name="T6" fmla="*/ 1144 w 1840"/>
              <a:gd name="T7" fmla="*/ 48 h 1320"/>
              <a:gd name="T8" fmla="*/ 1336 w 1840"/>
              <a:gd name="T9" fmla="*/ 96 h 1320"/>
              <a:gd name="T10" fmla="*/ 1384 w 1840"/>
              <a:gd name="T11" fmla="*/ 144 h 1320"/>
              <a:gd name="T12" fmla="*/ 1576 w 1840"/>
              <a:gd name="T13" fmla="*/ 192 h 1320"/>
              <a:gd name="T14" fmla="*/ 1624 w 1840"/>
              <a:gd name="T15" fmla="*/ 288 h 1320"/>
              <a:gd name="T16" fmla="*/ 1672 w 1840"/>
              <a:gd name="T17" fmla="*/ 336 h 1320"/>
              <a:gd name="T18" fmla="*/ 1816 w 1840"/>
              <a:gd name="T19" fmla="*/ 528 h 1320"/>
              <a:gd name="T20" fmla="*/ 1816 w 1840"/>
              <a:gd name="T21" fmla="*/ 720 h 1320"/>
              <a:gd name="T22" fmla="*/ 1672 w 1840"/>
              <a:gd name="T23" fmla="*/ 1008 h 1320"/>
              <a:gd name="T24" fmla="*/ 1528 w 1840"/>
              <a:gd name="T25" fmla="*/ 1200 h 1320"/>
              <a:gd name="T26" fmla="*/ 1096 w 1840"/>
              <a:gd name="T27" fmla="*/ 1296 h 1320"/>
              <a:gd name="T28" fmla="*/ 808 w 1840"/>
              <a:gd name="T29" fmla="*/ 1296 h 1320"/>
              <a:gd name="T30" fmla="*/ 568 w 1840"/>
              <a:gd name="T31" fmla="*/ 1296 h 1320"/>
              <a:gd name="T32" fmla="*/ 280 w 1840"/>
              <a:gd name="T33" fmla="*/ 1152 h 1320"/>
              <a:gd name="T34" fmla="*/ 40 w 1840"/>
              <a:gd name="T35" fmla="*/ 960 h 1320"/>
              <a:gd name="T36" fmla="*/ 40 w 1840"/>
              <a:gd name="T37" fmla="*/ 672 h 1320"/>
              <a:gd name="T38" fmla="*/ 88 w 1840"/>
              <a:gd name="T39" fmla="*/ 336 h 1320"/>
              <a:gd name="T40" fmla="*/ 232 w 1840"/>
              <a:gd name="T41" fmla="*/ 24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0" h="1320">
                <a:moveTo>
                  <a:pt x="712" y="48"/>
                </a:moveTo>
                <a:cubicBezTo>
                  <a:pt x="736" y="24"/>
                  <a:pt x="760" y="0"/>
                  <a:pt x="808" y="0"/>
                </a:cubicBezTo>
                <a:cubicBezTo>
                  <a:pt x="856" y="0"/>
                  <a:pt x="944" y="40"/>
                  <a:pt x="1000" y="48"/>
                </a:cubicBezTo>
                <a:cubicBezTo>
                  <a:pt x="1056" y="56"/>
                  <a:pt x="1088" y="40"/>
                  <a:pt x="1144" y="48"/>
                </a:cubicBezTo>
                <a:cubicBezTo>
                  <a:pt x="1200" y="56"/>
                  <a:pt x="1296" y="80"/>
                  <a:pt x="1336" y="96"/>
                </a:cubicBezTo>
                <a:cubicBezTo>
                  <a:pt x="1376" y="112"/>
                  <a:pt x="1344" y="128"/>
                  <a:pt x="1384" y="144"/>
                </a:cubicBezTo>
                <a:cubicBezTo>
                  <a:pt x="1424" y="160"/>
                  <a:pt x="1536" y="168"/>
                  <a:pt x="1576" y="192"/>
                </a:cubicBezTo>
                <a:cubicBezTo>
                  <a:pt x="1616" y="216"/>
                  <a:pt x="1608" y="264"/>
                  <a:pt x="1624" y="288"/>
                </a:cubicBezTo>
                <a:cubicBezTo>
                  <a:pt x="1640" y="312"/>
                  <a:pt x="1640" y="296"/>
                  <a:pt x="1672" y="336"/>
                </a:cubicBezTo>
                <a:cubicBezTo>
                  <a:pt x="1704" y="376"/>
                  <a:pt x="1792" y="464"/>
                  <a:pt x="1816" y="528"/>
                </a:cubicBezTo>
                <a:cubicBezTo>
                  <a:pt x="1840" y="592"/>
                  <a:pt x="1840" y="640"/>
                  <a:pt x="1816" y="720"/>
                </a:cubicBezTo>
                <a:cubicBezTo>
                  <a:pt x="1792" y="800"/>
                  <a:pt x="1720" y="928"/>
                  <a:pt x="1672" y="1008"/>
                </a:cubicBezTo>
                <a:cubicBezTo>
                  <a:pt x="1624" y="1088"/>
                  <a:pt x="1624" y="1152"/>
                  <a:pt x="1528" y="1200"/>
                </a:cubicBezTo>
                <a:cubicBezTo>
                  <a:pt x="1432" y="1248"/>
                  <a:pt x="1216" y="1280"/>
                  <a:pt x="1096" y="1296"/>
                </a:cubicBezTo>
                <a:cubicBezTo>
                  <a:pt x="976" y="1312"/>
                  <a:pt x="896" y="1296"/>
                  <a:pt x="808" y="1296"/>
                </a:cubicBezTo>
                <a:cubicBezTo>
                  <a:pt x="720" y="1296"/>
                  <a:pt x="656" y="1320"/>
                  <a:pt x="568" y="1296"/>
                </a:cubicBezTo>
                <a:cubicBezTo>
                  <a:pt x="480" y="1272"/>
                  <a:pt x="368" y="1208"/>
                  <a:pt x="280" y="1152"/>
                </a:cubicBezTo>
                <a:cubicBezTo>
                  <a:pt x="192" y="1096"/>
                  <a:pt x="80" y="1040"/>
                  <a:pt x="40" y="960"/>
                </a:cubicBezTo>
                <a:cubicBezTo>
                  <a:pt x="0" y="880"/>
                  <a:pt x="32" y="776"/>
                  <a:pt x="40" y="672"/>
                </a:cubicBezTo>
                <a:cubicBezTo>
                  <a:pt x="48" y="568"/>
                  <a:pt x="56" y="408"/>
                  <a:pt x="88" y="336"/>
                </a:cubicBezTo>
                <a:cubicBezTo>
                  <a:pt x="120" y="264"/>
                  <a:pt x="176" y="252"/>
                  <a:pt x="232" y="240"/>
                </a:cubicBezTo>
              </a:path>
            </a:pathLst>
          </a:custGeom>
          <a:noFill/>
          <a:ln w="1905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6" name="Arc 10"/>
          <p:cNvSpPr>
            <a:spLocks/>
          </p:cNvSpPr>
          <p:nvPr/>
        </p:nvSpPr>
        <p:spPr bwMode="auto">
          <a:xfrm>
            <a:off x="2722563" y="3009900"/>
            <a:ext cx="1455737" cy="1509713"/>
          </a:xfrm>
          <a:custGeom>
            <a:avLst/>
            <a:gdLst>
              <a:gd name="G0" fmla="+- 15780 0 0"/>
              <a:gd name="G1" fmla="+- 21139 0 0"/>
              <a:gd name="G2" fmla="+- 21600 0 0"/>
              <a:gd name="T0" fmla="*/ 0 w 15780"/>
              <a:gd name="T1" fmla="*/ 6389 h 21139"/>
              <a:gd name="T2" fmla="*/ 11342 w 15780"/>
              <a:gd name="T3" fmla="*/ 0 h 21139"/>
              <a:gd name="T4" fmla="*/ 15780 w 15780"/>
              <a:gd name="T5" fmla="*/ 21139 h 21139"/>
            </a:gdLst>
            <a:ahLst/>
            <a:cxnLst>
              <a:cxn ang="0">
                <a:pos x="T0" y="T1"/>
              </a:cxn>
              <a:cxn ang="0">
                <a:pos x="T2" y="T3"/>
              </a:cxn>
              <a:cxn ang="0">
                <a:pos x="T4" y="T5"/>
              </a:cxn>
            </a:cxnLst>
            <a:rect l="0" t="0" r="r" b="b"/>
            <a:pathLst>
              <a:path w="15780" h="21139" fill="none" extrusionOk="0">
                <a:moveTo>
                  <a:pt x="0" y="6389"/>
                </a:moveTo>
                <a:cubicBezTo>
                  <a:pt x="3033" y="3143"/>
                  <a:pt x="6994" y="912"/>
                  <a:pt x="11341" y="-1"/>
                </a:cubicBezTo>
              </a:path>
              <a:path w="15780" h="21139" stroke="0" extrusionOk="0">
                <a:moveTo>
                  <a:pt x="0" y="6389"/>
                </a:moveTo>
                <a:cubicBezTo>
                  <a:pt x="3033" y="3143"/>
                  <a:pt x="6994" y="912"/>
                  <a:pt x="11341" y="-1"/>
                </a:cubicBezTo>
                <a:lnTo>
                  <a:pt x="15780" y="21139"/>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7" name="Arc 11"/>
          <p:cNvSpPr>
            <a:spLocks/>
          </p:cNvSpPr>
          <p:nvPr/>
        </p:nvSpPr>
        <p:spPr bwMode="auto">
          <a:xfrm>
            <a:off x="4046538" y="4495800"/>
            <a:ext cx="514350" cy="1543050"/>
          </a:xfrm>
          <a:custGeom>
            <a:avLst/>
            <a:gdLst>
              <a:gd name="G0" fmla="+- 1304 0 0"/>
              <a:gd name="G1" fmla="+- 0 0 0"/>
              <a:gd name="G2" fmla="+- 21600 0 0"/>
              <a:gd name="T0" fmla="*/ 5567 w 5567"/>
              <a:gd name="T1" fmla="*/ 21175 h 21600"/>
              <a:gd name="T2" fmla="*/ 0 w 5567"/>
              <a:gd name="T3" fmla="*/ 21561 h 21600"/>
              <a:gd name="T4" fmla="*/ 1304 w 5567"/>
              <a:gd name="T5" fmla="*/ 0 h 21600"/>
            </a:gdLst>
            <a:ahLst/>
            <a:cxnLst>
              <a:cxn ang="0">
                <a:pos x="T0" y="T1"/>
              </a:cxn>
              <a:cxn ang="0">
                <a:pos x="T2" y="T3"/>
              </a:cxn>
              <a:cxn ang="0">
                <a:pos x="T4" y="T5"/>
              </a:cxn>
            </a:cxnLst>
            <a:rect l="0" t="0" r="r" b="b"/>
            <a:pathLst>
              <a:path w="5567" h="21600" fill="none" extrusionOk="0">
                <a:moveTo>
                  <a:pt x="5567" y="21175"/>
                </a:moveTo>
                <a:cubicBezTo>
                  <a:pt x="4163" y="21457"/>
                  <a:pt x="2735" y="21600"/>
                  <a:pt x="1304" y="21600"/>
                </a:cubicBezTo>
                <a:cubicBezTo>
                  <a:pt x="869" y="21600"/>
                  <a:pt x="434" y="21586"/>
                  <a:pt x="0" y="21560"/>
                </a:cubicBezTo>
              </a:path>
              <a:path w="5567" h="21600" stroke="0" extrusionOk="0">
                <a:moveTo>
                  <a:pt x="5567" y="21175"/>
                </a:moveTo>
                <a:cubicBezTo>
                  <a:pt x="4163" y="21457"/>
                  <a:pt x="2735" y="21600"/>
                  <a:pt x="1304" y="21600"/>
                </a:cubicBezTo>
                <a:cubicBezTo>
                  <a:pt x="869" y="21600"/>
                  <a:pt x="434" y="21586"/>
                  <a:pt x="0" y="21560"/>
                </a:cubicBezTo>
                <a:lnTo>
                  <a:pt x="1304"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8" name="Line 12"/>
          <p:cNvSpPr>
            <a:spLocks noChangeShapeType="1"/>
          </p:cNvSpPr>
          <p:nvPr/>
        </p:nvSpPr>
        <p:spPr bwMode="auto">
          <a:xfrm flipH="1">
            <a:off x="1828800" y="5334000"/>
            <a:ext cx="434975" cy="457200"/>
          </a:xfrm>
          <a:prstGeom prst="line">
            <a:avLst/>
          </a:prstGeom>
          <a:noFill/>
          <a:ln w="12700">
            <a:solidFill>
              <a:srgbClr val="FF0066"/>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14349" name="Text Box 13"/>
          <p:cNvSpPr txBox="1">
            <a:spLocks noChangeArrowheads="1"/>
          </p:cNvSpPr>
          <p:nvPr/>
        </p:nvSpPr>
        <p:spPr bwMode="auto">
          <a:xfrm>
            <a:off x="6705600" y="4572000"/>
            <a:ext cx="19177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996633"/>
                </a:solidFill>
                <a:cs typeface="Times New Roman" panose="02020603050405020304" pitchFamily="18" charset="0"/>
              </a:rPr>
              <a:t>Earth surface</a:t>
            </a:r>
          </a:p>
        </p:txBody>
      </p:sp>
      <p:sp>
        <p:nvSpPr>
          <p:cNvPr id="14350" name="Text Box 14"/>
          <p:cNvSpPr txBox="1">
            <a:spLocks noChangeArrowheads="1"/>
          </p:cNvSpPr>
          <p:nvPr/>
        </p:nvSpPr>
        <p:spPr bwMode="auto">
          <a:xfrm>
            <a:off x="6096000" y="2362200"/>
            <a:ext cx="1271588"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chemeClr val="accent1"/>
                </a:solidFill>
                <a:cs typeface="Times New Roman" panose="02020603050405020304" pitchFamily="18" charset="0"/>
              </a:rPr>
              <a:t>Ellipsoid</a:t>
            </a:r>
          </a:p>
        </p:txBody>
      </p:sp>
      <p:sp>
        <p:nvSpPr>
          <p:cNvPr id="14351" name="Text Box 15"/>
          <p:cNvSpPr txBox="1">
            <a:spLocks noChangeArrowheads="1"/>
          </p:cNvSpPr>
          <p:nvPr/>
        </p:nvSpPr>
        <p:spPr bwMode="auto">
          <a:xfrm>
            <a:off x="1447800" y="2286000"/>
            <a:ext cx="17399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chemeClr val="accent2"/>
                </a:solidFill>
                <a:cs typeface="Times New Roman" panose="02020603050405020304" pitchFamily="18" charset="0"/>
              </a:rPr>
              <a:t>Sea surface</a:t>
            </a:r>
          </a:p>
        </p:txBody>
      </p:sp>
      <p:sp>
        <p:nvSpPr>
          <p:cNvPr id="14352" name="Text Box 16"/>
          <p:cNvSpPr txBox="1">
            <a:spLocks noChangeArrowheads="1"/>
          </p:cNvSpPr>
          <p:nvPr/>
        </p:nvSpPr>
        <p:spPr bwMode="auto">
          <a:xfrm>
            <a:off x="990600" y="5715000"/>
            <a:ext cx="9620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FF0066"/>
                </a:solidFill>
                <a:cs typeface="Times New Roman" panose="02020603050405020304" pitchFamily="18" charset="0"/>
              </a:rPr>
              <a:t>Geoid</a:t>
            </a:r>
          </a:p>
        </p:txBody>
      </p:sp>
      <p:sp>
        <p:nvSpPr>
          <p:cNvPr id="14353" name="Rectangle 17"/>
          <p:cNvSpPr>
            <a:spLocks noChangeArrowheads="1"/>
          </p:cNvSpPr>
          <p:nvPr/>
        </p:nvSpPr>
        <p:spPr bwMode="auto">
          <a:xfrm>
            <a:off x="2057400" y="1219200"/>
            <a:ext cx="510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Mean Sea Level is a surface of constant </a:t>
            </a:r>
          </a:p>
          <a:p>
            <a:pPr eaLnBrk="0" hangingPunct="0"/>
            <a:r>
              <a:rPr lang="en-US" altLang="en-US" sz="2400" b="0">
                <a:solidFill>
                  <a:srgbClr val="FF3300"/>
                </a:solidFill>
                <a:latin typeface="Times New Roman" panose="02020603050405020304" pitchFamily="18" charset="0"/>
                <a:cs typeface="Times New Roman" panose="02020603050405020304" pitchFamily="18" charset="0"/>
              </a:rPr>
              <a:t>gravitational potential</a:t>
            </a:r>
            <a:r>
              <a:rPr lang="en-US" altLang="en-US" sz="2400" b="0">
                <a:latin typeface="Times New Roman" panose="02020603050405020304" pitchFamily="18" charset="0"/>
                <a:cs typeface="Times New Roman" panose="02020603050405020304" pitchFamily="18" charset="0"/>
              </a:rPr>
              <a:t> called the </a:t>
            </a:r>
            <a:r>
              <a:rPr lang="en-US" altLang="en-US" sz="2400" b="0">
                <a:solidFill>
                  <a:srgbClr val="FF3300"/>
                </a:solidFill>
                <a:latin typeface="Times New Roman" panose="02020603050405020304" pitchFamily="18" charset="0"/>
                <a:cs typeface="Times New Roman" panose="02020603050405020304" pitchFamily="18" charset="0"/>
              </a:rPr>
              <a:t>Geoid</a:t>
            </a:r>
          </a:p>
        </p:txBody>
      </p:sp>
      <p:sp>
        <p:nvSpPr>
          <p:cNvPr id="14354" name="Text Box 18"/>
          <p:cNvSpPr txBox="1">
            <a:spLocks noChangeArrowheads="1"/>
          </p:cNvSpPr>
          <p:nvPr/>
        </p:nvSpPr>
        <p:spPr bwMode="auto">
          <a:xfrm>
            <a:off x="123825" y="6324600"/>
            <a:ext cx="884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Since the Geoid varies due to local anomalies, we must approximate it with a ellipsoid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Geoid and Ellipsoid</a:t>
            </a:r>
          </a:p>
        </p:txBody>
      </p:sp>
      <p:sp>
        <p:nvSpPr>
          <p:cNvPr id="15363" name="Arc 3"/>
          <p:cNvSpPr>
            <a:spLocks/>
          </p:cNvSpPr>
          <p:nvPr/>
        </p:nvSpPr>
        <p:spPr bwMode="auto">
          <a:xfrm>
            <a:off x="1425575" y="3881438"/>
            <a:ext cx="5484813" cy="1452562"/>
          </a:xfrm>
          <a:custGeom>
            <a:avLst/>
            <a:gdLst>
              <a:gd name="G0" fmla="+- 7794 0 0"/>
              <a:gd name="G1" fmla="+- 21600 0 0"/>
              <a:gd name="G2" fmla="+- 21600 0 0"/>
              <a:gd name="T0" fmla="*/ 0 w 17606"/>
              <a:gd name="T1" fmla="*/ 1455 h 21600"/>
              <a:gd name="T2" fmla="*/ 17606 w 17606"/>
              <a:gd name="T3" fmla="*/ 2357 h 21600"/>
              <a:gd name="T4" fmla="*/ 7794 w 17606"/>
              <a:gd name="T5" fmla="*/ 21600 h 21600"/>
            </a:gdLst>
            <a:ahLst/>
            <a:cxnLst>
              <a:cxn ang="0">
                <a:pos x="T0" y="T1"/>
              </a:cxn>
              <a:cxn ang="0">
                <a:pos x="T2" y="T3"/>
              </a:cxn>
              <a:cxn ang="0">
                <a:pos x="T4" y="T5"/>
              </a:cxn>
            </a:cxnLst>
            <a:rect l="0" t="0" r="r" b="b"/>
            <a:pathLst>
              <a:path w="17606" h="21600" fill="none" extrusionOk="0">
                <a:moveTo>
                  <a:pt x="0" y="1455"/>
                </a:moveTo>
                <a:cubicBezTo>
                  <a:pt x="2486" y="493"/>
                  <a:pt x="5128" y="0"/>
                  <a:pt x="7794" y="0"/>
                </a:cubicBezTo>
                <a:cubicBezTo>
                  <a:pt x="11204" y="0"/>
                  <a:pt x="14567" y="807"/>
                  <a:pt x="17605" y="2357"/>
                </a:cubicBezTo>
              </a:path>
              <a:path w="17606" h="21600" stroke="0" extrusionOk="0">
                <a:moveTo>
                  <a:pt x="0" y="1455"/>
                </a:moveTo>
                <a:cubicBezTo>
                  <a:pt x="2486" y="493"/>
                  <a:pt x="5128" y="0"/>
                  <a:pt x="7794" y="0"/>
                </a:cubicBezTo>
                <a:cubicBezTo>
                  <a:pt x="11204" y="0"/>
                  <a:pt x="14567" y="807"/>
                  <a:pt x="17605" y="2357"/>
                </a:cubicBezTo>
                <a:lnTo>
                  <a:pt x="7794" y="21600"/>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Freeform 4"/>
          <p:cNvSpPr>
            <a:spLocks/>
          </p:cNvSpPr>
          <p:nvPr/>
        </p:nvSpPr>
        <p:spPr bwMode="auto">
          <a:xfrm>
            <a:off x="1371600" y="3243263"/>
            <a:ext cx="5634038" cy="1695450"/>
          </a:xfrm>
          <a:custGeom>
            <a:avLst/>
            <a:gdLst>
              <a:gd name="T0" fmla="*/ 0 w 3840"/>
              <a:gd name="T1" fmla="*/ 1016 h 1016"/>
              <a:gd name="T2" fmla="*/ 720 w 3840"/>
              <a:gd name="T3" fmla="*/ 920 h 1016"/>
              <a:gd name="T4" fmla="*/ 1200 w 3840"/>
              <a:gd name="T5" fmla="*/ 632 h 1016"/>
              <a:gd name="T6" fmla="*/ 1680 w 3840"/>
              <a:gd name="T7" fmla="*/ 296 h 1016"/>
              <a:gd name="T8" fmla="*/ 2208 w 3840"/>
              <a:gd name="T9" fmla="*/ 344 h 1016"/>
              <a:gd name="T10" fmla="*/ 2592 w 3840"/>
              <a:gd name="T11" fmla="*/ 200 h 1016"/>
              <a:gd name="T12" fmla="*/ 3024 w 3840"/>
              <a:gd name="T13" fmla="*/ 8 h 1016"/>
              <a:gd name="T14" fmla="*/ 3840 w 3840"/>
              <a:gd name="T15" fmla="*/ 152 h 10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1016">
                <a:moveTo>
                  <a:pt x="0" y="1016"/>
                </a:moveTo>
                <a:cubicBezTo>
                  <a:pt x="260" y="1000"/>
                  <a:pt x="520" y="984"/>
                  <a:pt x="720" y="920"/>
                </a:cubicBezTo>
                <a:cubicBezTo>
                  <a:pt x="920" y="856"/>
                  <a:pt x="1040" y="736"/>
                  <a:pt x="1200" y="632"/>
                </a:cubicBezTo>
                <a:cubicBezTo>
                  <a:pt x="1360" y="528"/>
                  <a:pt x="1512" y="344"/>
                  <a:pt x="1680" y="296"/>
                </a:cubicBezTo>
                <a:cubicBezTo>
                  <a:pt x="1848" y="248"/>
                  <a:pt x="2056" y="360"/>
                  <a:pt x="2208" y="344"/>
                </a:cubicBezTo>
                <a:cubicBezTo>
                  <a:pt x="2360" y="328"/>
                  <a:pt x="2456" y="256"/>
                  <a:pt x="2592" y="200"/>
                </a:cubicBezTo>
                <a:cubicBezTo>
                  <a:pt x="2728" y="144"/>
                  <a:pt x="2816" y="16"/>
                  <a:pt x="3024" y="8"/>
                </a:cubicBezTo>
                <a:cubicBezTo>
                  <a:pt x="3232" y="0"/>
                  <a:pt x="3536" y="76"/>
                  <a:pt x="3840" y="152"/>
                </a:cubicBezTo>
              </a:path>
            </a:pathLst>
          </a:custGeom>
          <a:noFill/>
          <a:ln w="1905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Freeform 5"/>
          <p:cNvSpPr>
            <a:spLocks/>
          </p:cNvSpPr>
          <p:nvPr/>
        </p:nvSpPr>
        <p:spPr bwMode="auto">
          <a:xfrm>
            <a:off x="5884863" y="3613150"/>
            <a:ext cx="1125537" cy="153988"/>
          </a:xfrm>
          <a:custGeom>
            <a:avLst/>
            <a:gdLst>
              <a:gd name="T0" fmla="*/ 0 w 768"/>
              <a:gd name="T1" fmla="*/ 8 h 56"/>
              <a:gd name="T2" fmla="*/ 336 w 768"/>
              <a:gd name="T3" fmla="*/ 8 h 56"/>
              <a:gd name="T4" fmla="*/ 768 w 768"/>
              <a:gd name="T5" fmla="*/ 56 h 56"/>
            </a:gdLst>
            <a:ahLst/>
            <a:cxnLst>
              <a:cxn ang="0">
                <a:pos x="T0" y="T1"/>
              </a:cxn>
              <a:cxn ang="0">
                <a:pos x="T2" y="T3"/>
              </a:cxn>
              <a:cxn ang="0">
                <a:pos x="T4" y="T5"/>
              </a:cxn>
            </a:cxnLst>
            <a:rect l="0" t="0" r="r" b="b"/>
            <a:pathLst>
              <a:path w="768" h="56">
                <a:moveTo>
                  <a:pt x="0" y="8"/>
                </a:moveTo>
                <a:cubicBezTo>
                  <a:pt x="104" y="4"/>
                  <a:pt x="208" y="0"/>
                  <a:pt x="336" y="8"/>
                </a:cubicBezTo>
                <a:cubicBezTo>
                  <a:pt x="464" y="16"/>
                  <a:pt x="696" y="48"/>
                  <a:pt x="768" y="56"/>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Text Box 6"/>
          <p:cNvSpPr txBox="1">
            <a:spLocks noChangeArrowheads="1"/>
          </p:cNvSpPr>
          <p:nvPr/>
        </p:nvSpPr>
        <p:spPr bwMode="auto">
          <a:xfrm>
            <a:off x="1479550" y="413385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en-US" sz="2000" b="0">
                <a:solidFill>
                  <a:schemeClr val="accent2"/>
                </a:solidFill>
                <a:cs typeface="Times New Roman" panose="02020603050405020304" pitchFamily="18" charset="0"/>
              </a:rPr>
              <a:t>Ocean</a:t>
            </a:r>
            <a:endParaRPr lang="de-DE" altLang="en-US" sz="2000" b="0">
              <a:latin typeface="Times New Roman" panose="02020603050405020304" pitchFamily="18" charset="0"/>
              <a:cs typeface="Times New Roman" panose="02020603050405020304" pitchFamily="18" charset="0"/>
            </a:endParaRPr>
          </a:p>
        </p:txBody>
      </p:sp>
      <p:sp>
        <p:nvSpPr>
          <p:cNvPr id="15367" name="Text Box 7"/>
          <p:cNvSpPr txBox="1">
            <a:spLocks noChangeArrowheads="1"/>
          </p:cNvSpPr>
          <p:nvPr/>
        </p:nvSpPr>
        <p:spPr bwMode="auto">
          <a:xfrm>
            <a:off x="3962400" y="4800600"/>
            <a:ext cx="86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en-US" sz="2000" b="0">
                <a:solidFill>
                  <a:schemeClr val="accent2"/>
                </a:solidFill>
                <a:cs typeface="Times New Roman" panose="02020603050405020304" pitchFamily="18" charset="0"/>
              </a:rPr>
              <a:t>Geoid</a:t>
            </a:r>
            <a:endParaRPr lang="de-DE" altLang="en-US" sz="2000" b="0">
              <a:latin typeface="Times New Roman" panose="02020603050405020304" pitchFamily="18" charset="0"/>
              <a:cs typeface="Times New Roman" panose="02020603050405020304" pitchFamily="18" charset="0"/>
            </a:endParaRPr>
          </a:p>
        </p:txBody>
      </p:sp>
      <p:sp>
        <p:nvSpPr>
          <p:cNvPr id="15368" name="Line 8"/>
          <p:cNvSpPr>
            <a:spLocks noChangeShapeType="1"/>
          </p:cNvSpPr>
          <p:nvPr/>
        </p:nvSpPr>
        <p:spPr bwMode="auto">
          <a:xfrm flipV="1">
            <a:off x="4391025" y="3887788"/>
            <a:ext cx="261938" cy="912812"/>
          </a:xfrm>
          <a:prstGeom prst="line">
            <a:avLst/>
          </a:prstGeom>
          <a:noFill/>
          <a:ln w="1270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Text Box 9"/>
          <p:cNvSpPr txBox="1">
            <a:spLocks noChangeArrowheads="1"/>
          </p:cNvSpPr>
          <p:nvPr/>
        </p:nvSpPr>
        <p:spPr bwMode="auto">
          <a:xfrm>
            <a:off x="4181475" y="2263775"/>
            <a:ext cx="169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0">
                <a:solidFill>
                  <a:srgbClr val="996633"/>
                </a:solidFill>
                <a:cs typeface="Times New Roman" panose="02020603050405020304" pitchFamily="18" charset="0"/>
              </a:rPr>
              <a:t>Earth surface</a:t>
            </a:r>
            <a:endParaRPr lang="en-US" altLang="en-US" sz="2000" b="0">
              <a:latin typeface="Times New Roman" panose="02020603050405020304" pitchFamily="18" charset="0"/>
              <a:cs typeface="Times New Roman" panose="02020603050405020304" pitchFamily="18" charset="0"/>
            </a:endParaRPr>
          </a:p>
        </p:txBody>
      </p:sp>
      <p:sp>
        <p:nvSpPr>
          <p:cNvPr id="15370" name="Line 10"/>
          <p:cNvSpPr>
            <a:spLocks noChangeShapeType="1"/>
          </p:cNvSpPr>
          <p:nvPr/>
        </p:nvSpPr>
        <p:spPr bwMode="auto">
          <a:xfrm>
            <a:off x="4910138" y="2813050"/>
            <a:ext cx="230187" cy="762000"/>
          </a:xfrm>
          <a:prstGeom prst="line">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Freeform 11"/>
          <p:cNvSpPr>
            <a:spLocks/>
          </p:cNvSpPr>
          <p:nvPr/>
        </p:nvSpPr>
        <p:spPr bwMode="auto">
          <a:xfrm rot="265595">
            <a:off x="3471863" y="3543300"/>
            <a:ext cx="2395537" cy="482600"/>
          </a:xfrm>
          <a:custGeom>
            <a:avLst/>
            <a:gdLst>
              <a:gd name="T0" fmla="*/ 0 w 1680"/>
              <a:gd name="T1" fmla="*/ 240 h 240"/>
              <a:gd name="T2" fmla="*/ 240 w 1680"/>
              <a:gd name="T3" fmla="*/ 192 h 240"/>
              <a:gd name="T4" fmla="*/ 624 w 1680"/>
              <a:gd name="T5" fmla="*/ 192 h 240"/>
              <a:gd name="T6" fmla="*/ 1152 w 1680"/>
              <a:gd name="T7" fmla="*/ 144 h 240"/>
              <a:gd name="T8" fmla="*/ 1536 w 1680"/>
              <a:gd name="T9" fmla="*/ 48 h 240"/>
              <a:gd name="T10" fmla="*/ 1680 w 1680"/>
              <a:gd name="T11" fmla="*/ 0 h 240"/>
            </a:gdLst>
            <a:ahLst/>
            <a:cxnLst>
              <a:cxn ang="0">
                <a:pos x="T0" y="T1"/>
              </a:cxn>
              <a:cxn ang="0">
                <a:pos x="T2" y="T3"/>
              </a:cxn>
              <a:cxn ang="0">
                <a:pos x="T4" y="T5"/>
              </a:cxn>
              <a:cxn ang="0">
                <a:pos x="T6" y="T7"/>
              </a:cxn>
              <a:cxn ang="0">
                <a:pos x="T8" y="T9"/>
              </a:cxn>
              <a:cxn ang="0">
                <a:pos x="T10" y="T11"/>
              </a:cxn>
            </a:cxnLst>
            <a:rect l="0" t="0" r="r" b="b"/>
            <a:pathLst>
              <a:path w="1680" h="240">
                <a:moveTo>
                  <a:pt x="0" y="240"/>
                </a:moveTo>
                <a:cubicBezTo>
                  <a:pt x="68" y="220"/>
                  <a:pt x="136" y="200"/>
                  <a:pt x="240" y="192"/>
                </a:cubicBezTo>
                <a:cubicBezTo>
                  <a:pt x="344" y="184"/>
                  <a:pt x="472" y="200"/>
                  <a:pt x="624" y="192"/>
                </a:cubicBezTo>
                <a:cubicBezTo>
                  <a:pt x="776" y="184"/>
                  <a:pt x="1000" y="168"/>
                  <a:pt x="1152" y="144"/>
                </a:cubicBezTo>
                <a:cubicBezTo>
                  <a:pt x="1304" y="120"/>
                  <a:pt x="1448" y="72"/>
                  <a:pt x="1536" y="48"/>
                </a:cubicBezTo>
                <a:cubicBezTo>
                  <a:pt x="1624" y="24"/>
                  <a:pt x="1652" y="12"/>
                  <a:pt x="1680" y="0"/>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AutoShape 12"/>
          <p:cNvSpPr>
            <a:spLocks noChangeArrowheads="1"/>
          </p:cNvSpPr>
          <p:nvPr/>
        </p:nvSpPr>
        <p:spPr bwMode="auto">
          <a:xfrm rot="10726868">
            <a:off x="2578100" y="3910013"/>
            <a:ext cx="117475" cy="150812"/>
          </a:xfrm>
          <a:prstGeom prst="triangle">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Freeform 13"/>
          <p:cNvSpPr>
            <a:spLocks/>
          </p:cNvSpPr>
          <p:nvPr/>
        </p:nvSpPr>
        <p:spPr bwMode="auto">
          <a:xfrm>
            <a:off x="1447800" y="3886200"/>
            <a:ext cx="2154238" cy="347663"/>
          </a:xfrm>
          <a:custGeom>
            <a:avLst/>
            <a:gdLst>
              <a:gd name="T0" fmla="*/ 0 w 880"/>
              <a:gd name="T1" fmla="*/ 109 h 109"/>
              <a:gd name="T2" fmla="*/ 384 w 880"/>
              <a:gd name="T3" fmla="*/ 61 h 109"/>
              <a:gd name="T4" fmla="*/ 675 w 880"/>
              <a:gd name="T5" fmla="*/ 35 h 109"/>
              <a:gd name="T6" fmla="*/ 880 w 880"/>
              <a:gd name="T7" fmla="*/ 0 h 109"/>
            </a:gdLst>
            <a:ahLst/>
            <a:cxnLst>
              <a:cxn ang="0">
                <a:pos x="T0" y="T1"/>
              </a:cxn>
              <a:cxn ang="0">
                <a:pos x="T2" y="T3"/>
              </a:cxn>
              <a:cxn ang="0">
                <a:pos x="T4" y="T5"/>
              </a:cxn>
              <a:cxn ang="0">
                <a:pos x="T6" y="T7"/>
              </a:cxn>
            </a:cxnLst>
            <a:rect l="0" t="0" r="r" b="b"/>
            <a:pathLst>
              <a:path w="880" h="109">
                <a:moveTo>
                  <a:pt x="0" y="109"/>
                </a:moveTo>
                <a:cubicBezTo>
                  <a:pt x="136" y="91"/>
                  <a:pt x="272" y="73"/>
                  <a:pt x="384" y="61"/>
                </a:cubicBezTo>
                <a:cubicBezTo>
                  <a:pt x="496" y="49"/>
                  <a:pt x="592" y="45"/>
                  <a:pt x="675" y="35"/>
                </a:cubicBezTo>
                <a:cubicBezTo>
                  <a:pt x="758" y="25"/>
                  <a:pt x="819" y="12"/>
                  <a:pt x="880" y="0"/>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Text Box 14"/>
          <p:cNvSpPr txBox="1">
            <a:spLocks noChangeArrowheads="1"/>
          </p:cNvSpPr>
          <p:nvPr/>
        </p:nvSpPr>
        <p:spPr bwMode="auto">
          <a:xfrm rot="165994">
            <a:off x="6934200" y="3886200"/>
            <a:ext cx="113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0">
                <a:solidFill>
                  <a:schemeClr val="accent1"/>
                </a:solidFill>
                <a:cs typeface="Times New Roman" panose="02020603050405020304" pitchFamily="18" charset="0"/>
              </a:rPr>
              <a:t>Ellipsoid</a:t>
            </a:r>
            <a:endParaRPr lang="en-US" altLang="en-US" sz="2000" b="0">
              <a:latin typeface="Times New Roman" panose="02020603050405020304" pitchFamily="18" charset="0"/>
              <a:cs typeface="Times New Roman" panose="02020603050405020304" pitchFamily="18" charset="0"/>
            </a:endParaRPr>
          </a:p>
        </p:txBody>
      </p:sp>
      <p:sp>
        <p:nvSpPr>
          <p:cNvPr id="15375" name="Line 15"/>
          <p:cNvSpPr>
            <a:spLocks noChangeShapeType="1"/>
          </p:cNvSpPr>
          <p:nvPr/>
        </p:nvSpPr>
        <p:spPr bwMode="auto">
          <a:xfrm flipH="1">
            <a:off x="6319838" y="2895600"/>
            <a:ext cx="80962" cy="7524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Line 16"/>
          <p:cNvSpPr>
            <a:spLocks noChangeShapeType="1"/>
          </p:cNvSpPr>
          <p:nvPr/>
        </p:nvSpPr>
        <p:spPr bwMode="auto">
          <a:xfrm flipH="1">
            <a:off x="6188075" y="4002088"/>
            <a:ext cx="80963" cy="75247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Text Box 17"/>
          <p:cNvSpPr txBox="1">
            <a:spLocks noChangeArrowheads="1"/>
          </p:cNvSpPr>
          <p:nvPr/>
        </p:nvSpPr>
        <p:spPr bwMode="auto">
          <a:xfrm>
            <a:off x="5334000" y="4800600"/>
            <a:ext cx="232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Gravity Anomaly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Freeform 4"/>
          <p:cNvSpPr>
            <a:spLocks/>
          </p:cNvSpPr>
          <p:nvPr/>
        </p:nvSpPr>
        <p:spPr bwMode="auto">
          <a:xfrm>
            <a:off x="1828800" y="2463800"/>
            <a:ext cx="4679950" cy="3846513"/>
          </a:xfrm>
          <a:custGeom>
            <a:avLst/>
            <a:gdLst>
              <a:gd name="T0" fmla="*/ 344 w 2064"/>
              <a:gd name="T1" fmla="*/ 400 h 1568"/>
              <a:gd name="T2" fmla="*/ 488 w 2064"/>
              <a:gd name="T3" fmla="*/ 448 h 1568"/>
              <a:gd name="T4" fmla="*/ 680 w 2064"/>
              <a:gd name="T5" fmla="*/ 448 h 1568"/>
              <a:gd name="T6" fmla="*/ 824 w 2064"/>
              <a:gd name="T7" fmla="*/ 304 h 1568"/>
              <a:gd name="T8" fmla="*/ 872 w 2064"/>
              <a:gd name="T9" fmla="*/ 160 h 1568"/>
              <a:gd name="T10" fmla="*/ 968 w 2064"/>
              <a:gd name="T11" fmla="*/ 64 h 1568"/>
              <a:gd name="T12" fmla="*/ 1160 w 2064"/>
              <a:gd name="T13" fmla="*/ 16 h 1568"/>
              <a:gd name="T14" fmla="*/ 1400 w 2064"/>
              <a:gd name="T15" fmla="*/ 160 h 1568"/>
              <a:gd name="T16" fmla="*/ 1784 w 2064"/>
              <a:gd name="T17" fmla="*/ 304 h 1568"/>
              <a:gd name="T18" fmla="*/ 1928 w 2064"/>
              <a:gd name="T19" fmla="*/ 592 h 1568"/>
              <a:gd name="T20" fmla="*/ 2024 w 2064"/>
              <a:gd name="T21" fmla="*/ 928 h 1568"/>
              <a:gd name="T22" fmla="*/ 1688 w 2064"/>
              <a:gd name="T23" fmla="*/ 1312 h 1568"/>
              <a:gd name="T24" fmla="*/ 1256 w 2064"/>
              <a:gd name="T25" fmla="*/ 1456 h 1568"/>
              <a:gd name="T26" fmla="*/ 1160 w 2064"/>
              <a:gd name="T27" fmla="*/ 1360 h 1568"/>
              <a:gd name="T28" fmla="*/ 1016 w 2064"/>
              <a:gd name="T29" fmla="*/ 1408 h 1568"/>
              <a:gd name="T30" fmla="*/ 968 w 2064"/>
              <a:gd name="T31" fmla="*/ 1456 h 1568"/>
              <a:gd name="T32" fmla="*/ 776 w 2064"/>
              <a:gd name="T33" fmla="*/ 1552 h 1568"/>
              <a:gd name="T34" fmla="*/ 488 w 2064"/>
              <a:gd name="T35" fmla="*/ 1360 h 1568"/>
              <a:gd name="T36" fmla="*/ 56 w 2064"/>
              <a:gd name="T37" fmla="*/ 1120 h 1568"/>
              <a:gd name="T38" fmla="*/ 152 w 2064"/>
              <a:gd name="T39" fmla="*/ 592 h 1568"/>
              <a:gd name="T40" fmla="*/ 152 w 2064"/>
              <a:gd name="T41" fmla="*/ 352 h 1568"/>
              <a:gd name="T42" fmla="*/ 344 w 2064"/>
              <a:gd name="T43" fmla="*/ 40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4" h="1568">
                <a:moveTo>
                  <a:pt x="344" y="400"/>
                </a:moveTo>
                <a:cubicBezTo>
                  <a:pt x="400" y="416"/>
                  <a:pt x="432" y="440"/>
                  <a:pt x="488" y="448"/>
                </a:cubicBezTo>
                <a:cubicBezTo>
                  <a:pt x="544" y="456"/>
                  <a:pt x="624" y="472"/>
                  <a:pt x="680" y="448"/>
                </a:cubicBezTo>
                <a:cubicBezTo>
                  <a:pt x="736" y="424"/>
                  <a:pt x="792" y="352"/>
                  <a:pt x="824" y="304"/>
                </a:cubicBezTo>
                <a:cubicBezTo>
                  <a:pt x="856" y="256"/>
                  <a:pt x="848" y="200"/>
                  <a:pt x="872" y="160"/>
                </a:cubicBezTo>
                <a:cubicBezTo>
                  <a:pt x="896" y="120"/>
                  <a:pt x="920" y="88"/>
                  <a:pt x="968" y="64"/>
                </a:cubicBezTo>
                <a:cubicBezTo>
                  <a:pt x="1016" y="40"/>
                  <a:pt x="1088" y="0"/>
                  <a:pt x="1160" y="16"/>
                </a:cubicBezTo>
                <a:cubicBezTo>
                  <a:pt x="1232" y="32"/>
                  <a:pt x="1296" y="112"/>
                  <a:pt x="1400" y="160"/>
                </a:cubicBezTo>
                <a:cubicBezTo>
                  <a:pt x="1504" y="208"/>
                  <a:pt x="1696" y="232"/>
                  <a:pt x="1784" y="304"/>
                </a:cubicBezTo>
                <a:cubicBezTo>
                  <a:pt x="1872" y="376"/>
                  <a:pt x="1888" y="488"/>
                  <a:pt x="1928" y="592"/>
                </a:cubicBezTo>
                <a:cubicBezTo>
                  <a:pt x="1968" y="696"/>
                  <a:pt x="2064" y="808"/>
                  <a:pt x="2024" y="928"/>
                </a:cubicBezTo>
                <a:cubicBezTo>
                  <a:pt x="1984" y="1048"/>
                  <a:pt x="1816" y="1224"/>
                  <a:pt x="1688" y="1312"/>
                </a:cubicBezTo>
                <a:cubicBezTo>
                  <a:pt x="1560" y="1400"/>
                  <a:pt x="1344" y="1448"/>
                  <a:pt x="1256" y="1456"/>
                </a:cubicBezTo>
                <a:cubicBezTo>
                  <a:pt x="1168" y="1464"/>
                  <a:pt x="1200" y="1368"/>
                  <a:pt x="1160" y="1360"/>
                </a:cubicBezTo>
                <a:cubicBezTo>
                  <a:pt x="1120" y="1352"/>
                  <a:pt x="1048" y="1392"/>
                  <a:pt x="1016" y="1408"/>
                </a:cubicBezTo>
                <a:cubicBezTo>
                  <a:pt x="984" y="1424"/>
                  <a:pt x="1008" y="1432"/>
                  <a:pt x="968" y="1456"/>
                </a:cubicBezTo>
                <a:cubicBezTo>
                  <a:pt x="928" y="1480"/>
                  <a:pt x="856" y="1568"/>
                  <a:pt x="776" y="1552"/>
                </a:cubicBezTo>
                <a:cubicBezTo>
                  <a:pt x="696" y="1536"/>
                  <a:pt x="608" y="1432"/>
                  <a:pt x="488" y="1360"/>
                </a:cubicBezTo>
                <a:cubicBezTo>
                  <a:pt x="368" y="1288"/>
                  <a:pt x="112" y="1248"/>
                  <a:pt x="56" y="1120"/>
                </a:cubicBezTo>
                <a:cubicBezTo>
                  <a:pt x="0" y="992"/>
                  <a:pt x="136" y="720"/>
                  <a:pt x="152" y="592"/>
                </a:cubicBezTo>
                <a:cubicBezTo>
                  <a:pt x="168" y="464"/>
                  <a:pt x="120" y="384"/>
                  <a:pt x="152" y="352"/>
                </a:cubicBezTo>
                <a:cubicBezTo>
                  <a:pt x="184" y="320"/>
                  <a:pt x="288" y="384"/>
                  <a:pt x="344" y="400"/>
                </a:cubicBezTo>
                <a:close/>
              </a:path>
            </a:pathLst>
          </a:custGeom>
          <a:noFill/>
          <a:ln w="9525">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05" name="Oval 5"/>
          <p:cNvSpPr>
            <a:spLocks noChangeArrowheads="1"/>
          </p:cNvSpPr>
          <p:nvPr/>
        </p:nvSpPr>
        <p:spPr bwMode="auto">
          <a:xfrm>
            <a:off x="2286000" y="2895600"/>
            <a:ext cx="4027488" cy="3086100"/>
          </a:xfrm>
          <a:prstGeom prst="ellipse">
            <a:avLst/>
          </a:prstGeom>
          <a:noFill/>
          <a:ln w="28575">
            <a:solidFill>
              <a:srgbClr val="33CCCC"/>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07" name="Line 7"/>
          <p:cNvSpPr>
            <a:spLocks noChangeShapeType="1"/>
          </p:cNvSpPr>
          <p:nvPr/>
        </p:nvSpPr>
        <p:spPr bwMode="auto">
          <a:xfrm flipH="1">
            <a:off x="5638800" y="2514600"/>
            <a:ext cx="544513" cy="800100"/>
          </a:xfrm>
          <a:prstGeom prst="line">
            <a:avLst/>
          </a:prstGeom>
          <a:noFill/>
          <a:ln w="1905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08" name="Line 8"/>
          <p:cNvSpPr>
            <a:spLocks noChangeShapeType="1"/>
          </p:cNvSpPr>
          <p:nvPr/>
        </p:nvSpPr>
        <p:spPr bwMode="auto">
          <a:xfrm flipH="1">
            <a:off x="6154738" y="4864100"/>
            <a:ext cx="544512" cy="342900"/>
          </a:xfrm>
          <a:prstGeom prst="line">
            <a:avLst/>
          </a:prstGeom>
          <a:noFill/>
          <a:ln w="12700">
            <a:solidFill>
              <a:srgbClr val="9966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09" name="Freeform 9"/>
          <p:cNvSpPr>
            <a:spLocks/>
          </p:cNvSpPr>
          <p:nvPr/>
        </p:nvSpPr>
        <p:spPr bwMode="auto">
          <a:xfrm>
            <a:off x="2146300" y="2921000"/>
            <a:ext cx="4171950" cy="3143250"/>
          </a:xfrm>
          <a:custGeom>
            <a:avLst/>
            <a:gdLst>
              <a:gd name="T0" fmla="*/ 712 w 1840"/>
              <a:gd name="T1" fmla="*/ 48 h 1320"/>
              <a:gd name="T2" fmla="*/ 808 w 1840"/>
              <a:gd name="T3" fmla="*/ 0 h 1320"/>
              <a:gd name="T4" fmla="*/ 1000 w 1840"/>
              <a:gd name="T5" fmla="*/ 48 h 1320"/>
              <a:gd name="T6" fmla="*/ 1144 w 1840"/>
              <a:gd name="T7" fmla="*/ 48 h 1320"/>
              <a:gd name="T8" fmla="*/ 1336 w 1840"/>
              <a:gd name="T9" fmla="*/ 96 h 1320"/>
              <a:gd name="T10" fmla="*/ 1384 w 1840"/>
              <a:gd name="T11" fmla="*/ 144 h 1320"/>
              <a:gd name="T12" fmla="*/ 1576 w 1840"/>
              <a:gd name="T13" fmla="*/ 192 h 1320"/>
              <a:gd name="T14" fmla="*/ 1624 w 1840"/>
              <a:gd name="T15" fmla="*/ 288 h 1320"/>
              <a:gd name="T16" fmla="*/ 1672 w 1840"/>
              <a:gd name="T17" fmla="*/ 336 h 1320"/>
              <a:gd name="T18" fmla="*/ 1816 w 1840"/>
              <a:gd name="T19" fmla="*/ 528 h 1320"/>
              <a:gd name="T20" fmla="*/ 1816 w 1840"/>
              <a:gd name="T21" fmla="*/ 720 h 1320"/>
              <a:gd name="T22" fmla="*/ 1672 w 1840"/>
              <a:gd name="T23" fmla="*/ 1008 h 1320"/>
              <a:gd name="T24" fmla="*/ 1528 w 1840"/>
              <a:gd name="T25" fmla="*/ 1200 h 1320"/>
              <a:gd name="T26" fmla="*/ 1096 w 1840"/>
              <a:gd name="T27" fmla="*/ 1296 h 1320"/>
              <a:gd name="T28" fmla="*/ 808 w 1840"/>
              <a:gd name="T29" fmla="*/ 1296 h 1320"/>
              <a:gd name="T30" fmla="*/ 568 w 1840"/>
              <a:gd name="T31" fmla="*/ 1296 h 1320"/>
              <a:gd name="T32" fmla="*/ 280 w 1840"/>
              <a:gd name="T33" fmla="*/ 1152 h 1320"/>
              <a:gd name="T34" fmla="*/ 40 w 1840"/>
              <a:gd name="T35" fmla="*/ 960 h 1320"/>
              <a:gd name="T36" fmla="*/ 40 w 1840"/>
              <a:gd name="T37" fmla="*/ 672 h 1320"/>
              <a:gd name="T38" fmla="*/ 88 w 1840"/>
              <a:gd name="T39" fmla="*/ 336 h 1320"/>
              <a:gd name="T40" fmla="*/ 232 w 1840"/>
              <a:gd name="T41" fmla="*/ 24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0" h="1320">
                <a:moveTo>
                  <a:pt x="712" y="48"/>
                </a:moveTo>
                <a:cubicBezTo>
                  <a:pt x="736" y="24"/>
                  <a:pt x="760" y="0"/>
                  <a:pt x="808" y="0"/>
                </a:cubicBezTo>
                <a:cubicBezTo>
                  <a:pt x="856" y="0"/>
                  <a:pt x="944" y="40"/>
                  <a:pt x="1000" y="48"/>
                </a:cubicBezTo>
                <a:cubicBezTo>
                  <a:pt x="1056" y="56"/>
                  <a:pt x="1088" y="40"/>
                  <a:pt x="1144" y="48"/>
                </a:cubicBezTo>
                <a:cubicBezTo>
                  <a:pt x="1200" y="56"/>
                  <a:pt x="1296" y="80"/>
                  <a:pt x="1336" y="96"/>
                </a:cubicBezTo>
                <a:cubicBezTo>
                  <a:pt x="1376" y="112"/>
                  <a:pt x="1344" y="128"/>
                  <a:pt x="1384" y="144"/>
                </a:cubicBezTo>
                <a:cubicBezTo>
                  <a:pt x="1424" y="160"/>
                  <a:pt x="1536" y="168"/>
                  <a:pt x="1576" y="192"/>
                </a:cubicBezTo>
                <a:cubicBezTo>
                  <a:pt x="1616" y="216"/>
                  <a:pt x="1608" y="264"/>
                  <a:pt x="1624" y="288"/>
                </a:cubicBezTo>
                <a:cubicBezTo>
                  <a:pt x="1640" y="312"/>
                  <a:pt x="1640" y="296"/>
                  <a:pt x="1672" y="336"/>
                </a:cubicBezTo>
                <a:cubicBezTo>
                  <a:pt x="1704" y="376"/>
                  <a:pt x="1792" y="464"/>
                  <a:pt x="1816" y="528"/>
                </a:cubicBezTo>
                <a:cubicBezTo>
                  <a:pt x="1840" y="592"/>
                  <a:pt x="1840" y="640"/>
                  <a:pt x="1816" y="720"/>
                </a:cubicBezTo>
                <a:cubicBezTo>
                  <a:pt x="1792" y="800"/>
                  <a:pt x="1720" y="928"/>
                  <a:pt x="1672" y="1008"/>
                </a:cubicBezTo>
                <a:cubicBezTo>
                  <a:pt x="1624" y="1088"/>
                  <a:pt x="1624" y="1152"/>
                  <a:pt x="1528" y="1200"/>
                </a:cubicBezTo>
                <a:cubicBezTo>
                  <a:pt x="1432" y="1248"/>
                  <a:pt x="1216" y="1280"/>
                  <a:pt x="1096" y="1296"/>
                </a:cubicBezTo>
                <a:cubicBezTo>
                  <a:pt x="976" y="1312"/>
                  <a:pt x="896" y="1296"/>
                  <a:pt x="808" y="1296"/>
                </a:cubicBezTo>
                <a:cubicBezTo>
                  <a:pt x="720" y="1296"/>
                  <a:pt x="656" y="1320"/>
                  <a:pt x="568" y="1296"/>
                </a:cubicBezTo>
                <a:cubicBezTo>
                  <a:pt x="480" y="1272"/>
                  <a:pt x="368" y="1208"/>
                  <a:pt x="280" y="1152"/>
                </a:cubicBezTo>
                <a:cubicBezTo>
                  <a:pt x="192" y="1096"/>
                  <a:pt x="80" y="1040"/>
                  <a:pt x="40" y="960"/>
                </a:cubicBezTo>
                <a:cubicBezTo>
                  <a:pt x="0" y="880"/>
                  <a:pt x="32" y="776"/>
                  <a:pt x="40" y="672"/>
                </a:cubicBezTo>
                <a:cubicBezTo>
                  <a:pt x="48" y="568"/>
                  <a:pt x="56" y="408"/>
                  <a:pt x="88" y="336"/>
                </a:cubicBezTo>
                <a:cubicBezTo>
                  <a:pt x="120" y="264"/>
                  <a:pt x="176" y="252"/>
                  <a:pt x="232" y="240"/>
                </a:cubicBezTo>
              </a:path>
            </a:pathLst>
          </a:custGeom>
          <a:noFill/>
          <a:ln w="1905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10" name="Arc 10"/>
          <p:cNvSpPr>
            <a:spLocks/>
          </p:cNvSpPr>
          <p:nvPr/>
        </p:nvSpPr>
        <p:spPr bwMode="auto">
          <a:xfrm>
            <a:off x="2722563" y="3009900"/>
            <a:ext cx="1455737" cy="1509713"/>
          </a:xfrm>
          <a:custGeom>
            <a:avLst/>
            <a:gdLst>
              <a:gd name="G0" fmla="+- 15780 0 0"/>
              <a:gd name="G1" fmla="+- 21139 0 0"/>
              <a:gd name="G2" fmla="+- 21600 0 0"/>
              <a:gd name="T0" fmla="*/ 0 w 15780"/>
              <a:gd name="T1" fmla="*/ 6389 h 21139"/>
              <a:gd name="T2" fmla="*/ 11342 w 15780"/>
              <a:gd name="T3" fmla="*/ 0 h 21139"/>
              <a:gd name="T4" fmla="*/ 15780 w 15780"/>
              <a:gd name="T5" fmla="*/ 21139 h 21139"/>
            </a:gdLst>
            <a:ahLst/>
            <a:cxnLst>
              <a:cxn ang="0">
                <a:pos x="T0" y="T1"/>
              </a:cxn>
              <a:cxn ang="0">
                <a:pos x="T2" y="T3"/>
              </a:cxn>
              <a:cxn ang="0">
                <a:pos x="T4" y="T5"/>
              </a:cxn>
            </a:cxnLst>
            <a:rect l="0" t="0" r="r" b="b"/>
            <a:pathLst>
              <a:path w="15780" h="21139" fill="none" extrusionOk="0">
                <a:moveTo>
                  <a:pt x="0" y="6389"/>
                </a:moveTo>
                <a:cubicBezTo>
                  <a:pt x="3033" y="3143"/>
                  <a:pt x="6994" y="912"/>
                  <a:pt x="11341" y="-1"/>
                </a:cubicBezTo>
              </a:path>
              <a:path w="15780" h="21139" stroke="0" extrusionOk="0">
                <a:moveTo>
                  <a:pt x="0" y="6389"/>
                </a:moveTo>
                <a:cubicBezTo>
                  <a:pt x="3033" y="3143"/>
                  <a:pt x="6994" y="912"/>
                  <a:pt x="11341" y="-1"/>
                </a:cubicBezTo>
                <a:lnTo>
                  <a:pt x="15780" y="21139"/>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11" name="Arc 11"/>
          <p:cNvSpPr>
            <a:spLocks/>
          </p:cNvSpPr>
          <p:nvPr/>
        </p:nvSpPr>
        <p:spPr bwMode="auto">
          <a:xfrm>
            <a:off x="4046538" y="4495800"/>
            <a:ext cx="514350" cy="1543050"/>
          </a:xfrm>
          <a:custGeom>
            <a:avLst/>
            <a:gdLst>
              <a:gd name="G0" fmla="+- 1304 0 0"/>
              <a:gd name="G1" fmla="+- 0 0 0"/>
              <a:gd name="G2" fmla="+- 21600 0 0"/>
              <a:gd name="T0" fmla="*/ 5567 w 5567"/>
              <a:gd name="T1" fmla="*/ 21175 h 21600"/>
              <a:gd name="T2" fmla="*/ 0 w 5567"/>
              <a:gd name="T3" fmla="*/ 21561 h 21600"/>
              <a:gd name="T4" fmla="*/ 1304 w 5567"/>
              <a:gd name="T5" fmla="*/ 0 h 21600"/>
            </a:gdLst>
            <a:ahLst/>
            <a:cxnLst>
              <a:cxn ang="0">
                <a:pos x="T0" y="T1"/>
              </a:cxn>
              <a:cxn ang="0">
                <a:pos x="T2" y="T3"/>
              </a:cxn>
              <a:cxn ang="0">
                <a:pos x="T4" y="T5"/>
              </a:cxn>
            </a:cxnLst>
            <a:rect l="0" t="0" r="r" b="b"/>
            <a:pathLst>
              <a:path w="5567" h="21600" fill="none" extrusionOk="0">
                <a:moveTo>
                  <a:pt x="5567" y="21175"/>
                </a:moveTo>
                <a:cubicBezTo>
                  <a:pt x="4163" y="21457"/>
                  <a:pt x="2735" y="21600"/>
                  <a:pt x="1304" y="21600"/>
                </a:cubicBezTo>
                <a:cubicBezTo>
                  <a:pt x="869" y="21600"/>
                  <a:pt x="434" y="21586"/>
                  <a:pt x="0" y="21560"/>
                </a:cubicBezTo>
              </a:path>
              <a:path w="5567" h="21600" stroke="0" extrusionOk="0">
                <a:moveTo>
                  <a:pt x="5567" y="21175"/>
                </a:moveTo>
                <a:cubicBezTo>
                  <a:pt x="4163" y="21457"/>
                  <a:pt x="2735" y="21600"/>
                  <a:pt x="1304" y="21600"/>
                </a:cubicBezTo>
                <a:cubicBezTo>
                  <a:pt x="869" y="21600"/>
                  <a:pt x="434" y="21586"/>
                  <a:pt x="0" y="21560"/>
                </a:cubicBezTo>
                <a:lnTo>
                  <a:pt x="1304"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12" name="Line 12"/>
          <p:cNvSpPr>
            <a:spLocks noChangeShapeType="1"/>
          </p:cNvSpPr>
          <p:nvPr/>
        </p:nvSpPr>
        <p:spPr bwMode="auto">
          <a:xfrm flipH="1">
            <a:off x="1828800" y="5334000"/>
            <a:ext cx="434975" cy="457200"/>
          </a:xfrm>
          <a:prstGeom prst="line">
            <a:avLst/>
          </a:prstGeom>
          <a:noFill/>
          <a:ln w="12700">
            <a:solidFill>
              <a:srgbClr val="FF0066"/>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1213" name="Text Box 13"/>
          <p:cNvSpPr txBox="1">
            <a:spLocks noChangeArrowheads="1"/>
          </p:cNvSpPr>
          <p:nvPr/>
        </p:nvSpPr>
        <p:spPr bwMode="auto">
          <a:xfrm>
            <a:off x="6172200" y="2286000"/>
            <a:ext cx="2089150" cy="803275"/>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B4C2EA"/>
                </a:solidFill>
                <a:cs typeface="Times New Roman" panose="02020603050405020304" pitchFamily="18" charset="0"/>
              </a:rPr>
              <a:t>1866 Spheroid</a:t>
            </a:r>
          </a:p>
          <a:p>
            <a:pPr eaLnBrk="0" hangingPunct="0"/>
            <a:r>
              <a:rPr lang="en-US" altLang="en-US" sz="2300" b="0">
                <a:solidFill>
                  <a:srgbClr val="B4C2EA"/>
                </a:solidFill>
                <a:cs typeface="Times New Roman" panose="02020603050405020304" pitchFamily="18" charset="0"/>
              </a:rPr>
              <a:t>(Clarke)</a:t>
            </a:r>
          </a:p>
        </p:txBody>
      </p:sp>
      <p:sp>
        <p:nvSpPr>
          <p:cNvPr id="51215" name="Text Box 15"/>
          <p:cNvSpPr txBox="1">
            <a:spLocks noChangeArrowheads="1"/>
          </p:cNvSpPr>
          <p:nvPr/>
        </p:nvSpPr>
        <p:spPr bwMode="auto">
          <a:xfrm>
            <a:off x="990600" y="5715000"/>
            <a:ext cx="9620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FF0066"/>
                </a:solidFill>
                <a:cs typeface="Times New Roman" panose="02020603050405020304" pitchFamily="18" charset="0"/>
              </a:rPr>
              <a:t>Geoid</a:t>
            </a:r>
          </a:p>
        </p:txBody>
      </p:sp>
      <p:sp>
        <p:nvSpPr>
          <p:cNvPr id="51216" name="Text Box 16"/>
          <p:cNvSpPr txBox="1">
            <a:spLocks noChangeArrowheads="1"/>
          </p:cNvSpPr>
          <p:nvPr/>
        </p:nvSpPr>
        <p:spPr bwMode="auto">
          <a:xfrm>
            <a:off x="6705600" y="4572000"/>
            <a:ext cx="19177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996633"/>
                </a:solidFill>
                <a:cs typeface="Times New Roman" panose="02020603050405020304" pitchFamily="18" charset="0"/>
              </a:rPr>
              <a:t>Earth surface</a:t>
            </a:r>
          </a:p>
        </p:txBody>
      </p:sp>
      <p:sp>
        <p:nvSpPr>
          <p:cNvPr id="51218" name="Rectangle 18"/>
          <p:cNvSpPr>
            <a:spLocks noGrp="1" noChangeArrowheads="1"/>
          </p:cNvSpPr>
          <p:nvPr>
            <p:ph type="title"/>
          </p:nvPr>
        </p:nvSpPr>
        <p:spPr>
          <a:xfrm>
            <a:off x="457200" y="0"/>
            <a:ext cx="8229600" cy="1143000"/>
          </a:xfrm>
        </p:spPr>
        <p:txBody>
          <a:bodyPr/>
          <a:lstStyle/>
          <a:p>
            <a:r>
              <a:rPr lang="en-US" altLang="en-US" sz="3200"/>
              <a:t>North American Datum of 1927</a:t>
            </a:r>
            <a:br>
              <a:rPr lang="en-US" altLang="en-US" sz="3200"/>
            </a:br>
            <a:r>
              <a:rPr lang="en-US" altLang="en-US" sz="2800"/>
              <a:t>(a very common horizontal datum – “old” data)</a:t>
            </a:r>
          </a:p>
        </p:txBody>
      </p:sp>
      <p:sp>
        <p:nvSpPr>
          <p:cNvPr id="51219" name="AutoShape 19"/>
          <p:cNvSpPr>
            <a:spLocks/>
          </p:cNvSpPr>
          <p:nvPr/>
        </p:nvSpPr>
        <p:spPr bwMode="auto">
          <a:xfrm>
            <a:off x="6934200" y="3505200"/>
            <a:ext cx="914400" cy="609600"/>
          </a:xfrm>
          <a:prstGeom prst="borderCallout1">
            <a:avLst>
              <a:gd name="adj1" fmla="val 18750"/>
              <a:gd name="adj2" fmla="val -8333"/>
              <a:gd name="adj3" fmla="val 132292"/>
              <a:gd name="adj4" fmla="val -6527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t>Meades Ranch, Kansas</a:t>
            </a:r>
          </a:p>
        </p:txBody>
      </p:sp>
      <p:sp>
        <p:nvSpPr>
          <p:cNvPr id="51221" name="AutoShape 21"/>
          <p:cNvSpPr>
            <a:spLocks noChangeArrowheads="1"/>
          </p:cNvSpPr>
          <p:nvPr/>
        </p:nvSpPr>
        <p:spPr bwMode="auto">
          <a:xfrm>
            <a:off x="4343400" y="4343400"/>
            <a:ext cx="228600" cy="228600"/>
          </a:xfrm>
          <a:prstGeom prst="smileyFace">
            <a:avLst>
              <a:gd name="adj" fmla="val 4653"/>
            </a:avLst>
          </a:prstGeom>
          <a:solidFill>
            <a:schemeClr val="accent1"/>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AutoShape 22"/>
          <p:cNvSpPr>
            <a:spLocks noChangeArrowheads="1"/>
          </p:cNvSpPr>
          <p:nvPr/>
        </p:nvSpPr>
        <p:spPr bwMode="auto">
          <a:xfrm>
            <a:off x="4114800" y="44196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Text Box 23"/>
          <p:cNvSpPr txBox="1">
            <a:spLocks noChangeArrowheads="1"/>
          </p:cNvSpPr>
          <p:nvPr/>
        </p:nvSpPr>
        <p:spPr bwMode="auto">
          <a:xfrm>
            <a:off x="4495800" y="3581400"/>
            <a:ext cx="1211263" cy="711200"/>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0">
                <a:solidFill>
                  <a:srgbClr val="B4C2EA"/>
                </a:solidFill>
                <a:cs typeface="Times New Roman" panose="02020603050405020304" pitchFamily="18" charset="0"/>
              </a:rPr>
              <a:t>Spheroid</a:t>
            </a:r>
          </a:p>
          <a:p>
            <a:pPr eaLnBrk="0" hangingPunct="0"/>
            <a:r>
              <a:rPr lang="en-US" altLang="en-US" sz="2000" b="0">
                <a:solidFill>
                  <a:srgbClr val="B4C2EA"/>
                </a:solidFill>
                <a:cs typeface="Times New Roman" panose="02020603050405020304" pitchFamily="18" charset="0"/>
              </a:rPr>
              <a:t> Center</a:t>
            </a:r>
          </a:p>
        </p:txBody>
      </p:sp>
      <p:sp>
        <p:nvSpPr>
          <p:cNvPr id="51224" name="Text Box 24"/>
          <p:cNvSpPr txBox="1">
            <a:spLocks noChangeArrowheads="1"/>
          </p:cNvSpPr>
          <p:nvPr/>
        </p:nvSpPr>
        <p:spPr bwMode="auto">
          <a:xfrm>
            <a:off x="3429000" y="4648200"/>
            <a:ext cx="234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Mass Center of Earth</a:t>
            </a:r>
          </a:p>
        </p:txBody>
      </p:sp>
      <p:sp>
        <p:nvSpPr>
          <p:cNvPr id="51225" name="Text Box 25"/>
          <p:cNvSpPr txBox="1">
            <a:spLocks noChangeArrowheads="1"/>
          </p:cNvSpPr>
          <p:nvPr/>
        </p:nvSpPr>
        <p:spPr bwMode="auto">
          <a:xfrm>
            <a:off x="533400" y="1371600"/>
            <a:ext cx="8324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Uses the Clarke 1866 Spheroid which minimizes error between the spheroid</a:t>
            </a:r>
          </a:p>
          <a:p>
            <a:r>
              <a:rPr lang="en-US" altLang="en-US" b="0"/>
              <a:t>and the geoid at Meades Ranch, Kansas.  (The center of the U.S.; unfortunately,</a:t>
            </a:r>
          </a:p>
          <a:p>
            <a:r>
              <a:rPr lang="en-US" altLang="en-US" b="0"/>
              <a:t>not the world.)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Freeform 4"/>
          <p:cNvSpPr>
            <a:spLocks/>
          </p:cNvSpPr>
          <p:nvPr/>
        </p:nvSpPr>
        <p:spPr bwMode="auto">
          <a:xfrm>
            <a:off x="1828800" y="2463800"/>
            <a:ext cx="4679950" cy="3846513"/>
          </a:xfrm>
          <a:custGeom>
            <a:avLst/>
            <a:gdLst>
              <a:gd name="T0" fmla="*/ 344 w 2064"/>
              <a:gd name="T1" fmla="*/ 400 h 1568"/>
              <a:gd name="T2" fmla="*/ 488 w 2064"/>
              <a:gd name="T3" fmla="*/ 448 h 1568"/>
              <a:gd name="T4" fmla="*/ 680 w 2064"/>
              <a:gd name="T5" fmla="*/ 448 h 1568"/>
              <a:gd name="T6" fmla="*/ 824 w 2064"/>
              <a:gd name="T7" fmla="*/ 304 h 1568"/>
              <a:gd name="T8" fmla="*/ 872 w 2064"/>
              <a:gd name="T9" fmla="*/ 160 h 1568"/>
              <a:gd name="T10" fmla="*/ 968 w 2064"/>
              <a:gd name="T11" fmla="*/ 64 h 1568"/>
              <a:gd name="T12" fmla="*/ 1160 w 2064"/>
              <a:gd name="T13" fmla="*/ 16 h 1568"/>
              <a:gd name="T14" fmla="*/ 1400 w 2064"/>
              <a:gd name="T15" fmla="*/ 160 h 1568"/>
              <a:gd name="T16" fmla="*/ 1784 w 2064"/>
              <a:gd name="T17" fmla="*/ 304 h 1568"/>
              <a:gd name="T18" fmla="*/ 1928 w 2064"/>
              <a:gd name="T19" fmla="*/ 592 h 1568"/>
              <a:gd name="T20" fmla="*/ 2024 w 2064"/>
              <a:gd name="T21" fmla="*/ 928 h 1568"/>
              <a:gd name="T22" fmla="*/ 1688 w 2064"/>
              <a:gd name="T23" fmla="*/ 1312 h 1568"/>
              <a:gd name="T24" fmla="*/ 1256 w 2064"/>
              <a:gd name="T25" fmla="*/ 1456 h 1568"/>
              <a:gd name="T26" fmla="*/ 1160 w 2064"/>
              <a:gd name="T27" fmla="*/ 1360 h 1568"/>
              <a:gd name="T28" fmla="*/ 1016 w 2064"/>
              <a:gd name="T29" fmla="*/ 1408 h 1568"/>
              <a:gd name="T30" fmla="*/ 968 w 2064"/>
              <a:gd name="T31" fmla="*/ 1456 h 1568"/>
              <a:gd name="T32" fmla="*/ 776 w 2064"/>
              <a:gd name="T33" fmla="*/ 1552 h 1568"/>
              <a:gd name="T34" fmla="*/ 488 w 2064"/>
              <a:gd name="T35" fmla="*/ 1360 h 1568"/>
              <a:gd name="T36" fmla="*/ 56 w 2064"/>
              <a:gd name="T37" fmla="*/ 1120 h 1568"/>
              <a:gd name="T38" fmla="*/ 152 w 2064"/>
              <a:gd name="T39" fmla="*/ 592 h 1568"/>
              <a:gd name="T40" fmla="*/ 152 w 2064"/>
              <a:gd name="T41" fmla="*/ 352 h 1568"/>
              <a:gd name="T42" fmla="*/ 344 w 2064"/>
              <a:gd name="T43" fmla="*/ 40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4" h="1568">
                <a:moveTo>
                  <a:pt x="344" y="400"/>
                </a:moveTo>
                <a:cubicBezTo>
                  <a:pt x="400" y="416"/>
                  <a:pt x="432" y="440"/>
                  <a:pt x="488" y="448"/>
                </a:cubicBezTo>
                <a:cubicBezTo>
                  <a:pt x="544" y="456"/>
                  <a:pt x="624" y="472"/>
                  <a:pt x="680" y="448"/>
                </a:cubicBezTo>
                <a:cubicBezTo>
                  <a:pt x="736" y="424"/>
                  <a:pt x="792" y="352"/>
                  <a:pt x="824" y="304"/>
                </a:cubicBezTo>
                <a:cubicBezTo>
                  <a:pt x="856" y="256"/>
                  <a:pt x="848" y="200"/>
                  <a:pt x="872" y="160"/>
                </a:cubicBezTo>
                <a:cubicBezTo>
                  <a:pt x="896" y="120"/>
                  <a:pt x="920" y="88"/>
                  <a:pt x="968" y="64"/>
                </a:cubicBezTo>
                <a:cubicBezTo>
                  <a:pt x="1016" y="40"/>
                  <a:pt x="1088" y="0"/>
                  <a:pt x="1160" y="16"/>
                </a:cubicBezTo>
                <a:cubicBezTo>
                  <a:pt x="1232" y="32"/>
                  <a:pt x="1296" y="112"/>
                  <a:pt x="1400" y="160"/>
                </a:cubicBezTo>
                <a:cubicBezTo>
                  <a:pt x="1504" y="208"/>
                  <a:pt x="1696" y="232"/>
                  <a:pt x="1784" y="304"/>
                </a:cubicBezTo>
                <a:cubicBezTo>
                  <a:pt x="1872" y="376"/>
                  <a:pt x="1888" y="488"/>
                  <a:pt x="1928" y="592"/>
                </a:cubicBezTo>
                <a:cubicBezTo>
                  <a:pt x="1968" y="696"/>
                  <a:pt x="2064" y="808"/>
                  <a:pt x="2024" y="928"/>
                </a:cubicBezTo>
                <a:cubicBezTo>
                  <a:pt x="1984" y="1048"/>
                  <a:pt x="1816" y="1224"/>
                  <a:pt x="1688" y="1312"/>
                </a:cubicBezTo>
                <a:cubicBezTo>
                  <a:pt x="1560" y="1400"/>
                  <a:pt x="1344" y="1448"/>
                  <a:pt x="1256" y="1456"/>
                </a:cubicBezTo>
                <a:cubicBezTo>
                  <a:pt x="1168" y="1464"/>
                  <a:pt x="1200" y="1368"/>
                  <a:pt x="1160" y="1360"/>
                </a:cubicBezTo>
                <a:cubicBezTo>
                  <a:pt x="1120" y="1352"/>
                  <a:pt x="1048" y="1392"/>
                  <a:pt x="1016" y="1408"/>
                </a:cubicBezTo>
                <a:cubicBezTo>
                  <a:pt x="984" y="1424"/>
                  <a:pt x="1008" y="1432"/>
                  <a:pt x="968" y="1456"/>
                </a:cubicBezTo>
                <a:cubicBezTo>
                  <a:pt x="928" y="1480"/>
                  <a:pt x="856" y="1568"/>
                  <a:pt x="776" y="1552"/>
                </a:cubicBezTo>
                <a:cubicBezTo>
                  <a:pt x="696" y="1536"/>
                  <a:pt x="608" y="1432"/>
                  <a:pt x="488" y="1360"/>
                </a:cubicBezTo>
                <a:cubicBezTo>
                  <a:pt x="368" y="1288"/>
                  <a:pt x="112" y="1248"/>
                  <a:pt x="56" y="1120"/>
                </a:cubicBezTo>
                <a:cubicBezTo>
                  <a:pt x="0" y="992"/>
                  <a:pt x="136" y="720"/>
                  <a:pt x="152" y="592"/>
                </a:cubicBezTo>
                <a:cubicBezTo>
                  <a:pt x="168" y="464"/>
                  <a:pt x="120" y="384"/>
                  <a:pt x="152" y="352"/>
                </a:cubicBezTo>
                <a:cubicBezTo>
                  <a:pt x="184" y="320"/>
                  <a:pt x="288" y="384"/>
                  <a:pt x="344" y="400"/>
                </a:cubicBezTo>
                <a:close/>
              </a:path>
            </a:pathLst>
          </a:custGeom>
          <a:noFill/>
          <a:ln w="9525">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53" name="Oval 5"/>
          <p:cNvSpPr>
            <a:spLocks noChangeArrowheads="1"/>
          </p:cNvSpPr>
          <p:nvPr/>
        </p:nvSpPr>
        <p:spPr bwMode="auto">
          <a:xfrm>
            <a:off x="2209800" y="2895600"/>
            <a:ext cx="4027488" cy="3086100"/>
          </a:xfrm>
          <a:prstGeom prst="ellipse">
            <a:avLst/>
          </a:prstGeom>
          <a:noFill/>
          <a:ln w="28575">
            <a:solidFill>
              <a:srgbClr val="33CCCC"/>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54" name="Line 6"/>
          <p:cNvSpPr>
            <a:spLocks noChangeShapeType="1"/>
          </p:cNvSpPr>
          <p:nvPr/>
        </p:nvSpPr>
        <p:spPr bwMode="auto">
          <a:xfrm flipH="1">
            <a:off x="5486400" y="2438400"/>
            <a:ext cx="544513" cy="800100"/>
          </a:xfrm>
          <a:prstGeom prst="line">
            <a:avLst/>
          </a:prstGeom>
          <a:noFill/>
          <a:ln w="1905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55" name="Line 7"/>
          <p:cNvSpPr>
            <a:spLocks noChangeShapeType="1"/>
          </p:cNvSpPr>
          <p:nvPr/>
        </p:nvSpPr>
        <p:spPr bwMode="auto">
          <a:xfrm flipH="1">
            <a:off x="6154738" y="4864100"/>
            <a:ext cx="544512" cy="342900"/>
          </a:xfrm>
          <a:prstGeom prst="line">
            <a:avLst/>
          </a:prstGeom>
          <a:noFill/>
          <a:ln w="12700">
            <a:solidFill>
              <a:srgbClr val="9966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56" name="Freeform 8"/>
          <p:cNvSpPr>
            <a:spLocks/>
          </p:cNvSpPr>
          <p:nvPr/>
        </p:nvSpPr>
        <p:spPr bwMode="auto">
          <a:xfrm>
            <a:off x="2146300" y="2921000"/>
            <a:ext cx="4171950" cy="3143250"/>
          </a:xfrm>
          <a:custGeom>
            <a:avLst/>
            <a:gdLst>
              <a:gd name="T0" fmla="*/ 712 w 1840"/>
              <a:gd name="T1" fmla="*/ 48 h 1320"/>
              <a:gd name="T2" fmla="*/ 808 w 1840"/>
              <a:gd name="T3" fmla="*/ 0 h 1320"/>
              <a:gd name="T4" fmla="*/ 1000 w 1840"/>
              <a:gd name="T5" fmla="*/ 48 h 1320"/>
              <a:gd name="T6" fmla="*/ 1144 w 1840"/>
              <a:gd name="T7" fmla="*/ 48 h 1320"/>
              <a:gd name="T8" fmla="*/ 1336 w 1840"/>
              <a:gd name="T9" fmla="*/ 96 h 1320"/>
              <a:gd name="T10" fmla="*/ 1384 w 1840"/>
              <a:gd name="T11" fmla="*/ 144 h 1320"/>
              <a:gd name="T12" fmla="*/ 1576 w 1840"/>
              <a:gd name="T13" fmla="*/ 192 h 1320"/>
              <a:gd name="T14" fmla="*/ 1624 w 1840"/>
              <a:gd name="T15" fmla="*/ 288 h 1320"/>
              <a:gd name="T16" fmla="*/ 1672 w 1840"/>
              <a:gd name="T17" fmla="*/ 336 h 1320"/>
              <a:gd name="T18" fmla="*/ 1816 w 1840"/>
              <a:gd name="T19" fmla="*/ 528 h 1320"/>
              <a:gd name="T20" fmla="*/ 1816 w 1840"/>
              <a:gd name="T21" fmla="*/ 720 h 1320"/>
              <a:gd name="T22" fmla="*/ 1672 w 1840"/>
              <a:gd name="T23" fmla="*/ 1008 h 1320"/>
              <a:gd name="T24" fmla="*/ 1528 w 1840"/>
              <a:gd name="T25" fmla="*/ 1200 h 1320"/>
              <a:gd name="T26" fmla="*/ 1096 w 1840"/>
              <a:gd name="T27" fmla="*/ 1296 h 1320"/>
              <a:gd name="T28" fmla="*/ 808 w 1840"/>
              <a:gd name="T29" fmla="*/ 1296 h 1320"/>
              <a:gd name="T30" fmla="*/ 568 w 1840"/>
              <a:gd name="T31" fmla="*/ 1296 h 1320"/>
              <a:gd name="T32" fmla="*/ 280 w 1840"/>
              <a:gd name="T33" fmla="*/ 1152 h 1320"/>
              <a:gd name="T34" fmla="*/ 40 w 1840"/>
              <a:gd name="T35" fmla="*/ 960 h 1320"/>
              <a:gd name="T36" fmla="*/ 40 w 1840"/>
              <a:gd name="T37" fmla="*/ 672 h 1320"/>
              <a:gd name="T38" fmla="*/ 88 w 1840"/>
              <a:gd name="T39" fmla="*/ 336 h 1320"/>
              <a:gd name="T40" fmla="*/ 232 w 1840"/>
              <a:gd name="T41" fmla="*/ 24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0" h="1320">
                <a:moveTo>
                  <a:pt x="712" y="48"/>
                </a:moveTo>
                <a:cubicBezTo>
                  <a:pt x="736" y="24"/>
                  <a:pt x="760" y="0"/>
                  <a:pt x="808" y="0"/>
                </a:cubicBezTo>
                <a:cubicBezTo>
                  <a:pt x="856" y="0"/>
                  <a:pt x="944" y="40"/>
                  <a:pt x="1000" y="48"/>
                </a:cubicBezTo>
                <a:cubicBezTo>
                  <a:pt x="1056" y="56"/>
                  <a:pt x="1088" y="40"/>
                  <a:pt x="1144" y="48"/>
                </a:cubicBezTo>
                <a:cubicBezTo>
                  <a:pt x="1200" y="56"/>
                  <a:pt x="1296" y="80"/>
                  <a:pt x="1336" y="96"/>
                </a:cubicBezTo>
                <a:cubicBezTo>
                  <a:pt x="1376" y="112"/>
                  <a:pt x="1344" y="128"/>
                  <a:pt x="1384" y="144"/>
                </a:cubicBezTo>
                <a:cubicBezTo>
                  <a:pt x="1424" y="160"/>
                  <a:pt x="1536" y="168"/>
                  <a:pt x="1576" y="192"/>
                </a:cubicBezTo>
                <a:cubicBezTo>
                  <a:pt x="1616" y="216"/>
                  <a:pt x="1608" y="264"/>
                  <a:pt x="1624" y="288"/>
                </a:cubicBezTo>
                <a:cubicBezTo>
                  <a:pt x="1640" y="312"/>
                  <a:pt x="1640" y="296"/>
                  <a:pt x="1672" y="336"/>
                </a:cubicBezTo>
                <a:cubicBezTo>
                  <a:pt x="1704" y="376"/>
                  <a:pt x="1792" y="464"/>
                  <a:pt x="1816" y="528"/>
                </a:cubicBezTo>
                <a:cubicBezTo>
                  <a:pt x="1840" y="592"/>
                  <a:pt x="1840" y="640"/>
                  <a:pt x="1816" y="720"/>
                </a:cubicBezTo>
                <a:cubicBezTo>
                  <a:pt x="1792" y="800"/>
                  <a:pt x="1720" y="928"/>
                  <a:pt x="1672" y="1008"/>
                </a:cubicBezTo>
                <a:cubicBezTo>
                  <a:pt x="1624" y="1088"/>
                  <a:pt x="1624" y="1152"/>
                  <a:pt x="1528" y="1200"/>
                </a:cubicBezTo>
                <a:cubicBezTo>
                  <a:pt x="1432" y="1248"/>
                  <a:pt x="1216" y="1280"/>
                  <a:pt x="1096" y="1296"/>
                </a:cubicBezTo>
                <a:cubicBezTo>
                  <a:pt x="976" y="1312"/>
                  <a:pt x="896" y="1296"/>
                  <a:pt x="808" y="1296"/>
                </a:cubicBezTo>
                <a:cubicBezTo>
                  <a:pt x="720" y="1296"/>
                  <a:pt x="656" y="1320"/>
                  <a:pt x="568" y="1296"/>
                </a:cubicBezTo>
                <a:cubicBezTo>
                  <a:pt x="480" y="1272"/>
                  <a:pt x="368" y="1208"/>
                  <a:pt x="280" y="1152"/>
                </a:cubicBezTo>
                <a:cubicBezTo>
                  <a:pt x="192" y="1096"/>
                  <a:pt x="80" y="1040"/>
                  <a:pt x="40" y="960"/>
                </a:cubicBezTo>
                <a:cubicBezTo>
                  <a:pt x="0" y="880"/>
                  <a:pt x="32" y="776"/>
                  <a:pt x="40" y="672"/>
                </a:cubicBezTo>
                <a:cubicBezTo>
                  <a:pt x="48" y="568"/>
                  <a:pt x="56" y="408"/>
                  <a:pt x="88" y="336"/>
                </a:cubicBezTo>
                <a:cubicBezTo>
                  <a:pt x="120" y="264"/>
                  <a:pt x="176" y="252"/>
                  <a:pt x="232" y="240"/>
                </a:cubicBezTo>
              </a:path>
            </a:pathLst>
          </a:custGeom>
          <a:noFill/>
          <a:ln w="1905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57" name="Arc 9"/>
          <p:cNvSpPr>
            <a:spLocks/>
          </p:cNvSpPr>
          <p:nvPr/>
        </p:nvSpPr>
        <p:spPr bwMode="auto">
          <a:xfrm>
            <a:off x="2722563" y="3009900"/>
            <a:ext cx="1455737" cy="1509713"/>
          </a:xfrm>
          <a:custGeom>
            <a:avLst/>
            <a:gdLst>
              <a:gd name="G0" fmla="+- 15780 0 0"/>
              <a:gd name="G1" fmla="+- 21139 0 0"/>
              <a:gd name="G2" fmla="+- 21600 0 0"/>
              <a:gd name="T0" fmla="*/ 0 w 15780"/>
              <a:gd name="T1" fmla="*/ 6389 h 21139"/>
              <a:gd name="T2" fmla="*/ 11342 w 15780"/>
              <a:gd name="T3" fmla="*/ 0 h 21139"/>
              <a:gd name="T4" fmla="*/ 15780 w 15780"/>
              <a:gd name="T5" fmla="*/ 21139 h 21139"/>
            </a:gdLst>
            <a:ahLst/>
            <a:cxnLst>
              <a:cxn ang="0">
                <a:pos x="T0" y="T1"/>
              </a:cxn>
              <a:cxn ang="0">
                <a:pos x="T2" y="T3"/>
              </a:cxn>
              <a:cxn ang="0">
                <a:pos x="T4" y="T5"/>
              </a:cxn>
            </a:cxnLst>
            <a:rect l="0" t="0" r="r" b="b"/>
            <a:pathLst>
              <a:path w="15780" h="21139" fill="none" extrusionOk="0">
                <a:moveTo>
                  <a:pt x="0" y="6389"/>
                </a:moveTo>
                <a:cubicBezTo>
                  <a:pt x="3033" y="3143"/>
                  <a:pt x="6994" y="912"/>
                  <a:pt x="11341" y="-1"/>
                </a:cubicBezTo>
              </a:path>
              <a:path w="15780" h="21139" stroke="0" extrusionOk="0">
                <a:moveTo>
                  <a:pt x="0" y="6389"/>
                </a:moveTo>
                <a:cubicBezTo>
                  <a:pt x="3033" y="3143"/>
                  <a:pt x="6994" y="912"/>
                  <a:pt x="11341" y="-1"/>
                </a:cubicBezTo>
                <a:lnTo>
                  <a:pt x="15780" y="21139"/>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58" name="Arc 10"/>
          <p:cNvSpPr>
            <a:spLocks/>
          </p:cNvSpPr>
          <p:nvPr/>
        </p:nvSpPr>
        <p:spPr bwMode="auto">
          <a:xfrm>
            <a:off x="4046538" y="4495800"/>
            <a:ext cx="514350" cy="1543050"/>
          </a:xfrm>
          <a:custGeom>
            <a:avLst/>
            <a:gdLst>
              <a:gd name="G0" fmla="+- 1304 0 0"/>
              <a:gd name="G1" fmla="+- 0 0 0"/>
              <a:gd name="G2" fmla="+- 21600 0 0"/>
              <a:gd name="T0" fmla="*/ 5567 w 5567"/>
              <a:gd name="T1" fmla="*/ 21175 h 21600"/>
              <a:gd name="T2" fmla="*/ 0 w 5567"/>
              <a:gd name="T3" fmla="*/ 21561 h 21600"/>
              <a:gd name="T4" fmla="*/ 1304 w 5567"/>
              <a:gd name="T5" fmla="*/ 0 h 21600"/>
            </a:gdLst>
            <a:ahLst/>
            <a:cxnLst>
              <a:cxn ang="0">
                <a:pos x="T0" y="T1"/>
              </a:cxn>
              <a:cxn ang="0">
                <a:pos x="T2" y="T3"/>
              </a:cxn>
              <a:cxn ang="0">
                <a:pos x="T4" y="T5"/>
              </a:cxn>
            </a:cxnLst>
            <a:rect l="0" t="0" r="r" b="b"/>
            <a:pathLst>
              <a:path w="5567" h="21600" fill="none" extrusionOk="0">
                <a:moveTo>
                  <a:pt x="5567" y="21175"/>
                </a:moveTo>
                <a:cubicBezTo>
                  <a:pt x="4163" y="21457"/>
                  <a:pt x="2735" y="21600"/>
                  <a:pt x="1304" y="21600"/>
                </a:cubicBezTo>
                <a:cubicBezTo>
                  <a:pt x="869" y="21600"/>
                  <a:pt x="434" y="21586"/>
                  <a:pt x="0" y="21560"/>
                </a:cubicBezTo>
              </a:path>
              <a:path w="5567" h="21600" stroke="0" extrusionOk="0">
                <a:moveTo>
                  <a:pt x="5567" y="21175"/>
                </a:moveTo>
                <a:cubicBezTo>
                  <a:pt x="4163" y="21457"/>
                  <a:pt x="2735" y="21600"/>
                  <a:pt x="1304" y="21600"/>
                </a:cubicBezTo>
                <a:cubicBezTo>
                  <a:pt x="869" y="21600"/>
                  <a:pt x="434" y="21586"/>
                  <a:pt x="0" y="21560"/>
                </a:cubicBezTo>
                <a:lnTo>
                  <a:pt x="1304"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59" name="Line 11"/>
          <p:cNvSpPr>
            <a:spLocks noChangeShapeType="1"/>
          </p:cNvSpPr>
          <p:nvPr/>
        </p:nvSpPr>
        <p:spPr bwMode="auto">
          <a:xfrm flipH="1">
            <a:off x="1828800" y="5334000"/>
            <a:ext cx="434975" cy="457200"/>
          </a:xfrm>
          <a:prstGeom prst="line">
            <a:avLst/>
          </a:prstGeom>
          <a:noFill/>
          <a:ln w="12700">
            <a:solidFill>
              <a:srgbClr val="FF0066"/>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24556" tIns="1362287" rIns="2724556" bIns="1362287">
            <a:spAutoFit/>
          </a:bodyPr>
          <a:lstStyle/>
          <a:p>
            <a:endParaRPr lang="en-US"/>
          </a:p>
        </p:txBody>
      </p:sp>
      <p:sp>
        <p:nvSpPr>
          <p:cNvPr id="53260" name="Text Box 12"/>
          <p:cNvSpPr txBox="1">
            <a:spLocks noChangeArrowheads="1"/>
          </p:cNvSpPr>
          <p:nvPr/>
        </p:nvSpPr>
        <p:spPr bwMode="auto">
          <a:xfrm>
            <a:off x="6096000" y="2286000"/>
            <a:ext cx="2319338" cy="452438"/>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B4C2EA"/>
                </a:solidFill>
                <a:cs typeface="Times New Roman" panose="02020603050405020304" pitchFamily="18" charset="0"/>
              </a:rPr>
              <a:t>GRS80 Ellipsoid</a:t>
            </a:r>
          </a:p>
        </p:txBody>
      </p:sp>
      <p:sp>
        <p:nvSpPr>
          <p:cNvPr id="53261" name="Text Box 13"/>
          <p:cNvSpPr txBox="1">
            <a:spLocks noChangeArrowheads="1"/>
          </p:cNvSpPr>
          <p:nvPr/>
        </p:nvSpPr>
        <p:spPr bwMode="auto">
          <a:xfrm>
            <a:off x="990600" y="5715000"/>
            <a:ext cx="9620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FF0066"/>
                </a:solidFill>
                <a:cs typeface="Times New Roman" panose="02020603050405020304" pitchFamily="18" charset="0"/>
              </a:rPr>
              <a:t>Geoid</a:t>
            </a:r>
          </a:p>
        </p:txBody>
      </p:sp>
      <p:sp>
        <p:nvSpPr>
          <p:cNvPr id="53262" name="Text Box 14"/>
          <p:cNvSpPr txBox="1">
            <a:spLocks noChangeArrowheads="1"/>
          </p:cNvSpPr>
          <p:nvPr/>
        </p:nvSpPr>
        <p:spPr bwMode="auto">
          <a:xfrm>
            <a:off x="6705600" y="4572000"/>
            <a:ext cx="19177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300" b="0">
                <a:solidFill>
                  <a:srgbClr val="996633"/>
                </a:solidFill>
                <a:cs typeface="Times New Roman" panose="02020603050405020304" pitchFamily="18" charset="0"/>
              </a:rPr>
              <a:t>Earth surface</a:t>
            </a:r>
          </a:p>
        </p:txBody>
      </p:sp>
      <p:sp>
        <p:nvSpPr>
          <p:cNvPr id="53263" name="AutoShape 15"/>
          <p:cNvSpPr>
            <a:spLocks/>
          </p:cNvSpPr>
          <p:nvPr/>
        </p:nvSpPr>
        <p:spPr bwMode="auto">
          <a:xfrm>
            <a:off x="6934200" y="3505200"/>
            <a:ext cx="914400" cy="609600"/>
          </a:xfrm>
          <a:prstGeom prst="borderCallout1">
            <a:avLst>
              <a:gd name="adj1" fmla="val 18750"/>
              <a:gd name="adj2" fmla="val -8333"/>
              <a:gd name="adj3" fmla="val 134116"/>
              <a:gd name="adj4" fmla="val -6527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0"/>
              <a:t>Meades Ranch, Kansas</a:t>
            </a:r>
          </a:p>
        </p:txBody>
      </p:sp>
      <p:sp>
        <p:nvSpPr>
          <p:cNvPr id="53265" name="AutoShape 17"/>
          <p:cNvSpPr>
            <a:spLocks noChangeArrowheads="1"/>
          </p:cNvSpPr>
          <p:nvPr/>
        </p:nvSpPr>
        <p:spPr bwMode="auto">
          <a:xfrm>
            <a:off x="4038600" y="4343400"/>
            <a:ext cx="457200" cy="457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AutoShape 16"/>
          <p:cNvSpPr>
            <a:spLocks noChangeArrowheads="1"/>
          </p:cNvSpPr>
          <p:nvPr/>
        </p:nvSpPr>
        <p:spPr bwMode="auto">
          <a:xfrm>
            <a:off x="4146550" y="4452938"/>
            <a:ext cx="228600" cy="228600"/>
          </a:xfrm>
          <a:prstGeom prst="smileyFace">
            <a:avLst>
              <a:gd name="adj" fmla="val 4653"/>
            </a:avLst>
          </a:prstGeom>
          <a:solidFill>
            <a:schemeClr val="accent1"/>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Text Box 18"/>
          <p:cNvSpPr txBox="1">
            <a:spLocks noChangeArrowheads="1"/>
          </p:cNvSpPr>
          <p:nvPr/>
        </p:nvSpPr>
        <p:spPr bwMode="auto">
          <a:xfrm>
            <a:off x="3733800" y="3581400"/>
            <a:ext cx="1143000" cy="711200"/>
          </a:xfrm>
          <a:prstGeom prst="rect">
            <a:avLst/>
          </a:prstGeom>
          <a:noFill/>
          <a:ln w="9525">
            <a:solidFill>
              <a:srgbClr val="33CC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0">
                <a:solidFill>
                  <a:srgbClr val="B4C2EA"/>
                </a:solidFill>
                <a:cs typeface="Times New Roman" panose="02020603050405020304" pitchFamily="18" charset="0"/>
              </a:rPr>
              <a:t>Ellipsoid</a:t>
            </a:r>
          </a:p>
          <a:p>
            <a:pPr eaLnBrk="0" hangingPunct="0"/>
            <a:r>
              <a:rPr lang="en-US" altLang="en-US" sz="2000" b="0">
                <a:solidFill>
                  <a:srgbClr val="B4C2EA"/>
                </a:solidFill>
                <a:cs typeface="Times New Roman" panose="02020603050405020304" pitchFamily="18" charset="0"/>
              </a:rPr>
              <a:t> Center</a:t>
            </a:r>
          </a:p>
        </p:txBody>
      </p:sp>
      <p:sp>
        <p:nvSpPr>
          <p:cNvPr id="53267" name="Text Box 19"/>
          <p:cNvSpPr txBox="1">
            <a:spLocks noChangeArrowheads="1"/>
          </p:cNvSpPr>
          <p:nvPr/>
        </p:nvSpPr>
        <p:spPr bwMode="auto">
          <a:xfrm>
            <a:off x="3124200" y="4800600"/>
            <a:ext cx="234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Mass Center of Earth</a:t>
            </a:r>
          </a:p>
        </p:txBody>
      </p:sp>
      <p:sp>
        <p:nvSpPr>
          <p:cNvPr id="53268" name="Rectangle 20"/>
          <p:cNvSpPr>
            <a:spLocks noChangeArrowheads="1"/>
          </p:cNvSpPr>
          <p:nvPr/>
        </p:nvSpPr>
        <p:spPr bwMode="auto">
          <a:xfrm>
            <a:off x="228600" y="1371600"/>
            <a:ext cx="8610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Uses the GRS80 Spheroid which minimizes error between the spheroid</a:t>
            </a:r>
          </a:p>
          <a:p>
            <a:r>
              <a:rPr lang="en-US" altLang="en-US" b="0"/>
              <a:t>and the geoid on average around the world.   (Resulting in a spheroid center much closer to the mass center of the Earth.)</a:t>
            </a:r>
          </a:p>
        </p:txBody>
      </p:sp>
      <p:sp>
        <p:nvSpPr>
          <p:cNvPr id="53270" name="Rectangle 22"/>
          <p:cNvSpPr>
            <a:spLocks noGrp="1" noChangeArrowheads="1"/>
          </p:cNvSpPr>
          <p:nvPr>
            <p:ph type="title"/>
          </p:nvPr>
        </p:nvSpPr>
        <p:spPr>
          <a:xfrm>
            <a:off x="457200" y="0"/>
            <a:ext cx="8229600" cy="1143000"/>
          </a:xfrm>
          <a:noFill/>
          <a:ln/>
        </p:spPr>
        <p:txBody>
          <a:bodyPr/>
          <a:lstStyle/>
          <a:p>
            <a:r>
              <a:rPr lang="en-US" altLang="en-US" sz="3200"/>
              <a:t>North American Datum of 1983</a:t>
            </a:r>
            <a:br>
              <a:rPr lang="en-US" altLang="en-US" sz="3200"/>
            </a:br>
            <a:r>
              <a:rPr lang="en-US" altLang="en-US" sz="2800"/>
              <a:t>(a very common horizontal datum – “newer” 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en-US" altLang="en-US" sz="3600"/>
              <a:t>Vertical Earth Datums</a:t>
            </a:r>
          </a:p>
        </p:txBody>
      </p:sp>
      <p:sp>
        <p:nvSpPr>
          <p:cNvPr id="16387" name="Rectangle 3"/>
          <p:cNvSpPr>
            <a:spLocks noGrp="1" noChangeArrowheads="1"/>
          </p:cNvSpPr>
          <p:nvPr>
            <p:ph type="body" idx="1"/>
          </p:nvPr>
        </p:nvSpPr>
        <p:spPr>
          <a:xfrm>
            <a:off x="685800" y="1066800"/>
            <a:ext cx="7772400" cy="4572000"/>
          </a:xfrm>
        </p:spPr>
        <p:txBody>
          <a:bodyPr/>
          <a:lstStyle/>
          <a:p>
            <a:r>
              <a:rPr lang="en-US" altLang="en-US" sz="2400"/>
              <a:t>A vertical datum defines the “zero reference” point for elevation, z</a:t>
            </a:r>
          </a:p>
          <a:p>
            <a:r>
              <a:rPr lang="en-US" altLang="en-US" sz="2400">
                <a:solidFill>
                  <a:srgbClr val="FF3300"/>
                </a:solidFill>
              </a:rPr>
              <a:t>NGVD29</a:t>
            </a:r>
            <a:r>
              <a:rPr lang="en-US" altLang="en-US" sz="2400"/>
              <a:t> (National Geodetic Vertical Datum of 1929)</a:t>
            </a:r>
          </a:p>
          <a:p>
            <a:r>
              <a:rPr lang="en-US" altLang="en-US" sz="2400">
                <a:solidFill>
                  <a:srgbClr val="FF3300"/>
                </a:solidFill>
              </a:rPr>
              <a:t>NAVD88</a:t>
            </a:r>
            <a:r>
              <a:rPr lang="en-US" altLang="en-US" sz="2400"/>
              <a:t> (North American Vertical Datum of 1988)</a:t>
            </a:r>
          </a:p>
          <a:p>
            <a:r>
              <a:rPr lang="en-US" altLang="en-US" sz="2400"/>
              <a:t>Takes into account a map of gravity anomalies between the ellipsoid and the geoid which are relatively constant.</a:t>
            </a:r>
          </a:p>
          <a:p>
            <a:endParaRPr lang="en-US" altLang="en-US" sz="2400"/>
          </a:p>
          <a:p>
            <a:endParaRPr lang="en-US" altLang="en-US" sz="2400"/>
          </a:p>
        </p:txBody>
      </p:sp>
      <p:sp>
        <p:nvSpPr>
          <p:cNvPr id="16388" name="Arc 4"/>
          <p:cNvSpPr>
            <a:spLocks/>
          </p:cNvSpPr>
          <p:nvPr/>
        </p:nvSpPr>
        <p:spPr bwMode="auto">
          <a:xfrm>
            <a:off x="1435100" y="5405438"/>
            <a:ext cx="5484813" cy="1452562"/>
          </a:xfrm>
          <a:custGeom>
            <a:avLst/>
            <a:gdLst>
              <a:gd name="G0" fmla="+- 7794 0 0"/>
              <a:gd name="G1" fmla="+- 21600 0 0"/>
              <a:gd name="G2" fmla="+- 21600 0 0"/>
              <a:gd name="T0" fmla="*/ 0 w 17606"/>
              <a:gd name="T1" fmla="*/ 1455 h 21600"/>
              <a:gd name="T2" fmla="*/ 17606 w 17606"/>
              <a:gd name="T3" fmla="*/ 2357 h 21600"/>
              <a:gd name="T4" fmla="*/ 7794 w 17606"/>
              <a:gd name="T5" fmla="*/ 21600 h 21600"/>
            </a:gdLst>
            <a:ahLst/>
            <a:cxnLst>
              <a:cxn ang="0">
                <a:pos x="T0" y="T1"/>
              </a:cxn>
              <a:cxn ang="0">
                <a:pos x="T2" y="T3"/>
              </a:cxn>
              <a:cxn ang="0">
                <a:pos x="T4" y="T5"/>
              </a:cxn>
            </a:cxnLst>
            <a:rect l="0" t="0" r="r" b="b"/>
            <a:pathLst>
              <a:path w="17606" h="21600" fill="none" extrusionOk="0">
                <a:moveTo>
                  <a:pt x="0" y="1455"/>
                </a:moveTo>
                <a:cubicBezTo>
                  <a:pt x="2486" y="493"/>
                  <a:pt x="5128" y="0"/>
                  <a:pt x="7794" y="0"/>
                </a:cubicBezTo>
                <a:cubicBezTo>
                  <a:pt x="11204" y="0"/>
                  <a:pt x="14567" y="807"/>
                  <a:pt x="17605" y="2357"/>
                </a:cubicBezTo>
              </a:path>
              <a:path w="17606" h="21600" stroke="0" extrusionOk="0">
                <a:moveTo>
                  <a:pt x="0" y="1455"/>
                </a:moveTo>
                <a:cubicBezTo>
                  <a:pt x="2486" y="493"/>
                  <a:pt x="5128" y="0"/>
                  <a:pt x="7794" y="0"/>
                </a:cubicBezTo>
                <a:cubicBezTo>
                  <a:pt x="11204" y="0"/>
                  <a:pt x="14567" y="807"/>
                  <a:pt x="17605" y="2357"/>
                </a:cubicBezTo>
                <a:lnTo>
                  <a:pt x="7794" y="21600"/>
                </a:lnTo>
                <a:close/>
              </a:path>
            </a:pathLst>
          </a:cu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Freeform 5"/>
          <p:cNvSpPr>
            <a:spLocks/>
          </p:cNvSpPr>
          <p:nvPr/>
        </p:nvSpPr>
        <p:spPr bwMode="auto">
          <a:xfrm>
            <a:off x="1381125" y="4767263"/>
            <a:ext cx="5634038" cy="1695450"/>
          </a:xfrm>
          <a:custGeom>
            <a:avLst/>
            <a:gdLst>
              <a:gd name="T0" fmla="*/ 0 w 3840"/>
              <a:gd name="T1" fmla="*/ 1016 h 1016"/>
              <a:gd name="T2" fmla="*/ 720 w 3840"/>
              <a:gd name="T3" fmla="*/ 920 h 1016"/>
              <a:gd name="T4" fmla="*/ 1200 w 3840"/>
              <a:gd name="T5" fmla="*/ 632 h 1016"/>
              <a:gd name="T6" fmla="*/ 1680 w 3840"/>
              <a:gd name="T7" fmla="*/ 296 h 1016"/>
              <a:gd name="T8" fmla="*/ 2208 w 3840"/>
              <a:gd name="T9" fmla="*/ 344 h 1016"/>
              <a:gd name="T10" fmla="*/ 2592 w 3840"/>
              <a:gd name="T11" fmla="*/ 200 h 1016"/>
              <a:gd name="T12" fmla="*/ 3024 w 3840"/>
              <a:gd name="T13" fmla="*/ 8 h 1016"/>
              <a:gd name="T14" fmla="*/ 3840 w 3840"/>
              <a:gd name="T15" fmla="*/ 152 h 10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1016">
                <a:moveTo>
                  <a:pt x="0" y="1016"/>
                </a:moveTo>
                <a:cubicBezTo>
                  <a:pt x="260" y="1000"/>
                  <a:pt x="520" y="984"/>
                  <a:pt x="720" y="920"/>
                </a:cubicBezTo>
                <a:cubicBezTo>
                  <a:pt x="920" y="856"/>
                  <a:pt x="1040" y="736"/>
                  <a:pt x="1200" y="632"/>
                </a:cubicBezTo>
                <a:cubicBezTo>
                  <a:pt x="1360" y="528"/>
                  <a:pt x="1512" y="344"/>
                  <a:pt x="1680" y="296"/>
                </a:cubicBezTo>
                <a:cubicBezTo>
                  <a:pt x="1848" y="248"/>
                  <a:pt x="2056" y="360"/>
                  <a:pt x="2208" y="344"/>
                </a:cubicBezTo>
                <a:cubicBezTo>
                  <a:pt x="2360" y="328"/>
                  <a:pt x="2456" y="256"/>
                  <a:pt x="2592" y="200"/>
                </a:cubicBezTo>
                <a:cubicBezTo>
                  <a:pt x="2728" y="144"/>
                  <a:pt x="2816" y="16"/>
                  <a:pt x="3024" y="8"/>
                </a:cubicBezTo>
                <a:cubicBezTo>
                  <a:pt x="3232" y="0"/>
                  <a:pt x="3536" y="76"/>
                  <a:pt x="3840" y="152"/>
                </a:cubicBezTo>
              </a:path>
            </a:pathLst>
          </a:custGeom>
          <a:noFill/>
          <a:ln w="19050" cmpd="sng">
            <a:solidFill>
              <a:srgbClr val="99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Freeform 6"/>
          <p:cNvSpPr>
            <a:spLocks/>
          </p:cNvSpPr>
          <p:nvPr/>
        </p:nvSpPr>
        <p:spPr bwMode="auto">
          <a:xfrm>
            <a:off x="5894388" y="5137150"/>
            <a:ext cx="1125537" cy="153988"/>
          </a:xfrm>
          <a:custGeom>
            <a:avLst/>
            <a:gdLst>
              <a:gd name="T0" fmla="*/ 0 w 768"/>
              <a:gd name="T1" fmla="*/ 8 h 56"/>
              <a:gd name="T2" fmla="*/ 336 w 768"/>
              <a:gd name="T3" fmla="*/ 8 h 56"/>
              <a:gd name="T4" fmla="*/ 768 w 768"/>
              <a:gd name="T5" fmla="*/ 56 h 56"/>
            </a:gdLst>
            <a:ahLst/>
            <a:cxnLst>
              <a:cxn ang="0">
                <a:pos x="T0" y="T1"/>
              </a:cxn>
              <a:cxn ang="0">
                <a:pos x="T2" y="T3"/>
              </a:cxn>
              <a:cxn ang="0">
                <a:pos x="T4" y="T5"/>
              </a:cxn>
            </a:cxnLst>
            <a:rect l="0" t="0" r="r" b="b"/>
            <a:pathLst>
              <a:path w="768" h="56">
                <a:moveTo>
                  <a:pt x="0" y="8"/>
                </a:moveTo>
                <a:cubicBezTo>
                  <a:pt x="104" y="4"/>
                  <a:pt x="208" y="0"/>
                  <a:pt x="336" y="8"/>
                </a:cubicBezTo>
                <a:cubicBezTo>
                  <a:pt x="464" y="16"/>
                  <a:pt x="696" y="48"/>
                  <a:pt x="768" y="56"/>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Text Box 7"/>
          <p:cNvSpPr txBox="1">
            <a:spLocks noChangeArrowheads="1"/>
          </p:cNvSpPr>
          <p:nvPr/>
        </p:nvSpPr>
        <p:spPr bwMode="auto">
          <a:xfrm>
            <a:off x="1489075" y="565785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en-US" sz="2000" b="0">
                <a:solidFill>
                  <a:schemeClr val="accent2"/>
                </a:solidFill>
                <a:cs typeface="Times New Roman" panose="02020603050405020304" pitchFamily="18" charset="0"/>
              </a:rPr>
              <a:t>Ocean</a:t>
            </a:r>
            <a:endParaRPr lang="de-DE" altLang="en-US" sz="2000" b="0">
              <a:latin typeface="Times New Roman" panose="02020603050405020304" pitchFamily="18" charset="0"/>
              <a:cs typeface="Times New Roman" panose="02020603050405020304" pitchFamily="18" charset="0"/>
            </a:endParaRPr>
          </a:p>
        </p:txBody>
      </p:sp>
      <p:sp>
        <p:nvSpPr>
          <p:cNvPr id="16392" name="Text Box 8"/>
          <p:cNvSpPr txBox="1">
            <a:spLocks noChangeArrowheads="1"/>
          </p:cNvSpPr>
          <p:nvPr/>
        </p:nvSpPr>
        <p:spPr bwMode="auto">
          <a:xfrm>
            <a:off x="3971925" y="6324600"/>
            <a:ext cx="86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en-US" sz="2000" b="0">
                <a:solidFill>
                  <a:schemeClr val="accent2"/>
                </a:solidFill>
                <a:cs typeface="Times New Roman" panose="02020603050405020304" pitchFamily="18" charset="0"/>
              </a:rPr>
              <a:t>Geoid</a:t>
            </a:r>
            <a:endParaRPr lang="de-DE" altLang="en-US" sz="2000" b="0">
              <a:latin typeface="Times New Roman" panose="02020603050405020304" pitchFamily="18" charset="0"/>
              <a:cs typeface="Times New Roman" panose="02020603050405020304" pitchFamily="18" charset="0"/>
            </a:endParaRPr>
          </a:p>
        </p:txBody>
      </p:sp>
      <p:sp>
        <p:nvSpPr>
          <p:cNvPr id="16393" name="Line 9"/>
          <p:cNvSpPr>
            <a:spLocks noChangeShapeType="1"/>
          </p:cNvSpPr>
          <p:nvPr/>
        </p:nvSpPr>
        <p:spPr bwMode="auto">
          <a:xfrm flipV="1">
            <a:off x="4400550" y="5411788"/>
            <a:ext cx="261938" cy="912812"/>
          </a:xfrm>
          <a:prstGeom prst="line">
            <a:avLst/>
          </a:prstGeom>
          <a:noFill/>
          <a:ln w="12700">
            <a:solidFill>
              <a:schemeClr val="accent2"/>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Text Box 10"/>
          <p:cNvSpPr txBox="1">
            <a:spLocks noChangeArrowheads="1"/>
          </p:cNvSpPr>
          <p:nvPr/>
        </p:nvSpPr>
        <p:spPr bwMode="auto">
          <a:xfrm>
            <a:off x="4191000" y="3787775"/>
            <a:ext cx="169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0">
                <a:solidFill>
                  <a:srgbClr val="996633"/>
                </a:solidFill>
                <a:cs typeface="Times New Roman" panose="02020603050405020304" pitchFamily="18" charset="0"/>
              </a:rPr>
              <a:t>Earth surface</a:t>
            </a:r>
            <a:endParaRPr lang="en-US" altLang="en-US" sz="2000" b="0">
              <a:latin typeface="Times New Roman" panose="02020603050405020304" pitchFamily="18" charset="0"/>
              <a:cs typeface="Times New Roman" panose="02020603050405020304" pitchFamily="18" charset="0"/>
            </a:endParaRPr>
          </a:p>
        </p:txBody>
      </p:sp>
      <p:sp>
        <p:nvSpPr>
          <p:cNvPr id="16395" name="Line 11"/>
          <p:cNvSpPr>
            <a:spLocks noChangeShapeType="1"/>
          </p:cNvSpPr>
          <p:nvPr/>
        </p:nvSpPr>
        <p:spPr bwMode="auto">
          <a:xfrm>
            <a:off x="4919663" y="4337050"/>
            <a:ext cx="230187" cy="762000"/>
          </a:xfrm>
          <a:prstGeom prst="line">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Freeform 12"/>
          <p:cNvSpPr>
            <a:spLocks/>
          </p:cNvSpPr>
          <p:nvPr/>
        </p:nvSpPr>
        <p:spPr bwMode="auto">
          <a:xfrm rot="265595">
            <a:off x="3481388" y="5067300"/>
            <a:ext cx="2395537" cy="482600"/>
          </a:xfrm>
          <a:custGeom>
            <a:avLst/>
            <a:gdLst>
              <a:gd name="T0" fmla="*/ 0 w 1680"/>
              <a:gd name="T1" fmla="*/ 240 h 240"/>
              <a:gd name="T2" fmla="*/ 240 w 1680"/>
              <a:gd name="T3" fmla="*/ 192 h 240"/>
              <a:gd name="T4" fmla="*/ 624 w 1680"/>
              <a:gd name="T5" fmla="*/ 192 h 240"/>
              <a:gd name="T6" fmla="*/ 1152 w 1680"/>
              <a:gd name="T7" fmla="*/ 144 h 240"/>
              <a:gd name="T8" fmla="*/ 1536 w 1680"/>
              <a:gd name="T9" fmla="*/ 48 h 240"/>
              <a:gd name="T10" fmla="*/ 1680 w 1680"/>
              <a:gd name="T11" fmla="*/ 0 h 240"/>
            </a:gdLst>
            <a:ahLst/>
            <a:cxnLst>
              <a:cxn ang="0">
                <a:pos x="T0" y="T1"/>
              </a:cxn>
              <a:cxn ang="0">
                <a:pos x="T2" y="T3"/>
              </a:cxn>
              <a:cxn ang="0">
                <a:pos x="T4" y="T5"/>
              </a:cxn>
              <a:cxn ang="0">
                <a:pos x="T6" y="T7"/>
              </a:cxn>
              <a:cxn ang="0">
                <a:pos x="T8" y="T9"/>
              </a:cxn>
              <a:cxn ang="0">
                <a:pos x="T10" y="T11"/>
              </a:cxn>
            </a:cxnLst>
            <a:rect l="0" t="0" r="r" b="b"/>
            <a:pathLst>
              <a:path w="1680" h="240">
                <a:moveTo>
                  <a:pt x="0" y="240"/>
                </a:moveTo>
                <a:cubicBezTo>
                  <a:pt x="68" y="220"/>
                  <a:pt x="136" y="200"/>
                  <a:pt x="240" y="192"/>
                </a:cubicBezTo>
                <a:cubicBezTo>
                  <a:pt x="344" y="184"/>
                  <a:pt x="472" y="200"/>
                  <a:pt x="624" y="192"/>
                </a:cubicBezTo>
                <a:cubicBezTo>
                  <a:pt x="776" y="184"/>
                  <a:pt x="1000" y="168"/>
                  <a:pt x="1152" y="144"/>
                </a:cubicBezTo>
                <a:cubicBezTo>
                  <a:pt x="1304" y="120"/>
                  <a:pt x="1448" y="72"/>
                  <a:pt x="1536" y="48"/>
                </a:cubicBezTo>
                <a:cubicBezTo>
                  <a:pt x="1624" y="24"/>
                  <a:pt x="1652" y="12"/>
                  <a:pt x="1680" y="0"/>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AutoShape 13"/>
          <p:cNvSpPr>
            <a:spLocks noChangeArrowheads="1"/>
          </p:cNvSpPr>
          <p:nvPr/>
        </p:nvSpPr>
        <p:spPr bwMode="auto">
          <a:xfrm rot="10726868">
            <a:off x="2587625" y="5434013"/>
            <a:ext cx="117475" cy="150812"/>
          </a:xfrm>
          <a:prstGeom prst="triangle">
            <a:avLst>
              <a:gd name="adj" fmla="val 50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Freeform 14"/>
          <p:cNvSpPr>
            <a:spLocks/>
          </p:cNvSpPr>
          <p:nvPr/>
        </p:nvSpPr>
        <p:spPr bwMode="auto">
          <a:xfrm>
            <a:off x="1457325" y="5410200"/>
            <a:ext cx="2154238" cy="347663"/>
          </a:xfrm>
          <a:custGeom>
            <a:avLst/>
            <a:gdLst>
              <a:gd name="T0" fmla="*/ 0 w 880"/>
              <a:gd name="T1" fmla="*/ 109 h 109"/>
              <a:gd name="T2" fmla="*/ 384 w 880"/>
              <a:gd name="T3" fmla="*/ 61 h 109"/>
              <a:gd name="T4" fmla="*/ 675 w 880"/>
              <a:gd name="T5" fmla="*/ 35 h 109"/>
              <a:gd name="T6" fmla="*/ 880 w 880"/>
              <a:gd name="T7" fmla="*/ 0 h 109"/>
            </a:gdLst>
            <a:ahLst/>
            <a:cxnLst>
              <a:cxn ang="0">
                <a:pos x="T0" y="T1"/>
              </a:cxn>
              <a:cxn ang="0">
                <a:pos x="T2" y="T3"/>
              </a:cxn>
              <a:cxn ang="0">
                <a:pos x="T4" y="T5"/>
              </a:cxn>
              <a:cxn ang="0">
                <a:pos x="T6" y="T7"/>
              </a:cxn>
            </a:cxnLst>
            <a:rect l="0" t="0" r="r" b="b"/>
            <a:pathLst>
              <a:path w="880" h="109">
                <a:moveTo>
                  <a:pt x="0" y="109"/>
                </a:moveTo>
                <a:cubicBezTo>
                  <a:pt x="136" y="91"/>
                  <a:pt x="272" y="73"/>
                  <a:pt x="384" y="61"/>
                </a:cubicBezTo>
                <a:cubicBezTo>
                  <a:pt x="496" y="49"/>
                  <a:pt x="592" y="45"/>
                  <a:pt x="675" y="35"/>
                </a:cubicBezTo>
                <a:cubicBezTo>
                  <a:pt x="758" y="25"/>
                  <a:pt x="819" y="12"/>
                  <a:pt x="880" y="0"/>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Text Box 15"/>
          <p:cNvSpPr txBox="1">
            <a:spLocks noChangeArrowheads="1"/>
          </p:cNvSpPr>
          <p:nvPr/>
        </p:nvSpPr>
        <p:spPr bwMode="auto">
          <a:xfrm rot="165994">
            <a:off x="6943725" y="5410200"/>
            <a:ext cx="113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0">
                <a:solidFill>
                  <a:schemeClr val="accent1"/>
                </a:solidFill>
                <a:cs typeface="Times New Roman" panose="02020603050405020304" pitchFamily="18" charset="0"/>
              </a:rPr>
              <a:t>Ellipsoid</a:t>
            </a:r>
            <a:endParaRPr lang="en-US" altLang="en-US" sz="2000" b="0">
              <a:latin typeface="Times New Roman" panose="02020603050405020304" pitchFamily="18" charset="0"/>
              <a:cs typeface="Times New Roman" panose="02020603050405020304" pitchFamily="18" charset="0"/>
            </a:endParaRPr>
          </a:p>
        </p:txBody>
      </p:sp>
      <p:sp>
        <p:nvSpPr>
          <p:cNvPr id="16400" name="Line 16"/>
          <p:cNvSpPr>
            <a:spLocks noChangeShapeType="1"/>
          </p:cNvSpPr>
          <p:nvPr/>
        </p:nvSpPr>
        <p:spPr bwMode="auto">
          <a:xfrm flipH="1">
            <a:off x="6329363" y="4419600"/>
            <a:ext cx="80962" cy="7524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7"/>
          <p:cNvSpPr>
            <a:spLocks noChangeShapeType="1"/>
          </p:cNvSpPr>
          <p:nvPr/>
        </p:nvSpPr>
        <p:spPr bwMode="auto">
          <a:xfrm flipH="1">
            <a:off x="6197600" y="5526088"/>
            <a:ext cx="80963" cy="752475"/>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2" name="Text Box 18"/>
          <p:cNvSpPr txBox="1">
            <a:spLocks noChangeArrowheads="1"/>
          </p:cNvSpPr>
          <p:nvPr/>
        </p:nvSpPr>
        <p:spPr bwMode="auto">
          <a:xfrm>
            <a:off x="5343525" y="6324600"/>
            <a:ext cx="232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Gravity Anomaly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90725" y="274638"/>
            <a:ext cx="5808663" cy="1143000"/>
          </a:xfrm>
          <a:noFill/>
          <a:ln/>
        </p:spPr>
        <p:txBody>
          <a:bodyPr lIns="92075" tIns="46038" rIns="92075" bIns="46038"/>
          <a:lstStyle/>
          <a:p>
            <a:r>
              <a:rPr lang="en-US" altLang="en-US"/>
              <a:t>Map Projection</a:t>
            </a:r>
          </a:p>
        </p:txBody>
      </p:sp>
      <p:sp>
        <p:nvSpPr>
          <p:cNvPr id="19459" name="Freeform 3"/>
          <p:cNvSpPr>
            <a:spLocks/>
          </p:cNvSpPr>
          <p:nvPr/>
        </p:nvSpPr>
        <p:spPr bwMode="auto">
          <a:xfrm>
            <a:off x="3690938" y="2657475"/>
            <a:ext cx="1177925" cy="947738"/>
          </a:xfrm>
          <a:custGeom>
            <a:avLst/>
            <a:gdLst>
              <a:gd name="T0" fmla="*/ 634 w 742"/>
              <a:gd name="T1" fmla="*/ 596 h 597"/>
              <a:gd name="T2" fmla="*/ 741 w 742"/>
              <a:gd name="T3" fmla="*/ 349 h 597"/>
              <a:gd name="T4" fmla="*/ 662 w 742"/>
              <a:gd name="T5" fmla="*/ 374 h 597"/>
              <a:gd name="T6" fmla="*/ 634 w 742"/>
              <a:gd name="T7" fmla="*/ 295 h 597"/>
              <a:gd name="T8" fmla="*/ 606 w 742"/>
              <a:gd name="T9" fmla="*/ 222 h 597"/>
              <a:gd name="T10" fmla="*/ 567 w 742"/>
              <a:gd name="T11" fmla="*/ 160 h 597"/>
              <a:gd name="T12" fmla="*/ 522 w 742"/>
              <a:gd name="T13" fmla="*/ 106 h 597"/>
              <a:gd name="T14" fmla="*/ 472 w 742"/>
              <a:gd name="T15" fmla="*/ 62 h 597"/>
              <a:gd name="T16" fmla="*/ 421 w 742"/>
              <a:gd name="T17" fmla="*/ 26 h 597"/>
              <a:gd name="T18" fmla="*/ 365 w 742"/>
              <a:gd name="T19" fmla="*/ 8 h 597"/>
              <a:gd name="T20" fmla="*/ 337 w 742"/>
              <a:gd name="T21" fmla="*/ 4 h 597"/>
              <a:gd name="T22" fmla="*/ 315 w 742"/>
              <a:gd name="T23" fmla="*/ 0 h 597"/>
              <a:gd name="T24" fmla="*/ 286 w 742"/>
              <a:gd name="T25" fmla="*/ 4 h 597"/>
              <a:gd name="T26" fmla="*/ 258 w 742"/>
              <a:gd name="T27" fmla="*/ 11 h 597"/>
              <a:gd name="T28" fmla="*/ 0 w 742"/>
              <a:gd name="T29" fmla="*/ 95 h 597"/>
              <a:gd name="T30" fmla="*/ 62 w 742"/>
              <a:gd name="T31" fmla="*/ 287 h 597"/>
              <a:gd name="T32" fmla="*/ 326 w 742"/>
              <a:gd name="T33" fmla="*/ 204 h 597"/>
              <a:gd name="T34" fmla="*/ 343 w 742"/>
              <a:gd name="T35" fmla="*/ 204 h 597"/>
              <a:gd name="T36" fmla="*/ 359 w 742"/>
              <a:gd name="T37" fmla="*/ 207 h 597"/>
              <a:gd name="T38" fmla="*/ 376 w 742"/>
              <a:gd name="T39" fmla="*/ 218 h 597"/>
              <a:gd name="T40" fmla="*/ 393 w 742"/>
              <a:gd name="T41" fmla="*/ 236 h 597"/>
              <a:gd name="T42" fmla="*/ 416 w 742"/>
              <a:gd name="T43" fmla="*/ 258 h 597"/>
              <a:gd name="T44" fmla="*/ 432 w 742"/>
              <a:gd name="T45" fmla="*/ 287 h 597"/>
              <a:gd name="T46" fmla="*/ 449 w 742"/>
              <a:gd name="T47" fmla="*/ 316 h 597"/>
              <a:gd name="T48" fmla="*/ 460 w 742"/>
              <a:gd name="T49" fmla="*/ 353 h 597"/>
              <a:gd name="T50" fmla="*/ 488 w 742"/>
              <a:gd name="T51" fmla="*/ 433 h 597"/>
              <a:gd name="T52" fmla="*/ 404 w 742"/>
              <a:gd name="T53" fmla="*/ 458 h 597"/>
              <a:gd name="T54" fmla="*/ 634 w 742"/>
              <a:gd name="T55" fmla="*/ 59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2" h="597">
                <a:moveTo>
                  <a:pt x="634" y="596"/>
                </a:moveTo>
                <a:lnTo>
                  <a:pt x="741" y="349"/>
                </a:lnTo>
                <a:lnTo>
                  <a:pt x="662" y="374"/>
                </a:lnTo>
                <a:lnTo>
                  <a:pt x="634" y="295"/>
                </a:lnTo>
                <a:lnTo>
                  <a:pt x="606" y="222"/>
                </a:lnTo>
                <a:lnTo>
                  <a:pt x="567" y="160"/>
                </a:lnTo>
                <a:lnTo>
                  <a:pt x="522" y="106"/>
                </a:lnTo>
                <a:lnTo>
                  <a:pt x="472" y="62"/>
                </a:lnTo>
                <a:lnTo>
                  <a:pt x="421" y="26"/>
                </a:lnTo>
                <a:lnTo>
                  <a:pt x="365" y="8"/>
                </a:lnTo>
                <a:lnTo>
                  <a:pt x="337" y="4"/>
                </a:lnTo>
                <a:lnTo>
                  <a:pt x="315" y="0"/>
                </a:lnTo>
                <a:lnTo>
                  <a:pt x="286" y="4"/>
                </a:lnTo>
                <a:lnTo>
                  <a:pt x="258" y="11"/>
                </a:lnTo>
                <a:lnTo>
                  <a:pt x="0" y="95"/>
                </a:lnTo>
                <a:lnTo>
                  <a:pt x="62" y="287"/>
                </a:lnTo>
                <a:lnTo>
                  <a:pt x="326" y="204"/>
                </a:lnTo>
                <a:lnTo>
                  <a:pt x="343" y="204"/>
                </a:lnTo>
                <a:lnTo>
                  <a:pt x="359" y="207"/>
                </a:lnTo>
                <a:lnTo>
                  <a:pt x="376" y="218"/>
                </a:lnTo>
                <a:lnTo>
                  <a:pt x="393" y="236"/>
                </a:lnTo>
                <a:lnTo>
                  <a:pt x="416" y="258"/>
                </a:lnTo>
                <a:lnTo>
                  <a:pt x="432" y="287"/>
                </a:lnTo>
                <a:lnTo>
                  <a:pt x="449" y="316"/>
                </a:lnTo>
                <a:lnTo>
                  <a:pt x="460" y="353"/>
                </a:lnTo>
                <a:lnTo>
                  <a:pt x="488" y="433"/>
                </a:lnTo>
                <a:lnTo>
                  <a:pt x="404" y="458"/>
                </a:lnTo>
                <a:lnTo>
                  <a:pt x="634" y="596"/>
                </a:lnTo>
              </a:path>
            </a:pathLst>
          </a:custGeom>
          <a:solidFill>
            <a:schemeClr val="accent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Rectangle 4"/>
          <p:cNvSpPr>
            <a:spLocks noChangeArrowheads="1"/>
          </p:cNvSpPr>
          <p:nvPr/>
        </p:nvSpPr>
        <p:spPr bwMode="auto">
          <a:xfrm>
            <a:off x="412750" y="4384675"/>
            <a:ext cx="3944938"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altLang="en-US" sz="3200" i="1">
                <a:solidFill>
                  <a:schemeClr val="accent2"/>
                </a:solidFill>
                <a:latin typeface="Times New Roman" panose="02020603050405020304" pitchFamily="18" charset="0"/>
                <a:cs typeface="Times New Roman" panose="02020603050405020304" pitchFamily="18" charset="0"/>
              </a:rPr>
              <a:t>Curved Earth</a:t>
            </a:r>
            <a:endParaRPr lang="en-US" altLang="en-US" sz="2400">
              <a:latin typeface="Times New Roman" panose="02020603050405020304" pitchFamily="18" charset="0"/>
              <a:cs typeface="Times New Roman" panose="02020603050405020304" pitchFamily="18" charset="0"/>
            </a:endParaRPr>
          </a:p>
          <a:p>
            <a:pPr algn="ctr" eaLnBrk="0" hangingPunct="0"/>
            <a:r>
              <a:rPr lang="en-US" altLang="en-US" sz="2400">
                <a:solidFill>
                  <a:schemeClr val="accent2"/>
                </a:solidFill>
                <a:latin typeface="Times New Roman" panose="02020603050405020304" pitchFamily="18" charset="0"/>
                <a:cs typeface="Times New Roman" panose="02020603050405020304" pitchFamily="18" charset="0"/>
              </a:rPr>
              <a:t>Geographic coordinates: </a:t>
            </a:r>
            <a:r>
              <a:rPr lang="en-US" altLang="en-US" sz="2400">
                <a:solidFill>
                  <a:schemeClr val="accent2"/>
                </a:solidFill>
                <a:latin typeface="Symbol" panose="05050102010706020507" pitchFamily="18" charset="2"/>
                <a:cs typeface="Times New Roman" panose="02020603050405020304" pitchFamily="18" charset="0"/>
              </a:rPr>
              <a:t>f</a:t>
            </a:r>
            <a:r>
              <a:rPr lang="en-US" altLang="en-US" sz="2400">
                <a:solidFill>
                  <a:schemeClr val="accent2"/>
                </a:solidFill>
                <a:latin typeface="Times New Roman" panose="02020603050405020304" pitchFamily="18" charset="0"/>
                <a:cs typeface="Times New Roman" panose="02020603050405020304" pitchFamily="18" charset="0"/>
              </a:rPr>
              <a:t>, </a:t>
            </a:r>
            <a:r>
              <a:rPr lang="en-US" altLang="en-US" sz="2400">
                <a:solidFill>
                  <a:schemeClr val="accent2"/>
                </a:solidFill>
                <a:latin typeface="Symbol" panose="05050102010706020507" pitchFamily="18" charset="2"/>
                <a:cs typeface="Times New Roman" panose="02020603050405020304" pitchFamily="18" charset="0"/>
              </a:rPr>
              <a:t>l</a:t>
            </a:r>
          </a:p>
          <a:p>
            <a:pPr algn="ctr" eaLnBrk="0" hangingPunct="0"/>
            <a:r>
              <a:rPr lang="en-US" altLang="en-US" sz="2400">
                <a:latin typeface="Times New Roman" panose="02020603050405020304" pitchFamily="18" charset="0"/>
                <a:cs typeface="Times New Roman" panose="02020603050405020304" pitchFamily="18" charset="0"/>
              </a:rPr>
              <a:t>(Latitude &amp; Longitude)</a:t>
            </a:r>
          </a:p>
        </p:txBody>
      </p:sp>
      <p:sp>
        <p:nvSpPr>
          <p:cNvPr id="19461" name="Rectangle 5"/>
          <p:cNvSpPr>
            <a:spLocks noChangeArrowheads="1"/>
          </p:cNvSpPr>
          <p:nvPr/>
        </p:nvSpPr>
        <p:spPr bwMode="auto">
          <a:xfrm>
            <a:off x="4940300" y="2632075"/>
            <a:ext cx="3806825"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altLang="en-US" sz="3200" i="1">
                <a:solidFill>
                  <a:srgbClr val="008000"/>
                </a:solidFill>
                <a:latin typeface="Times New Roman" panose="02020603050405020304" pitchFamily="18" charset="0"/>
                <a:cs typeface="Times New Roman" panose="02020603050405020304" pitchFamily="18" charset="0"/>
              </a:rPr>
              <a:t>Flat Map</a:t>
            </a:r>
            <a:r>
              <a:rPr lang="en-US" altLang="en-US" sz="2400">
                <a:latin typeface="Times New Roman" panose="02020603050405020304" pitchFamily="18" charset="0"/>
                <a:cs typeface="Times New Roman" panose="02020603050405020304" pitchFamily="18" charset="0"/>
              </a:rPr>
              <a:t> </a:t>
            </a:r>
          </a:p>
          <a:p>
            <a:pPr algn="ctr" eaLnBrk="0" hangingPunct="0"/>
            <a:r>
              <a:rPr lang="en-US" altLang="en-US" sz="2400">
                <a:solidFill>
                  <a:srgbClr val="008000"/>
                </a:solidFill>
                <a:latin typeface="Times New Roman" panose="02020603050405020304" pitchFamily="18" charset="0"/>
                <a:cs typeface="Times New Roman" panose="02020603050405020304" pitchFamily="18" charset="0"/>
              </a:rPr>
              <a:t>Cartesian coordinates: x,y</a:t>
            </a:r>
          </a:p>
          <a:p>
            <a:pPr algn="ctr" eaLnBrk="0" hangingPunct="0"/>
            <a:r>
              <a:rPr lang="en-US" altLang="en-US" sz="2400">
                <a:latin typeface="Times New Roman" panose="02020603050405020304" pitchFamily="18" charset="0"/>
                <a:cs typeface="Times New Roman" panose="02020603050405020304" pitchFamily="18" charset="0"/>
              </a:rPr>
              <a:t>(Easting &amp; Northing)</a:t>
            </a:r>
          </a:p>
        </p:txBody>
      </p:sp>
      <p:pic>
        <p:nvPicPr>
          <p:cNvPr id="1946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13" y="1717675"/>
            <a:ext cx="3030537"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925" y="4143375"/>
            <a:ext cx="3862388"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33400"/>
          </a:xfrm>
        </p:spPr>
        <p:txBody>
          <a:bodyPr/>
          <a:lstStyle/>
          <a:p>
            <a:r>
              <a:rPr lang="en-US" altLang="en-US"/>
              <a:t>Earth to Globe to Map</a:t>
            </a:r>
          </a:p>
        </p:txBody>
      </p:sp>
      <p:pic>
        <p:nvPicPr>
          <p:cNvPr id="22531" name="Picture 3"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2889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pic>
        <p:nvPicPr>
          <p:cNvPr id="22532" name="Picture 4" descr="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133600"/>
            <a:ext cx="1300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22533" name="Line 5"/>
          <p:cNvSpPr>
            <a:spLocks noChangeShapeType="1"/>
          </p:cNvSpPr>
          <p:nvPr/>
        </p:nvSpPr>
        <p:spPr bwMode="auto">
          <a:xfrm>
            <a:off x="1981200" y="1371600"/>
            <a:ext cx="2860675" cy="75247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p:cNvSpPr>
            <a:spLocks noChangeShapeType="1"/>
          </p:cNvSpPr>
          <p:nvPr/>
        </p:nvSpPr>
        <p:spPr bwMode="auto">
          <a:xfrm flipV="1">
            <a:off x="1971675" y="3413125"/>
            <a:ext cx="2890838" cy="79216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5" name="Group 7"/>
          <p:cNvGrpSpPr>
            <a:grpSpLocks/>
          </p:cNvGrpSpPr>
          <p:nvPr/>
        </p:nvGrpSpPr>
        <p:grpSpPr bwMode="auto">
          <a:xfrm>
            <a:off x="6310313" y="2046288"/>
            <a:ext cx="2514600" cy="1447800"/>
            <a:chOff x="3792" y="1872"/>
            <a:chExt cx="1584" cy="912"/>
          </a:xfrm>
        </p:grpSpPr>
        <p:pic>
          <p:nvPicPr>
            <p:cNvPr id="22536" name="Picture 8"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872"/>
              <a:ext cx="1584" cy="912"/>
            </a:xfrm>
            <a:prstGeom prst="rect">
              <a:avLst/>
            </a:prstGeom>
            <a:noFill/>
            <a:extLst>
              <a:ext uri="{909E8E84-426E-40DD-AFC4-6F175D3DCCD1}">
                <a14:hiddenFill xmlns:a14="http://schemas.microsoft.com/office/drawing/2010/main">
                  <a:solidFill>
                    <a:srgbClr val="FFFFFF"/>
                  </a:solidFill>
                </a14:hiddenFill>
              </a:ext>
            </a:extLst>
          </p:spPr>
        </p:pic>
        <p:sp>
          <p:nvSpPr>
            <p:cNvPr id="22537" name="Rectangle 9"/>
            <p:cNvSpPr>
              <a:spLocks noChangeArrowheads="1"/>
            </p:cNvSpPr>
            <p:nvPr/>
          </p:nvSpPr>
          <p:spPr bwMode="auto">
            <a:xfrm>
              <a:off x="3792" y="1872"/>
              <a:ext cx="1584" cy="912"/>
            </a:xfrm>
            <a:prstGeom prst="rect">
              <a:avLst/>
            </a:prstGeom>
            <a:noFill/>
            <a:ln w="19050">
              <a:solidFill>
                <a:srgbClr val="996633"/>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38" name="Group 10"/>
          <p:cNvGrpSpPr>
            <a:grpSpLocks/>
          </p:cNvGrpSpPr>
          <p:nvPr/>
        </p:nvGrpSpPr>
        <p:grpSpPr bwMode="auto">
          <a:xfrm>
            <a:off x="1519238" y="4733925"/>
            <a:ext cx="3482975" cy="1370013"/>
            <a:chOff x="3566" y="1440"/>
            <a:chExt cx="2194" cy="863"/>
          </a:xfrm>
        </p:grpSpPr>
        <p:sp>
          <p:nvSpPr>
            <p:cNvPr id="22539" name="Text Box 11"/>
            <p:cNvSpPr txBox="1">
              <a:spLocks noChangeArrowheads="1"/>
            </p:cNvSpPr>
            <p:nvPr/>
          </p:nvSpPr>
          <p:spPr bwMode="auto">
            <a:xfrm>
              <a:off x="3566" y="1440"/>
              <a:ext cx="2194"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0">
                  <a:solidFill>
                    <a:srgbClr val="0000FF"/>
                  </a:solidFill>
                  <a:latin typeface="Times New Roman" panose="02020603050405020304" pitchFamily="18" charset="0"/>
                  <a:cs typeface="Times New Roman" panose="02020603050405020304" pitchFamily="18" charset="0"/>
                </a:rPr>
                <a:t>Representative Fraction</a:t>
              </a:r>
              <a:endParaRPr lang="en-US" altLang="en-US" sz="2400" b="0">
                <a:latin typeface="Times New Roman" panose="02020603050405020304" pitchFamily="18" charset="0"/>
                <a:cs typeface="Times New Roman" panose="02020603050405020304" pitchFamily="18" charset="0"/>
              </a:endParaRPr>
            </a:p>
            <a:p>
              <a:pPr algn="ctr" eaLnBrk="0" hangingPunct="0">
                <a:spcBef>
                  <a:spcPct val="50000"/>
                </a:spcBef>
              </a:pPr>
              <a:r>
                <a:rPr lang="en-US" altLang="en-US" sz="2400" b="0" u="sng">
                  <a:latin typeface="Times New Roman" panose="02020603050405020304" pitchFamily="18" charset="0"/>
                  <a:cs typeface="Times New Roman" panose="02020603050405020304" pitchFamily="18" charset="0"/>
                </a:rPr>
                <a:t>Globe distance</a:t>
              </a:r>
              <a:br>
                <a:rPr lang="en-US" altLang="en-US" sz="2400" b="0" u="sng">
                  <a:latin typeface="Times New Roman" panose="02020603050405020304" pitchFamily="18" charset="0"/>
                  <a:cs typeface="Times New Roman" panose="02020603050405020304" pitchFamily="18" charset="0"/>
                </a:rPr>
              </a:br>
              <a:r>
                <a:rPr lang="en-US" altLang="en-US" sz="2400" b="0">
                  <a:latin typeface="Times New Roman" panose="02020603050405020304" pitchFamily="18" charset="0"/>
                  <a:cs typeface="Times New Roman" panose="02020603050405020304" pitchFamily="18" charset="0"/>
                </a:rPr>
                <a:t>Earth distance </a:t>
              </a:r>
            </a:p>
          </p:txBody>
        </p:sp>
        <p:sp>
          <p:nvSpPr>
            <p:cNvPr id="22540" name="Text Box 12"/>
            <p:cNvSpPr txBox="1">
              <a:spLocks noChangeArrowheads="1"/>
            </p:cNvSpPr>
            <p:nvPr/>
          </p:nvSpPr>
          <p:spPr bwMode="auto">
            <a:xfrm>
              <a:off x="3859" y="1863"/>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a:t>
              </a:r>
            </a:p>
          </p:txBody>
        </p:sp>
      </p:grpSp>
      <p:sp>
        <p:nvSpPr>
          <p:cNvPr id="22541" name="Text Box 13"/>
          <p:cNvSpPr txBox="1">
            <a:spLocks noChangeArrowheads="1"/>
          </p:cNvSpPr>
          <p:nvPr/>
        </p:nvSpPr>
        <p:spPr bwMode="auto">
          <a:xfrm>
            <a:off x="2357438" y="4241800"/>
            <a:ext cx="156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FF3300"/>
                </a:solidFill>
                <a:latin typeface="Times New Roman" panose="02020603050405020304" pitchFamily="18" charset="0"/>
                <a:cs typeface="Times New Roman" panose="02020603050405020304" pitchFamily="18" charset="0"/>
              </a:rPr>
              <a:t>Map Scale:</a:t>
            </a:r>
            <a:endParaRPr lang="en-US" altLang="en-US" sz="2400" b="0">
              <a:latin typeface="Times New Roman" panose="02020603050405020304" pitchFamily="18" charset="0"/>
              <a:cs typeface="Times New Roman" panose="02020603050405020304" pitchFamily="18" charset="0"/>
            </a:endParaRPr>
          </a:p>
        </p:txBody>
      </p:sp>
      <p:sp>
        <p:nvSpPr>
          <p:cNvPr id="22542" name="AutoShape 14"/>
          <p:cNvSpPr>
            <a:spLocks noChangeArrowheads="1"/>
          </p:cNvSpPr>
          <p:nvPr/>
        </p:nvSpPr>
        <p:spPr bwMode="auto">
          <a:xfrm>
            <a:off x="3505200" y="25908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AutoShape 15"/>
          <p:cNvSpPr>
            <a:spLocks noChangeArrowheads="1"/>
          </p:cNvSpPr>
          <p:nvPr/>
        </p:nvSpPr>
        <p:spPr bwMode="auto">
          <a:xfrm>
            <a:off x="5562600" y="25908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Text Box 16"/>
          <p:cNvSpPr txBox="1">
            <a:spLocks noChangeArrowheads="1"/>
          </p:cNvSpPr>
          <p:nvPr/>
        </p:nvSpPr>
        <p:spPr bwMode="auto">
          <a:xfrm>
            <a:off x="6273800" y="4165600"/>
            <a:ext cx="215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FF3300"/>
                </a:solidFill>
                <a:latin typeface="Times New Roman" panose="02020603050405020304" pitchFamily="18" charset="0"/>
                <a:cs typeface="Times New Roman" panose="02020603050405020304" pitchFamily="18" charset="0"/>
              </a:rPr>
              <a:t>Map Projection:</a:t>
            </a:r>
            <a:endParaRPr lang="en-US" altLang="en-US" sz="2400" b="0">
              <a:latin typeface="Times New Roman" panose="02020603050405020304" pitchFamily="18" charset="0"/>
              <a:cs typeface="Times New Roman" panose="02020603050405020304" pitchFamily="18" charset="0"/>
            </a:endParaRPr>
          </a:p>
        </p:txBody>
      </p:sp>
      <p:sp>
        <p:nvSpPr>
          <p:cNvPr id="22545" name="Text Box 17"/>
          <p:cNvSpPr txBox="1">
            <a:spLocks noChangeArrowheads="1"/>
          </p:cNvSpPr>
          <p:nvPr/>
        </p:nvSpPr>
        <p:spPr bwMode="auto">
          <a:xfrm>
            <a:off x="6527800" y="4705350"/>
            <a:ext cx="169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0000FF"/>
                </a:solidFill>
                <a:latin typeface="Times New Roman" panose="02020603050405020304" pitchFamily="18" charset="0"/>
                <a:cs typeface="Times New Roman" panose="02020603050405020304" pitchFamily="18" charset="0"/>
              </a:rPr>
              <a:t>Scale Factor</a:t>
            </a:r>
            <a:endParaRPr lang="en-US" altLang="en-US" sz="2400" b="0">
              <a:latin typeface="Times New Roman" panose="02020603050405020304" pitchFamily="18" charset="0"/>
              <a:cs typeface="Times New Roman" panose="02020603050405020304" pitchFamily="18" charset="0"/>
            </a:endParaRPr>
          </a:p>
        </p:txBody>
      </p:sp>
      <p:sp>
        <p:nvSpPr>
          <p:cNvPr id="22546" name="Text Box 18"/>
          <p:cNvSpPr txBox="1">
            <a:spLocks noChangeArrowheads="1"/>
          </p:cNvSpPr>
          <p:nvPr/>
        </p:nvSpPr>
        <p:spPr bwMode="auto">
          <a:xfrm>
            <a:off x="6477000" y="5257800"/>
            <a:ext cx="2111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0" u="sng">
                <a:latin typeface="Times New Roman" panose="02020603050405020304" pitchFamily="18" charset="0"/>
                <a:cs typeface="Times New Roman" panose="02020603050405020304" pitchFamily="18" charset="0"/>
              </a:rPr>
              <a:t>Map distance</a:t>
            </a:r>
            <a:r>
              <a:rPr lang="en-US" altLang="en-US" sz="2400" b="0">
                <a:latin typeface="Times New Roman" panose="02020603050405020304" pitchFamily="18" charset="0"/>
                <a:cs typeface="Times New Roman" panose="02020603050405020304" pitchFamily="18" charset="0"/>
              </a:rPr>
              <a:t/>
            </a:r>
            <a:br>
              <a:rPr lang="en-US" altLang="en-US" sz="2400" b="0">
                <a:latin typeface="Times New Roman" panose="02020603050405020304" pitchFamily="18" charset="0"/>
                <a:cs typeface="Times New Roman" panose="02020603050405020304" pitchFamily="18" charset="0"/>
              </a:rPr>
            </a:br>
            <a:r>
              <a:rPr lang="en-US" altLang="en-US" sz="2400" b="0">
                <a:latin typeface="Times New Roman" panose="02020603050405020304" pitchFamily="18" charset="0"/>
                <a:cs typeface="Times New Roman" panose="02020603050405020304" pitchFamily="18" charset="0"/>
              </a:rPr>
              <a:t>Globe distance </a:t>
            </a:r>
          </a:p>
        </p:txBody>
      </p:sp>
      <p:sp>
        <p:nvSpPr>
          <p:cNvPr id="22547" name="Text Box 19"/>
          <p:cNvSpPr txBox="1">
            <a:spLocks noChangeArrowheads="1"/>
          </p:cNvSpPr>
          <p:nvPr/>
        </p:nvSpPr>
        <p:spPr bwMode="auto">
          <a:xfrm>
            <a:off x="6161088" y="5430838"/>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a:t>
            </a:r>
          </a:p>
        </p:txBody>
      </p:sp>
      <p:sp>
        <p:nvSpPr>
          <p:cNvPr id="22548" name="Text Box 20"/>
          <p:cNvSpPr txBox="1">
            <a:spLocks noChangeArrowheads="1"/>
          </p:cNvSpPr>
          <p:nvPr/>
        </p:nvSpPr>
        <p:spPr bwMode="auto">
          <a:xfrm>
            <a:off x="2295525" y="5791200"/>
            <a:ext cx="1978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b="0">
              <a:latin typeface="Times New Roman" panose="02020603050405020304" pitchFamily="18" charset="0"/>
              <a:cs typeface="Times New Roman" panose="02020603050405020304" pitchFamily="18" charset="0"/>
            </a:endParaRPr>
          </a:p>
          <a:p>
            <a:pPr eaLnBrk="0" hangingPunct="0"/>
            <a:r>
              <a:rPr lang="en-US" altLang="en-US" sz="2400" b="0">
                <a:latin typeface="Times New Roman" panose="02020603050405020304" pitchFamily="18" charset="0"/>
                <a:cs typeface="Times New Roman" panose="02020603050405020304" pitchFamily="18" charset="0"/>
              </a:rPr>
              <a:t>(e.g. 1:24,000)</a:t>
            </a:r>
          </a:p>
        </p:txBody>
      </p:sp>
      <p:sp>
        <p:nvSpPr>
          <p:cNvPr id="22549" name="Text Box 21"/>
          <p:cNvSpPr txBox="1">
            <a:spLocks noChangeArrowheads="1"/>
          </p:cNvSpPr>
          <p:nvPr/>
        </p:nvSpPr>
        <p:spPr bwMode="auto">
          <a:xfrm>
            <a:off x="6761163" y="5765800"/>
            <a:ext cx="17414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b="0">
              <a:latin typeface="Times New Roman" panose="02020603050405020304" pitchFamily="18" charset="0"/>
              <a:cs typeface="Times New Roman" panose="02020603050405020304" pitchFamily="18" charset="0"/>
            </a:endParaRPr>
          </a:p>
          <a:p>
            <a:pPr eaLnBrk="0" hangingPunct="0"/>
            <a:r>
              <a:rPr lang="en-US" altLang="en-US" sz="2400" b="0">
                <a:latin typeface="Times New Roman" panose="02020603050405020304" pitchFamily="18" charset="0"/>
                <a:cs typeface="Times New Roman" panose="02020603050405020304" pitchFamily="18" charset="0"/>
              </a:rPr>
              <a:t>(e.g. 0.9996)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600"/>
              <a:t>Geographic and Projected Coordinates</a:t>
            </a:r>
            <a:endParaRPr lang="en-US" altLang="en-US"/>
          </a:p>
        </p:txBody>
      </p:sp>
      <p:graphicFrame>
        <p:nvGraphicFramePr>
          <p:cNvPr id="23555" name="Object 3"/>
          <p:cNvGraphicFramePr>
            <a:graphicFrameLocks noChangeAspect="1"/>
          </p:cNvGraphicFramePr>
          <p:nvPr/>
        </p:nvGraphicFramePr>
        <p:xfrm>
          <a:off x="1143000" y="2590800"/>
          <a:ext cx="3194050" cy="2268538"/>
        </p:xfrm>
        <a:graphic>
          <a:graphicData uri="http://schemas.openxmlformats.org/presentationml/2006/ole">
            <mc:AlternateContent xmlns:mc="http://schemas.openxmlformats.org/markup-compatibility/2006">
              <mc:Choice xmlns:v="urn:schemas-microsoft-com:vml" Requires="v">
                <p:oleObj spid="_x0000_s23565" name="Document" r:id="rId3" imgW="2507760" imgH="1781280" progId="Word.Document.8">
                  <p:embed/>
                </p:oleObj>
              </mc:Choice>
              <mc:Fallback>
                <p:oleObj name="Document" r:id="rId3" imgW="2507760" imgH="178128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90800"/>
                        <a:ext cx="319405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5029200" y="2209800"/>
          <a:ext cx="3140075" cy="2930525"/>
        </p:xfrm>
        <a:graphic>
          <a:graphicData uri="http://schemas.openxmlformats.org/presentationml/2006/ole">
            <mc:AlternateContent xmlns:mc="http://schemas.openxmlformats.org/markup-compatibility/2006">
              <mc:Choice xmlns:v="urn:schemas-microsoft-com:vml" Requires="v">
                <p:oleObj spid="_x0000_s23566" name="Document" r:id="rId5" imgW="2378160" imgH="2219400" progId="Word.Document.8">
                  <p:embed/>
                </p:oleObj>
              </mc:Choice>
              <mc:Fallback>
                <p:oleObj name="Document" r:id="rId5" imgW="2378160" imgH="221940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209800"/>
                        <a:ext cx="3140075"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Text Box 5"/>
          <p:cNvSpPr txBox="1">
            <a:spLocks noChangeArrowheads="1"/>
          </p:cNvSpPr>
          <p:nvPr/>
        </p:nvSpPr>
        <p:spPr bwMode="auto">
          <a:xfrm>
            <a:off x="1828800" y="5157788"/>
            <a:ext cx="109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0">
                <a:solidFill>
                  <a:srgbClr val="FF3300"/>
                </a:solidFill>
                <a:latin typeface="Times New Roman" panose="02020603050405020304" pitchFamily="18" charset="0"/>
                <a:cs typeface="Times New Roman" panose="02020603050405020304" pitchFamily="18" charset="0"/>
              </a:rPr>
              <a:t>(</a:t>
            </a:r>
            <a:r>
              <a:rPr lang="en-US" altLang="en-US" sz="3200" b="0">
                <a:solidFill>
                  <a:srgbClr val="FF3300"/>
                </a:solidFill>
                <a:latin typeface="Symbol" panose="05050102010706020507" pitchFamily="18" charset="2"/>
                <a:cs typeface="Times New Roman" panose="02020603050405020304" pitchFamily="18" charset="0"/>
              </a:rPr>
              <a:t>f, l</a:t>
            </a:r>
            <a:r>
              <a:rPr lang="en-US" altLang="en-US" sz="3200" b="0">
                <a:solidFill>
                  <a:srgbClr val="FF3300"/>
                </a:solidFill>
                <a:latin typeface="Times New Roman" panose="02020603050405020304" pitchFamily="18" charset="0"/>
                <a:cs typeface="Times New Roman" panose="02020603050405020304" pitchFamily="18" charset="0"/>
              </a:rPr>
              <a:t>)</a:t>
            </a:r>
            <a:endParaRPr lang="en-US" altLang="en-US" sz="2400" b="0">
              <a:solidFill>
                <a:srgbClr val="FF3300"/>
              </a:solidFill>
              <a:latin typeface="Times New Roman" panose="02020603050405020304" pitchFamily="18" charset="0"/>
              <a:cs typeface="Times New Roman" panose="02020603050405020304" pitchFamily="18" charset="0"/>
            </a:endParaRPr>
          </a:p>
        </p:txBody>
      </p:sp>
      <p:sp>
        <p:nvSpPr>
          <p:cNvPr id="23558" name="Text Box 6"/>
          <p:cNvSpPr txBox="1">
            <a:spLocks noChangeArrowheads="1"/>
          </p:cNvSpPr>
          <p:nvPr/>
        </p:nvSpPr>
        <p:spPr bwMode="auto">
          <a:xfrm>
            <a:off x="6019800" y="5159375"/>
            <a:ext cx="1063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0">
                <a:solidFill>
                  <a:srgbClr val="FF3300"/>
                </a:solidFill>
                <a:latin typeface="Times New Roman" panose="02020603050405020304" pitchFamily="18" charset="0"/>
                <a:cs typeface="Times New Roman" panose="02020603050405020304" pitchFamily="18" charset="0"/>
              </a:rPr>
              <a:t>(x, y)</a:t>
            </a:r>
            <a:endParaRPr lang="en-US" altLang="en-US" sz="2400" b="0">
              <a:solidFill>
                <a:srgbClr val="FF3300"/>
              </a:solidFill>
              <a:latin typeface="Times New Roman" panose="02020603050405020304" pitchFamily="18" charset="0"/>
              <a:cs typeface="Times New Roman" panose="02020603050405020304" pitchFamily="18" charset="0"/>
            </a:endParaRPr>
          </a:p>
        </p:txBody>
      </p:sp>
      <p:sp>
        <p:nvSpPr>
          <p:cNvPr id="23559" name="Line 7"/>
          <p:cNvSpPr>
            <a:spLocks noChangeShapeType="1"/>
          </p:cNvSpPr>
          <p:nvPr/>
        </p:nvSpPr>
        <p:spPr bwMode="auto">
          <a:xfrm flipV="1">
            <a:off x="2971800" y="5557838"/>
            <a:ext cx="2992438" cy="4762"/>
          </a:xfrm>
          <a:prstGeom prst="line">
            <a:avLst/>
          </a:prstGeom>
          <a:noFill/>
          <a:ln w="9525">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Text Box 8"/>
          <p:cNvSpPr txBox="1">
            <a:spLocks noChangeArrowheads="1"/>
          </p:cNvSpPr>
          <p:nvPr/>
        </p:nvSpPr>
        <p:spPr bwMode="auto">
          <a:xfrm>
            <a:off x="3630613" y="5553075"/>
            <a:ext cx="20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FF3300"/>
                </a:solidFill>
                <a:latin typeface="Times New Roman" panose="02020603050405020304" pitchFamily="18" charset="0"/>
                <a:cs typeface="Times New Roman" panose="02020603050405020304" pitchFamily="18" charset="0"/>
              </a:rPr>
              <a:t>Map Projection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Projection onto a Flat Surface</a:t>
            </a:r>
            <a:br>
              <a:rPr lang="en-US" altLang="en-US" sz="4000"/>
            </a:br>
            <a:r>
              <a:rPr lang="en-US" altLang="en-US" sz="3200"/>
              <a:t>(Three Broad Classes by Light Source)</a:t>
            </a:r>
          </a:p>
        </p:txBody>
      </p:sp>
      <p:graphicFrame>
        <p:nvGraphicFramePr>
          <p:cNvPr id="24579" name="Object 3"/>
          <p:cNvGraphicFramePr>
            <a:graphicFrameLocks noChangeAspect="1"/>
          </p:cNvGraphicFramePr>
          <p:nvPr/>
        </p:nvGraphicFramePr>
        <p:xfrm>
          <a:off x="3276600" y="2362200"/>
          <a:ext cx="2552700" cy="3505200"/>
        </p:xfrm>
        <a:graphic>
          <a:graphicData uri="http://schemas.openxmlformats.org/presentationml/2006/ole">
            <mc:AlternateContent xmlns:mc="http://schemas.openxmlformats.org/markup-compatibility/2006">
              <mc:Choice xmlns:v="urn:schemas-microsoft-com:vml" Requires="v">
                <p:oleObj spid="_x0000_s24585" name="Document" r:id="rId3" imgW="2553480" imgH="3505320" progId="Word.Document.8">
                  <p:embed/>
                </p:oleObj>
              </mc:Choice>
              <mc:Fallback>
                <p:oleObj name="Document" r:id="rId3" imgW="2553480" imgH="35053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62200"/>
                        <a:ext cx="25527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altLang="en-US" sz="4000"/>
              <a:t>Is this a “good” map of the Earth?</a:t>
            </a:r>
          </a:p>
        </p:txBody>
      </p:sp>
      <p:pic>
        <p:nvPicPr>
          <p:cNvPr id="58374" name="Picture 6" descr="poltbe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343650" cy="4027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b="9525"/>
          <a:stretch>
            <a:fillRect/>
          </a:stretch>
        </p:blipFill>
        <p:spPr bwMode="auto">
          <a:xfrm>
            <a:off x="266700" y="0"/>
            <a:ext cx="8610600"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3"/>
          <p:cNvSpPr txBox="1">
            <a:spLocks noChangeArrowheads="1"/>
          </p:cNvSpPr>
          <p:nvPr/>
        </p:nvSpPr>
        <p:spPr bwMode="auto">
          <a:xfrm>
            <a:off x="3352800" y="6248400"/>
            <a:ext cx="279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latin typeface="Times New Roman" panose="02020603050405020304" pitchFamily="18" charset="0"/>
                <a:cs typeface="Times New Roman" panose="02020603050405020304" pitchFamily="18" charset="0"/>
              </a:rPr>
              <a:t>Gnomonic Projection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b="10001"/>
          <a:stretch>
            <a:fillRect/>
          </a:stretch>
        </p:blipFill>
        <p:spPr bwMode="auto">
          <a:xfrm>
            <a:off x="533400" y="304800"/>
            <a:ext cx="8077200" cy="58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3"/>
          <p:cNvSpPr txBox="1">
            <a:spLocks noChangeArrowheads="1"/>
          </p:cNvSpPr>
          <p:nvPr/>
        </p:nvSpPr>
        <p:spPr bwMode="auto">
          <a:xfrm>
            <a:off x="3352800" y="6172200"/>
            <a:ext cx="3201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latin typeface="Times New Roman" panose="02020603050405020304" pitchFamily="18" charset="0"/>
                <a:cs typeface="Times New Roman" panose="02020603050405020304" pitchFamily="18" charset="0"/>
              </a:rPr>
              <a:t>Stereographic Projection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b="9723"/>
          <a:stretch>
            <a:fillRect/>
          </a:stretch>
        </p:blipFill>
        <p:spPr bwMode="auto">
          <a:xfrm>
            <a:off x="381000" y="228600"/>
            <a:ext cx="8382000" cy="605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3"/>
          <p:cNvSpPr txBox="1">
            <a:spLocks noChangeArrowheads="1"/>
          </p:cNvSpPr>
          <p:nvPr/>
        </p:nvSpPr>
        <p:spPr bwMode="auto">
          <a:xfrm>
            <a:off x="3505200" y="6248400"/>
            <a:ext cx="313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latin typeface="Times New Roman" panose="02020603050405020304" pitchFamily="18" charset="0"/>
                <a:cs typeface="Times New Roman" panose="02020603050405020304" pitchFamily="18" charset="0"/>
              </a:rPr>
              <a:t>Orthographic Projection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b="10228"/>
          <a:stretch>
            <a:fillRect/>
          </a:stretch>
        </p:blipFill>
        <p:spPr bwMode="auto">
          <a:xfrm>
            <a:off x="381000" y="0"/>
            <a:ext cx="8382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2057400" y="6172200"/>
            <a:ext cx="56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latin typeface="Times New Roman" panose="02020603050405020304" pitchFamily="18" charset="0"/>
                <a:cs typeface="Times New Roman" panose="02020603050405020304" pitchFamily="18" charset="0"/>
              </a:rPr>
              <a:t>World from Space – Orthographic Projection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Types of Projections</a:t>
            </a:r>
          </a:p>
        </p:txBody>
      </p:sp>
      <p:pic>
        <p:nvPicPr>
          <p:cNvPr id="29702" name="Picture 6" descr="proj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467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76200"/>
            <a:ext cx="8229600" cy="685800"/>
          </a:xfrm>
        </p:spPr>
        <p:txBody>
          <a:bodyPr/>
          <a:lstStyle/>
          <a:p>
            <a:r>
              <a:rPr lang="en-US" altLang="en-US" dirty="0"/>
              <a:t>Types of Projections</a:t>
            </a:r>
          </a:p>
        </p:txBody>
      </p:sp>
      <p:sp>
        <p:nvSpPr>
          <p:cNvPr id="89092" name="Text Box 4"/>
          <p:cNvSpPr txBox="1">
            <a:spLocks noChangeArrowheads="1"/>
          </p:cNvSpPr>
          <p:nvPr/>
        </p:nvSpPr>
        <p:spPr bwMode="auto">
          <a:xfrm>
            <a:off x="228600" y="762000"/>
            <a:ext cx="8763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rPr>
              <a:t>Equal Area: </a:t>
            </a:r>
            <a:r>
              <a:rPr lang="en-US" altLang="en-US" dirty="0"/>
              <a:t>maintains accurate relative sizes. Used for maps that show distributions or other phenomena where showing area accurately is important. Examples: Lambert Azimuthal Equal-Area, the Albers Equal-Area Conic. </a:t>
            </a:r>
            <a:r>
              <a:rPr lang="en-US" altLang="en-US" dirty="0" smtClean="0"/>
              <a:t>Often used for small scale world maps or hemispheric maps.</a:t>
            </a:r>
            <a:endParaRPr lang="en-US" altLang="en-US" dirty="0"/>
          </a:p>
          <a:p>
            <a:pPr>
              <a:spcBef>
                <a:spcPct val="50000"/>
              </a:spcBef>
            </a:pPr>
            <a:r>
              <a:rPr lang="en-US" altLang="en-US" dirty="0">
                <a:solidFill>
                  <a:srgbClr val="FF0000"/>
                </a:solidFill>
              </a:rPr>
              <a:t>Conformal:</a:t>
            </a:r>
            <a:r>
              <a:rPr lang="en-US" altLang="en-US" dirty="0"/>
              <a:t> maintains angular relationships and accurate shapes over small areas. Used where angular relationships are important, such as for navigational or meteorological charts. Examples: Mercator, Lambert Conformal Conic. </a:t>
            </a:r>
            <a:r>
              <a:rPr lang="en-US" altLang="en-US" dirty="0" smtClean="0"/>
              <a:t>Easier for younger students to learn the continents by shape.</a:t>
            </a:r>
            <a:endParaRPr lang="en-US" altLang="en-US" dirty="0"/>
          </a:p>
          <a:p>
            <a:pPr>
              <a:spcBef>
                <a:spcPct val="50000"/>
              </a:spcBef>
            </a:pPr>
            <a:r>
              <a:rPr lang="en-US" altLang="en-US" dirty="0">
                <a:solidFill>
                  <a:schemeClr val="hlink"/>
                </a:solidFill>
              </a:rPr>
              <a:t>Equidistant:</a:t>
            </a:r>
            <a:r>
              <a:rPr lang="en-US" altLang="en-US" dirty="0"/>
              <a:t> maintains accurate distances from the center of the projection or along given lines. Used for radio and seismic mapping, and for navigation. Examples: Equidistant Conic, </a:t>
            </a:r>
            <a:r>
              <a:rPr lang="en-US" altLang="en-US" dirty="0" err="1"/>
              <a:t>Equirectangular</a:t>
            </a:r>
            <a:r>
              <a:rPr lang="en-US" altLang="en-US" dirty="0"/>
              <a:t>. </a:t>
            </a:r>
          </a:p>
          <a:p>
            <a:pPr>
              <a:spcBef>
                <a:spcPct val="50000"/>
              </a:spcBef>
            </a:pPr>
            <a:r>
              <a:rPr lang="en-US" altLang="en-US" dirty="0">
                <a:solidFill>
                  <a:schemeClr val="hlink"/>
                </a:solidFill>
              </a:rPr>
              <a:t>Azimuthal or Zenithal:</a:t>
            </a:r>
            <a:r>
              <a:rPr lang="en-US" altLang="en-US" dirty="0"/>
              <a:t> maintains accurate directions (and therefore angular relationships) from a given central point. Used for aeronautical charts and other maps where directional relationships are important. Examples: Gnomonic projection</a:t>
            </a:r>
            <a:r>
              <a:rPr lang="en-US" altLang="en-US" dirty="0" smtClean="0"/>
              <a:t>, Lambert </a:t>
            </a:r>
            <a:r>
              <a:rPr lang="en-US" altLang="en-US" dirty="0"/>
              <a:t>Azimuthal Equal-Area. </a:t>
            </a:r>
            <a:r>
              <a:rPr lang="en-US" altLang="en-US" dirty="0" smtClean="0"/>
              <a:t>Often used for maps of countries or large regions of continents</a:t>
            </a:r>
          </a:p>
          <a:p>
            <a:pPr>
              <a:spcBef>
                <a:spcPct val="50000"/>
              </a:spcBef>
            </a:pPr>
            <a:r>
              <a:rPr lang="en-US" altLang="en-US" dirty="0" smtClean="0">
                <a:solidFill>
                  <a:srgbClr val="FF0000"/>
                </a:solidFill>
              </a:rPr>
              <a:t>View maps critically:  </a:t>
            </a:r>
            <a:r>
              <a:rPr lang="en-US" altLang="en-US" dirty="0" smtClean="0"/>
              <a:t>Does this map show the selected information accurately or does it show a bias of its maker (has compromised accuracy)?</a:t>
            </a: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Conic Projections</a:t>
            </a:r>
            <a:br>
              <a:rPr lang="en-US" altLang="en-US"/>
            </a:br>
            <a:r>
              <a:rPr lang="en-US" altLang="en-US" sz="2800"/>
              <a:t>(Albers, Lambert)</a:t>
            </a:r>
            <a:endParaRPr lang="en-US" altLang="en-US"/>
          </a:p>
        </p:txBody>
      </p:sp>
      <p:graphicFrame>
        <p:nvGraphicFramePr>
          <p:cNvPr id="30723" name="Object 3"/>
          <p:cNvGraphicFramePr>
            <a:graphicFrameLocks noChangeAspect="1"/>
          </p:cNvGraphicFramePr>
          <p:nvPr/>
        </p:nvGraphicFramePr>
        <p:xfrm>
          <a:off x="1524000" y="1676400"/>
          <a:ext cx="5791200" cy="4208463"/>
        </p:xfrm>
        <a:graphic>
          <a:graphicData uri="http://schemas.openxmlformats.org/presentationml/2006/ole">
            <mc:AlternateContent xmlns:mc="http://schemas.openxmlformats.org/markup-compatibility/2006">
              <mc:Choice xmlns:v="urn:schemas-microsoft-com:vml" Requires="v">
                <p:oleObj spid="_x0000_s30727" name="Document" r:id="rId3" imgW="2568600" imgH="1866960" progId="Word.Document.8">
                  <p:embed/>
                </p:oleObj>
              </mc:Choice>
              <mc:Fallback>
                <p:oleObj name="Document" r:id="rId3" imgW="2568600" imgH="186696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5791200"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Rectangle 4"/>
          <p:cNvSpPr>
            <a:spLocks noChangeArrowheads="1"/>
          </p:cNvSpPr>
          <p:nvPr/>
        </p:nvSpPr>
        <p:spPr bwMode="auto">
          <a:xfrm>
            <a:off x="168275" y="6338888"/>
            <a:ext cx="8747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0"/>
              <a:t>The lines where the cone is tangent or secant are the places with the least distortion.</a:t>
            </a:r>
            <a:r>
              <a:rPr lang="en-US" altLang="en-US"/>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Planar or Azimuthal </a:t>
            </a:r>
            <a:br>
              <a:rPr lang="en-US" altLang="en-US"/>
            </a:br>
            <a:r>
              <a:rPr lang="en-US" altLang="en-US" sz="2800"/>
              <a:t>(Lambert)</a:t>
            </a:r>
            <a:endParaRPr lang="en-US" altLang="en-US"/>
          </a:p>
        </p:txBody>
      </p:sp>
      <p:graphicFrame>
        <p:nvGraphicFramePr>
          <p:cNvPr id="31747" name="Object 3"/>
          <p:cNvGraphicFramePr>
            <a:graphicFrameLocks noChangeAspect="1"/>
          </p:cNvGraphicFramePr>
          <p:nvPr/>
        </p:nvGraphicFramePr>
        <p:xfrm>
          <a:off x="381000" y="2209800"/>
          <a:ext cx="3200400" cy="3124200"/>
        </p:xfrm>
        <a:graphic>
          <a:graphicData uri="http://schemas.openxmlformats.org/presentationml/2006/ole">
            <mc:AlternateContent xmlns:mc="http://schemas.openxmlformats.org/markup-compatibility/2006">
              <mc:Choice xmlns:v="urn:schemas-microsoft-com:vml" Requires="v">
                <p:oleObj spid="_x0000_s31756" name="Document" r:id="rId3" imgW="2019960" imgH="1971720" progId="Word.Document.8">
                  <p:embed/>
                </p:oleObj>
              </mc:Choice>
              <mc:Fallback>
                <p:oleObj name="Document" r:id="rId3" imgW="2019960" imgH="19717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3200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3733800" y="1752600"/>
          <a:ext cx="2379663" cy="3786188"/>
        </p:xfrm>
        <a:graphic>
          <a:graphicData uri="http://schemas.openxmlformats.org/presentationml/2006/ole">
            <mc:AlternateContent xmlns:mc="http://schemas.openxmlformats.org/markup-compatibility/2006">
              <mc:Choice xmlns:v="urn:schemas-microsoft-com:vml" Requires="v">
                <p:oleObj spid="_x0000_s31757" name="Document" r:id="rId5" imgW="1501920" imgH="2390760" progId="Word.Document.8">
                  <p:embed/>
                </p:oleObj>
              </mc:Choice>
              <mc:Fallback>
                <p:oleObj name="Document" r:id="rId5" imgW="1501920" imgH="239076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752600"/>
                        <a:ext cx="237966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6553200" y="1676400"/>
          <a:ext cx="2466975" cy="3429000"/>
        </p:xfrm>
        <a:graphic>
          <a:graphicData uri="http://schemas.openxmlformats.org/presentationml/2006/ole">
            <mc:AlternateContent xmlns:mc="http://schemas.openxmlformats.org/markup-compatibility/2006">
              <mc:Choice xmlns:v="urn:schemas-microsoft-com:vml" Requires="v">
                <p:oleObj spid="_x0000_s31758" name="Document" r:id="rId7" imgW="1631160" imgH="2266920" progId="Word.Document.8">
                  <p:embed/>
                </p:oleObj>
              </mc:Choice>
              <mc:Fallback>
                <p:oleObj name="Document" r:id="rId7" imgW="1631160" imgH="2266920" progId="Word.Documen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676400"/>
                        <a:ext cx="24669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Cylindrical Projections</a:t>
            </a:r>
            <a:br>
              <a:rPr lang="en-US" altLang="en-US"/>
            </a:br>
            <a:r>
              <a:rPr lang="en-US" altLang="en-US" sz="2800"/>
              <a:t>(Mercator)</a:t>
            </a:r>
            <a:endParaRPr lang="en-US" altLang="en-US"/>
          </a:p>
        </p:txBody>
      </p:sp>
      <p:graphicFrame>
        <p:nvGraphicFramePr>
          <p:cNvPr id="37891" name="Object 3"/>
          <p:cNvGraphicFramePr>
            <a:graphicFrameLocks noChangeAspect="1"/>
          </p:cNvGraphicFramePr>
          <p:nvPr/>
        </p:nvGraphicFramePr>
        <p:xfrm>
          <a:off x="533400" y="4483100"/>
          <a:ext cx="3352800" cy="2222500"/>
        </p:xfrm>
        <a:graphic>
          <a:graphicData uri="http://schemas.openxmlformats.org/presentationml/2006/ole">
            <mc:AlternateContent xmlns:mc="http://schemas.openxmlformats.org/markup-compatibility/2006">
              <mc:Choice xmlns:v="urn:schemas-microsoft-com:vml" Requires="v">
                <p:oleObj spid="_x0000_s37903" name="Document" r:id="rId3" imgW="1882800" imgH="1247760" progId="Word.Document.8">
                  <p:embed/>
                </p:oleObj>
              </mc:Choice>
              <mc:Fallback>
                <p:oleObj name="Document" r:id="rId3" imgW="1882800" imgH="124776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3100"/>
                        <a:ext cx="33528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Text Box 4"/>
          <p:cNvSpPr txBox="1">
            <a:spLocks noChangeArrowheads="1"/>
          </p:cNvSpPr>
          <p:nvPr/>
        </p:nvSpPr>
        <p:spPr bwMode="auto">
          <a:xfrm>
            <a:off x="1066800" y="4038600"/>
            <a:ext cx="152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Transverse</a:t>
            </a:r>
          </a:p>
        </p:txBody>
      </p:sp>
      <p:graphicFrame>
        <p:nvGraphicFramePr>
          <p:cNvPr id="37893" name="Object 5"/>
          <p:cNvGraphicFramePr>
            <a:graphicFrameLocks noChangeAspect="1"/>
          </p:cNvGraphicFramePr>
          <p:nvPr/>
        </p:nvGraphicFramePr>
        <p:xfrm>
          <a:off x="5981700" y="3897313"/>
          <a:ext cx="3162300" cy="2960687"/>
        </p:xfrm>
        <a:graphic>
          <a:graphicData uri="http://schemas.openxmlformats.org/presentationml/2006/ole">
            <mc:AlternateContent xmlns:mc="http://schemas.openxmlformats.org/markup-compatibility/2006">
              <mc:Choice xmlns:v="urn:schemas-microsoft-com:vml" Requires="v">
                <p:oleObj spid="_x0000_s37904" name="Document" r:id="rId5" imgW="1943640" imgH="1819440" progId="Word.Document.8">
                  <p:embed/>
                </p:oleObj>
              </mc:Choice>
              <mc:Fallback>
                <p:oleObj name="Document" r:id="rId5" imgW="1943640" imgH="181944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3897313"/>
                        <a:ext cx="31623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3581400" y="1676400"/>
          <a:ext cx="3429000" cy="2447925"/>
        </p:xfrm>
        <a:graphic>
          <a:graphicData uri="http://schemas.openxmlformats.org/presentationml/2006/ole">
            <mc:AlternateContent xmlns:mc="http://schemas.openxmlformats.org/markup-compatibility/2006">
              <mc:Choice xmlns:v="urn:schemas-microsoft-com:vml" Requires="v">
                <p:oleObj spid="_x0000_s37905" name="Document" r:id="rId7" imgW="2362680" imgH="1685880" progId="Word.Document.8">
                  <p:embed/>
                </p:oleObj>
              </mc:Choice>
              <mc:Fallback>
                <p:oleObj name="Document" r:id="rId7" imgW="2362680" imgH="1685880" progId="Word.Document.8">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1676400"/>
                        <a:ext cx="34290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5" name="Text Box 7"/>
          <p:cNvSpPr txBox="1">
            <a:spLocks noChangeArrowheads="1"/>
          </p:cNvSpPr>
          <p:nvPr/>
        </p:nvSpPr>
        <p:spPr bwMode="auto">
          <a:xfrm>
            <a:off x="5334000" y="5410200"/>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Oblique</a:t>
            </a:r>
          </a:p>
        </p:txBody>
      </p:sp>
      <p:sp>
        <p:nvSpPr>
          <p:cNvPr id="37896" name="Rectangle 8"/>
          <p:cNvSpPr>
            <a:spLocks noChangeArrowheads="1"/>
          </p:cNvSpPr>
          <p:nvPr/>
        </p:nvSpPr>
        <p:spPr bwMode="auto">
          <a:xfrm>
            <a:off x="76200" y="2133600"/>
            <a:ext cx="3505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0"/>
              <a:t>The lines where the cylinder is tangent or secant are the places with the least distortion.</a:t>
            </a:r>
            <a:r>
              <a:rPr lang="en-US" altLang="en-US"/>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Mercator Projections</a:t>
            </a:r>
          </a:p>
        </p:txBody>
      </p:sp>
      <p:pic>
        <p:nvPicPr>
          <p:cNvPr id="90117" name="Picture 5" descr="Transverse and oblique mercator projections on a cylinder and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4000500"/>
            <a:ext cx="3429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0123" name="Picture 11" descr="Cylindrical projection showing tangent at a selected line and secant along two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0292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img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7162800" cy="4532313"/>
          </a:xfrm>
          <a:prstGeom prst="rect">
            <a:avLst/>
          </a:prstGeom>
          <a:noFill/>
          <a:extLst>
            <a:ext uri="{909E8E84-426E-40DD-AFC4-6F175D3DCCD1}">
              <a14:hiddenFill xmlns:a14="http://schemas.microsoft.com/office/drawing/2010/main">
                <a:solidFill>
                  <a:srgbClr val="FFFFFF"/>
                </a:solidFill>
              </a14:hiddenFill>
            </a:ext>
          </a:extLst>
        </p:spPr>
      </p:pic>
      <p:sp>
        <p:nvSpPr>
          <p:cNvPr id="61445"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b="0"/>
              <a:t>Mercator Projection and the “Greenland Problem”</a:t>
            </a:r>
          </a:p>
        </p:txBody>
      </p:sp>
      <p:sp>
        <p:nvSpPr>
          <p:cNvPr id="61446" name="Text Box 6"/>
          <p:cNvSpPr txBox="1">
            <a:spLocks noChangeArrowheads="1"/>
          </p:cNvSpPr>
          <p:nvPr/>
        </p:nvSpPr>
        <p:spPr bwMode="auto">
          <a:xfrm>
            <a:off x="1584325" y="6361113"/>
            <a:ext cx="596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Also known as Northern Hemisphere dominant projection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r>
              <a:rPr lang="en-US" altLang="en-US" sz="3600"/>
              <a:t>Projections Preserve Some </a:t>
            </a:r>
            <a:br>
              <a:rPr lang="en-US" altLang="en-US" sz="3600"/>
            </a:br>
            <a:r>
              <a:rPr lang="en-US" altLang="en-US" sz="3600"/>
              <a:t>Earth Properties</a:t>
            </a:r>
            <a:endParaRPr lang="en-US" altLang="en-US"/>
          </a:p>
        </p:txBody>
      </p:sp>
      <p:sp>
        <p:nvSpPr>
          <p:cNvPr id="32771" name="Rectangle 3"/>
          <p:cNvSpPr>
            <a:spLocks noGrp="1" noChangeArrowheads="1"/>
          </p:cNvSpPr>
          <p:nvPr>
            <p:ph type="body" idx="1"/>
          </p:nvPr>
        </p:nvSpPr>
        <p:spPr>
          <a:xfrm>
            <a:off x="381000" y="1066800"/>
            <a:ext cx="8610600" cy="4876800"/>
          </a:xfrm>
        </p:spPr>
        <p:txBody>
          <a:bodyPr/>
          <a:lstStyle/>
          <a:p>
            <a:r>
              <a:rPr lang="en-US" altLang="en-US" sz="2400">
                <a:solidFill>
                  <a:srgbClr val="FF3300"/>
                </a:solidFill>
              </a:rPr>
              <a:t>Area</a:t>
            </a:r>
            <a:r>
              <a:rPr lang="en-US" altLang="en-US" sz="2400"/>
              <a:t> - correct earth surface area (Albers Equal Area) important for mass balances</a:t>
            </a:r>
          </a:p>
          <a:p>
            <a:r>
              <a:rPr lang="en-US" altLang="en-US" sz="2400">
                <a:solidFill>
                  <a:srgbClr val="FF3300"/>
                </a:solidFill>
              </a:rPr>
              <a:t>Shape</a:t>
            </a:r>
            <a:r>
              <a:rPr lang="en-US" altLang="en-US" sz="2400"/>
              <a:t> - local angles are shown correctly (Lambert Conformal Conic)</a:t>
            </a:r>
          </a:p>
          <a:p>
            <a:r>
              <a:rPr lang="en-US" altLang="en-US" sz="2400">
                <a:solidFill>
                  <a:srgbClr val="FF3300"/>
                </a:solidFill>
              </a:rPr>
              <a:t>Direction</a:t>
            </a:r>
            <a:r>
              <a:rPr lang="en-US" altLang="en-US" sz="2400"/>
              <a:t> - all directions are shown correctly relative to the center (Lambert Azimuthal Equal Area)</a:t>
            </a:r>
          </a:p>
          <a:p>
            <a:r>
              <a:rPr lang="en-US" altLang="en-US" sz="2400">
                <a:solidFill>
                  <a:srgbClr val="FF3300"/>
                </a:solidFill>
              </a:rPr>
              <a:t>Distance</a:t>
            </a:r>
            <a:r>
              <a:rPr lang="en-US" altLang="en-US" sz="2400"/>
              <a:t> - preserved along particular lines</a:t>
            </a:r>
          </a:p>
          <a:p>
            <a:r>
              <a:rPr lang="en-US" altLang="en-US" sz="2400"/>
              <a:t>Some projections preserve </a:t>
            </a:r>
            <a:r>
              <a:rPr lang="en-US" altLang="en-US" sz="2400">
                <a:solidFill>
                  <a:srgbClr val="FF3300"/>
                </a:solidFill>
              </a:rPr>
              <a:t>two</a:t>
            </a:r>
            <a:r>
              <a:rPr lang="en-US" altLang="en-US" sz="2400"/>
              <a:t> properties</a:t>
            </a:r>
          </a:p>
          <a:p>
            <a:r>
              <a:rPr lang="en-US" altLang="en-US" sz="2400"/>
              <a:t>Some projections preserve none of the above but attempt to minimize distortions in all four</a:t>
            </a:r>
          </a:p>
          <a:p>
            <a:r>
              <a:rPr lang="en-US" altLang="en-US" sz="2400"/>
              <a:t>The degree and kinds of distortion vary with the projection used. Some projections are suited for mapping large areas that are mainly north-south in extent, others for large areas that are mainly east-west in extent.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Coordinate Systems</a:t>
            </a:r>
          </a:p>
        </p:txBody>
      </p:sp>
      <p:sp>
        <p:nvSpPr>
          <p:cNvPr id="34819" name="Rectangle 3"/>
          <p:cNvSpPr>
            <a:spLocks noGrp="1" noChangeArrowheads="1"/>
          </p:cNvSpPr>
          <p:nvPr>
            <p:ph type="body" idx="1"/>
          </p:nvPr>
        </p:nvSpPr>
        <p:spPr/>
        <p:txBody>
          <a:bodyPr/>
          <a:lstStyle/>
          <a:p>
            <a:r>
              <a:rPr lang="en-US" altLang="en-US"/>
              <a:t>Hydrologic calculations are done in </a:t>
            </a:r>
            <a:r>
              <a:rPr lang="en-US" altLang="en-US">
                <a:solidFill>
                  <a:srgbClr val="FF3300"/>
                </a:solidFill>
              </a:rPr>
              <a:t>Cartesian</a:t>
            </a:r>
            <a:r>
              <a:rPr lang="en-US" altLang="en-US"/>
              <a:t> or </a:t>
            </a:r>
            <a:r>
              <a:rPr lang="en-US" altLang="en-US">
                <a:solidFill>
                  <a:srgbClr val="FF3300"/>
                </a:solidFill>
              </a:rPr>
              <a:t>Planar coordinates</a:t>
            </a:r>
            <a:r>
              <a:rPr lang="en-US" altLang="en-US"/>
              <a:t> (x,y,z)</a:t>
            </a:r>
          </a:p>
          <a:p>
            <a:r>
              <a:rPr lang="en-US" altLang="en-US"/>
              <a:t>Earth locations are measured in </a:t>
            </a:r>
            <a:r>
              <a:rPr lang="en-US" altLang="en-US">
                <a:solidFill>
                  <a:srgbClr val="FF3300"/>
                </a:solidFill>
              </a:rPr>
              <a:t>Geographic coordinates</a:t>
            </a:r>
            <a:r>
              <a:rPr lang="en-US" altLang="en-US"/>
              <a:t> of latitude and longitude (</a:t>
            </a:r>
            <a:r>
              <a:rPr lang="en-US" altLang="en-US">
                <a:latin typeface="Symbol" panose="05050102010706020507" pitchFamily="18" charset="2"/>
              </a:rPr>
              <a:t>f</a:t>
            </a:r>
            <a:r>
              <a:rPr lang="en-US" altLang="en-US"/>
              <a:t>,</a:t>
            </a:r>
            <a:r>
              <a:rPr lang="en-US" altLang="en-US">
                <a:latin typeface="Symbol" panose="05050102010706020507" pitchFamily="18" charset="2"/>
              </a:rPr>
              <a:t>l</a:t>
            </a:r>
            <a:r>
              <a:rPr lang="en-US" altLang="en-US"/>
              <a:t>)</a:t>
            </a:r>
          </a:p>
          <a:p>
            <a:r>
              <a:rPr lang="en-US" altLang="en-US">
                <a:solidFill>
                  <a:srgbClr val="FF3300"/>
                </a:solidFill>
              </a:rPr>
              <a:t>Map Projections</a:t>
            </a:r>
            <a:r>
              <a:rPr lang="en-US" altLang="en-US"/>
              <a:t> transform (</a:t>
            </a:r>
            <a:r>
              <a:rPr lang="en-US" altLang="en-US">
                <a:latin typeface="Symbol" panose="05050102010706020507" pitchFamily="18" charset="2"/>
              </a:rPr>
              <a:t>f</a:t>
            </a:r>
            <a:r>
              <a:rPr lang="en-US" altLang="en-US"/>
              <a:t>,</a:t>
            </a:r>
            <a:r>
              <a:rPr lang="en-US" altLang="en-US">
                <a:latin typeface="Symbol" panose="05050102010706020507" pitchFamily="18" charset="2"/>
              </a:rPr>
              <a:t>l</a:t>
            </a:r>
            <a:r>
              <a:rPr lang="en-US" altLang="en-US"/>
              <a:t>)    (x,y)</a:t>
            </a:r>
          </a:p>
        </p:txBody>
      </p:sp>
      <p:sp>
        <p:nvSpPr>
          <p:cNvPr id="34820" name="Line 4"/>
          <p:cNvSpPr>
            <a:spLocks noChangeShapeType="1"/>
          </p:cNvSpPr>
          <p:nvPr/>
        </p:nvSpPr>
        <p:spPr bwMode="auto">
          <a:xfrm>
            <a:off x="6400800" y="4495800"/>
            <a:ext cx="381000" cy="0"/>
          </a:xfrm>
          <a:prstGeom prst="line">
            <a:avLst/>
          </a:prstGeom>
          <a:noFill/>
          <a:ln w="9525">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Coordinate System</a:t>
            </a:r>
          </a:p>
        </p:txBody>
      </p:sp>
      <p:grpSp>
        <p:nvGrpSpPr>
          <p:cNvPr id="35843" name="Group 3"/>
          <p:cNvGrpSpPr>
            <a:grpSpLocks/>
          </p:cNvGrpSpPr>
          <p:nvPr/>
        </p:nvGrpSpPr>
        <p:grpSpPr bwMode="auto">
          <a:xfrm>
            <a:off x="5257800" y="3505200"/>
            <a:ext cx="2514600" cy="1447800"/>
            <a:chOff x="3792" y="1872"/>
            <a:chExt cx="1584" cy="912"/>
          </a:xfrm>
        </p:grpSpPr>
        <p:pic>
          <p:nvPicPr>
            <p:cNvPr id="35844" name="Picture 4"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 y="1872"/>
              <a:ext cx="1584" cy="912"/>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3792" y="1872"/>
              <a:ext cx="1584" cy="912"/>
            </a:xfrm>
            <a:prstGeom prst="rect">
              <a:avLst/>
            </a:prstGeom>
            <a:noFill/>
            <a:ln w="19050">
              <a:solidFill>
                <a:srgbClr val="996633"/>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5846" name="Picture 6" descr="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988" y="3205163"/>
            <a:ext cx="2095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
        <p:nvSpPr>
          <p:cNvPr id="35847" name="Oval 7"/>
          <p:cNvSpPr>
            <a:spLocks noChangeArrowheads="1"/>
          </p:cNvSpPr>
          <p:nvPr/>
        </p:nvSpPr>
        <p:spPr bwMode="auto">
          <a:xfrm>
            <a:off x="2514600" y="4678363"/>
            <a:ext cx="136525" cy="14287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Oval 8"/>
          <p:cNvSpPr>
            <a:spLocks noChangeArrowheads="1"/>
          </p:cNvSpPr>
          <p:nvPr/>
        </p:nvSpPr>
        <p:spPr bwMode="auto">
          <a:xfrm>
            <a:off x="5837238" y="4181475"/>
            <a:ext cx="136525" cy="142875"/>
          </a:xfrm>
          <a:prstGeom prst="ellipse">
            <a:avLst/>
          </a:prstGeom>
          <a:solidFill>
            <a:srgbClr val="996633"/>
          </a:solid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9" name="Text Box 9"/>
          <p:cNvSpPr txBox="1">
            <a:spLocks noChangeArrowheads="1"/>
          </p:cNvSpPr>
          <p:nvPr/>
        </p:nvSpPr>
        <p:spPr bwMode="auto">
          <a:xfrm>
            <a:off x="1219200" y="5410200"/>
            <a:ext cx="992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FF3300"/>
                </a:solidFill>
                <a:latin typeface="Times New Roman" panose="02020603050405020304" pitchFamily="18" charset="0"/>
                <a:cs typeface="Times New Roman" panose="02020603050405020304" pitchFamily="18" charset="0"/>
              </a:rPr>
              <a:t>(</a:t>
            </a:r>
            <a:r>
              <a:rPr lang="en-US" altLang="en-US" sz="2400" b="0">
                <a:solidFill>
                  <a:srgbClr val="FF3300"/>
                </a:solidFill>
                <a:latin typeface="Symbol" panose="05050102010706020507" pitchFamily="18" charset="2"/>
                <a:cs typeface="Times New Roman" panose="02020603050405020304" pitchFamily="18" charset="0"/>
              </a:rPr>
              <a:t>f</a:t>
            </a:r>
            <a:r>
              <a:rPr lang="en-US" altLang="en-US" sz="2400" b="0" baseline="-25000">
                <a:solidFill>
                  <a:srgbClr val="FF3300"/>
                </a:solidFill>
                <a:latin typeface="Times New Roman" panose="02020603050405020304" pitchFamily="18" charset="0"/>
                <a:cs typeface="Times New Roman" panose="02020603050405020304" pitchFamily="18" charset="0"/>
              </a:rPr>
              <a:t>o</a:t>
            </a:r>
            <a:r>
              <a:rPr lang="en-US" altLang="en-US" sz="2400" b="0">
                <a:solidFill>
                  <a:srgbClr val="FF3300"/>
                </a:solidFill>
                <a:latin typeface="Times New Roman" panose="02020603050405020304" pitchFamily="18" charset="0"/>
                <a:cs typeface="Times New Roman" panose="02020603050405020304" pitchFamily="18" charset="0"/>
              </a:rPr>
              <a:t>,</a:t>
            </a:r>
            <a:r>
              <a:rPr lang="en-US" altLang="en-US" sz="2400" b="0">
                <a:solidFill>
                  <a:srgbClr val="FF3300"/>
                </a:solidFill>
                <a:latin typeface="Symbol" panose="05050102010706020507" pitchFamily="18" charset="2"/>
                <a:cs typeface="Times New Roman" panose="02020603050405020304" pitchFamily="18" charset="0"/>
              </a:rPr>
              <a:t>l</a:t>
            </a:r>
            <a:r>
              <a:rPr lang="en-US" altLang="en-US" sz="2400" b="0" baseline="-25000">
                <a:solidFill>
                  <a:srgbClr val="FF3300"/>
                </a:solidFill>
                <a:latin typeface="Times New Roman" panose="02020603050405020304" pitchFamily="18" charset="0"/>
                <a:cs typeface="Times New Roman" panose="02020603050405020304" pitchFamily="18" charset="0"/>
              </a:rPr>
              <a:t>o</a:t>
            </a:r>
            <a:r>
              <a:rPr lang="en-US" altLang="en-US" sz="2400" b="0">
                <a:solidFill>
                  <a:srgbClr val="FF3300"/>
                </a:solidFill>
                <a:latin typeface="Times New Roman" panose="02020603050405020304" pitchFamily="18" charset="0"/>
                <a:cs typeface="Times New Roman" panose="02020603050405020304" pitchFamily="18" charset="0"/>
              </a:rPr>
              <a:t>)</a:t>
            </a:r>
            <a:endParaRPr lang="en-US" altLang="en-US" sz="2400" b="0">
              <a:latin typeface="Times New Roman" panose="02020603050405020304" pitchFamily="18" charset="0"/>
              <a:cs typeface="Times New Roman" panose="02020603050405020304" pitchFamily="18" charset="0"/>
            </a:endParaRPr>
          </a:p>
        </p:txBody>
      </p:sp>
      <p:sp>
        <p:nvSpPr>
          <p:cNvPr id="35850" name="Text Box 10"/>
          <p:cNvSpPr txBox="1">
            <a:spLocks noChangeArrowheads="1"/>
          </p:cNvSpPr>
          <p:nvPr/>
        </p:nvSpPr>
        <p:spPr bwMode="auto">
          <a:xfrm>
            <a:off x="6226175" y="5005388"/>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996633"/>
                </a:solidFill>
                <a:latin typeface="Times New Roman" panose="02020603050405020304" pitchFamily="18" charset="0"/>
                <a:cs typeface="Times New Roman" panose="02020603050405020304" pitchFamily="18" charset="0"/>
              </a:rPr>
              <a:t>(x</a:t>
            </a:r>
            <a:r>
              <a:rPr lang="en-US" altLang="en-US" sz="2400" b="0" baseline="-25000">
                <a:solidFill>
                  <a:srgbClr val="996633"/>
                </a:solidFill>
                <a:latin typeface="Times New Roman" panose="02020603050405020304" pitchFamily="18" charset="0"/>
                <a:cs typeface="Times New Roman" panose="02020603050405020304" pitchFamily="18" charset="0"/>
              </a:rPr>
              <a:t>o</a:t>
            </a:r>
            <a:r>
              <a:rPr lang="en-US" altLang="en-US" sz="2400" b="0">
                <a:solidFill>
                  <a:srgbClr val="996633"/>
                </a:solidFill>
                <a:latin typeface="Times New Roman" panose="02020603050405020304" pitchFamily="18" charset="0"/>
                <a:cs typeface="Times New Roman" panose="02020603050405020304" pitchFamily="18" charset="0"/>
              </a:rPr>
              <a:t>,y</a:t>
            </a:r>
            <a:r>
              <a:rPr lang="en-US" altLang="en-US" sz="2400" b="0" baseline="-25000">
                <a:solidFill>
                  <a:srgbClr val="996633"/>
                </a:solidFill>
                <a:latin typeface="Times New Roman" panose="02020603050405020304" pitchFamily="18" charset="0"/>
                <a:cs typeface="Times New Roman" panose="02020603050405020304" pitchFamily="18" charset="0"/>
              </a:rPr>
              <a:t>o</a:t>
            </a:r>
            <a:r>
              <a:rPr lang="en-US" altLang="en-US" sz="2400" b="0">
                <a:solidFill>
                  <a:srgbClr val="996633"/>
                </a:solidFill>
                <a:latin typeface="Times New Roman" panose="02020603050405020304" pitchFamily="18" charset="0"/>
                <a:cs typeface="Times New Roman" panose="02020603050405020304" pitchFamily="18" charset="0"/>
              </a:rPr>
              <a:t>)</a:t>
            </a:r>
            <a:endParaRPr lang="en-US" altLang="en-US" sz="2400" b="0">
              <a:latin typeface="Times New Roman" panose="02020603050405020304" pitchFamily="18" charset="0"/>
              <a:cs typeface="Times New Roman" panose="02020603050405020304" pitchFamily="18" charset="0"/>
            </a:endParaRPr>
          </a:p>
        </p:txBody>
      </p:sp>
      <p:sp>
        <p:nvSpPr>
          <p:cNvPr id="35851" name="Line 11"/>
          <p:cNvSpPr>
            <a:spLocks noChangeShapeType="1"/>
          </p:cNvSpPr>
          <p:nvPr/>
        </p:nvSpPr>
        <p:spPr bwMode="auto">
          <a:xfrm>
            <a:off x="5943600" y="4343400"/>
            <a:ext cx="381000" cy="838200"/>
          </a:xfrm>
          <a:prstGeom prst="line">
            <a:avLst/>
          </a:prstGeom>
          <a:noFill/>
          <a:ln w="9525">
            <a:solidFill>
              <a:srgbClr val="9966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Line 12"/>
          <p:cNvSpPr>
            <a:spLocks noChangeShapeType="1"/>
          </p:cNvSpPr>
          <p:nvPr/>
        </p:nvSpPr>
        <p:spPr bwMode="auto">
          <a:xfrm flipV="1">
            <a:off x="2133600" y="4876800"/>
            <a:ext cx="381000" cy="685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 name="Line 13"/>
          <p:cNvSpPr>
            <a:spLocks noChangeShapeType="1"/>
          </p:cNvSpPr>
          <p:nvPr/>
        </p:nvSpPr>
        <p:spPr bwMode="auto">
          <a:xfrm flipH="1">
            <a:off x="5943600" y="2743200"/>
            <a:ext cx="0" cy="1620838"/>
          </a:xfrm>
          <a:prstGeom prst="line">
            <a:avLst/>
          </a:prstGeom>
          <a:noFill/>
          <a:ln w="28575">
            <a:solidFill>
              <a:srgbClr val="9966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Line 14"/>
          <p:cNvSpPr>
            <a:spLocks noChangeShapeType="1"/>
          </p:cNvSpPr>
          <p:nvPr/>
        </p:nvSpPr>
        <p:spPr bwMode="auto">
          <a:xfrm rot="5400000" flipH="1">
            <a:off x="7173119" y="3058319"/>
            <a:ext cx="0" cy="2417762"/>
          </a:xfrm>
          <a:prstGeom prst="line">
            <a:avLst/>
          </a:prstGeom>
          <a:noFill/>
          <a:ln w="28575">
            <a:solidFill>
              <a:srgbClr val="9966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Text Box 15"/>
          <p:cNvSpPr txBox="1">
            <a:spLocks noChangeArrowheads="1"/>
          </p:cNvSpPr>
          <p:nvPr/>
        </p:nvSpPr>
        <p:spPr bwMode="auto">
          <a:xfrm>
            <a:off x="8229600" y="4343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996633"/>
                </a:solidFill>
                <a:latin typeface="Times New Roman" panose="02020603050405020304" pitchFamily="18" charset="0"/>
                <a:cs typeface="Times New Roman" panose="02020603050405020304" pitchFamily="18" charset="0"/>
              </a:rPr>
              <a:t>X</a:t>
            </a:r>
            <a:endParaRPr lang="en-US" altLang="en-US" sz="2400" b="0">
              <a:latin typeface="Times New Roman" panose="02020603050405020304" pitchFamily="18" charset="0"/>
              <a:cs typeface="Times New Roman" panose="02020603050405020304" pitchFamily="18" charset="0"/>
            </a:endParaRPr>
          </a:p>
        </p:txBody>
      </p:sp>
      <p:sp>
        <p:nvSpPr>
          <p:cNvPr id="35856" name="Text Box 16"/>
          <p:cNvSpPr txBox="1">
            <a:spLocks noChangeArrowheads="1"/>
          </p:cNvSpPr>
          <p:nvPr/>
        </p:nvSpPr>
        <p:spPr bwMode="auto">
          <a:xfrm>
            <a:off x="6019800" y="27432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996633"/>
                </a:solidFill>
                <a:latin typeface="Times New Roman" panose="02020603050405020304" pitchFamily="18" charset="0"/>
                <a:cs typeface="Times New Roman" panose="02020603050405020304" pitchFamily="18" charset="0"/>
              </a:rPr>
              <a:t>Y</a:t>
            </a:r>
            <a:endParaRPr lang="en-US" altLang="en-US" sz="2400" b="0">
              <a:latin typeface="Times New Roman" panose="02020603050405020304" pitchFamily="18" charset="0"/>
              <a:cs typeface="Times New Roman" panose="02020603050405020304" pitchFamily="18" charset="0"/>
            </a:endParaRPr>
          </a:p>
        </p:txBody>
      </p:sp>
      <p:sp>
        <p:nvSpPr>
          <p:cNvPr id="35857" name="Line 17"/>
          <p:cNvSpPr>
            <a:spLocks noChangeShapeType="1"/>
          </p:cNvSpPr>
          <p:nvPr/>
        </p:nvSpPr>
        <p:spPr bwMode="auto">
          <a:xfrm flipV="1">
            <a:off x="2667000" y="4276725"/>
            <a:ext cx="3144838" cy="447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Text Box 18"/>
          <p:cNvSpPr txBox="1">
            <a:spLocks noChangeArrowheads="1"/>
          </p:cNvSpPr>
          <p:nvPr/>
        </p:nvSpPr>
        <p:spPr bwMode="auto">
          <a:xfrm>
            <a:off x="3946525" y="4460875"/>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Origin</a:t>
            </a:r>
          </a:p>
        </p:txBody>
      </p:sp>
      <p:sp>
        <p:nvSpPr>
          <p:cNvPr id="35859" name="Text Box 19"/>
          <p:cNvSpPr txBox="1">
            <a:spLocks noChangeArrowheads="1"/>
          </p:cNvSpPr>
          <p:nvPr/>
        </p:nvSpPr>
        <p:spPr bwMode="auto">
          <a:xfrm>
            <a:off x="1905000" y="1676400"/>
            <a:ext cx="614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A planar coordinate system is defined by a pair</a:t>
            </a:r>
          </a:p>
          <a:p>
            <a:pPr eaLnBrk="0" hangingPunct="0"/>
            <a:r>
              <a:rPr lang="en-US" altLang="en-US" sz="2400" b="0">
                <a:latin typeface="Times New Roman" panose="02020603050405020304" pitchFamily="18" charset="0"/>
                <a:cs typeface="Times New Roman" panose="02020603050405020304" pitchFamily="18" charset="0"/>
              </a:rPr>
              <a:t>of orthogonal (x,y) axes drawn through an origin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3200"/>
              <a:t>Commonly used coordinate systems and associated projections</a:t>
            </a:r>
          </a:p>
        </p:txBody>
      </p:sp>
      <p:sp>
        <p:nvSpPr>
          <p:cNvPr id="55299" name="Rectangle 3"/>
          <p:cNvSpPr>
            <a:spLocks noGrp="1" noChangeArrowheads="1"/>
          </p:cNvSpPr>
          <p:nvPr>
            <p:ph type="body" sz="half" idx="1"/>
          </p:nvPr>
        </p:nvSpPr>
        <p:spPr>
          <a:xfrm>
            <a:off x="457200" y="1600200"/>
            <a:ext cx="4267200" cy="5029200"/>
          </a:xfrm>
        </p:spPr>
        <p:txBody>
          <a:bodyPr/>
          <a:lstStyle/>
          <a:p>
            <a:pPr>
              <a:lnSpc>
                <a:spcPct val="80000"/>
              </a:lnSpc>
            </a:pPr>
            <a:r>
              <a:rPr lang="en-US" altLang="en-US" sz="2000"/>
              <a:t>State Plane (Texas, California, etc) </a:t>
            </a:r>
          </a:p>
          <a:p>
            <a:pPr lvl="1">
              <a:lnSpc>
                <a:spcPct val="80000"/>
              </a:lnSpc>
            </a:pPr>
            <a:r>
              <a:rPr lang="en-US" altLang="en-US" sz="1800"/>
              <a:t>Usually is a Lambert Conformal Conic projection (not always)</a:t>
            </a:r>
          </a:p>
          <a:p>
            <a:pPr lvl="2">
              <a:lnSpc>
                <a:spcPct val="80000"/>
              </a:lnSpc>
            </a:pPr>
            <a:r>
              <a:rPr lang="en-US" altLang="en-US" sz="1600"/>
              <a:t>Reference meridian</a:t>
            </a:r>
          </a:p>
          <a:p>
            <a:pPr lvl="2">
              <a:lnSpc>
                <a:spcPct val="80000"/>
              </a:lnSpc>
            </a:pPr>
            <a:r>
              <a:rPr lang="en-US" altLang="en-US" sz="1600"/>
              <a:t>Two standard parallels</a:t>
            </a:r>
          </a:p>
          <a:p>
            <a:pPr lvl="2">
              <a:lnSpc>
                <a:spcPct val="80000"/>
              </a:lnSpc>
            </a:pPr>
            <a:r>
              <a:rPr lang="en-US" altLang="en-US" sz="1600"/>
              <a:t>Good for East-West areas</a:t>
            </a:r>
          </a:p>
          <a:p>
            <a:pPr lvl="2">
              <a:lnSpc>
                <a:spcPct val="80000"/>
              </a:lnSpc>
            </a:pPr>
            <a:r>
              <a:rPr lang="en-US" altLang="en-US" sz="1600"/>
              <a:t>Commonly used by state and local governments for GIS databases</a:t>
            </a:r>
          </a:p>
          <a:p>
            <a:pPr lvl="2">
              <a:lnSpc>
                <a:spcPct val="80000"/>
              </a:lnSpc>
            </a:pPr>
            <a:r>
              <a:rPr lang="en-US" altLang="en-US" sz="1600"/>
              <a:t>Broken into appropriate sections representing areas of the state</a:t>
            </a:r>
          </a:p>
          <a:p>
            <a:pPr lvl="1">
              <a:lnSpc>
                <a:spcPct val="80000"/>
              </a:lnSpc>
            </a:pPr>
            <a:r>
              <a:rPr lang="en-US" altLang="en-US" sz="1800"/>
              <a:t>Coordinate System is in Feet</a:t>
            </a:r>
          </a:p>
          <a:p>
            <a:pPr lvl="1">
              <a:lnSpc>
                <a:spcPct val="80000"/>
              </a:lnSpc>
            </a:pPr>
            <a:r>
              <a:rPr lang="en-US" altLang="en-US" sz="1800"/>
              <a:t>False Easting (FE), False Northing (FN)</a:t>
            </a:r>
          </a:p>
          <a:p>
            <a:pPr lvl="2">
              <a:lnSpc>
                <a:spcPct val="80000"/>
              </a:lnSpc>
            </a:pPr>
            <a:r>
              <a:rPr lang="en-US" altLang="en-US" sz="1600"/>
              <a:t>Reference Latitude</a:t>
            </a:r>
          </a:p>
          <a:p>
            <a:pPr lvl="2">
              <a:lnSpc>
                <a:spcPct val="80000"/>
              </a:lnSpc>
            </a:pPr>
            <a:r>
              <a:rPr lang="en-US" altLang="en-US" sz="1600"/>
              <a:t>Central Meridian</a:t>
            </a:r>
          </a:p>
          <a:p>
            <a:pPr lvl="2">
              <a:lnSpc>
                <a:spcPct val="80000"/>
              </a:lnSpc>
            </a:pPr>
            <a:r>
              <a:rPr lang="en-US" altLang="en-US" sz="1600"/>
              <a:t>(0 + FE, 0 + FN) is origin of coordinate system</a:t>
            </a:r>
          </a:p>
          <a:p>
            <a:pPr lvl="2">
              <a:lnSpc>
                <a:spcPct val="80000"/>
              </a:lnSpc>
              <a:buFontTx/>
              <a:buNone/>
            </a:pPr>
            <a:endParaRPr lang="en-US" altLang="en-US" sz="1600"/>
          </a:p>
        </p:txBody>
      </p:sp>
      <p:pic>
        <p:nvPicPr>
          <p:cNvPr id="5530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7547" t="6735" r="60378" b="61276"/>
          <a:stretch>
            <a:fillRect/>
          </a:stretch>
        </p:blipFill>
        <p:spPr>
          <a:xfrm>
            <a:off x="4876800" y="1417638"/>
            <a:ext cx="3352800" cy="2636360"/>
          </a:xfrm>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l="7608" t="6793" r="60869" b="61958"/>
          <a:stretch>
            <a:fillRect/>
          </a:stretch>
        </p:blipFill>
        <p:spPr bwMode="auto">
          <a:xfrm>
            <a:off x="4876800" y="4114800"/>
            <a:ext cx="3352800" cy="265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a:r>
              <a:rPr lang="en-US" altLang="en-US" sz="3200"/>
              <a:t>Universal Transverse </a:t>
            </a:r>
            <a:br>
              <a:rPr lang="en-US" altLang="en-US" sz="3200"/>
            </a:br>
            <a:r>
              <a:rPr lang="en-US" altLang="en-US" sz="3200"/>
              <a:t>Mercator Coordinate System</a:t>
            </a:r>
          </a:p>
        </p:txBody>
      </p:sp>
      <p:sp>
        <p:nvSpPr>
          <p:cNvPr id="36867" name="Rectangle 3"/>
          <p:cNvSpPr>
            <a:spLocks noGrp="1" noChangeArrowheads="1"/>
          </p:cNvSpPr>
          <p:nvPr>
            <p:ph type="body" idx="1"/>
          </p:nvPr>
        </p:nvSpPr>
        <p:spPr>
          <a:xfrm>
            <a:off x="381000" y="1981200"/>
            <a:ext cx="7848600" cy="4114800"/>
          </a:xfrm>
        </p:spPr>
        <p:txBody>
          <a:bodyPr/>
          <a:lstStyle/>
          <a:p>
            <a:r>
              <a:rPr lang="en-US" altLang="en-US" sz="2400"/>
              <a:t>Uses the </a:t>
            </a:r>
            <a:r>
              <a:rPr lang="en-US" altLang="en-US" sz="2400">
                <a:solidFill>
                  <a:srgbClr val="FF3300"/>
                </a:solidFill>
              </a:rPr>
              <a:t>Transverse Mercator</a:t>
            </a:r>
            <a:r>
              <a:rPr lang="en-US" altLang="en-US" sz="2400"/>
              <a:t> projection</a:t>
            </a:r>
          </a:p>
          <a:p>
            <a:r>
              <a:rPr lang="en-US" altLang="en-US" sz="2400"/>
              <a:t>Each zone has a </a:t>
            </a:r>
            <a:r>
              <a:rPr lang="en-US" altLang="en-US" sz="2400">
                <a:solidFill>
                  <a:srgbClr val="FF3300"/>
                </a:solidFill>
              </a:rPr>
              <a:t>Central Meridian</a:t>
            </a:r>
            <a:r>
              <a:rPr lang="en-US" altLang="en-US" sz="2400"/>
              <a:t> </a:t>
            </a:r>
            <a:r>
              <a:rPr lang="en-US" altLang="en-US" sz="2400">
                <a:solidFill>
                  <a:schemeClr val="tx2"/>
                </a:solidFill>
              </a:rPr>
              <a:t>(</a:t>
            </a:r>
            <a:r>
              <a:rPr lang="en-US" altLang="en-US" sz="2400">
                <a:solidFill>
                  <a:schemeClr val="tx2"/>
                </a:solidFill>
                <a:latin typeface="Symbol" panose="05050102010706020507" pitchFamily="18" charset="2"/>
              </a:rPr>
              <a:t>l</a:t>
            </a:r>
            <a:r>
              <a:rPr lang="en-US" altLang="en-US" sz="2400" baseline="-25000">
                <a:solidFill>
                  <a:schemeClr val="tx2"/>
                </a:solidFill>
              </a:rPr>
              <a:t>o</a:t>
            </a:r>
            <a:r>
              <a:rPr lang="en-US" altLang="en-US" sz="2400">
                <a:solidFill>
                  <a:schemeClr val="tx2"/>
                </a:solidFill>
              </a:rPr>
              <a:t>),</a:t>
            </a:r>
            <a:r>
              <a:rPr lang="en-US" altLang="en-US" sz="2400"/>
              <a:t> zones are 6° wide, and go from pole to pole</a:t>
            </a:r>
          </a:p>
          <a:p>
            <a:r>
              <a:rPr lang="en-US" altLang="en-US" sz="2400"/>
              <a:t>60 zones cover the earth from East to West</a:t>
            </a:r>
          </a:p>
          <a:p>
            <a:r>
              <a:rPr lang="en-US" altLang="en-US" sz="2400">
                <a:solidFill>
                  <a:srgbClr val="FF3300"/>
                </a:solidFill>
              </a:rPr>
              <a:t>Reference Latitude</a:t>
            </a:r>
            <a:r>
              <a:rPr lang="en-US" altLang="en-US" sz="2400"/>
              <a:t> (</a:t>
            </a:r>
            <a:r>
              <a:rPr lang="en-US" altLang="en-US" sz="2400">
                <a:solidFill>
                  <a:schemeClr val="tx2"/>
                </a:solidFill>
                <a:latin typeface="Symbol" panose="05050102010706020507" pitchFamily="18" charset="2"/>
              </a:rPr>
              <a:t>f</a:t>
            </a:r>
            <a:r>
              <a:rPr lang="en-US" altLang="en-US" sz="2400" baseline="-25000">
                <a:solidFill>
                  <a:schemeClr val="tx2"/>
                </a:solidFill>
              </a:rPr>
              <a:t>o</a:t>
            </a:r>
            <a:r>
              <a:rPr lang="en-US" altLang="en-US" sz="2400">
                <a:solidFill>
                  <a:schemeClr val="tx2"/>
                </a:solidFill>
              </a:rPr>
              <a:t>),</a:t>
            </a:r>
            <a:r>
              <a:rPr lang="en-US" altLang="en-US" sz="2400"/>
              <a:t> is the equator</a:t>
            </a:r>
          </a:p>
          <a:p>
            <a:r>
              <a:rPr lang="en-US" altLang="en-US" sz="2400">
                <a:solidFill>
                  <a:schemeClr val="tx2"/>
                </a:solidFill>
              </a:rPr>
              <a:t>(Xshift, Yshift) = false easting and northing so you never have a negative coordinate</a:t>
            </a:r>
          </a:p>
          <a:p>
            <a:pPr lvl="1"/>
            <a:r>
              <a:rPr lang="en-US" altLang="en-US" sz="2000">
                <a:solidFill>
                  <a:schemeClr val="tx2"/>
                </a:solidFill>
              </a:rPr>
              <a:t>This time in METERS!!!!!</a:t>
            </a:r>
          </a:p>
          <a:p>
            <a:r>
              <a:rPr lang="en-US" altLang="en-US" sz="2400">
                <a:solidFill>
                  <a:schemeClr val="tx2"/>
                </a:solidFill>
              </a:rPr>
              <a:t>Commonly used by federal govt</a:t>
            </a:r>
          </a:p>
          <a:p>
            <a:pPr>
              <a:buFontTx/>
              <a:buNone/>
            </a:pPr>
            <a:r>
              <a:rPr lang="en-US" altLang="en-US" sz="2400">
                <a:solidFill>
                  <a:schemeClr val="tx2"/>
                </a:solidFill>
              </a:rPr>
              <a:t>     agencies such as USGS (also a few</a:t>
            </a:r>
          </a:p>
          <a:p>
            <a:pPr>
              <a:buFontTx/>
              <a:buNone/>
            </a:pPr>
            <a:r>
              <a:rPr lang="en-US" altLang="en-US" sz="2400">
                <a:solidFill>
                  <a:schemeClr val="tx2"/>
                </a:solidFill>
              </a:rPr>
              <a:t>     states)</a:t>
            </a:r>
            <a:endParaRPr lang="en-US" altLang="en-US" sz="2400">
              <a:solidFill>
                <a:srgbClr val="996633"/>
              </a:solidFill>
            </a:endParaRPr>
          </a:p>
        </p:txBody>
      </p:sp>
      <p:graphicFrame>
        <p:nvGraphicFramePr>
          <p:cNvPr id="36868" name="Object 4"/>
          <p:cNvGraphicFramePr>
            <a:graphicFrameLocks noChangeAspect="1"/>
          </p:cNvGraphicFramePr>
          <p:nvPr/>
        </p:nvGraphicFramePr>
        <p:xfrm>
          <a:off x="6019800" y="457200"/>
          <a:ext cx="2514600" cy="1666875"/>
        </p:xfrm>
        <a:graphic>
          <a:graphicData uri="http://schemas.openxmlformats.org/presentationml/2006/ole">
            <mc:AlternateContent xmlns:mc="http://schemas.openxmlformats.org/markup-compatibility/2006">
              <mc:Choice xmlns:v="urn:schemas-microsoft-com:vml" Requires="v">
                <p:oleObj spid="_x0000_s36872" name="Document" r:id="rId3" imgW="1882800" imgH="1247760" progId="Word.Document.8">
                  <p:embed/>
                </p:oleObj>
              </mc:Choice>
              <mc:Fallback>
                <p:oleObj name="Document" r:id="rId3" imgW="1882800" imgH="12477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7200"/>
                        <a:ext cx="25146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l="7359" t="8116" r="59740" b="61041"/>
          <a:stretch>
            <a:fillRect/>
          </a:stretch>
        </p:blipFill>
        <p:spPr bwMode="auto">
          <a:xfrm>
            <a:off x="6019800" y="4686300"/>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b="10001"/>
          <a:stretch>
            <a:fillRect/>
          </a:stretch>
        </p:blipFill>
        <p:spPr bwMode="auto">
          <a:xfrm>
            <a:off x="0" y="0"/>
            <a:ext cx="9144000" cy="658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3"/>
          <p:cNvSpPr txBox="1">
            <a:spLocks noChangeArrowheads="1"/>
          </p:cNvSpPr>
          <p:nvPr/>
        </p:nvSpPr>
        <p:spPr bwMode="auto">
          <a:xfrm>
            <a:off x="1676400" y="15240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0">
                <a:latin typeface="Times New Roman" panose="02020603050405020304" pitchFamily="18" charset="0"/>
                <a:cs typeface="Times New Roman" panose="02020603050405020304" pitchFamily="18" charset="0"/>
              </a:rPr>
              <a:t>Mercator</a:t>
            </a:r>
          </a:p>
          <a:p>
            <a:r>
              <a:rPr lang="en-US" altLang="en-US" sz="2400" b="0">
                <a:latin typeface="Times New Roman" panose="02020603050405020304" pitchFamily="18" charset="0"/>
                <a:cs typeface="Times New Roman" panose="02020603050405020304" pitchFamily="18" charset="0"/>
              </a:rPr>
              <a:t>Projection</a:t>
            </a:r>
          </a:p>
        </p:txBody>
      </p:sp>
      <p:sp>
        <p:nvSpPr>
          <p:cNvPr id="38916" name="Rectangle 4"/>
          <p:cNvSpPr>
            <a:spLocks noChangeArrowheads="1"/>
          </p:cNvSpPr>
          <p:nvPr/>
        </p:nvSpPr>
        <p:spPr bwMode="auto">
          <a:xfrm>
            <a:off x="2286000" y="5181600"/>
            <a:ext cx="556260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b="0"/>
              <a:t>The only map on which a straight line drawn anywhere within its bounds shows a particular type of direction, but distances and areas are grossly distorted near the map's polar regions.</a:t>
            </a:r>
            <a:r>
              <a:rPr lang="en-US" altLang="en-US"/>
              <a:t> </a:t>
            </a:r>
          </a:p>
        </p:txBody>
      </p:sp>
      <p:graphicFrame>
        <p:nvGraphicFramePr>
          <p:cNvPr id="38917" name="Object 5"/>
          <p:cNvGraphicFramePr>
            <a:graphicFrameLocks noChangeAspect="1"/>
          </p:cNvGraphicFramePr>
          <p:nvPr/>
        </p:nvGraphicFramePr>
        <p:xfrm>
          <a:off x="7162800" y="2209800"/>
          <a:ext cx="1676400" cy="2447925"/>
        </p:xfrm>
        <a:graphic>
          <a:graphicData uri="http://schemas.openxmlformats.org/presentationml/2006/ole">
            <mc:AlternateContent xmlns:mc="http://schemas.openxmlformats.org/markup-compatibility/2006">
              <mc:Choice xmlns:v="urn:schemas-microsoft-com:vml" Requires="v">
                <p:oleObj spid="_x0000_s38920" name="Document" r:id="rId4" imgW="2362680" imgH="1685880" progId="Word.Document.8">
                  <p:embed/>
                </p:oleObj>
              </mc:Choice>
              <mc:Fallback>
                <p:oleObj name="Document" r:id="rId4" imgW="2362680" imgH="168588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r="51111"/>
                      <a:stretch>
                        <a:fillRect/>
                      </a:stretch>
                    </p:blipFill>
                    <p:spPr bwMode="auto">
                      <a:xfrm>
                        <a:off x="7162800" y="2209800"/>
                        <a:ext cx="16764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b="10291"/>
          <a:stretch>
            <a:fillRect/>
          </a:stretch>
        </p:blipFill>
        <p:spPr bwMode="auto">
          <a:xfrm>
            <a:off x="419100" y="152400"/>
            <a:ext cx="830580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ext Box 3"/>
          <p:cNvSpPr txBox="1">
            <a:spLocks noChangeArrowheads="1"/>
          </p:cNvSpPr>
          <p:nvPr/>
        </p:nvSpPr>
        <p:spPr bwMode="auto">
          <a:xfrm>
            <a:off x="3276600" y="6172200"/>
            <a:ext cx="347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a:latin typeface="Times New Roman" panose="02020603050405020304" pitchFamily="18" charset="0"/>
                <a:cs typeface="Times New Roman" panose="02020603050405020304" pitchFamily="18" charset="0"/>
              </a:rPr>
              <a:t>UTM Projection (Zone 15)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UTM Zone 14</a:t>
            </a:r>
          </a:p>
        </p:txBody>
      </p:sp>
      <p:sp>
        <p:nvSpPr>
          <p:cNvPr id="40963" name="Text Box 3"/>
          <p:cNvSpPr txBox="1">
            <a:spLocks noChangeArrowheads="1"/>
          </p:cNvSpPr>
          <p:nvPr/>
        </p:nvSpPr>
        <p:spPr bwMode="auto">
          <a:xfrm>
            <a:off x="6689725" y="5756275"/>
            <a:ext cx="114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Equator</a:t>
            </a:r>
          </a:p>
        </p:txBody>
      </p:sp>
      <p:sp>
        <p:nvSpPr>
          <p:cNvPr id="40964" name="Text Box 4"/>
          <p:cNvSpPr txBox="1">
            <a:spLocks noChangeArrowheads="1"/>
          </p:cNvSpPr>
          <p:nvPr/>
        </p:nvSpPr>
        <p:spPr bwMode="auto">
          <a:xfrm>
            <a:off x="3468688" y="6105525"/>
            <a:ext cx="86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-120°</a:t>
            </a:r>
          </a:p>
        </p:txBody>
      </p:sp>
      <p:sp>
        <p:nvSpPr>
          <p:cNvPr id="40965" name="Text Box 5"/>
          <p:cNvSpPr txBox="1">
            <a:spLocks noChangeArrowheads="1"/>
          </p:cNvSpPr>
          <p:nvPr/>
        </p:nvSpPr>
        <p:spPr bwMode="auto">
          <a:xfrm>
            <a:off x="4953000" y="6096000"/>
            <a:ext cx="788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-90 °</a:t>
            </a:r>
          </a:p>
        </p:txBody>
      </p:sp>
      <p:sp>
        <p:nvSpPr>
          <p:cNvPr id="40966" name="Text Box 6"/>
          <p:cNvSpPr txBox="1">
            <a:spLocks noChangeArrowheads="1"/>
          </p:cNvSpPr>
          <p:nvPr/>
        </p:nvSpPr>
        <p:spPr bwMode="auto">
          <a:xfrm>
            <a:off x="6248400" y="6110288"/>
            <a:ext cx="788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-60 °</a:t>
            </a:r>
          </a:p>
        </p:txBody>
      </p:sp>
      <p:pic>
        <p:nvPicPr>
          <p:cNvPr id="40967" name="Picture 7" descr="u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81200"/>
            <a:ext cx="4062413" cy="4070350"/>
          </a:xfrm>
          <a:prstGeom prst="rect">
            <a:avLst/>
          </a:prstGeom>
          <a:noFill/>
          <a:extLst>
            <a:ext uri="{909E8E84-426E-40DD-AFC4-6F175D3DCCD1}">
              <a14:hiddenFill xmlns:a14="http://schemas.microsoft.com/office/drawing/2010/main">
                <a:solidFill>
                  <a:srgbClr val="FFFFFF"/>
                </a:solidFill>
              </a14:hiddenFill>
            </a:ext>
          </a:extLst>
        </p:spPr>
      </p:pic>
      <p:sp>
        <p:nvSpPr>
          <p:cNvPr id="40968" name="Line 8"/>
          <p:cNvSpPr>
            <a:spLocks noChangeShapeType="1"/>
          </p:cNvSpPr>
          <p:nvPr/>
        </p:nvSpPr>
        <p:spPr bwMode="auto">
          <a:xfrm>
            <a:off x="2514600" y="6019800"/>
            <a:ext cx="40386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Rectangle 9" descr="20%"/>
          <p:cNvSpPr>
            <a:spLocks noChangeArrowheads="1"/>
          </p:cNvSpPr>
          <p:nvPr/>
        </p:nvSpPr>
        <p:spPr bwMode="auto">
          <a:xfrm>
            <a:off x="4686300" y="2005013"/>
            <a:ext cx="250825" cy="4010025"/>
          </a:xfrm>
          <a:prstGeom prst="rect">
            <a:avLst/>
          </a:prstGeom>
          <a:pattFill prst="pct20">
            <a:fgClr>
              <a:schemeClr val="accent1"/>
            </a:fgClr>
            <a:bgClr>
              <a:schemeClr val="bg1"/>
            </a:bgClr>
          </a:pattFill>
          <a:ln w="2857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0" name="Line 10"/>
          <p:cNvSpPr>
            <a:spLocks noChangeShapeType="1"/>
          </p:cNvSpPr>
          <p:nvPr/>
        </p:nvSpPr>
        <p:spPr bwMode="auto">
          <a:xfrm>
            <a:off x="4810125" y="1992313"/>
            <a:ext cx="7938" cy="40036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1" name="Text Box 11"/>
          <p:cNvSpPr txBox="1">
            <a:spLocks noChangeArrowheads="1"/>
          </p:cNvSpPr>
          <p:nvPr/>
        </p:nvSpPr>
        <p:spPr bwMode="auto">
          <a:xfrm>
            <a:off x="6537325" y="955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2400" b="0">
              <a:latin typeface="Times New Roman" panose="02020603050405020304" pitchFamily="18" charset="0"/>
              <a:cs typeface="Times New Roman" panose="02020603050405020304" pitchFamily="18" charset="0"/>
            </a:endParaRPr>
          </a:p>
        </p:txBody>
      </p:sp>
      <p:sp>
        <p:nvSpPr>
          <p:cNvPr id="40972" name="Oval 12"/>
          <p:cNvSpPr>
            <a:spLocks noChangeArrowheads="1"/>
          </p:cNvSpPr>
          <p:nvPr/>
        </p:nvSpPr>
        <p:spPr bwMode="auto">
          <a:xfrm>
            <a:off x="4718050" y="5929313"/>
            <a:ext cx="174625" cy="166687"/>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3" name="Text Box 13"/>
          <p:cNvSpPr txBox="1">
            <a:spLocks noChangeArrowheads="1"/>
          </p:cNvSpPr>
          <p:nvPr/>
        </p:nvSpPr>
        <p:spPr bwMode="auto">
          <a:xfrm>
            <a:off x="3878263" y="1981200"/>
            <a:ext cx="86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996633"/>
                </a:solidFill>
                <a:latin typeface="Times New Roman" panose="02020603050405020304" pitchFamily="18" charset="0"/>
                <a:cs typeface="Times New Roman" panose="02020603050405020304" pitchFamily="18" charset="0"/>
              </a:rPr>
              <a:t>-102°</a:t>
            </a:r>
            <a:endParaRPr lang="en-US" altLang="en-US" sz="2400" b="0">
              <a:latin typeface="Times New Roman" panose="02020603050405020304" pitchFamily="18" charset="0"/>
              <a:cs typeface="Times New Roman" panose="02020603050405020304" pitchFamily="18" charset="0"/>
            </a:endParaRPr>
          </a:p>
        </p:txBody>
      </p:sp>
      <p:sp>
        <p:nvSpPr>
          <p:cNvPr id="40974" name="Text Box 14"/>
          <p:cNvSpPr txBox="1">
            <a:spLocks noChangeArrowheads="1"/>
          </p:cNvSpPr>
          <p:nvPr/>
        </p:nvSpPr>
        <p:spPr bwMode="auto">
          <a:xfrm>
            <a:off x="4876800" y="1981200"/>
            <a:ext cx="712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996633"/>
                </a:solidFill>
                <a:latin typeface="Times New Roman" panose="02020603050405020304" pitchFamily="18" charset="0"/>
                <a:cs typeface="Times New Roman" panose="02020603050405020304" pitchFamily="18" charset="0"/>
              </a:rPr>
              <a:t>-96°</a:t>
            </a:r>
            <a:endParaRPr lang="en-US" altLang="en-US" sz="2400" b="0">
              <a:latin typeface="Times New Roman" panose="02020603050405020304" pitchFamily="18" charset="0"/>
              <a:cs typeface="Times New Roman" panose="02020603050405020304" pitchFamily="18" charset="0"/>
            </a:endParaRPr>
          </a:p>
        </p:txBody>
      </p:sp>
      <p:sp>
        <p:nvSpPr>
          <p:cNvPr id="40975" name="Text Box 15"/>
          <p:cNvSpPr txBox="1">
            <a:spLocks noChangeArrowheads="1"/>
          </p:cNvSpPr>
          <p:nvPr/>
        </p:nvSpPr>
        <p:spPr bwMode="auto">
          <a:xfrm>
            <a:off x="4419600" y="1524000"/>
            <a:ext cx="712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solidFill>
                  <a:srgbClr val="0000FF"/>
                </a:solidFill>
                <a:latin typeface="Times New Roman" panose="02020603050405020304" pitchFamily="18" charset="0"/>
                <a:cs typeface="Times New Roman" panose="02020603050405020304" pitchFamily="18" charset="0"/>
              </a:rPr>
              <a:t>-99°</a:t>
            </a:r>
            <a:endParaRPr lang="en-US" altLang="en-US" sz="2400" b="0">
              <a:latin typeface="Times New Roman" panose="02020603050405020304" pitchFamily="18" charset="0"/>
              <a:cs typeface="Times New Roman" panose="02020603050405020304" pitchFamily="18" charset="0"/>
            </a:endParaRPr>
          </a:p>
        </p:txBody>
      </p:sp>
      <p:sp>
        <p:nvSpPr>
          <p:cNvPr id="40976" name="Text Box 16"/>
          <p:cNvSpPr txBox="1">
            <a:spLocks noChangeArrowheads="1"/>
          </p:cNvSpPr>
          <p:nvPr/>
        </p:nvSpPr>
        <p:spPr bwMode="auto">
          <a:xfrm>
            <a:off x="3733800" y="5554663"/>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Origin</a:t>
            </a:r>
          </a:p>
        </p:txBody>
      </p:sp>
      <p:sp>
        <p:nvSpPr>
          <p:cNvPr id="40977" name="Line 17"/>
          <p:cNvSpPr>
            <a:spLocks noChangeShapeType="1"/>
          </p:cNvSpPr>
          <p:nvPr/>
        </p:nvSpPr>
        <p:spPr bwMode="auto">
          <a:xfrm>
            <a:off x="4267200" y="4191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Line 18"/>
          <p:cNvSpPr>
            <a:spLocks noChangeShapeType="1"/>
          </p:cNvSpPr>
          <p:nvPr/>
        </p:nvSpPr>
        <p:spPr bwMode="auto">
          <a:xfrm>
            <a:off x="4975225" y="4205288"/>
            <a:ext cx="381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Text Box 19"/>
          <p:cNvSpPr txBox="1">
            <a:spLocks noChangeArrowheads="1"/>
          </p:cNvSpPr>
          <p:nvPr/>
        </p:nvSpPr>
        <p:spPr bwMode="auto">
          <a:xfrm>
            <a:off x="3946525" y="3927475"/>
            <a:ext cx="45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0">
                <a:latin typeface="Times New Roman" panose="02020603050405020304" pitchFamily="18" charset="0"/>
                <a:cs typeface="Times New Roman" panose="02020603050405020304" pitchFamily="18" charset="0"/>
              </a:rPr>
              <a:t>6°</a:t>
            </a:r>
            <a:endParaRPr lang="en-US" altLang="en-US" sz="2400" b="0">
              <a:solidFill>
                <a:srgbClr val="99663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305800" cy="1143000"/>
          </a:xfrm>
        </p:spPr>
        <p:txBody>
          <a:bodyPr/>
          <a:lstStyle/>
          <a:p>
            <a:r>
              <a:rPr lang="en-US" altLang="en-US" sz="2800"/>
              <a:t> </a:t>
            </a:r>
            <a:r>
              <a:rPr lang="en-US" altLang="en-US" sz="3600"/>
              <a:t>Universal Transverse Mercator Projection</a:t>
            </a:r>
            <a:endParaRPr lang="en-US" altLang="en-US"/>
          </a:p>
        </p:txBody>
      </p:sp>
      <p:graphicFrame>
        <p:nvGraphicFramePr>
          <p:cNvPr id="41987" name="Object 3"/>
          <p:cNvGraphicFramePr>
            <a:graphicFrameLocks noChangeAspect="1"/>
          </p:cNvGraphicFramePr>
          <p:nvPr/>
        </p:nvGraphicFramePr>
        <p:xfrm>
          <a:off x="2971800" y="1600200"/>
          <a:ext cx="3163888" cy="4878388"/>
        </p:xfrm>
        <a:graphic>
          <a:graphicData uri="http://schemas.openxmlformats.org/presentationml/2006/ole">
            <mc:AlternateContent xmlns:mc="http://schemas.openxmlformats.org/markup-compatibility/2006">
              <mc:Choice xmlns:v="urn:schemas-microsoft-com:vml" Requires="v">
                <p:oleObj spid="_x0000_s41990" name="Document" r:id="rId3" imgW="3162960" imgH="4876920" progId="Word.Document.8">
                  <p:embed/>
                </p:oleObj>
              </mc:Choice>
              <mc:Fallback>
                <p:oleObj name="Document" r:id="rId3" imgW="3162960" imgH="48769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00200"/>
                        <a:ext cx="3163888" cy="487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Summary Concepts</a:t>
            </a:r>
          </a:p>
        </p:txBody>
      </p:sp>
      <p:sp>
        <p:nvSpPr>
          <p:cNvPr id="43011" name="Rectangle 3"/>
          <p:cNvSpPr>
            <a:spLocks noGrp="1" noChangeArrowheads="1"/>
          </p:cNvSpPr>
          <p:nvPr>
            <p:ph type="body" idx="1"/>
          </p:nvPr>
        </p:nvSpPr>
        <p:spPr/>
        <p:txBody>
          <a:bodyPr/>
          <a:lstStyle/>
          <a:p>
            <a:r>
              <a:rPr lang="en-US" altLang="en-US" sz="2800"/>
              <a:t>Two basic locational systems: </a:t>
            </a:r>
            <a:r>
              <a:rPr lang="en-US" altLang="en-US" sz="2800">
                <a:solidFill>
                  <a:srgbClr val="FF3300"/>
                </a:solidFill>
              </a:rPr>
              <a:t>geometric</a:t>
            </a:r>
            <a:r>
              <a:rPr lang="en-US" altLang="en-US" sz="2800"/>
              <a:t> or Cartesian (x, y, z) and </a:t>
            </a:r>
            <a:r>
              <a:rPr lang="en-US" altLang="en-US" sz="2800">
                <a:solidFill>
                  <a:srgbClr val="FF3300"/>
                </a:solidFill>
              </a:rPr>
              <a:t>geographic</a:t>
            </a:r>
            <a:r>
              <a:rPr lang="en-US" altLang="en-US" sz="2800"/>
              <a:t> or gravitational (</a:t>
            </a:r>
            <a:r>
              <a:rPr lang="en-US" altLang="en-US" sz="2800">
                <a:latin typeface="Symbol" panose="05050102010706020507" pitchFamily="18" charset="2"/>
              </a:rPr>
              <a:t>f, l</a:t>
            </a:r>
            <a:r>
              <a:rPr lang="en-US" altLang="en-US" sz="2800"/>
              <a:t>, z)</a:t>
            </a:r>
          </a:p>
          <a:p>
            <a:pPr>
              <a:buFontTx/>
              <a:buNone/>
            </a:pPr>
            <a:endParaRPr lang="en-US" altLang="en-US" sz="2800"/>
          </a:p>
          <a:p>
            <a:r>
              <a:rPr lang="en-US" altLang="en-US" sz="2800"/>
              <a:t>Mean sea level surface or geoid is approximated by an ellipsoid to define a horizontal earth </a:t>
            </a:r>
            <a:r>
              <a:rPr lang="en-US" altLang="en-US" sz="2800">
                <a:solidFill>
                  <a:srgbClr val="FF3300"/>
                </a:solidFill>
              </a:rPr>
              <a:t>datum</a:t>
            </a:r>
            <a:r>
              <a:rPr lang="en-US" altLang="en-US" sz="2800"/>
              <a:t> which gives (</a:t>
            </a:r>
            <a:r>
              <a:rPr lang="en-US" altLang="en-US" sz="2800">
                <a:latin typeface="Symbol" panose="05050102010706020507" pitchFamily="18" charset="2"/>
              </a:rPr>
              <a:t>f, l) </a:t>
            </a:r>
            <a:r>
              <a:rPr lang="en-US" altLang="en-US" sz="2800"/>
              <a:t>and a vertical datum which gives distance above the geoid (z)</a:t>
            </a:r>
          </a:p>
          <a:p>
            <a:endParaRPr lang="en-US" altLang="en-US"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1143000"/>
          </a:xfrm>
        </p:spPr>
        <p:txBody>
          <a:bodyPr/>
          <a:lstStyle/>
          <a:p>
            <a:r>
              <a:rPr lang="en-US" altLang="en-US"/>
              <a:t>How about this?</a:t>
            </a:r>
          </a:p>
        </p:txBody>
      </p:sp>
      <p:pic>
        <p:nvPicPr>
          <p:cNvPr id="60420" name="Picture 4" descr="pete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086600" cy="4391025"/>
          </a:xfrm>
          <a:prstGeom prst="rect">
            <a:avLst/>
          </a:prstGeom>
          <a:noFill/>
          <a:extLst>
            <a:ext uri="{909E8E84-426E-40DD-AFC4-6F175D3DCCD1}">
              <a14:hiddenFill xmlns:a14="http://schemas.microsoft.com/office/drawing/2010/main">
                <a:solidFill>
                  <a:srgbClr val="FFFFFF"/>
                </a:solidFill>
              </a14:hiddenFill>
            </a:ext>
          </a:extLst>
        </p:spPr>
      </p:pic>
      <p:sp>
        <p:nvSpPr>
          <p:cNvPr id="60421" name="Text Box 5"/>
          <p:cNvSpPr txBox="1">
            <a:spLocks noChangeArrowheads="1"/>
          </p:cNvSpPr>
          <p:nvPr/>
        </p:nvSpPr>
        <p:spPr bwMode="auto">
          <a:xfrm>
            <a:off x="1295400" y="5562600"/>
            <a:ext cx="668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Infamous Peters projection of 1974 -  Equal Area, True Direction</a:t>
            </a:r>
          </a:p>
        </p:txBody>
      </p:sp>
      <p:sp>
        <p:nvSpPr>
          <p:cNvPr id="60422" name="Text Box 6"/>
          <p:cNvSpPr txBox="1">
            <a:spLocks noChangeArrowheads="1"/>
          </p:cNvSpPr>
          <p:nvPr/>
        </p:nvSpPr>
        <p:spPr bwMode="auto">
          <a:xfrm>
            <a:off x="1981200" y="6019800"/>
            <a:ext cx="521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Shape (conformality) and Distance Not Preserved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Summary Concepts (Cont.)</a:t>
            </a:r>
          </a:p>
        </p:txBody>
      </p:sp>
      <p:sp>
        <p:nvSpPr>
          <p:cNvPr id="44035" name="Rectangle 3"/>
          <p:cNvSpPr>
            <a:spLocks noGrp="1" noChangeArrowheads="1"/>
          </p:cNvSpPr>
          <p:nvPr>
            <p:ph type="body" idx="1"/>
          </p:nvPr>
        </p:nvSpPr>
        <p:spPr/>
        <p:txBody>
          <a:bodyPr/>
          <a:lstStyle/>
          <a:p>
            <a:r>
              <a:rPr lang="en-US" altLang="en-US" sz="2800"/>
              <a:t>To prepare a map, the earth is first reduced to a </a:t>
            </a:r>
            <a:r>
              <a:rPr lang="en-US" altLang="en-US" sz="2800">
                <a:solidFill>
                  <a:srgbClr val="FF3300"/>
                </a:solidFill>
              </a:rPr>
              <a:t>globe</a:t>
            </a:r>
            <a:r>
              <a:rPr lang="en-US" altLang="en-US" sz="2800"/>
              <a:t> and then </a:t>
            </a:r>
            <a:r>
              <a:rPr lang="en-US" altLang="en-US" sz="2800">
                <a:solidFill>
                  <a:srgbClr val="FF3300"/>
                </a:solidFill>
              </a:rPr>
              <a:t>projected</a:t>
            </a:r>
            <a:r>
              <a:rPr lang="en-US" altLang="en-US" sz="2800"/>
              <a:t> onto a flat surface</a:t>
            </a:r>
          </a:p>
          <a:p>
            <a:r>
              <a:rPr lang="en-US" altLang="en-US" sz="2800"/>
              <a:t>Three basic types of map projections: </a:t>
            </a:r>
          </a:p>
          <a:p>
            <a:pPr lvl="1"/>
            <a:r>
              <a:rPr lang="en-US" altLang="en-US" sz="2400"/>
              <a:t>conic </a:t>
            </a:r>
          </a:p>
          <a:p>
            <a:pPr lvl="1"/>
            <a:r>
              <a:rPr lang="en-US" altLang="en-US" sz="2400"/>
              <a:t>cylindrical</a:t>
            </a:r>
          </a:p>
          <a:p>
            <a:pPr lvl="1"/>
            <a:r>
              <a:rPr lang="en-US" altLang="en-US" sz="2400"/>
              <a:t>Planar/azimuthal</a:t>
            </a:r>
          </a:p>
          <a:p>
            <a:r>
              <a:rPr lang="en-US" altLang="en-US" sz="2800"/>
              <a:t>A particular projection is defined by a </a:t>
            </a:r>
            <a:r>
              <a:rPr lang="en-US" altLang="en-US" sz="2800">
                <a:solidFill>
                  <a:srgbClr val="FF3300"/>
                </a:solidFill>
              </a:rPr>
              <a:t>datum</a:t>
            </a:r>
            <a:r>
              <a:rPr lang="en-US" altLang="en-US" sz="2800"/>
              <a:t>,  a projection </a:t>
            </a:r>
            <a:r>
              <a:rPr lang="en-US" altLang="en-US" sz="2800">
                <a:solidFill>
                  <a:srgbClr val="FF3300"/>
                </a:solidFill>
              </a:rPr>
              <a:t>type</a:t>
            </a:r>
            <a:r>
              <a:rPr lang="en-US" altLang="en-US" sz="2800"/>
              <a:t> and a set of projection </a:t>
            </a:r>
            <a:r>
              <a:rPr lang="en-US" altLang="en-US" sz="2800">
                <a:solidFill>
                  <a:srgbClr val="FF3300"/>
                </a:solidFill>
              </a:rPr>
              <a:t>parameters</a:t>
            </a:r>
            <a:endParaRPr lang="en-US" altLang="en-US" sz="2800"/>
          </a:p>
          <a:p>
            <a:endParaRPr lang="en-US" altLang="en-US" sz="2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Summary Concepts (Cont.)</a:t>
            </a:r>
          </a:p>
        </p:txBody>
      </p:sp>
      <p:sp>
        <p:nvSpPr>
          <p:cNvPr id="45059" name="Rectangle 3"/>
          <p:cNvSpPr>
            <a:spLocks noGrp="1" noChangeArrowheads="1"/>
          </p:cNvSpPr>
          <p:nvPr>
            <p:ph type="body" idx="1"/>
          </p:nvPr>
        </p:nvSpPr>
        <p:spPr/>
        <p:txBody>
          <a:bodyPr/>
          <a:lstStyle/>
          <a:p>
            <a:pPr>
              <a:lnSpc>
                <a:spcPct val="90000"/>
              </a:lnSpc>
            </a:pPr>
            <a:r>
              <a:rPr lang="en-US" altLang="en-US" sz="2800">
                <a:solidFill>
                  <a:srgbClr val="FF3300"/>
                </a:solidFill>
              </a:rPr>
              <a:t>Standard coordinate systems</a:t>
            </a:r>
            <a:r>
              <a:rPr lang="en-US" altLang="en-US" sz="2800"/>
              <a:t> use particular projections over zones of the earth’s surface</a:t>
            </a:r>
          </a:p>
          <a:p>
            <a:pPr>
              <a:lnSpc>
                <a:spcPct val="90000"/>
              </a:lnSpc>
            </a:pPr>
            <a:r>
              <a:rPr lang="en-US" altLang="en-US" sz="2800"/>
              <a:t>Types of standard coordinate systems: </a:t>
            </a:r>
          </a:p>
          <a:p>
            <a:pPr lvl="1">
              <a:lnSpc>
                <a:spcPct val="90000"/>
              </a:lnSpc>
            </a:pPr>
            <a:r>
              <a:rPr lang="en-US" altLang="en-US" sz="2400">
                <a:solidFill>
                  <a:srgbClr val="FF3300"/>
                </a:solidFill>
              </a:rPr>
              <a:t>UTM</a:t>
            </a:r>
          </a:p>
          <a:p>
            <a:pPr lvl="1">
              <a:lnSpc>
                <a:spcPct val="90000"/>
              </a:lnSpc>
            </a:pPr>
            <a:r>
              <a:rPr lang="en-US" altLang="en-US" sz="2400">
                <a:solidFill>
                  <a:srgbClr val="FF3300"/>
                </a:solidFill>
              </a:rPr>
              <a:t>State Plane</a:t>
            </a:r>
          </a:p>
          <a:p>
            <a:pPr lvl="1">
              <a:lnSpc>
                <a:spcPct val="90000"/>
              </a:lnSpc>
            </a:pPr>
            <a:r>
              <a:rPr lang="en-US" altLang="en-US" sz="2400">
                <a:solidFill>
                  <a:srgbClr val="FF3300"/>
                </a:solidFill>
              </a:rPr>
              <a:t>Others too numerous to mention</a:t>
            </a:r>
          </a:p>
          <a:p>
            <a:pPr>
              <a:lnSpc>
                <a:spcPct val="90000"/>
              </a:lnSpc>
            </a:pPr>
            <a:r>
              <a:rPr lang="en-US" altLang="en-US" sz="2800"/>
              <a:t>Do not confuse the coordinate system of a set of datum for its projection</a:t>
            </a:r>
          </a:p>
          <a:p>
            <a:pPr lvl="1">
              <a:lnSpc>
                <a:spcPct val="90000"/>
              </a:lnSpc>
            </a:pPr>
            <a:r>
              <a:rPr lang="en-US" altLang="en-US" sz="2400"/>
              <a:t> Example:  A shapefile that uses the Texas State Plane Coordinate System is in the Lambert Conformal Conic Projection</a:t>
            </a:r>
          </a:p>
          <a:p>
            <a:pPr lvl="1">
              <a:lnSpc>
                <a:spcPct val="90000"/>
              </a:lnSpc>
              <a:buFontTx/>
              <a:buNone/>
            </a:pPr>
            <a:endParaRPr lang="en-US" altLang="en-US" sz="2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dirty="0" smtClean="0"/>
              <a:t>Interrupted projections to maintain equal-area and be relatively conformal</a:t>
            </a:r>
            <a:endParaRPr lang="en-US" sz="4000" dirty="0"/>
          </a:p>
        </p:txBody>
      </p:sp>
      <p:pic>
        <p:nvPicPr>
          <p:cNvPr id="4" name="Content Placeholder 3"/>
          <p:cNvPicPr>
            <a:picLocks noGrp="1" noChangeAspect="1"/>
          </p:cNvPicPr>
          <p:nvPr>
            <p:ph idx="1"/>
          </p:nvPr>
        </p:nvPicPr>
        <p:blipFill>
          <a:blip r:embed="rId2"/>
          <a:stretch>
            <a:fillRect/>
          </a:stretch>
        </p:blipFill>
        <p:spPr>
          <a:xfrm>
            <a:off x="0" y="1295399"/>
            <a:ext cx="9144000" cy="4667251"/>
          </a:xfrm>
          <a:prstGeom prst="rect">
            <a:avLst/>
          </a:prstGeom>
        </p:spPr>
      </p:pic>
      <p:sp>
        <p:nvSpPr>
          <p:cNvPr id="5" name="TextBox 4"/>
          <p:cNvSpPr txBox="1"/>
          <p:nvPr/>
        </p:nvSpPr>
        <p:spPr>
          <a:xfrm>
            <a:off x="457200" y="5962650"/>
            <a:ext cx="8686800" cy="369332"/>
          </a:xfrm>
          <a:prstGeom prst="rect">
            <a:avLst/>
          </a:prstGeom>
          <a:noFill/>
        </p:spPr>
        <p:txBody>
          <a:bodyPr wrap="square" rtlCol="0">
            <a:spAutoFit/>
          </a:bodyPr>
          <a:lstStyle/>
          <a:p>
            <a:r>
              <a:rPr lang="en-US" dirty="0" smtClean="0"/>
              <a:t>Good for studying land areas, but not very good for ocean studies. </a:t>
            </a:r>
          </a:p>
        </p:txBody>
      </p:sp>
    </p:spTree>
    <p:extLst>
      <p:ext uri="{BB962C8B-B14F-4D97-AF65-F5344CB8AC3E}">
        <p14:creationId xmlns:p14="http://schemas.microsoft.com/office/powerpoint/2010/main" val="4260223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t>What you get if you don’t interrupt</a:t>
            </a:r>
            <a:endParaRPr lang="en-US" dirty="0"/>
          </a:p>
        </p:txBody>
      </p:sp>
      <p:pic>
        <p:nvPicPr>
          <p:cNvPr id="4" name="Content Placeholder 3"/>
          <p:cNvPicPr>
            <a:picLocks noGrp="1" noChangeAspect="1"/>
          </p:cNvPicPr>
          <p:nvPr>
            <p:ph idx="1"/>
          </p:nvPr>
        </p:nvPicPr>
        <p:blipFill>
          <a:blip r:embed="rId2"/>
          <a:stretch>
            <a:fillRect/>
          </a:stretch>
        </p:blipFill>
        <p:spPr>
          <a:xfrm>
            <a:off x="-3629" y="1417638"/>
            <a:ext cx="9144000" cy="4004110"/>
          </a:xfrm>
          <a:prstGeom prst="rect">
            <a:avLst/>
          </a:prstGeom>
        </p:spPr>
      </p:pic>
      <p:sp>
        <p:nvSpPr>
          <p:cNvPr id="5" name="TextBox 4"/>
          <p:cNvSpPr txBox="1"/>
          <p:nvPr/>
        </p:nvSpPr>
        <p:spPr>
          <a:xfrm>
            <a:off x="228600" y="5715000"/>
            <a:ext cx="8610600" cy="646331"/>
          </a:xfrm>
          <a:prstGeom prst="rect">
            <a:avLst/>
          </a:prstGeom>
          <a:noFill/>
        </p:spPr>
        <p:txBody>
          <a:bodyPr wrap="square" rtlCol="0">
            <a:spAutoFit/>
          </a:bodyPr>
          <a:lstStyle/>
          <a:p>
            <a:r>
              <a:rPr lang="en-US" dirty="0" smtClean="0"/>
              <a:t>Areas may be equal (proper proportions); however, shapes are greatly distorted the farther one gets from the center of the projection</a:t>
            </a:r>
            <a:endParaRPr lang="en-US" dirty="0"/>
          </a:p>
        </p:txBody>
      </p:sp>
    </p:spTree>
    <p:extLst>
      <p:ext uri="{BB962C8B-B14F-4D97-AF65-F5344CB8AC3E}">
        <p14:creationId xmlns:p14="http://schemas.microsoft.com/office/powerpoint/2010/main" val="2629830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43000"/>
          </a:xfrm>
        </p:spPr>
        <p:txBody>
          <a:bodyPr/>
          <a:lstStyle/>
          <a:p>
            <a:r>
              <a:rPr lang="en-US" dirty="0" smtClean="0"/>
              <a:t>Adapted to Keep Oceans together </a:t>
            </a:r>
            <a:endParaRPr lang="en-US" dirty="0"/>
          </a:p>
        </p:txBody>
      </p:sp>
      <p:pic>
        <p:nvPicPr>
          <p:cNvPr id="4" name="Content Placeholder 3"/>
          <p:cNvPicPr>
            <a:picLocks noGrp="1" noChangeAspect="1"/>
          </p:cNvPicPr>
          <p:nvPr>
            <p:ph idx="1"/>
          </p:nvPr>
        </p:nvPicPr>
        <p:blipFill>
          <a:blip r:embed="rId2"/>
          <a:stretch>
            <a:fillRect/>
          </a:stretch>
        </p:blipFill>
        <p:spPr>
          <a:xfrm>
            <a:off x="76200" y="1447800"/>
            <a:ext cx="9144000" cy="4000501"/>
          </a:xfrm>
          <a:prstGeom prst="rect">
            <a:avLst/>
          </a:prstGeom>
        </p:spPr>
      </p:pic>
    </p:spTree>
    <p:extLst>
      <p:ext uri="{BB962C8B-B14F-4D97-AF65-F5344CB8AC3E}">
        <p14:creationId xmlns:p14="http://schemas.microsoft.com/office/powerpoint/2010/main" val="5986640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7886700" cy="2852737"/>
          </a:xfrm>
        </p:spPr>
        <p:txBody>
          <a:bodyPr/>
          <a:lstStyle/>
          <a:p>
            <a:r>
              <a:rPr lang="en-US" dirty="0" smtClean="0"/>
              <a:t>Unusual Special Purpose Projections</a:t>
            </a:r>
            <a:endParaRPr lang="en-US" dirty="0"/>
          </a:p>
        </p:txBody>
      </p:sp>
      <p:pic>
        <p:nvPicPr>
          <p:cNvPr id="4" name="Picture 3"/>
          <p:cNvPicPr>
            <a:picLocks noChangeAspect="1"/>
          </p:cNvPicPr>
          <p:nvPr/>
        </p:nvPicPr>
        <p:blipFill>
          <a:blip r:embed="rId2"/>
          <a:stretch>
            <a:fillRect/>
          </a:stretch>
        </p:blipFill>
        <p:spPr>
          <a:xfrm>
            <a:off x="2590800" y="152400"/>
            <a:ext cx="3886200" cy="3886200"/>
          </a:xfrm>
          <a:prstGeom prst="rect">
            <a:avLst/>
          </a:prstGeom>
        </p:spPr>
      </p:pic>
    </p:spTree>
    <p:extLst>
      <p:ext uri="{BB962C8B-B14F-4D97-AF65-F5344CB8AC3E}">
        <p14:creationId xmlns:p14="http://schemas.microsoft.com/office/powerpoint/2010/main" val="2599426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Cylindrical equal-area projection with oblique orientation</a:t>
            </a:r>
            <a:endParaRPr lang="en-US" dirty="0"/>
          </a:p>
        </p:txBody>
      </p:sp>
      <p:pic>
        <p:nvPicPr>
          <p:cNvPr id="4" name="Content Placeholder 3"/>
          <p:cNvPicPr>
            <a:picLocks noGrp="1" noChangeAspect="1"/>
          </p:cNvPicPr>
          <p:nvPr>
            <p:ph idx="1"/>
          </p:nvPr>
        </p:nvPicPr>
        <p:blipFill>
          <a:blip r:embed="rId2"/>
          <a:stretch>
            <a:fillRect/>
          </a:stretch>
        </p:blipFill>
        <p:spPr>
          <a:xfrm>
            <a:off x="0" y="1916115"/>
            <a:ext cx="9144000" cy="3894132"/>
          </a:xfrm>
          <a:prstGeom prst="rect">
            <a:avLst/>
          </a:prstGeom>
        </p:spPr>
      </p:pic>
    </p:spTree>
    <p:extLst>
      <p:ext uri="{BB962C8B-B14F-4D97-AF65-F5344CB8AC3E}">
        <p14:creationId xmlns:p14="http://schemas.microsoft.com/office/powerpoint/2010/main" val="775812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661282"/>
            <a:ext cx="9144000" cy="4403798"/>
          </a:xfrm>
          <a:prstGeom prst="rect">
            <a:avLst/>
          </a:prstGeom>
        </p:spPr>
      </p:pic>
    </p:spTree>
    <p:extLst>
      <p:ext uri="{BB962C8B-B14F-4D97-AF65-F5344CB8AC3E}">
        <p14:creationId xmlns:p14="http://schemas.microsoft.com/office/powerpoint/2010/main" val="2472505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 y="2913234"/>
            <a:ext cx="8229600" cy="3944766"/>
          </a:xfrm>
          <a:prstGeom prst="rect">
            <a:avLst/>
          </a:prstGeom>
        </p:spPr>
      </p:pic>
      <p:pic>
        <p:nvPicPr>
          <p:cNvPr id="5" name="Picture 4"/>
          <p:cNvPicPr>
            <a:picLocks noChangeAspect="1"/>
          </p:cNvPicPr>
          <p:nvPr/>
        </p:nvPicPr>
        <p:blipFill>
          <a:blip r:embed="rId3"/>
          <a:stretch>
            <a:fillRect/>
          </a:stretch>
        </p:blipFill>
        <p:spPr>
          <a:xfrm>
            <a:off x="0" y="0"/>
            <a:ext cx="9144000" cy="2871537"/>
          </a:xfrm>
          <a:prstGeom prst="rect">
            <a:avLst/>
          </a:prstGeom>
        </p:spPr>
      </p:pic>
    </p:spTree>
    <p:extLst>
      <p:ext uri="{BB962C8B-B14F-4D97-AF65-F5344CB8AC3E}">
        <p14:creationId xmlns:p14="http://schemas.microsoft.com/office/powerpoint/2010/main" val="27426139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96248" y="0"/>
            <a:ext cx="7351504" cy="6858000"/>
          </a:xfrm>
          <a:prstGeom prst="rect">
            <a:avLst/>
          </a:prstGeom>
        </p:spPr>
      </p:pic>
    </p:spTree>
    <p:extLst>
      <p:ext uri="{BB962C8B-B14F-4D97-AF65-F5344CB8AC3E}">
        <p14:creationId xmlns:p14="http://schemas.microsoft.com/office/powerpoint/2010/main" val="364164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Answer	</a:t>
            </a:r>
            <a:r>
              <a:rPr lang="en-US" altLang="en-US">
                <a:sym typeface="Wingdings" panose="05000000000000000000" pitchFamily="2" charset="2"/>
              </a:rPr>
              <a:t>  It depends</a:t>
            </a:r>
            <a:endParaRPr lang="en-US" altLang="en-US"/>
          </a:p>
        </p:txBody>
      </p:sp>
      <p:sp>
        <p:nvSpPr>
          <p:cNvPr id="64515" name="Rectangle 3"/>
          <p:cNvSpPr>
            <a:spLocks noGrp="1" noChangeArrowheads="1"/>
          </p:cNvSpPr>
          <p:nvPr>
            <p:ph type="body" idx="1"/>
          </p:nvPr>
        </p:nvSpPr>
        <p:spPr/>
        <p:txBody>
          <a:bodyPr/>
          <a:lstStyle/>
          <a:p>
            <a:pPr>
              <a:lnSpc>
                <a:spcPct val="80000"/>
              </a:lnSpc>
            </a:pPr>
            <a:r>
              <a:rPr lang="en-US" altLang="en-US" sz="2400"/>
              <a:t>A “good” map is one that is being successfully used for its intended purpose and was created in a precise and accurate  manner </a:t>
            </a:r>
          </a:p>
          <a:p>
            <a:pPr>
              <a:lnSpc>
                <a:spcPct val="80000"/>
              </a:lnSpc>
            </a:pPr>
            <a:r>
              <a:rPr lang="en-US" altLang="en-US" sz="2400"/>
              <a:t>Always a trade-off in errors</a:t>
            </a:r>
          </a:p>
          <a:p>
            <a:pPr lvl="1">
              <a:lnSpc>
                <a:spcPct val="80000"/>
              </a:lnSpc>
            </a:pPr>
            <a:r>
              <a:rPr lang="en-US" altLang="en-US" sz="2000"/>
              <a:t>Shape (Conformal)</a:t>
            </a:r>
          </a:p>
          <a:p>
            <a:pPr lvl="1">
              <a:lnSpc>
                <a:spcPct val="80000"/>
              </a:lnSpc>
            </a:pPr>
            <a:r>
              <a:rPr lang="en-US" altLang="en-US" sz="2000"/>
              <a:t>Distance</a:t>
            </a:r>
          </a:p>
          <a:p>
            <a:pPr lvl="1">
              <a:lnSpc>
                <a:spcPct val="80000"/>
              </a:lnSpc>
            </a:pPr>
            <a:r>
              <a:rPr lang="en-US" altLang="en-US" sz="2000"/>
              <a:t>Area</a:t>
            </a:r>
          </a:p>
          <a:p>
            <a:pPr lvl="1">
              <a:lnSpc>
                <a:spcPct val="80000"/>
              </a:lnSpc>
            </a:pPr>
            <a:r>
              <a:rPr lang="en-US" altLang="en-US" sz="2000"/>
              <a:t>Direction (Local angles)</a:t>
            </a:r>
          </a:p>
          <a:p>
            <a:pPr>
              <a:lnSpc>
                <a:spcPct val="80000"/>
              </a:lnSpc>
            </a:pPr>
            <a:r>
              <a:rPr lang="en-US" altLang="en-US" sz="2400"/>
              <a:t>Can only keep one or two of these accurate</a:t>
            </a:r>
          </a:p>
          <a:p>
            <a:pPr>
              <a:lnSpc>
                <a:spcPct val="80000"/>
              </a:lnSpc>
            </a:pPr>
            <a:r>
              <a:rPr lang="en-US" altLang="en-US" sz="2400"/>
              <a:t>OR compromise between all four</a:t>
            </a:r>
          </a:p>
          <a:p>
            <a:pPr>
              <a:lnSpc>
                <a:spcPct val="80000"/>
              </a:lnSpc>
            </a:pPr>
            <a:r>
              <a:rPr lang="en-US" altLang="en-US" sz="2400"/>
              <a:t>Errors may not be significant for small study areas but they do exist</a:t>
            </a:r>
          </a:p>
          <a:p>
            <a:pPr lvl="2">
              <a:lnSpc>
                <a:spcPct val="80000"/>
              </a:lnSpc>
              <a:buFontTx/>
              <a:buNone/>
            </a:pPr>
            <a:r>
              <a:rPr lang="en-US" altLang="en-US" sz="180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lstStyle/>
          <a:p>
            <a:r>
              <a:rPr lang="en-US" sz="2000" dirty="0" smtClean="0"/>
              <a:t>Peters is an equal-area projection which became the centerpiece of a controversy surrounding the political implications of map design</a:t>
            </a:r>
            <a:endParaRPr lang="en-US" sz="2000" dirty="0"/>
          </a:p>
        </p:txBody>
      </p:sp>
      <p:pic>
        <p:nvPicPr>
          <p:cNvPr id="4" name="Content Placeholder 3"/>
          <p:cNvPicPr>
            <a:picLocks noGrp="1" noChangeAspect="1"/>
          </p:cNvPicPr>
          <p:nvPr>
            <p:ph idx="1"/>
          </p:nvPr>
        </p:nvPicPr>
        <p:blipFill>
          <a:blip r:embed="rId2"/>
          <a:stretch>
            <a:fillRect/>
          </a:stretch>
        </p:blipFill>
        <p:spPr>
          <a:xfrm>
            <a:off x="0" y="1081314"/>
            <a:ext cx="9144000" cy="5776686"/>
          </a:xfrm>
          <a:prstGeom prst="rect">
            <a:avLst/>
          </a:prstGeom>
        </p:spPr>
      </p:pic>
    </p:spTree>
    <p:extLst>
      <p:ext uri="{BB962C8B-B14F-4D97-AF65-F5344CB8AC3E}">
        <p14:creationId xmlns:p14="http://schemas.microsoft.com/office/powerpoint/2010/main" val="3126776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Hammer-</a:t>
            </a:r>
            <a:r>
              <a:rPr lang="en-US" dirty="0" err="1" smtClean="0"/>
              <a:t>Aitoff</a:t>
            </a:r>
            <a:r>
              <a:rPr lang="en-US" dirty="0" smtClean="0"/>
              <a:t> Projection</a:t>
            </a:r>
            <a:endParaRPr lang="en-US" dirty="0"/>
          </a:p>
        </p:txBody>
      </p:sp>
      <p:pic>
        <p:nvPicPr>
          <p:cNvPr id="4" name="Content Placeholder 3"/>
          <p:cNvPicPr>
            <a:picLocks noGrp="1" noChangeAspect="1"/>
          </p:cNvPicPr>
          <p:nvPr>
            <p:ph idx="1"/>
          </p:nvPr>
        </p:nvPicPr>
        <p:blipFill>
          <a:blip r:embed="rId2"/>
          <a:stretch>
            <a:fillRect/>
          </a:stretch>
        </p:blipFill>
        <p:spPr>
          <a:xfrm>
            <a:off x="0" y="1435781"/>
            <a:ext cx="9144000" cy="4686300"/>
          </a:xfrm>
          <a:prstGeom prst="rect">
            <a:avLst/>
          </a:prstGeom>
        </p:spPr>
      </p:pic>
    </p:spTree>
    <p:extLst>
      <p:ext uri="{BB962C8B-B14F-4D97-AF65-F5344CB8AC3E}">
        <p14:creationId xmlns:p14="http://schemas.microsoft.com/office/powerpoint/2010/main" val="468933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52400"/>
            <a:ext cx="9144000" cy="6456066"/>
          </a:xfrm>
          <a:prstGeom prst="rect">
            <a:avLst/>
          </a:prstGeom>
        </p:spPr>
      </p:pic>
    </p:spTree>
    <p:extLst>
      <p:ext uri="{BB962C8B-B14F-4D97-AF65-F5344CB8AC3E}">
        <p14:creationId xmlns:p14="http://schemas.microsoft.com/office/powerpoint/2010/main" val="35361110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81"/>
            <a:ext cx="9144000" cy="1143000"/>
          </a:xfrm>
        </p:spPr>
        <p:txBody>
          <a:bodyPr/>
          <a:lstStyle/>
          <a:p>
            <a:r>
              <a:rPr lang="en-US" sz="3600" dirty="0" smtClean="0"/>
              <a:t>This orientation is used in Australian geography textbooks (probably N.Z. too)</a:t>
            </a:r>
            <a:endParaRPr lang="en-US" sz="3600" dirty="0"/>
          </a:p>
        </p:txBody>
      </p:sp>
      <p:pic>
        <p:nvPicPr>
          <p:cNvPr id="4" name="Content Placeholder 3"/>
          <p:cNvPicPr>
            <a:picLocks noGrp="1" noChangeAspect="1"/>
          </p:cNvPicPr>
          <p:nvPr>
            <p:ph idx="1"/>
          </p:nvPr>
        </p:nvPicPr>
        <p:blipFill>
          <a:blip r:embed="rId2"/>
          <a:stretch>
            <a:fillRect/>
          </a:stretch>
        </p:blipFill>
        <p:spPr>
          <a:xfrm>
            <a:off x="0" y="1201231"/>
            <a:ext cx="9144000" cy="5656769"/>
          </a:xfrm>
          <a:prstGeom prst="rect">
            <a:avLst/>
          </a:prstGeom>
        </p:spPr>
      </p:pic>
    </p:spTree>
    <p:extLst>
      <p:ext uri="{BB962C8B-B14F-4D97-AF65-F5344CB8AC3E}">
        <p14:creationId xmlns:p14="http://schemas.microsoft.com/office/powerpoint/2010/main" val="12962623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0141" y="0"/>
            <a:ext cx="7583717" cy="3033487"/>
          </a:xfrm>
          <a:prstGeom prst="rect">
            <a:avLst/>
          </a:prstGeom>
        </p:spPr>
      </p:pic>
      <p:pic>
        <p:nvPicPr>
          <p:cNvPr id="5" name="Picture 4"/>
          <p:cNvPicPr>
            <a:picLocks noChangeAspect="1"/>
          </p:cNvPicPr>
          <p:nvPr/>
        </p:nvPicPr>
        <p:blipFill>
          <a:blip r:embed="rId3"/>
          <a:stretch>
            <a:fillRect/>
          </a:stretch>
        </p:blipFill>
        <p:spPr>
          <a:xfrm>
            <a:off x="1937631" y="3033487"/>
            <a:ext cx="5301369" cy="3824514"/>
          </a:xfrm>
          <a:prstGeom prst="rect">
            <a:avLst/>
          </a:prstGeom>
        </p:spPr>
      </p:pic>
    </p:spTree>
    <p:extLst>
      <p:ext uri="{BB962C8B-B14F-4D97-AF65-F5344CB8AC3E}">
        <p14:creationId xmlns:p14="http://schemas.microsoft.com/office/powerpoint/2010/main" val="3708405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600" dirty="0" smtClean="0"/>
              <a:t>This is only a sample – the variety is almost endless</a:t>
            </a:r>
            <a:endParaRPr lang="en-US" sz="3600" dirty="0"/>
          </a:p>
        </p:txBody>
      </p:sp>
      <p:sp>
        <p:nvSpPr>
          <p:cNvPr id="3" name="Content Placeholder 2"/>
          <p:cNvSpPr>
            <a:spLocks noGrp="1"/>
          </p:cNvSpPr>
          <p:nvPr>
            <p:ph idx="1"/>
          </p:nvPr>
        </p:nvSpPr>
        <p:spPr>
          <a:xfrm>
            <a:off x="304800" y="1322882"/>
            <a:ext cx="8610600" cy="5536367"/>
          </a:xfrm>
        </p:spPr>
        <p:txBody>
          <a:bodyPr/>
          <a:lstStyle/>
          <a:p>
            <a:pPr marL="0" indent="0">
              <a:buNone/>
            </a:pPr>
            <a:r>
              <a:rPr lang="en-US" sz="2800" dirty="0" smtClean="0"/>
              <a:t>The cartographer (map maker) will, one hopes, make choices carefully to truthfully communicate graphic information about the earth and  parts. Unfortunately some people or groups want to push a particular agenda rather than truthfully inform people. Example: The Soviet Union was about 2.5 times larger than the U.S.A. (a fact). However, some overly militant Americans would show the countries on a Mercator projection and the Soviet Union would look 3.5 to 4 times bigger than the U.S. – their purpose was to scare people into supporting greater defense spending during the Cold War. </a:t>
            </a:r>
            <a:r>
              <a:rPr lang="en-US" sz="2800" b="1" dirty="0" smtClean="0">
                <a:solidFill>
                  <a:srgbClr val="FF0000"/>
                </a:solidFill>
              </a:rPr>
              <a:t>See the next slide.</a:t>
            </a:r>
            <a:endParaRPr lang="en-US" sz="2800" b="1" dirty="0">
              <a:solidFill>
                <a:srgbClr val="FF0000"/>
              </a:solidFill>
            </a:endParaRPr>
          </a:p>
        </p:txBody>
      </p:sp>
    </p:spTree>
    <p:extLst>
      <p:ext uri="{BB962C8B-B14F-4D97-AF65-F5344CB8AC3E}">
        <p14:creationId xmlns:p14="http://schemas.microsoft.com/office/powerpoint/2010/main" val="169476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3543"/>
            <a:ext cx="6092343" cy="36249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998" y="3581401"/>
            <a:ext cx="6420602" cy="3258456"/>
          </a:xfrm>
          <a:prstGeom prst="rect">
            <a:avLst/>
          </a:prstGeom>
        </p:spPr>
      </p:pic>
      <p:sp>
        <p:nvSpPr>
          <p:cNvPr id="6" name="TextBox 5"/>
          <p:cNvSpPr txBox="1"/>
          <p:nvPr/>
        </p:nvSpPr>
        <p:spPr>
          <a:xfrm>
            <a:off x="1364498" y="2209800"/>
            <a:ext cx="2667000" cy="1200329"/>
          </a:xfrm>
          <a:prstGeom prst="rect">
            <a:avLst/>
          </a:prstGeom>
          <a:solidFill>
            <a:schemeClr val="accent1"/>
          </a:solidFill>
        </p:spPr>
        <p:txBody>
          <a:bodyPr wrap="square" rtlCol="0">
            <a:spAutoFit/>
          </a:bodyPr>
          <a:lstStyle/>
          <a:p>
            <a:r>
              <a:rPr lang="en-US" dirty="0" smtClean="0"/>
              <a:t>Mercator Projection – conformal but distorts area, particularly at high latitudes.</a:t>
            </a:r>
            <a:endParaRPr lang="en-US" dirty="0"/>
          </a:p>
        </p:txBody>
      </p:sp>
      <p:sp>
        <p:nvSpPr>
          <p:cNvPr id="8" name="TextBox 7"/>
          <p:cNvSpPr txBox="1"/>
          <p:nvPr/>
        </p:nvSpPr>
        <p:spPr>
          <a:xfrm>
            <a:off x="5562600" y="5074645"/>
            <a:ext cx="2743200" cy="1754326"/>
          </a:xfrm>
          <a:prstGeom prst="rect">
            <a:avLst/>
          </a:prstGeom>
          <a:solidFill>
            <a:schemeClr val="bg1"/>
          </a:solidFill>
        </p:spPr>
        <p:txBody>
          <a:bodyPr wrap="square" rtlCol="0">
            <a:spAutoFit/>
          </a:bodyPr>
          <a:lstStyle/>
          <a:p>
            <a:r>
              <a:rPr lang="en-US" dirty="0" smtClean="0"/>
              <a:t>Robinson equal-area projection keeps areas in correct proportion but distorts shape somewhat at high latitudes.</a:t>
            </a:r>
            <a:endParaRPr lang="en-US" dirty="0"/>
          </a:p>
        </p:txBody>
      </p:sp>
    </p:spTree>
    <p:extLst>
      <p:ext uri="{BB962C8B-B14F-4D97-AF65-F5344CB8AC3E}">
        <p14:creationId xmlns:p14="http://schemas.microsoft.com/office/powerpoint/2010/main" val="2139926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75343" y="0"/>
            <a:ext cx="8229600" cy="685800"/>
          </a:xfrm>
        </p:spPr>
        <p:txBody>
          <a:bodyPr/>
          <a:lstStyle/>
          <a:p>
            <a:r>
              <a:rPr lang="en-US" altLang="en-US" dirty="0"/>
              <a:t>What does all this mean???</a:t>
            </a:r>
          </a:p>
        </p:txBody>
      </p:sp>
      <p:sp>
        <p:nvSpPr>
          <p:cNvPr id="54275" name="Rectangle 3"/>
          <p:cNvSpPr>
            <a:spLocks noGrp="1" noChangeArrowheads="1"/>
          </p:cNvSpPr>
          <p:nvPr>
            <p:ph type="body" idx="1"/>
          </p:nvPr>
        </p:nvSpPr>
        <p:spPr>
          <a:xfrm>
            <a:off x="152400" y="914400"/>
            <a:ext cx="8991600" cy="5943600"/>
          </a:xfrm>
        </p:spPr>
        <p:txBody>
          <a:bodyPr/>
          <a:lstStyle/>
          <a:p>
            <a:pPr>
              <a:lnSpc>
                <a:spcPct val="90000"/>
              </a:lnSpc>
            </a:pPr>
            <a:r>
              <a:rPr lang="en-US" altLang="en-US" sz="2400" dirty="0"/>
              <a:t>Careful attention must be paid to the projection, datum and coordinate system for every piece of GIS data used.</a:t>
            </a:r>
          </a:p>
          <a:p>
            <a:pPr>
              <a:lnSpc>
                <a:spcPct val="90000"/>
              </a:lnSpc>
            </a:pPr>
            <a:r>
              <a:rPr lang="en-US" altLang="en-US" sz="2400" dirty="0"/>
              <a:t>Failure to use data from the same system OR change the data (re-project) it to the desired system will result in overlay errors</a:t>
            </a:r>
          </a:p>
          <a:p>
            <a:pPr lvl="1">
              <a:lnSpc>
                <a:spcPct val="90000"/>
              </a:lnSpc>
            </a:pPr>
            <a:r>
              <a:rPr lang="en-US" altLang="en-US" sz="2000" dirty="0"/>
              <a:t>Can range some small to SIGNIFICANT</a:t>
            </a:r>
          </a:p>
          <a:p>
            <a:pPr lvl="1">
              <a:lnSpc>
                <a:spcPct val="90000"/>
              </a:lnSpc>
            </a:pPr>
            <a:r>
              <a:rPr lang="en-US" altLang="en-US" sz="2000" dirty="0"/>
              <a:t>Real danger is when the errors are small (possibly unnoticed)</a:t>
            </a:r>
          </a:p>
          <a:p>
            <a:pPr>
              <a:lnSpc>
                <a:spcPct val="90000"/>
              </a:lnSpc>
            </a:pPr>
            <a:r>
              <a:rPr lang="en-US" altLang="en-US" sz="2400" dirty="0"/>
              <a:t>Shapefiles, images, grids all have this data inherent in their very creation.</a:t>
            </a:r>
          </a:p>
          <a:p>
            <a:pPr lvl="1">
              <a:lnSpc>
                <a:spcPct val="90000"/>
              </a:lnSpc>
            </a:pPr>
            <a:r>
              <a:rPr lang="en-US" altLang="en-US" sz="2000" dirty="0"/>
              <a:t>Usually included in a system of files known as “metadata” or </a:t>
            </a:r>
            <a:r>
              <a:rPr lang="en-US" altLang="en-US" sz="2000" dirty="0" err="1"/>
              <a:t>xxxxxx.PRJ</a:t>
            </a:r>
            <a:r>
              <a:rPr lang="en-US" altLang="en-US" sz="2000" dirty="0"/>
              <a:t> file</a:t>
            </a:r>
            <a:r>
              <a:rPr lang="en-US" altLang="en-US" sz="2000" dirty="0" smtClean="0"/>
              <a:t>.</a:t>
            </a:r>
          </a:p>
          <a:p>
            <a:pPr>
              <a:lnSpc>
                <a:spcPct val="90000"/>
              </a:lnSpc>
            </a:pPr>
            <a:r>
              <a:rPr lang="en-US" altLang="en-US" sz="2400" dirty="0" smtClean="0"/>
              <a:t>Not only must a person select the projection which will most accurately convey the information to the viewer, but attention must also be paid to obtaining data from the same data system so that the computer will properly merge the layers </a:t>
            </a:r>
          </a:p>
          <a:p>
            <a:pPr>
              <a:lnSpc>
                <a:spcPct val="90000"/>
              </a:lnSpc>
            </a:pPr>
            <a:r>
              <a:rPr lang="en-US" altLang="en-US" sz="2400" dirty="0" smtClean="0"/>
              <a:t>Gone are the days of the creatively hand-drawn maps of my youth. The thrill upon successful completion was fantastic, but GIS can be much more precise.</a:t>
            </a:r>
            <a:endParaRPr lang="en-US" alt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458075" cy="4325938"/>
          </a:xfrm>
          <a:prstGeom prst="rect">
            <a:avLst/>
          </a:prstGeom>
          <a:noFill/>
          <a:extLst>
            <a:ext uri="{909E8E84-426E-40DD-AFC4-6F175D3DCCD1}">
              <a14:hiddenFill xmlns:a14="http://schemas.microsoft.com/office/drawing/2010/main">
                <a:solidFill>
                  <a:srgbClr val="FFFFFF"/>
                </a:solidFill>
              </a14:hiddenFill>
            </a:ext>
          </a:extLst>
        </p:spPr>
      </p:pic>
      <p:sp>
        <p:nvSpPr>
          <p:cNvPr id="46086" name="Text Box 6"/>
          <p:cNvSpPr txBox="1">
            <a:spLocks noChangeArrowheads="1"/>
          </p:cNvSpPr>
          <p:nvPr/>
        </p:nvSpPr>
        <p:spPr bwMode="auto">
          <a:xfrm>
            <a:off x="1905000" y="381000"/>
            <a:ext cx="6334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Turned upside down yet??????</a:t>
            </a:r>
          </a:p>
        </p:txBody>
      </p:sp>
      <p:sp>
        <p:nvSpPr>
          <p:cNvPr id="46088" name="Text Box 8"/>
          <p:cNvSpPr txBox="1">
            <a:spLocks noChangeArrowheads="1"/>
          </p:cNvSpPr>
          <p:nvPr/>
        </p:nvSpPr>
        <p:spPr bwMode="auto">
          <a:xfrm>
            <a:off x="0" y="59578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Excellent website: </a:t>
            </a:r>
            <a:r>
              <a:rPr lang="en-US" altLang="en-US">
                <a:hlinkClick r:id="rId3"/>
              </a:rPr>
              <a:t>http://erg.usgs.gov/isb/pubs/MapProjections/projections.html</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0" name="Group 4"/>
          <p:cNvGrpSpPr>
            <a:grpSpLocks/>
          </p:cNvGrpSpPr>
          <p:nvPr/>
        </p:nvGrpSpPr>
        <p:grpSpPr bwMode="auto">
          <a:xfrm>
            <a:off x="55563" y="1371600"/>
            <a:ext cx="9144000" cy="5181600"/>
            <a:chOff x="0" y="864"/>
            <a:chExt cx="5760" cy="3264"/>
          </a:xfrm>
        </p:grpSpPr>
        <p:pic>
          <p:nvPicPr>
            <p:cNvPr id="655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4"/>
              <a:ext cx="5760" cy="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2" name="Rectangle 6"/>
            <p:cNvSpPr>
              <a:spLocks noChangeArrowheads="1"/>
            </p:cNvSpPr>
            <p:nvPr/>
          </p:nvSpPr>
          <p:spPr bwMode="auto">
            <a:xfrm>
              <a:off x="82" y="946"/>
              <a:ext cx="5520" cy="31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3" name="Rectangle 7"/>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0"/>
              <a:t>Robinson Projection --  </a:t>
            </a:r>
            <a:br>
              <a:rPr lang="en-US" altLang="en-US" sz="3600" b="0"/>
            </a:br>
            <a:r>
              <a:rPr lang="en-US" altLang="en-US" sz="3600" b="0"/>
              <a:t>a compromise projection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l="11702" t="10637" b="4266"/>
          <a:stretch>
            <a:fillRect/>
          </a:stretch>
        </p:blipFill>
        <p:spPr bwMode="auto">
          <a:xfrm>
            <a:off x="838200" y="228600"/>
            <a:ext cx="7315200"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Text Box 5"/>
          <p:cNvSpPr txBox="1">
            <a:spLocks noChangeArrowheads="1"/>
          </p:cNvSpPr>
          <p:nvPr/>
        </p:nvSpPr>
        <p:spPr bwMode="auto">
          <a:xfrm>
            <a:off x="914400" y="6248400"/>
            <a:ext cx="710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Mercator Maps used as Charts in Navigation (Ships and Planes)</a:t>
            </a:r>
          </a:p>
        </p:txBody>
      </p:sp>
      <p:sp>
        <p:nvSpPr>
          <p:cNvPr id="74758" name="Text Box 6"/>
          <p:cNvSpPr txBox="1">
            <a:spLocks noChangeArrowheads="1"/>
          </p:cNvSpPr>
          <p:nvPr/>
        </p:nvSpPr>
        <p:spPr bwMode="auto">
          <a:xfrm>
            <a:off x="2133600" y="5867400"/>
            <a:ext cx="484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Shortest distance between two points????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Basic Definitions</a:t>
            </a:r>
          </a:p>
        </p:txBody>
      </p:sp>
      <p:sp>
        <p:nvSpPr>
          <p:cNvPr id="3075" name="Rectangle 3"/>
          <p:cNvSpPr>
            <a:spLocks noGrp="1" noChangeArrowheads="1"/>
          </p:cNvSpPr>
          <p:nvPr>
            <p:ph type="body" idx="1"/>
          </p:nvPr>
        </p:nvSpPr>
        <p:spPr/>
        <p:txBody>
          <a:bodyPr/>
          <a:lstStyle/>
          <a:p>
            <a:r>
              <a:rPr lang="en-US" altLang="en-US" sz="2400">
                <a:solidFill>
                  <a:srgbClr val="FF3300"/>
                </a:solidFill>
              </a:rPr>
              <a:t>Geodesy</a:t>
            </a:r>
            <a:r>
              <a:rPr lang="en-US" altLang="en-US" sz="2400"/>
              <a:t> -  The science of determining the size and shape of the earth and the precise location of points on its surface.</a:t>
            </a:r>
            <a:r>
              <a:rPr lang="en-US" altLang="en-US" sz="2800"/>
              <a:t/>
            </a:r>
            <a:br>
              <a:rPr lang="en-US" altLang="en-US" sz="2800"/>
            </a:br>
            <a:endParaRPr lang="en-US" altLang="en-US" sz="2400"/>
          </a:p>
          <a:p>
            <a:r>
              <a:rPr lang="en-US" altLang="en-US" sz="2400">
                <a:solidFill>
                  <a:srgbClr val="FF3300"/>
                </a:solidFill>
              </a:rPr>
              <a:t>Map Projection</a:t>
            </a:r>
            <a:r>
              <a:rPr lang="en-US" altLang="en-US" sz="2400"/>
              <a:t> - the transformation of a curved earth to a flat map.</a:t>
            </a:r>
          </a:p>
          <a:p>
            <a:pPr>
              <a:buFontTx/>
              <a:buNone/>
            </a:pPr>
            <a:endParaRPr lang="en-US" altLang="en-US" sz="2400"/>
          </a:p>
          <a:p>
            <a:r>
              <a:rPr lang="en-US" altLang="en-US" sz="2400">
                <a:solidFill>
                  <a:srgbClr val="FF3300"/>
                </a:solidFill>
              </a:rPr>
              <a:t>Coordinate systems</a:t>
            </a:r>
            <a:r>
              <a:rPr lang="en-US" altLang="en-US" sz="2400"/>
              <a:t> – Any set of numbers, usually in sets of two or three, used to determine location relative to other locations in two or three dimensions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4300</TotalTime>
  <Words>2342</Words>
  <Application>Microsoft Office PowerPoint</Application>
  <PresentationFormat>On-screen Show (4:3)</PresentationFormat>
  <Paragraphs>312</Paragraphs>
  <Slides>68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Default Design</vt:lpstr>
      <vt:lpstr>Document</vt:lpstr>
      <vt:lpstr>PowerPoint Presentation</vt:lpstr>
      <vt:lpstr>PowerPoint Presentation</vt:lpstr>
      <vt:lpstr>Is this a “good” map of the Earth?</vt:lpstr>
      <vt:lpstr>PowerPoint Presentation</vt:lpstr>
      <vt:lpstr>How about this?</vt:lpstr>
      <vt:lpstr>The Answer   It depends</vt:lpstr>
      <vt:lpstr>PowerPoint Presentation</vt:lpstr>
      <vt:lpstr>PowerPoint Presentation</vt:lpstr>
      <vt:lpstr>Basic Definitions</vt:lpstr>
      <vt:lpstr>Types of Coordinate Systems</vt:lpstr>
      <vt:lpstr>Global Cartesian Coordinates (x,y,z)</vt:lpstr>
      <vt:lpstr>Geographic Coordinates (Latitude and Longitude)  (f, l, z)</vt:lpstr>
      <vt:lpstr>Origin of Geographic Coordinates</vt:lpstr>
      <vt:lpstr>Latitude and Longitude</vt:lpstr>
      <vt:lpstr>Latitude and Longitude  in North America</vt:lpstr>
      <vt:lpstr>Length on Meridians and Parallels</vt:lpstr>
      <vt:lpstr>How Do We Define the Shape of the Earth?</vt:lpstr>
      <vt:lpstr>Ellipsoid or Spheroid Rotate an ellipse around an axis</vt:lpstr>
      <vt:lpstr>PowerPoint Presentation</vt:lpstr>
      <vt:lpstr>Horizontal Earth Datums (Making sure we are where we think we are….)</vt:lpstr>
      <vt:lpstr>Representations of the Earth</vt:lpstr>
      <vt:lpstr>Geoid and Ellipsoid</vt:lpstr>
      <vt:lpstr>North American Datum of 1927 (a very common horizontal datum – “old” data)</vt:lpstr>
      <vt:lpstr>North American Datum of 1983 (a very common horizontal datum – “newer” data)</vt:lpstr>
      <vt:lpstr>Vertical Earth Datums</vt:lpstr>
      <vt:lpstr>Map Projection</vt:lpstr>
      <vt:lpstr>Earth to Globe to Map</vt:lpstr>
      <vt:lpstr>Geographic and Projected Coordinates</vt:lpstr>
      <vt:lpstr>Projection onto a Flat Surface (Three Broad Classes by Light Source)</vt:lpstr>
      <vt:lpstr>PowerPoint Presentation</vt:lpstr>
      <vt:lpstr>PowerPoint Presentation</vt:lpstr>
      <vt:lpstr>PowerPoint Presentation</vt:lpstr>
      <vt:lpstr>PowerPoint Presentation</vt:lpstr>
      <vt:lpstr>Types of Projections</vt:lpstr>
      <vt:lpstr>Types of Projections</vt:lpstr>
      <vt:lpstr>Conic Projections (Albers, Lambert)</vt:lpstr>
      <vt:lpstr>Planar or Azimuthal  (Lambert)</vt:lpstr>
      <vt:lpstr>Cylindrical Projections (Mercator)</vt:lpstr>
      <vt:lpstr>Mercator Projections</vt:lpstr>
      <vt:lpstr>Projections Preserve Some  Earth Properties</vt:lpstr>
      <vt:lpstr>Coordinate Systems</vt:lpstr>
      <vt:lpstr>Coordinate System</vt:lpstr>
      <vt:lpstr>Commonly used coordinate systems and associated projections</vt:lpstr>
      <vt:lpstr>Universal Transverse  Mercator Coordinate System</vt:lpstr>
      <vt:lpstr>PowerPoint Presentation</vt:lpstr>
      <vt:lpstr>PowerPoint Presentation</vt:lpstr>
      <vt:lpstr>UTM Zone 14</vt:lpstr>
      <vt:lpstr> Universal Transverse Mercator Projection</vt:lpstr>
      <vt:lpstr>Summary Concepts</vt:lpstr>
      <vt:lpstr>Summary Concepts (Cont.)</vt:lpstr>
      <vt:lpstr>Summary Concepts (Cont.)</vt:lpstr>
      <vt:lpstr>Interrupted projections to maintain equal-area and be relatively conformal</vt:lpstr>
      <vt:lpstr>What you get if you don’t interrupt</vt:lpstr>
      <vt:lpstr>Adapted to Keep Oceans together </vt:lpstr>
      <vt:lpstr>Unusual Special Purpose Projections</vt:lpstr>
      <vt:lpstr>Cylindrical equal-area projection with oblique orientation</vt:lpstr>
      <vt:lpstr>PowerPoint Presentation</vt:lpstr>
      <vt:lpstr>PowerPoint Presentation</vt:lpstr>
      <vt:lpstr>PowerPoint Presentation</vt:lpstr>
      <vt:lpstr>Peters is an equal-area projection which became the centerpiece of a controversy surrounding the political implications of map design</vt:lpstr>
      <vt:lpstr>The Hammer-Aitoff Projection</vt:lpstr>
      <vt:lpstr>PowerPoint Presentation</vt:lpstr>
      <vt:lpstr>This orientation is used in Australian geography textbooks (probably N.Z. too)</vt:lpstr>
      <vt:lpstr>PowerPoint Presentation</vt:lpstr>
      <vt:lpstr>This is only a sample – the variety is almost endless</vt:lpstr>
      <vt:lpstr>Ro</vt:lpstr>
      <vt:lpstr>What does all this mean???</vt:lpstr>
      <vt:lpstr>PowerPoint Presentation</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Geodesy and Map Projections</dc:title>
  <dc:creator>Jude A. Benavides</dc:creator>
  <cp:lastModifiedBy>Naumann, Joseph A.</cp:lastModifiedBy>
  <cp:revision>47</cp:revision>
  <dcterms:created xsi:type="dcterms:W3CDTF">2004-01-28T20:29:42Z</dcterms:created>
  <dcterms:modified xsi:type="dcterms:W3CDTF">2016-03-21T17:43:58Z</dcterms:modified>
</cp:coreProperties>
</file>