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74" r:id="rId3"/>
    <p:sldId id="269" r:id="rId4"/>
    <p:sldId id="270" r:id="rId5"/>
    <p:sldId id="257" r:id="rId6"/>
    <p:sldId id="278" r:id="rId7"/>
    <p:sldId id="258" r:id="rId8"/>
    <p:sldId id="276" r:id="rId9"/>
    <p:sldId id="279" r:id="rId10"/>
    <p:sldId id="280" r:id="rId11"/>
    <p:sldId id="259" r:id="rId12"/>
    <p:sldId id="268" r:id="rId13"/>
    <p:sldId id="267" r:id="rId14"/>
    <p:sldId id="261" r:id="rId15"/>
    <p:sldId id="271" r:id="rId16"/>
    <p:sldId id="260" r:id="rId17"/>
    <p:sldId id="263" r:id="rId18"/>
    <p:sldId id="264" r:id="rId19"/>
    <p:sldId id="273" r:id="rId20"/>
    <p:sldId id="277" r:id="rId21"/>
    <p:sldId id="275" r:id="rId2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498"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9FD7D6B2-10C1-4ADA-BE54-17183007E40C}" type="datetimeFigureOut">
              <a:rPr lang="en-US"/>
              <a:pPr>
                <a:defRPr/>
              </a:pPr>
              <a:t>3/8/2016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FCA2E633-DAE7-49CF-AFC0-ED5BB99D736A}" type="slidenum">
              <a:rPr lang="en-US"/>
              <a:pPr>
                <a:defRPr/>
              </a:pPr>
              <a:t>‹#›</a:t>
            </a:fld>
            <a:endParaRPr lang="en-US"/>
          </a:p>
        </p:txBody>
      </p:sp>
    </p:spTree>
    <p:extLst>
      <p:ext uri="{BB962C8B-B14F-4D97-AF65-F5344CB8AC3E}">
        <p14:creationId xmlns:p14="http://schemas.microsoft.com/office/powerpoint/2010/main" val="10028937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Pierce Co. Raspberries &amp; Strawberries</a:t>
            </a:r>
          </a:p>
        </p:txBody>
      </p:sp>
      <p:sp>
        <p:nvSpPr>
          <p:cNvPr id="15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49D63B0-B218-46A0-9BB9-ECD8779B1DE0}" type="slidenum">
              <a:rPr lang="en-US" smtClean="0"/>
              <a:pPr fontAlgn="base">
                <a:spcBef>
                  <a:spcPct val="0"/>
                </a:spcBef>
                <a:spcAft>
                  <a:spcPct val="0"/>
                </a:spcAft>
                <a:defRPr/>
              </a:pPr>
              <a:t>14</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8489A24-6023-450A-AD0A-A3B3C87A8711}" type="datetimeFigureOut">
              <a:rPr lang="en-US"/>
              <a:pPr>
                <a:defRPr/>
              </a:pPr>
              <a:t>3/8/2016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1AE194A-A222-4F3E-82C1-936B0D3944BB}" type="slidenum">
              <a:rPr lang="en-US"/>
              <a:pPr>
                <a:defRPr/>
              </a:pPr>
              <a:t>‹#›</a:t>
            </a:fld>
            <a:endParaRPr lang="en-US"/>
          </a:p>
        </p:txBody>
      </p:sp>
    </p:spTree>
    <p:extLst>
      <p:ext uri="{BB962C8B-B14F-4D97-AF65-F5344CB8AC3E}">
        <p14:creationId xmlns:p14="http://schemas.microsoft.com/office/powerpoint/2010/main" val="492485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9E60138-03AF-40D2-91DF-552EFE96E622}" type="datetimeFigureOut">
              <a:rPr lang="en-US"/>
              <a:pPr>
                <a:defRPr/>
              </a:pPr>
              <a:t>3/8/2016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665EF1-7A94-4E3F-99BF-4BF076605350}" type="slidenum">
              <a:rPr lang="en-US"/>
              <a:pPr>
                <a:defRPr/>
              </a:pPr>
              <a:t>‹#›</a:t>
            </a:fld>
            <a:endParaRPr lang="en-US"/>
          </a:p>
        </p:txBody>
      </p:sp>
    </p:spTree>
    <p:extLst>
      <p:ext uri="{BB962C8B-B14F-4D97-AF65-F5344CB8AC3E}">
        <p14:creationId xmlns:p14="http://schemas.microsoft.com/office/powerpoint/2010/main" val="2711445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34ECA43-4A2D-4C6D-BDF3-11270B619224}" type="datetimeFigureOut">
              <a:rPr lang="en-US"/>
              <a:pPr>
                <a:defRPr/>
              </a:pPr>
              <a:t>3/8/2016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69C88A-BF3D-4A5E-8C37-C7A874116442}" type="slidenum">
              <a:rPr lang="en-US"/>
              <a:pPr>
                <a:defRPr/>
              </a:pPr>
              <a:t>‹#›</a:t>
            </a:fld>
            <a:endParaRPr lang="en-US"/>
          </a:p>
        </p:txBody>
      </p:sp>
    </p:spTree>
    <p:extLst>
      <p:ext uri="{BB962C8B-B14F-4D97-AF65-F5344CB8AC3E}">
        <p14:creationId xmlns:p14="http://schemas.microsoft.com/office/powerpoint/2010/main" val="2488287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706BDE6-5652-4DF7-AF11-9BF9B7F3B92E}" type="datetimeFigureOut">
              <a:rPr lang="en-US"/>
              <a:pPr>
                <a:defRPr/>
              </a:pPr>
              <a:t>3/8/2016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A291199-7A9C-4661-BDD8-2AE625A8EBDD}" type="slidenum">
              <a:rPr lang="en-US"/>
              <a:pPr>
                <a:defRPr/>
              </a:pPr>
              <a:t>‹#›</a:t>
            </a:fld>
            <a:endParaRPr lang="en-US"/>
          </a:p>
        </p:txBody>
      </p:sp>
    </p:spTree>
    <p:extLst>
      <p:ext uri="{BB962C8B-B14F-4D97-AF65-F5344CB8AC3E}">
        <p14:creationId xmlns:p14="http://schemas.microsoft.com/office/powerpoint/2010/main" val="276943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2419A1B-9056-4D85-BEAD-74EB64E4C7F6}" type="datetimeFigureOut">
              <a:rPr lang="en-US"/>
              <a:pPr>
                <a:defRPr/>
              </a:pPr>
              <a:t>3/8/2016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0FDBD5-A63F-4CE0-9045-43905928149C}" type="slidenum">
              <a:rPr lang="en-US"/>
              <a:pPr>
                <a:defRPr/>
              </a:pPr>
              <a:t>‹#›</a:t>
            </a:fld>
            <a:endParaRPr lang="en-US"/>
          </a:p>
        </p:txBody>
      </p:sp>
    </p:spTree>
    <p:extLst>
      <p:ext uri="{BB962C8B-B14F-4D97-AF65-F5344CB8AC3E}">
        <p14:creationId xmlns:p14="http://schemas.microsoft.com/office/powerpoint/2010/main" val="3607084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CA5C918-3F49-436C-9AEB-2201B3A9A922}" type="datetimeFigureOut">
              <a:rPr lang="en-US"/>
              <a:pPr>
                <a:defRPr/>
              </a:pPr>
              <a:t>3/8/2016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EE207F8-3BF1-4EB2-94D8-2D7D83BEE31C}" type="slidenum">
              <a:rPr lang="en-US"/>
              <a:pPr>
                <a:defRPr/>
              </a:pPr>
              <a:t>‹#›</a:t>
            </a:fld>
            <a:endParaRPr lang="en-US"/>
          </a:p>
        </p:txBody>
      </p:sp>
    </p:spTree>
    <p:extLst>
      <p:ext uri="{BB962C8B-B14F-4D97-AF65-F5344CB8AC3E}">
        <p14:creationId xmlns:p14="http://schemas.microsoft.com/office/powerpoint/2010/main" val="318478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3835877-B278-4174-A022-2331996B91D6}" type="datetimeFigureOut">
              <a:rPr lang="en-US"/>
              <a:pPr>
                <a:defRPr/>
              </a:pPr>
              <a:t>3/8/2016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DDCC0D6-DADC-4375-ABCF-613E32DF544D}" type="slidenum">
              <a:rPr lang="en-US"/>
              <a:pPr>
                <a:defRPr/>
              </a:pPr>
              <a:t>‹#›</a:t>
            </a:fld>
            <a:endParaRPr lang="en-US"/>
          </a:p>
        </p:txBody>
      </p:sp>
    </p:spTree>
    <p:extLst>
      <p:ext uri="{BB962C8B-B14F-4D97-AF65-F5344CB8AC3E}">
        <p14:creationId xmlns:p14="http://schemas.microsoft.com/office/powerpoint/2010/main" val="1609926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39F9775-5057-4245-AA2E-A44F5CD2060C}" type="datetimeFigureOut">
              <a:rPr lang="en-US"/>
              <a:pPr>
                <a:defRPr/>
              </a:pPr>
              <a:t>3/8/2016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195EA5B-788B-424B-9D8E-FE3A2C38EF1D}" type="slidenum">
              <a:rPr lang="en-US"/>
              <a:pPr>
                <a:defRPr/>
              </a:pPr>
              <a:t>‹#›</a:t>
            </a:fld>
            <a:endParaRPr lang="en-US"/>
          </a:p>
        </p:txBody>
      </p:sp>
    </p:spTree>
    <p:extLst>
      <p:ext uri="{BB962C8B-B14F-4D97-AF65-F5344CB8AC3E}">
        <p14:creationId xmlns:p14="http://schemas.microsoft.com/office/powerpoint/2010/main" val="3333996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CAA29C2-889A-4A57-A006-05B92C0579AA}" type="datetimeFigureOut">
              <a:rPr lang="en-US"/>
              <a:pPr>
                <a:defRPr/>
              </a:pPr>
              <a:t>3/8/2016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6B443CF-9F6F-49ED-ACC4-0369877CF5A6}" type="slidenum">
              <a:rPr lang="en-US"/>
              <a:pPr>
                <a:defRPr/>
              </a:pPr>
              <a:t>‹#›</a:t>
            </a:fld>
            <a:endParaRPr lang="en-US"/>
          </a:p>
        </p:txBody>
      </p:sp>
    </p:spTree>
    <p:extLst>
      <p:ext uri="{BB962C8B-B14F-4D97-AF65-F5344CB8AC3E}">
        <p14:creationId xmlns:p14="http://schemas.microsoft.com/office/powerpoint/2010/main" val="318345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156561D-3C7A-4554-B6B1-22B290F1A251}" type="datetimeFigureOut">
              <a:rPr lang="en-US"/>
              <a:pPr>
                <a:defRPr/>
              </a:pPr>
              <a:t>3/8/2016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2DE1A4C-ED73-4E56-924A-88F3CED512AE}" type="slidenum">
              <a:rPr lang="en-US"/>
              <a:pPr>
                <a:defRPr/>
              </a:pPr>
              <a:t>‹#›</a:t>
            </a:fld>
            <a:endParaRPr lang="en-US"/>
          </a:p>
        </p:txBody>
      </p:sp>
    </p:spTree>
    <p:extLst>
      <p:ext uri="{BB962C8B-B14F-4D97-AF65-F5344CB8AC3E}">
        <p14:creationId xmlns:p14="http://schemas.microsoft.com/office/powerpoint/2010/main" val="1277519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92C1867-C7D6-43AB-BE46-7E74B1585353}" type="datetimeFigureOut">
              <a:rPr lang="en-US"/>
              <a:pPr>
                <a:defRPr/>
              </a:pPr>
              <a:t>3/8/2016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6196A25-D2D0-4046-B1B5-A7F93EB01001}" type="slidenum">
              <a:rPr lang="en-US"/>
              <a:pPr>
                <a:defRPr/>
              </a:pPr>
              <a:t>‹#›</a:t>
            </a:fld>
            <a:endParaRPr lang="en-US"/>
          </a:p>
        </p:txBody>
      </p:sp>
    </p:spTree>
    <p:extLst>
      <p:ext uri="{BB962C8B-B14F-4D97-AF65-F5344CB8AC3E}">
        <p14:creationId xmlns:p14="http://schemas.microsoft.com/office/powerpoint/2010/main" val="1706598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0810309-2DCD-46A7-82BD-DB0FA256C649}" type="datetimeFigureOut">
              <a:rPr lang="en-US"/>
              <a:pPr>
                <a:defRPr/>
              </a:pPr>
              <a:t>3/8/2016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CEE05DE-BEBA-46BB-870C-7C294C51BD6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smart-traveler.info/wa_.html"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www.washingtonrealestatepage.mywindermere.com/index.cfm?fuseaction=listing.searchMap&amp;map=wamap"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upload.wikimedia.org/wikipedia/commons/3/3c/Pierce_County_Washington_Incorporated_and_Unincorporated_areas_Greenwater_Highlighted.svg"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9.wdp"/><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7.wdp"/><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sp>
        <p:nvSpPr>
          <p:cNvPr id="3074" name="Title 1"/>
          <p:cNvSpPr>
            <a:spLocks noGrp="1"/>
          </p:cNvSpPr>
          <p:nvPr>
            <p:ph type="ctrTitle"/>
          </p:nvPr>
        </p:nvSpPr>
        <p:spPr>
          <a:xfrm>
            <a:off x="762000" y="990600"/>
            <a:ext cx="7772400" cy="2057400"/>
          </a:xfrm>
        </p:spPr>
        <p:txBody>
          <a:bodyPr/>
          <a:lstStyle/>
          <a:p>
            <a:pPr eaLnBrk="1" hangingPunct="1"/>
            <a:r>
              <a:rPr lang="en-US" altLang="en-US" sz="5400" dirty="0" smtClean="0">
                <a:latin typeface="Algerian" pitchFamily="82" charset="0"/>
              </a:rPr>
              <a:t>Maps </a:t>
            </a:r>
            <a:r>
              <a:rPr lang="en-US" altLang="en-US" sz="5400" dirty="0" smtClean="0">
                <a:latin typeface="Algerian" pitchFamily="82" charset="0"/>
              </a:rPr>
              <a:t>&amp; Globes</a:t>
            </a:r>
          </a:p>
        </p:txBody>
      </p:sp>
      <p:sp>
        <p:nvSpPr>
          <p:cNvPr id="3" name="Subtitle 2"/>
          <p:cNvSpPr>
            <a:spLocks noGrp="1"/>
          </p:cNvSpPr>
          <p:nvPr>
            <p:ph type="subTitle" idx="1"/>
          </p:nvPr>
        </p:nvSpPr>
        <p:spPr>
          <a:xfrm>
            <a:off x="1371600" y="3886200"/>
            <a:ext cx="4267200" cy="1752600"/>
          </a:xfrm>
        </p:spPr>
        <p:txBody>
          <a:bodyPr rtlCol="0">
            <a:normAutofit/>
          </a:bodyPr>
          <a:lstStyle/>
          <a:p>
            <a:pPr eaLnBrk="1" fontAlgn="auto" hangingPunct="1">
              <a:spcAft>
                <a:spcPts val="0"/>
              </a:spcAft>
              <a:buFont typeface="Arial" pitchFamily="34" charset="0"/>
              <a:buNone/>
              <a:defRPr/>
            </a:pPr>
            <a:r>
              <a:rPr lang="en-US" b="1" dirty="0" smtClean="0">
                <a:latin typeface="Algerian" pitchFamily="82" charset="0"/>
              </a:rPr>
              <a:t>Atlas: A collection of maps made into a book</a:t>
            </a:r>
            <a:endParaRPr lang="en-US" b="1" dirty="0" smtClean="0">
              <a:latin typeface="Algerian" pitchFamily="82" charset="0"/>
            </a:endParaRPr>
          </a:p>
        </p:txBody>
      </p:sp>
      <p:pic>
        <p:nvPicPr>
          <p:cNvPr id="3076" name="Picture 4" descr="D:\Internet Profiles\Temporary Internet Files\Content.IE5\G2PXYY0J\MCj043805900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6670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36" y="0"/>
            <a:ext cx="9158335" cy="1066800"/>
          </a:xfrm>
        </p:spPr>
        <p:txBody>
          <a:bodyPr/>
          <a:lstStyle/>
          <a:p>
            <a:r>
              <a:rPr lang="en-US" sz="3200" dirty="0" smtClean="0"/>
              <a:t>Mercator projections have realistic shape were used for navigation, but areas are greatly distorted.</a:t>
            </a:r>
            <a:endParaRPr lang="en-US" sz="3200" dirty="0"/>
          </a:p>
        </p:txBody>
      </p:sp>
      <p:pic>
        <p:nvPicPr>
          <p:cNvPr id="348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062463"/>
            <a:ext cx="9144000" cy="577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1158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D6B19C"/>
            </a:gs>
            <a:gs pos="30000">
              <a:srgbClr val="D49E6C"/>
            </a:gs>
            <a:gs pos="70000">
              <a:srgbClr val="A65528"/>
            </a:gs>
            <a:gs pos="100000">
              <a:srgbClr val="663012"/>
            </a:gs>
          </a:gsLst>
          <a:lin ang="5400000" scaled="0"/>
        </a:gradFill>
        <a:effectLst/>
      </p:bgPr>
    </p:bg>
    <p:spTree>
      <p:nvGrpSpPr>
        <p:cNvPr id="1" name=""/>
        <p:cNvGrpSpPr/>
        <p:nvPr/>
      </p:nvGrpSpPr>
      <p:grpSpPr>
        <a:xfrm>
          <a:off x="0" y="0"/>
          <a:ext cx="0" cy="0"/>
          <a:chOff x="0" y="0"/>
          <a:chExt cx="0" cy="0"/>
        </a:xfrm>
      </p:grpSpPr>
      <p:pic>
        <p:nvPicPr>
          <p:cNvPr id="8195" name="Picture 2" descr="USA, Political Advanced Map w/Flags"/>
          <p:cNvPicPr>
            <a:picLocks noChangeAspect="1" noChangeArrowheads="1"/>
          </p:cNvPicPr>
          <p:nvPr/>
        </p:nvPicPr>
        <p:blipFill rotWithShape="1">
          <a:blip r:embed="rId2">
            <a:extLst>
              <a:ext uri="{28A0092B-C50C-407E-A947-70E740481C1C}">
                <a14:useLocalDpi xmlns:a14="http://schemas.microsoft.com/office/drawing/2010/main" val="0"/>
              </a:ext>
            </a:extLst>
          </a:blip>
          <a:srcRect l="7630" t="9307" r="6903" b="6667"/>
          <a:stretch/>
        </p:blipFill>
        <p:spPr bwMode="auto">
          <a:xfrm>
            <a:off x="905347" y="1095469"/>
            <a:ext cx="7496269" cy="5762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Title 3"/>
          <p:cNvSpPr>
            <a:spLocks noGrp="1"/>
          </p:cNvSpPr>
          <p:nvPr>
            <p:ph type="title"/>
          </p:nvPr>
        </p:nvSpPr>
        <p:spPr>
          <a:xfrm>
            <a:off x="0" y="0"/>
            <a:ext cx="9144000" cy="1143000"/>
          </a:xfrm>
        </p:spPr>
        <p:txBody>
          <a:bodyPr/>
          <a:lstStyle/>
          <a:p>
            <a:pPr eaLnBrk="1" hangingPunct="1"/>
            <a:r>
              <a:rPr lang="en-US" altLang="en-US" sz="3600" dirty="0" smtClean="0"/>
              <a:t>Small Scale Map: large area with little detail</a:t>
            </a:r>
            <a:endParaRPr lang="en-US" altLang="en-US" sz="3600"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3" descr="Click to visit this State P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4975"/>
            <a:ext cx="9144000" cy="642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38100"/>
            <a:ext cx="9144000" cy="396875"/>
          </a:xfrm>
        </p:spPr>
        <p:txBody>
          <a:bodyPr/>
          <a:lstStyle/>
          <a:p>
            <a:r>
              <a:rPr lang="en-US" sz="3600" dirty="0" smtClean="0"/>
              <a:t>Larger-scale map: smaller area &amp; more detail</a:t>
            </a:r>
            <a:endParaRPr lang="en-US" sz="36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Washington physical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89916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74638"/>
            <a:ext cx="9220200" cy="1143000"/>
          </a:xfrm>
        </p:spPr>
        <p:txBody>
          <a:bodyPr/>
          <a:lstStyle/>
          <a:p>
            <a:r>
              <a:rPr lang="en-US" dirty="0" smtClean="0"/>
              <a:t>Physical map with county boundaries</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Map of Washington State Countie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144000" cy="59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5867400"/>
            <a:ext cx="8229600" cy="990600"/>
          </a:xfrm>
        </p:spPr>
        <p:txBody>
          <a:bodyPr/>
          <a:lstStyle/>
          <a:p>
            <a:r>
              <a:rPr lang="en-US" dirty="0" smtClean="0"/>
              <a:t>Political map with county names</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upload.wikimedia.org/wikipedia/commons/thumb/3/3c/Pierce_County_Washington_Incorporated_and_Unincorporated_areas_Greenwater_Highlighted.svg/760px-Pierce_County_Washington_Incorporated_and_Unincorporated_areas_Greenwater_Highlighted.svg.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596" y="1112067"/>
            <a:ext cx="7239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1295400"/>
          </a:xfrm>
        </p:spPr>
        <p:txBody>
          <a:bodyPr/>
          <a:lstStyle/>
          <a:p>
            <a:r>
              <a:rPr lang="en-US" dirty="0" smtClean="0"/>
              <a:t>Larger-scale map: smaller area (one county) and more detail</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ChangeArrowheads="1"/>
          </p:cNvSpPr>
          <p:nvPr/>
        </p:nvSpPr>
        <p:spPr bwMode="auto">
          <a:xfrm>
            <a:off x="0" y="0"/>
            <a:ext cx="460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  </a:t>
            </a:r>
            <a:r>
              <a:rPr lang="en-US" altLang="en-US" sz="33400"/>
              <a:t/>
            </a:r>
            <a:br>
              <a:rPr lang="en-US" altLang="en-US" sz="33400"/>
            </a:br>
            <a:endParaRPr lang="en-US" altLang="en-US"/>
          </a:p>
        </p:txBody>
      </p:sp>
      <p:pic>
        <p:nvPicPr>
          <p:cNvPr id="13315" name="Picture 4" descr="map of Western Washington St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9" y="-14288"/>
            <a:ext cx="64770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500019" y="274638"/>
            <a:ext cx="2643981" cy="6354762"/>
          </a:xfrm>
        </p:spPr>
        <p:txBody>
          <a:bodyPr/>
          <a:lstStyle/>
          <a:p>
            <a:r>
              <a:rPr lang="en-US" sz="4000" dirty="0" smtClean="0"/>
              <a:t>Large scale map – small area with much more detail</a:t>
            </a:r>
            <a:endParaRPr lang="en-US" sz="4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Image: Map possible Tacoma Streetcar Rou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4"/>
            <a:ext cx="6523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400800" y="274638"/>
            <a:ext cx="2743200" cy="6126162"/>
          </a:xfrm>
        </p:spPr>
        <p:txBody>
          <a:bodyPr/>
          <a:lstStyle/>
          <a:p>
            <a:r>
              <a:rPr lang="en-US" sz="4000" dirty="0" smtClean="0"/>
              <a:t>Larger Scale – even smaller area with much greater detail – some city street names</a:t>
            </a:r>
            <a:endParaRPr lang="en-US" sz="40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91700" cy="861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rot="21446515">
            <a:off x="3577092" y="4783438"/>
            <a:ext cx="3660756" cy="369332"/>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Stanley Elementary</a:t>
            </a:r>
          </a:p>
        </p:txBody>
      </p:sp>
      <p:sp>
        <p:nvSpPr>
          <p:cNvPr id="2" name="Title 1"/>
          <p:cNvSpPr>
            <a:spLocks noGrp="1"/>
          </p:cNvSpPr>
          <p:nvPr>
            <p:ph type="title"/>
          </p:nvPr>
        </p:nvSpPr>
        <p:spPr>
          <a:xfrm>
            <a:off x="0" y="7467600"/>
            <a:ext cx="9791700" cy="1143000"/>
          </a:xfrm>
        </p:spPr>
        <p:txBody>
          <a:bodyPr/>
          <a:lstStyle/>
          <a:p>
            <a:r>
              <a:rPr lang="en-US" b="1" dirty="0" smtClean="0">
                <a:solidFill>
                  <a:schemeClr val="accent5">
                    <a:lumMod val="20000"/>
                    <a:lumOff val="80000"/>
                  </a:schemeClr>
                </a:solidFill>
                <a:effectLst>
                  <a:outerShdw blurRad="38100" dist="38100" dir="2700000" algn="tl">
                    <a:srgbClr val="000000">
                      <a:alpha val="43137"/>
                    </a:srgbClr>
                  </a:outerShdw>
                </a:effectLst>
              </a:rPr>
              <a:t>Satellite image at much larger scale – a neighborhood showing houses</a:t>
            </a:r>
            <a:endParaRPr lang="en-US" b="1" dirty="0">
              <a:solidFill>
                <a:schemeClr val="accent5">
                  <a:lumMod val="20000"/>
                  <a:lumOff val="8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IMG_5903.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D6B19C"/>
            </a:gs>
            <a:gs pos="30000">
              <a:srgbClr val="D49E6C"/>
            </a:gs>
            <a:gs pos="70000">
              <a:srgbClr val="A65528"/>
            </a:gs>
            <a:gs pos="100000">
              <a:srgbClr val="663012"/>
            </a:gs>
          </a:gsLst>
          <a:lin ang="5400000" scaled="0"/>
        </a:gradFill>
        <a:effectLst/>
      </p:bgPr>
    </p:bg>
    <p:spTree>
      <p:nvGrpSpPr>
        <p:cNvPr id="1" name=""/>
        <p:cNvGrpSpPr/>
        <p:nvPr/>
      </p:nvGrpSpPr>
      <p:grpSpPr>
        <a:xfrm>
          <a:off x="0" y="0"/>
          <a:ext cx="0" cy="0"/>
          <a:chOff x="0" y="0"/>
          <a:chExt cx="0" cy="0"/>
        </a:xfrm>
      </p:grpSpPr>
      <p:sp>
        <p:nvSpPr>
          <p:cNvPr id="2050" name="Title 1"/>
          <p:cNvSpPr>
            <a:spLocks noGrp="1"/>
          </p:cNvSpPr>
          <p:nvPr>
            <p:ph type="title"/>
          </p:nvPr>
        </p:nvSpPr>
        <p:spPr/>
        <p:txBody>
          <a:bodyPr/>
          <a:lstStyle/>
          <a:p>
            <a:pPr eaLnBrk="1" hangingPunct="1"/>
            <a:r>
              <a:rPr lang="en-US" altLang="en-US" sz="5400" dirty="0" smtClean="0">
                <a:latin typeface="Algerian" pitchFamily="82" charset="0"/>
              </a:rPr>
              <a:t>What are </a:t>
            </a:r>
            <a:r>
              <a:rPr lang="en-US" altLang="en-US" sz="5400" dirty="0" smtClean="0">
                <a:latin typeface="Algerian" pitchFamily="82" charset="0"/>
              </a:rPr>
              <a:t>The goals?</a:t>
            </a:r>
            <a:endParaRPr lang="en-US" altLang="en-US" sz="5400" dirty="0" smtClean="0">
              <a:latin typeface="Algerian" pitchFamily="82" charset="0"/>
            </a:endParaRPr>
          </a:p>
        </p:txBody>
      </p:sp>
      <p:sp>
        <p:nvSpPr>
          <p:cNvPr id="2051" name="Content Placeholder 2"/>
          <p:cNvSpPr>
            <a:spLocks noGrp="1"/>
          </p:cNvSpPr>
          <p:nvPr>
            <p:ph idx="1"/>
          </p:nvPr>
        </p:nvSpPr>
        <p:spPr>
          <a:xfrm>
            <a:off x="457200" y="1371600"/>
            <a:ext cx="8305800" cy="4953000"/>
          </a:xfrm>
        </p:spPr>
        <p:txBody>
          <a:bodyPr/>
          <a:lstStyle/>
          <a:p>
            <a:pPr eaLnBrk="1" hangingPunct="1">
              <a:buFont typeface="Arial" charset="0"/>
              <a:buNone/>
            </a:pPr>
            <a:endParaRPr lang="en-US" altLang="en-US" sz="2000" dirty="0" smtClean="0"/>
          </a:p>
          <a:p>
            <a:pPr eaLnBrk="1" hangingPunct="1"/>
            <a:r>
              <a:rPr lang="en-US" altLang="en-US" sz="2400" b="1" dirty="0" smtClean="0"/>
              <a:t>Understands </a:t>
            </a:r>
            <a:r>
              <a:rPr lang="en-US" altLang="en-US" sz="2400" b="1" dirty="0" smtClean="0"/>
              <a:t>and applies basic mapping elements such as symbols, compass rose, labels, and a key to read and construct maps that display information about neighborhoods or local communities.</a:t>
            </a:r>
            <a:endParaRPr lang="en-US" altLang="en-US" sz="2400" dirty="0" smtClean="0"/>
          </a:p>
          <a:p>
            <a:pPr eaLnBrk="1" hangingPunct="1">
              <a:buFont typeface="Arial" charset="0"/>
              <a:buNone/>
            </a:pPr>
            <a:r>
              <a:rPr lang="en-US" altLang="en-US" sz="2000" dirty="0" smtClean="0"/>
              <a:t> </a:t>
            </a:r>
          </a:p>
          <a:p>
            <a:pPr eaLnBrk="1" hangingPunct="1"/>
            <a:r>
              <a:rPr lang="en-US" altLang="en-US" sz="2400" b="1" dirty="0" smtClean="0"/>
              <a:t>Draw </a:t>
            </a:r>
            <a:r>
              <a:rPr lang="en-US" altLang="en-US" sz="2400" b="1" dirty="0" smtClean="0"/>
              <a:t>conclusions, make informed decisions, apply knowledge to new situations, and create new knowledge.  2.3 Responsibilities 2.3.1 Connect understanding to the real world.</a:t>
            </a:r>
          </a:p>
          <a:p>
            <a:pPr eaLnBrk="1" hangingPunct="1"/>
            <a:endParaRPr lang="en-US" altLang="en-US" sz="2000" b="1" dirty="0" smtClean="0"/>
          </a:p>
          <a:p>
            <a:pPr eaLnBrk="1" hangingPunct="1"/>
            <a:endParaRPr lang="en-US" altLang="en-US" sz="2000" dirty="0" smtClean="0"/>
          </a:p>
          <a:p>
            <a:pPr eaLnBrk="1" hangingPunct="1"/>
            <a:endParaRPr lang="en-US" altLang="en-US" dirty="0" smtClean="0"/>
          </a:p>
        </p:txBody>
      </p:sp>
      <p:pic>
        <p:nvPicPr>
          <p:cNvPr id="2052" name="Picture 2" descr="C:\Program Files\Microsoft Office\MEDIA\CAGCAT10\j0335112.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79154" y="5029200"/>
            <a:ext cx="149225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D6B19C"/>
            </a:gs>
            <a:gs pos="30000">
              <a:srgbClr val="D49E6C"/>
            </a:gs>
            <a:gs pos="70000">
              <a:srgbClr val="A65528"/>
            </a:gs>
            <a:gs pos="100000">
              <a:srgbClr val="663012"/>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Atlases</a:t>
            </a:r>
            <a:endParaRPr lang="en-US" dirty="0"/>
          </a:p>
        </p:txBody>
      </p:sp>
      <p:pic>
        <p:nvPicPr>
          <p:cNvPr id="31746"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ackgroundRemoval t="0" b="97799" l="11950" r="87107">
                        <a14:foregroundMark x1="34277" y1="12264" x2="34277" y2="12264"/>
                        <a14:foregroundMark x1="39623" y1="12264" x2="39623" y2="12264"/>
                        <a14:foregroundMark x1="48113" y1="11006" x2="48113" y2="11006"/>
                        <a14:foregroundMark x1="50314" y1="11950" x2="50314" y2="11950"/>
                        <a14:foregroundMark x1="49686" y1="9748" x2="49686" y2="9748"/>
                        <a14:foregroundMark x1="55346" y1="12579" x2="55346" y2="12579"/>
                        <a14:foregroundMark x1="58805" y1="11950" x2="58805" y2="11950"/>
                        <a14:foregroundMark x1="69497" y1="18553" x2="69497" y2="18553"/>
                        <a14:foregroundMark x1="65094" y1="18868" x2="65094" y2="18868"/>
                        <a14:foregroundMark x1="63836" y1="17925" x2="63836" y2="17925"/>
                        <a14:foregroundMark x1="59748" y1="18868" x2="59748" y2="18868"/>
                        <a14:foregroundMark x1="55975" y1="19182" x2="55975" y2="19182"/>
                        <a14:foregroundMark x1="50943" y1="20126" x2="50943" y2="20126"/>
                        <a14:foregroundMark x1="45912" y1="19497" x2="45912" y2="19497"/>
                        <a14:foregroundMark x1="42138" y1="19811" x2="42138" y2="19811"/>
                        <a14:foregroundMark x1="43711" y1="18868" x2="43711" y2="18868"/>
                        <a14:foregroundMark x1="37107" y1="17925" x2="37107" y2="17925"/>
                        <a14:foregroundMark x1="33648" y1="18868" x2="33648" y2="18868"/>
                        <a14:foregroundMark x1="34591" y1="20755" x2="34591" y2="20755"/>
                        <a14:foregroundMark x1="49371" y1="36792" x2="49371" y2="36792"/>
                        <a14:foregroundMark x1="34277" y1="43082" x2="34277" y2="43082"/>
                        <a14:foregroundMark x1="43082" y1="39623" x2="43082" y2="39623"/>
                        <a14:foregroundMark x1="55346" y1="33962" x2="55346" y2="33962"/>
                        <a14:foregroundMark x1="58805" y1="35220" x2="58805" y2="35220"/>
                        <a14:foregroundMark x1="85535" y1="17925" x2="85535" y2="17925"/>
                      </a14:backgroundRemoval>
                    </a14:imgEffect>
                  </a14:imgLayer>
                </a14:imgProps>
              </a:ext>
              <a:ext uri="{28A0092B-C50C-407E-A947-70E740481C1C}">
                <a14:useLocalDpi xmlns:a14="http://schemas.microsoft.com/office/drawing/2010/main" val="0"/>
              </a:ext>
            </a:extLst>
          </a:blip>
          <a:srcRect/>
          <a:stretch>
            <a:fillRect/>
          </a:stretch>
        </p:blipFill>
        <p:spPr bwMode="auto">
          <a:xfrm rot="19793086">
            <a:off x="267426" y="267426"/>
            <a:ext cx="2704921" cy="2704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600" b="94000" l="17000" r="87000">
                        <a14:foregroundMark x1="79900" y1="14300" x2="79900" y2="14300"/>
                        <a14:foregroundMark x1="78600" y1="13800" x2="78600" y2="13800"/>
                        <a14:foregroundMark x1="19100" y1="10500" x2="19100" y2="10500"/>
                        <a14:foregroundMark x1="19600" y1="10500" x2="19600" y2="10500"/>
                        <a14:foregroundMark x1="20600" y1="13800" x2="20600" y2="13800"/>
                        <a14:foregroundMark x1="18600" y1="12500" x2="18600" y2="12500"/>
                        <a14:foregroundMark x1="20600" y1="17700" x2="20600" y2="17700"/>
                        <a14:foregroundMark x1="19100" y1="25800" x2="19100" y2="25800"/>
                        <a14:foregroundMark x1="18800" y1="28600" x2="18800" y2="28600"/>
                        <a14:foregroundMark x1="19800" y1="39600" x2="19800" y2="39600"/>
                        <a14:foregroundMark x1="19300" y1="53900" x2="19300" y2="54700"/>
                        <a14:foregroundMark x1="19100" y1="64700" x2="19100" y2="64700"/>
                        <a14:foregroundMark x1="19800" y1="64200" x2="19800" y2="64200"/>
                        <a14:foregroundMark x1="20900" y1="63600" x2="20900" y2="63600"/>
                        <a14:foregroundMark x1="18300" y1="52700" x2="18300" y2="52700"/>
                        <a14:foregroundMark x1="20400" y1="51600" x2="20400" y2="51600"/>
                        <a14:foregroundMark x1="21100" y1="48600" x2="21100" y2="48600"/>
                        <a14:foregroundMark x1="18800" y1="56700" x2="18800" y2="56700"/>
                        <a14:foregroundMark x1="19600" y1="72800" x2="19600" y2="72800"/>
                        <a14:foregroundMark x1="19300" y1="70000" x2="19300" y2="70000"/>
                        <a14:foregroundMark x1="21600" y1="71800" x2="21600" y2="71800"/>
                        <a14:foregroundMark x1="19100" y1="82300" x2="19100" y2="82300"/>
                        <a14:foregroundMark x1="19300" y1="88700" x2="19300" y2="88700"/>
                        <a14:foregroundMark x1="18100" y1="88900" x2="18100" y2="88900"/>
                        <a14:foregroundMark x1="20600" y1="88400" x2="20600" y2="88400"/>
                        <a14:foregroundMark x1="19300" y1="76200" x2="19300" y2="76200"/>
                        <a14:foregroundMark x1="18600" y1="35500" x2="18600" y2="35500"/>
                        <a14:foregroundMark x1="19600" y1="38600" x2="19600" y2="38600"/>
                      </a14:backgroundRemoval>
                    </a14:imgEffect>
                  </a14:imgLayer>
                </a14:imgProps>
              </a:ext>
              <a:ext uri="{28A0092B-C50C-407E-A947-70E740481C1C}">
                <a14:useLocalDpi xmlns:a14="http://schemas.microsoft.com/office/drawing/2010/main" val="0"/>
              </a:ext>
            </a:extLst>
          </a:blip>
          <a:srcRect/>
          <a:stretch>
            <a:fillRect/>
          </a:stretch>
        </p:blipFill>
        <p:spPr bwMode="auto">
          <a:xfrm rot="1041224">
            <a:off x="6246175" y="-2225"/>
            <a:ext cx="2997207" cy="2997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8" name="Picture 4"/>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364" r="97818">
                        <a14:foregroundMark x1="22545" y1="18750" x2="22545" y2="18750"/>
                        <a14:foregroundMark x1="20000" y1="21691" x2="20000" y2="21691"/>
                        <a14:foregroundMark x1="27636" y1="20956" x2="27636" y2="20956"/>
                        <a14:foregroundMark x1="34545" y1="20221" x2="34545" y2="20221"/>
                        <a14:foregroundMark x1="43273" y1="21691" x2="43273" y2="21691"/>
                      </a14:backgroundRemoval>
                    </a14:imgEffect>
                  </a14:imgLayer>
                </a14:imgProps>
              </a:ext>
              <a:ext uri="{28A0092B-C50C-407E-A947-70E740481C1C}">
                <a14:useLocalDpi xmlns:a14="http://schemas.microsoft.com/office/drawing/2010/main" val="0"/>
              </a:ext>
            </a:extLst>
          </a:blip>
          <a:srcRect/>
          <a:stretch>
            <a:fillRect/>
          </a:stretch>
        </p:blipFill>
        <p:spPr bwMode="auto">
          <a:xfrm>
            <a:off x="3352800" y="762000"/>
            <a:ext cx="346682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4038600"/>
            <a:ext cx="1985104" cy="2335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5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05146" y="4038600"/>
            <a:ext cx="2120752" cy="2671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51"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05200" y="4267199"/>
            <a:ext cx="2636507" cy="2443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6491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D6B19C"/>
            </a:gs>
            <a:gs pos="30000">
              <a:srgbClr val="D49E6C"/>
            </a:gs>
            <a:gs pos="70000">
              <a:srgbClr val="A65528"/>
            </a:gs>
            <a:gs pos="100000">
              <a:srgbClr val="663012"/>
            </a:gs>
          </a:gsLst>
          <a:lin ang="5400000" scaled="0"/>
        </a:gradFill>
        <a:effectLst/>
      </p:bgPr>
    </p:bg>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tLang="en-US" sz="5400" dirty="0" smtClean="0">
                <a:latin typeface="Algerian" pitchFamily="82" charset="0"/>
              </a:rPr>
              <a:t>What Did we </a:t>
            </a:r>
            <a:r>
              <a:rPr lang="en-US" altLang="en-US" sz="5400" dirty="0" smtClean="0">
                <a:latin typeface="Algerian" pitchFamily="82" charset="0"/>
              </a:rPr>
              <a:t>cover?</a:t>
            </a:r>
            <a:endParaRPr lang="en-US" altLang="en-US" sz="5400" dirty="0" smtClean="0">
              <a:latin typeface="Algerian" pitchFamily="82" charset="0"/>
            </a:endParaRPr>
          </a:p>
        </p:txBody>
      </p:sp>
      <p:sp>
        <p:nvSpPr>
          <p:cNvPr id="17411" name="Content Placeholder 2"/>
          <p:cNvSpPr>
            <a:spLocks noGrp="1"/>
          </p:cNvSpPr>
          <p:nvPr>
            <p:ph idx="1"/>
          </p:nvPr>
        </p:nvSpPr>
        <p:spPr>
          <a:xfrm>
            <a:off x="381000" y="1362075"/>
            <a:ext cx="8305800" cy="4953000"/>
          </a:xfrm>
        </p:spPr>
        <p:txBody>
          <a:bodyPr/>
          <a:lstStyle/>
          <a:p>
            <a:pPr eaLnBrk="1" hangingPunct="1">
              <a:buFont typeface="Arial" charset="0"/>
              <a:buNone/>
            </a:pPr>
            <a:endParaRPr lang="en-US" altLang="en-US" sz="2000" dirty="0" smtClean="0"/>
          </a:p>
          <a:p>
            <a:pPr eaLnBrk="1" hangingPunct="1"/>
            <a:r>
              <a:rPr lang="en-US" altLang="en-US" sz="2400" b="1" dirty="0" smtClean="0">
                <a:solidFill>
                  <a:srgbClr val="FFFF00"/>
                </a:solidFill>
                <a:effectLst>
                  <a:outerShdw blurRad="38100" dist="38100" dir="2700000" algn="tl">
                    <a:srgbClr val="000000">
                      <a:alpha val="43137"/>
                    </a:srgbClr>
                  </a:outerShdw>
                </a:effectLst>
              </a:rPr>
              <a:t>Learned the difference between a globe and a map.</a:t>
            </a:r>
          </a:p>
          <a:p>
            <a:pPr eaLnBrk="1" hangingPunct="1"/>
            <a:r>
              <a:rPr lang="en-US" altLang="en-US" sz="2400" b="1" dirty="0" smtClean="0">
                <a:solidFill>
                  <a:srgbClr val="FFFF00"/>
                </a:solidFill>
                <a:effectLst>
                  <a:outerShdw blurRad="38100" dist="38100" dir="2700000" algn="tl">
                    <a:srgbClr val="000000">
                      <a:alpha val="43137"/>
                    </a:srgbClr>
                  </a:outerShdw>
                </a:effectLst>
              </a:rPr>
              <a:t>Explained </a:t>
            </a:r>
            <a:r>
              <a:rPr lang="en-US" altLang="en-US" sz="2400" b="1" dirty="0" smtClean="0">
                <a:solidFill>
                  <a:srgbClr val="FFFF00"/>
                </a:solidFill>
                <a:effectLst>
                  <a:outerShdw blurRad="38100" dist="38100" dir="2700000" algn="tl">
                    <a:srgbClr val="000000">
                      <a:alpha val="43137"/>
                    </a:srgbClr>
                  </a:outerShdw>
                </a:effectLst>
              </a:rPr>
              <a:t>what a map is.</a:t>
            </a:r>
          </a:p>
          <a:p>
            <a:pPr eaLnBrk="1" hangingPunct="1"/>
            <a:r>
              <a:rPr lang="en-US" altLang="en-US" sz="2400" b="1" dirty="0" smtClean="0">
                <a:solidFill>
                  <a:srgbClr val="FFFF00"/>
                </a:solidFill>
                <a:effectLst>
                  <a:outerShdw blurRad="38100" dist="38100" dir="2700000" algn="tl">
                    <a:srgbClr val="000000">
                      <a:alpha val="43137"/>
                    </a:srgbClr>
                  </a:outerShdw>
                </a:effectLst>
              </a:rPr>
              <a:t>Understand that </a:t>
            </a:r>
            <a:r>
              <a:rPr lang="en-US" altLang="en-US" sz="2400" b="1" dirty="0" smtClean="0">
                <a:solidFill>
                  <a:srgbClr val="FFFF00"/>
                </a:solidFill>
                <a:effectLst>
                  <a:outerShdw blurRad="38100" dist="38100" dir="2700000" algn="tl">
                    <a:srgbClr val="000000">
                      <a:alpha val="43137"/>
                    </a:srgbClr>
                  </a:outerShdw>
                </a:effectLst>
              </a:rPr>
              <a:t>difference between small-scale and large-scale maps</a:t>
            </a:r>
            <a:endParaRPr lang="en-US" altLang="en-US" sz="2400" b="1" dirty="0" smtClean="0">
              <a:solidFill>
                <a:srgbClr val="FFFF00"/>
              </a:solidFill>
              <a:effectLst>
                <a:outerShdw blurRad="38100" dist="38100" dir="2700000" algn="tl">
                  <a:srgbClr val="000000">
                    <a:alpha val="43137"/>
                  </a:srgbClr>
                </a:outerShdw>
              </a:effectLst>
            </a:endParaRPr>
          </a:p>
          <a:p>
            <a:pPr eaLnBrk="1" hangingPunct="1"/>
            <a:r>
              <a:rPr lang="en-US" altLang="en-US" sz="2400" b="1" dirty="0" smtClean="0">
                <a:solidFill>
                  <a:srgbClr val="FFFF00"/>
                </a:solidFill>
                <a:effectLst>
                  <a:outerShdw blurRad="38100" dist="38100" dir="2700000" algn="tl">
                    <a:srgbClr val="000000">
                      <a:alpha val="43137"/>
                    </a:srgbClr>
                  </a:outerShdw>
                </a:effectLst>
              </a:rPr>
              <a:t>Have seen an introduction to Google Earth.</a:t>
            </a:r>
          </a:p>
          <a:p>
            <a:pPr eaLnBrk="1" hangingPunct="1"/>
            <a:r>
              <a:rPr lang="en-US" altLang="en-US" sz="2400" b="1" dirty="0" smtClean="0">
                <a:solidFill>
                  <a:srgbClr val="FFFF00"/>
                </a:solidFill>
                <a:effectLst>
                  <a:outerShdw blurRad="38100" dist="38100" dir="2700000" algn="tl">
                    <a:srgbClr val="000000">
                      <a:alpha val="43137"/>
                    </a:srgbClr>
                  </a:outerShdw>
                </a:effectLst>
              </a:rPr>
              <a:t>Viewed scale examples from the solar system scale to a specific </a:t>
            </a:r>
            <a:r>
              <a:rPr lang="en-US" altLang="en-US" sz="2400" b="1" dirty="0" smtClean="0">
                <a:solidFill>
                  <a:srgbClr val="FFFF00"/>
                </a:solidFill>
                <a:effectLst>
                  <a:outerShdw blurRad="38100" dist="38100" dir="2700000" algn="tl">
                    <a:srgbClr val="000000">
                      <a:alpha val="43137"/>
                    </a:srgbClr>
                  </a:outerShdw>
                </a:effectLst>
              </a:rPr>
              <a:t>neighborhood.</a:t>
            </a:r>
          </a:p>
          <a:p>
            <a:pPr eaLnBrk="1" hangingPunct="1"/>
            <a:r>
              <a:rPr lang="en-US" altLang="en-US" sz="2400" b="1" dirty="0" smtClean="0">
                <a:solidFill>
                  <a:srgbClr val="FFFF00"/>
                </a:solidFill>
                <a:effectLst>
                  <a:outerShdw blurRad="38100" dist="38100" dir="2700000" algn="tl">
                    <a:srgbClr val="000000">
                      <a:alpha val="43137"/>
                    </a:srgbClr>
                  </a:outerShdw>
                </a:effectLst>
              </a:rPr>
              <a:t>Learned the definition of an Atlas</a:t>
            </a:r>
            <a:endParaRPr lang="en-US" altLang="en-US" sz="2400" b="1" dirty="0" smtClean="0">
              <a:solidFill>
                <a:srgbClr val="FFFF00"/>
              </a:solidFill>
              <a:effectLst>
                <a:outerShdw blurRad="38100" dist="38100" dir="2700000" algn="tl">
                  <a:srgbClr val="000000">
                    <a:alpha val="43137"/>
                  </a:srgbClr>
                </a:outerShdw>
              </a:effectLst>
            </a:endParaRPr>
          </a:p>
          <a:p>
            <a:pPr eaLnBrk="1" hangingPunct="1"/>
            <a:endParaRPr lang="en-US" altLang="en-US" dirty="0" smtClean="0"/>
          </a:p>
        </p:txBody>
      </p:sp>
      <p:pic>
        <p:nvPicPr>
          <p:cNvPr id="17412" name="Picture 2" descr="C:\Program Files\Microsoft Office\MEDIA\CAGCAT10\j0335112.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75350" y="4822825"/>
            <a:ext cx="149225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D6B19C"/>
            </a:gs>
            <a:gs pos="30000">
              <a:srgbClr val="D49E6C"/>
            </a:gs>
            <a:gs pos="70000">
              <a:srgbClr val="A65528"/>
            </a:gs>
            <a:gs pos="100000">
              <a:srgbClr val="663012"/>
            </a:gs>
          </a:gsLst>
          <a:lin ang="5400000" scaled="0"/>
        </a:gradFill>
        <a:effectLst/>
      </p:bgPr>
    </p:bg>
    <p:spTree>
      <p:nvGrpSpPr>
        <p:cNvPr id="1" name=""/>
        <p:cNvGrpSpPr/>
        <p:nvPr/>
      </p:nvGrpSpPr>
      <p:grpSpPr>
        <a:xfrm>
          <a:off x="0" y="0"/>
          <a:ext cx="0" cy="0"/>
          <a:chOff x="0" y="0"/>
          <a:chExt cx="0" cy="0"/>
        </a:xfrm>
      </p:grpSpPr>
      <p:pic>
        <p:nvPicPr>
          <p:cNvPr id="4098" name="Picture 2" descr="http://msnbcmedia.msn.com/j/msnbc/Components/Photos/060815/060815_12planetsV2_hlarg_2p.h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0"/>
            <a:ext cx="9144000" cy="392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Solar System Perspective (scale)</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11" descr="earth from spa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0"/>
            <a:ext cx="8229600" cy="715962"/>
          </a:xfrm>
        </p:spPr>
        <p:txBody>
          <a:bodyPr/>
          <a:lstStyle/>
          <a:p>
            <a:r>
              <a:rPr lang="en-US" dirty="0" smtClean="0">
                <a:solidFill>
                  <a:schemeClr val="accent5">
                    <a:lumMod val="20000"/>
                    <a:lumOff val="80000"/>
                  </a:schemeClr>
                </a:solidFill>
              </a:rPr>
              <a:t>The Blue Marble – Our Home.</a:t>
            </a:r>
            <a:endParaRPr lang="en-US" dirty="0">
              <a:solidFill>
                <a:schemeClr val="accent5">
                  <a:lumMod val="20000"/>
                  <a:lumOff val="80000"/>
                </a:scheme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D6B19C"/>
            </a:gs>
            <a:gs pos="30000">
              <a:srgbClr val="D49E6C"/>
            </a:gs>
            <a:gs pos="70000">
              <a:srgbClr val="A65528"/>
            </a:gs>
            <a:gs pos="100000">
              <a:srgbClr val="663012"/>
            </a:gs>
          </a:gsLst>
          <a:lin ang="5400000" scaled="0"/>
        </a:gradFill>
        <a:effectLst/>
      </p:bgPr>
    </p:bg>
    <p:spTree>
      <p:nvGrpSpPr>
        <p:cNvPr id="1" name=""/>
        <p:cNvGrpSpPr/>
        <p:nvPr/>
      </p:nvGrpSpPr>
      <p:grpSpPr>
        <a:xfrm>
          <a:off x="0" y="0"/>
          <a:ext cx="0" cy="0"/>
          <a:chOff x="0" y="0"/>
          <a:chExt cx="0" cy="0"/>
        </a:xfrm>
      </p:grpSpPr>
      <p:sp>
        <p:nvSpPr>
          <p:cNvPr id="6146" name="Title 3"/>
          <p:cNvSpPr>
            <a:spLocks noGrp="1"/>
          </p:cNvSpPr>
          <p:nvPr>
            <p:ph type="title"/>
          </p:nvPr>
        </p:nvSpPr>
        <p:spPr/>
        <p:txBody>
          <a:bodyPr/>
          <a:lstStyle/>
          <a:p>
            <a:pPr eaLnBrk="1" hangingPunct="1"/>
            <a:r>
              <a:rPr lang="en-US" altLang="en-US" dirty="0" smtClean="0"/>
              <a:t>Globe </a:t>
            </a:r>
            <a:r>
              <a:rPr lang="en-US" altLang="en-US" dirty="0" smtClean="0"/>
              <a:t>– A scale model of the earth </a:t>
            </a:r>
            <a:endParaRPr lang="en-US" altLang="en-US" dirty="0" smtClean="0"/>
          </a:p>
        </p:txBody>
      </p:sp>
      <p:pic>
        <p:nvPicPr>
          <p:cNvPr id="6147" name="Picture 2" descr="Advanced Plastic 12&quot; Political Clearview"/>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050" b="98536" l="3393" r="97857"/>
                    </a14:imgEffect>
                  </a14:imgLayer>
                </a14:imgProps>
              </a:ext>
              <a:ext uri="{28A0092B-C50C-407E-A947-70E740481C1C}">
                <a14:useLocalDpi xmlns:a14="http://schemas.microsoft.com/office/drawing/2010/main" val="0"/>
              </a:ext>
            </a:extLst>
          </a:blip>
          <a:srcRect/>
          <a:stretch>
            <a:fillRect/>
          </a:stretch>
        </p:blipFill>
        <p:spPr bwMode="auto">
          <a:xfrm>
            <a:off x="2057400" y="1143000"/>
            <a:ext cx="4584700"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D6B19C"/>
            </a:gs>
            <a:gs pos="30000">
              <a:srgbClr val="D49E6C"/>
            </a:gs>
            <a:gs pos="70000">
              <a:srgbClr val="A65528"/>
            </a:gs>
            <a:gs pos="100000">
              <a:srgbClr val="663012"/>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3196"/>
            <a:ext cx="8229600" cy="1143000"/>
          </a:xfrm>
        </p:spPr>
        <p:txBody>
          <a:bodyPr/>
          <a:lstStyle/>
          <a:p>
            <a:r>
              <a:rPr lang="en-US" dirty="0" smtClean="0"/>
              <a:t>Globes</a:t>
            </a:r>
            <a:endParaRPr lang="en-US" dirty="0"/>
          </a:p>
        </p:txBody>
      </p:sp>
      <p:pic>
        <p:nvPicPr>
          <p:cNvPr id="32770" name="Picture 2"/>
          <p:cNvPicPr>
            <a:picLocks noGrp="1" noChangeAspect="1" noChangeArrowheads="1"/>
          </p:cNvPicPr>
          <p:nvPr>
            <p:ph idx="1"/>
          </p:nvPr>
        </p:nvPicPr>
        <p:blipFill>
          <a:blip r:embed="rId2" cstate="print">
            <a:extLst>
              <a:ext uri="{BEBA8EAE-BF5A-486C-A8C5-ECC9F3942E4B}">
                <a14:imgProps xmlns:a14="http://schemas.microsoft.com/office/drawing/2010/main">
                  <a14:imgLayer r:embed="rId3">
                    <a14:imgEffect>
                      <a14:backgroundRemoval t="2675" b="100000" l="7639" r="96451">
                        <a14:foregroundMark x1="20602" y1="49074" x2="20602" y2="49074"/>
                        <a14:foregroundMark x1="21335" y1="48045" x2="21335" y2="48045"/>
                        <a14:foregroundMark x1="19097" y1="49074" x2="19097" y2="49074"/>
                      </a14:backgroundRemoval>
                    </a14:imgEffect>
                  </a14:imgLayer>
                </a14:imgProps>
              </a:ext>
              <a:ext uri="{28A0092B-C50C-407E-A947-70E740481C1C}">
                <a14:useLocalDpi xmlns:a14="http://schemas.microsoft.com/office/drawing/2010/main" val="0"/>
              </a:ext>
            </a:extLst>
          </a:blip>
          <a:srcRect/>
          <a:stretch>
            <a:fillRect/>
          </a:stretch>
        </p:blipFill>
        <p:spPr bwMode="auto">
          <a:xfrm>
            <a:off x="-152400" y="152400"/>
            <a:ext cx="27432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14250" r="93250">
                        <a14:backgroundMark x1="17000" y1="10000" x2="17000" y2="10000"/>
                        <a14:backgroundMark x1="27750" y1="7667" x2="27750" y2="7667"/>
                        <a14:backgroundMark x1="33250" y1="3000" x2="33250" y2="3000"/>
                        <a14:backgroundMark x1="40750" y1="1333" x2="40750" y2="1333"/>
                        <a14:backgroundMark x1="46750" y1="1000" x2="46750" y2="1000"/>
                        <a14:backgroundMark x1="20250" y1="5000" x2="20250" y2="5000"/>
                        <a14:backgroundMark x1="21500" y1="15333" x2="21500" y2="15333"/>
                        <a14:backgroundMark x1="18000" y1="23333" x2="18000" y2="23333"/>
                        <a14:backgroundMark x1="15250" y1="30667" x2="15250" y2="30667"/>
                        <a14:backgroundMark x1="17000" y1="22000" x2="17000" y2="22000"/>
                        <a14:backgroundMark x1="16000" y1="13000" x2="16000" y2="13000"/>
                        <a14:backgroundMark x1="76500" y1="8000" x2="76500" y2="8000"/>
                        <a14:backgroundMark x1="83750" y1="10667" x2="83750" y2="10667"/>
                        <a14:backgroundMark x1="80500" y1="3333" x2="80500" y2="3333"/>
                        <a14:backgroundMark x1="81250" y1="12000" x2="81250" y2="12000"/>
                        <a14:backgroundMark x1="87000" y1="19667" x2="87000" y2="19667"/>
                        <a14:backgroundMark x1="85250" y1="18000" x2="85250" y2="18000"/>
                        <a14:backgroundMark x1="83000" y1="17000" x2="83500" y2="18000"/>
                        <a14:backgroundMark x1="86000" y1="30333" x2="86000" y2="30333"/>
                        <a14:backgroundMark x1="86750" y1="33000" x2="86750" y2="33000"/>
                        <a14:backgroundMark x1="87000" y1="35333" x2="87000" y2="35333"/>
                        <a14:backgroundMark x1="85000" y1="67000" x2="85000" y2="67000"/>
                        <a14:backgroundMark x1="82000" y1="79000" x2="82000" y2="79000"/>
                        <a14:backgroundMark x1="77000" y1="85333" x2="77000" y2="85333"/>
                        <a14:backgroundMark x1="71250" y1="89333" x2="71250" y2="89333"/>
                        <a14:backgroundMark x1="68000" y1="92333" x2="68000" y2="92333"/>
                        <a14:backgroundMark x1="78750" y1="96000" x2="78750" y2="96000"/>
                        <a14:backgroundMark x1="80000" y1="90667" x2="80000" y2="90667"/>
                        <a14:backgroundMark x1="83000" y1="95000" x2="83000" y2="95000"/>
                        <a14:backgroundMark x1="81500" y1="99000" x2="81500" y2="99000"/>
                        <a14:backgroundMark x1="84750" y1="89333" x2="84750" y2="89333"/>
                        <a14:backgroundMark x1="84750" y1="77333" x2="84750" y2="77333"/>
                        <a14:backgroundMark x1="84750" y1="73667" x2="84750" y2="73667"/>
                        <a14:backgroundMark x1="84250" y1="82000" x2="84250" y2="82000"/>
                        <a14:backgroundMark x1="80500" y1="84000" x2="80500" y2="84000"/>
                        <a14:backgroundMark x1="80500" y1="84000" x2="80500" y2="84000"/>
                        <a14:backgroundMark x1="71750" y1="94000" x2="71750" y2="94000"/>
                        <a14:backgroundMark x1="74250" y1="92667" x2="74250" y2="92667"/>
                        <a14:backgroundMark x1="66250" y1="94667" x2="66250" y2="94667"/>
                        <a14:backgroundMark x1="63000" y1="95000" x2="63000" y2="95000"/>
                        <a14:backgroundMark x1="71000" y1="3000" x2="71000" y2="3000"/>
                        <a14:backgroundMark x1="15750" y1="3667" x2="15750" y2="3667"/>
                        <a14:backgroundMark x1="24750" y1="4333" x2="24750" y2="4333"/>
                        <a14:backgroundMark x1="29500" y1="4667" x2="29500" y2="4667"/>
                        <a14:backgroundMark x1="25250" y1="12667" x2="25250" y2="12667"/>
                        <a14:backgroundMark x1="16000" y1="36667" x2="16000" y2="36667"/>
                        <a14:backgroundMark x1="16000" y1="45667" x2="16000" y2="45667"/>
                        <a14:backgroundMark x1="17250" y1="61000" x2="17250" y2="61000"/>
                        <a14:backgroundMark x1="21250" y1="78000" x2="21250" y2="78000"/>
                        <a14:backgroundMark x1="18750" y1="76667" x2="18750" y2="76667"/>
                        <a14:backgroundMark x1="17250" y1="67667" x2="17250" y2="67667"/>
                        <a14:backgroundMark x1="23500" y1="83000" x2="23500" y2="83000"/>
                        <a14:backgroundMark x1="25250" y1="87667" x2="26000" y2="87333"/>
                        <a14:backgroundMark x1="23500" y1="90667" x2="23000" y2="91667"/>
                        <a14:backgroundMark x1="20000" y1="93333" x2="20000" y2="93333"/>
                        <a14:backgroundMark x1="18500" y1="92667" x2="18500" y2="90667"/>
                        <a14:backgroundMark x1="16500" y1="81000" x2="16500" y2="81000"/>
                        <a14:backgroundMark x1="53000" y1="88667" x2="53000" y2="88667"/>
                        <a14:backgroundMark x1="46000" y1="88333" x2="46000" y2="88333"/>
                        <a14:backgroundMark x1="62250" y1="86333" x2="62250" y2="86333"/>
                        <a14:backgroundMark x1="64750" y1="85333" x2="64750" y2="85333"/>
                        <a14:backgroundMark x1="66750" y1="83667" x2="66750" y2="83667"/>
                        <a14:backgroundMark x1="23750" y1="75667" x2="23750" y2="75667"/>
                      </a14:backgroundRemoval>
                    </a14:imgEffect>
                  </a14:imgLayer>
                </a14:imgProps>
              </a:ext>
              <a:ext uri="{28A0092B-C50C-407E-A947-70E740481C1C}">
                <a14:useLocalDpi xmlns:a14="http://schemas.microsoft.com/office/drawing/2010/main" val="0"/>
              </a:ext>
            </a:extLst>
          </a:blip>
          <a:srcRect/>
          <a:stretch>
            <a:fillRect/>
          </a:stretch>
        </p:blipFill>
        <p:spPr bwMode="auto">
          <a:xfrm rot="1873399">
            <a:off x="6019800" y="152400"/>
            <a:ext cx="3130990" cy="2348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2" name="Picture 4"/>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927" b="96098" l="0" r="100000">
                        <a14:foregroundMark x1="47500" y1="78049" x2="47500" y2="78049"/>
                        <a14:foregroundMark x1="53250" y1="75122" x2="53250" y2="75122"/>
                        <a14:foregroundMark x1="43250" y1="30732" x2="43250" y2="30732"/>
                        <a14:foregroundMark x1="48750" y1="13659" x2="48750" y2="13659"/>
                        <a14:foregroundMark x1="58500" y1="22439" x2="58500" y2="22439"/>
                        <a14:foregroundMark x1="45750" y1="14146" x2="45750" y2="14146"/>
                        <a14:foregroundMark x1="42000" y1="13659" x2="42000" y2="13659"/>
                        <a14:foregroundMark x1="76750" y1="33171" x2="76750" y2="33171"/>
                        <a14:foregroundMark x1="83000" y1="24390" x2="83000" y2="24390"/>
                        <a14:foregroundMark x1="85750" y1="20488" x2="85750" y2="20488"/>
                        <a14:foregroundMark x1="72750" y1="33171" x2="72750" y2="33171"/>
                        <a14:foregroundMark x1="74000" y1="71220" x2="74000" y2="71220"/>
                        <a14:foregroundMark x1="91000" y1="64390" x2="91000" y2="64390"/>
                        <a14:foregroundMark x1="85250" y1="88293" x2="85250" y2="88293"/>
                      </a14:backgroundRemoval>
                    </a14:imgEffect>
                  </a14:imgLayer>
                </a14:imgProps>
              </a:ext>
              <a:ext uri="{28A0092B-C50C-407E-A947-70E740481C1C}">
                <a14:useLocalDpi xmlns:a14="http://schemas.microsoft.com/office/drawing/2010/main" val="0"/>
              </a:ext>
            </a:extLst>
          </a:blip>
          <a:srcRect/>
          <a:stretch>
            <a:fillRect/>
          </a:stretch>
        </p:blipFill>
        <p:spPr bwMode="auto">
          <a:xfrm>
            <a:off x="2514600" y="1600200"/>
            <a:ext cx="3810000"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3"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4865" b="93514" l="2667" r="98667">
                        <a14:backgroundMark x1="36667" y1="89730" x2="36667" y2="89730"/>
                        <a14:backgroundMark x1="84667" y1="88108" x2="84667" y2="88108"/>
                        <a14:backgroundMark x1="86000" y1="90270" x2="86000" y2="90270"/>
                        <a14:backgroundMark x1="20667" y1="81622" x2="20667" y2="81622"/>
                      </a14:backgroundRemoval>
                    </a14:imgEffect>
                  </a14:imgLayer>
                </a14:imgProps>
              </a:ext>
              <a:ext uri="{28A0092B-C50C-407E-A947-70E740481C1C}">
                <a14:useLocalDpi xmlns:a14="http://schemas.microsoft.com/office/drawing/2010/main" val="0"/>
              </a:ext>
            </a:extLst>
          </a:blip>
          <a:srcRect/>
          <a:stretch>
            <a:fillRect/>
          </a:stretch>
        </p:blipFill>
        <p:spPr bwMode="auto">
          <a:xfrm>
            <a:off x="304800" y="3352800"/>
            <a:ext cx="228600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4" name="Picture 6"/>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96250">
                        <a14:backgroundMark x1="77750" y1="48998" x2="77750" y2="48998"/>
                        <a14:backgroundMark x1="81500" y1="44262" x2="81500" y2="44262"/>
                        <a14:backgroundMark x1="72750" y1="53188" x2="72750" y2="53188"/>
                        <a14:backgroundMark x1="64500" y1="56466" x2="64500" y2="56466"/>
                        <a14:backgroundMark x1="63000" y1="56831" x2="63000" y2="56831"/>
                        <a14:backgroundMark x1="60000" y1="57559" x2="60000" y2="57559"/>
                        <a14:backgroundMark x1="65500" y1="84699" x2="65500" y2="84699"/>
                      </a14:backgroundRemoval>
                    </a14:imgEffect>
                  </a14:imgLayer>
                </a14:imgProps>
              </a:ext>
              <a:ext uri="{28A0092B-C50C-407E-A947-70E740481C1C}">
                <a14:useLocalDpi xmlns:a14="http://schemas.microsoft.com/office/drawing/2010/main" val="0"/>
              </a:ext>
            </a:extLst>
          </a:blip>
          <a:srcRect/>
          <a:stretch>
            <a:fillRect/>
          </a:stretch>
        </p:blipFill>
        <p:spPr bwMode="auto">
          <a:xfrm>
            <a:off x="6324600" y="3352800"/>
            <a:ext cx="2459081" cy="3375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5" name="Picture 7"/>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5625" b="94922" l="4971" r="96979"/>
                    </a14:imgEffect>
                  </a14:imgLayer>
                </a14:imgProps>
              </a:ext>
              <a:ext uri="{28A0092B-C50C-407E-A947-70E740481C1C}">
                <a14:useLocalDpi xmlns:a14="http://schemas.microsoft.com/office/drawing/2010/main" val="0"/>
              </a:ext>
            </a:extLst>
          </a:blip>
          <a:srcRect/>
          <a:stretch>
            <a:fillRect/>
          </a:stretch>
        </p:blipFill>
        <p:spPr bwMode="auto">
          <a:xfrm>
            <a:off x="2895600" y="3157894"/>
            <a:ext cx="2861574" cy="3569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7034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D6B19C"/>
            </a:gs>
            <a:gs pos="30000">
              <a:srgbClr val="D49E6C"/>
            </a:gs>
            <a:gs pos="70000">
              <a:srgbClr val="A65528"/>
            </a:gs>
            <a:gs pos="100000">
              <a:srgbClr val="663012"/>
            </a:gs>
          </a:gsLst>
          <a:lin ang="5400000" scaled="0"/>
        </a:gradFill>
        <a:effectLst/>
      </p:bgPr>
    </p:bg>
    <p:spTree>
      <p:nvGrpSpPr>
        <p:cNvPr id="1" name=""/>
        <p:cNvGrpSpPr/>
        <p:nvPr/>
      </p:nvGrpSpPr>
      <p:grpSpPr>
        <a:xfrm>
          <a:off x="0" y="0"/>
          <a:ext cx="0" cy="0"/>
          <a:chOff x="0" y="0"/>
          <a:chExt cx="0" cy="0"/>
        </a:xfrm>
      </p:grpSpPr>
      <p:sp>
        <p:nvSpPr>
          <p:cNvPr id="7170" name="Title 3"/>
          <p:cNvSpPr>
            <a:spLocks noGrp="1"/>
          </p:cNvSpPr>
          <p:nvPr>
            <p:ph type="title"/>
          </p:nvPr>
        </p:nvSpPr>
        <p:spPr/>
        <p:txBody>
          <a:bodyPr/>
          <a:lstStyle/>
          <a:p>
            <a:pPr eaLnBrk="1" hangingPunct="1"/>
            <a:r>
              <a:rPr lang="en-US" altLang="en-US" dirty="0" smtClean="0"/>
              <a:t>World </a:t>
            </a:r>
            <a:r>
              <a:rPr lang="en-US" altLang="en-US" dirty="0" smtClean="0"/>
              <a:t>Map: A 3 dimensional entity displayed as a 2 dimensional object</a:t>
            </a:r>
            <a:endParaRPr lang="en-US" altLang="en-US" dirty="0" smtClean="0"/>
          </a:p>
        </p:txBody>
      </p:sp>
      <p:pic>
        <p:nvPicPr>
          <p:cNvPr id="7171" name="Picture 2" descr="World, Wall Map Political "/>
          <p:cNvPicPr>
            <a:picLocks noChangeAspect="1" noChangeArrowheads="1"/>
          </p:cNvPicPr>
          <p:nvPr/>
        </p:nvPicPr>
        <p:blipFill rotWithShape="1">
          <a:blip r:embed="rId2">
            <a:extLst>
              <a:ext uri="{28A0092B-C50C-407E-A947-70E740481C1C}">
                <a14:useLocalDpi xmlns:a14="http://schemas.microsoft.com/office/drawing/2010/main" val="0"/>
              </a:ext>
            </a:extLst>
          </a:blip>
          <a:srcRect l="3921" t="5321" r="4083" b="5167"/>
          <a:stretch/>
        </p:blipFill>
        <p:spPr bwMode="auto">
          <a:xfrm>
            <a:off x="923452" y="1785041"/>
            <a:ext cx="7360469" cy="509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D6B19C"/>
            </a:gs>
            <a:gs pos="30000">
              <a:srgbClr val="D49E6C"/>
            </a:gs>
            <a:gs pos="70000">
              <a:srgbClr val="A65528"/>
            </a:gs>
            <a:gs pos="100000">
              <a:srgbClr val="663012"/>
            </a:gs>
          </a:gsLst>
          <a:lin ang="5400000" scaled="0"/>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Distortion</a:t>
            </a:r>
            <a:endParaRPr lang="en-US" dirty="0"/>
          </a:p>
        </p:txBody>
      </p:sp>
      <p:sp>
        <p:nvSpPr>
          <p:cNvPr id="4" name="Content Placeholder 3"/>
          <p:cNvSpPr>
            <a:spLocks noGrp="1"/>
          </p:cNvSpPr>
          <p:nvPr>
            <p:ph idx="1"/>
          </p:nvPr>
        </p:nvSpPr>
        <p:spPr>
          <a:xfrm>
            <a:off x="228600" y="1447800"/>
            <a:ext cx="8915400" cy="5029200"/>
          </a:xfrm>
        </p:spPr>
        <p:txBody>
          <a:bodyPr/>
          <a:lstStyle/>
          <a:p>
            <a:r>
              <a:rPr lang="en-US" dirty="0" smtClean="0"/>
              <a:t>Whenever one transfers the surface of a sphere to a two-dimensional plane there will be some form of distortion.  This cannot be avoided; however, each arrangement of meridians and parallels presents some aspect accurately or in an easily used form while distorting other aspects.  These arrangements are called projections. In small scale maps, the selection of which type of projection is used can be a very important decision.</a:t>
            </a:r>
            <a:endParaRPr lang="en-US" dirty="0"/>
          </a:p>
        </p:txBody>
      </p:sp>
    </p:spTree>
    <p:extLst>
      <p:ext uri="{BB962C8B-B14F-4D97-AF65-F5344CB8AC3E}">
        <p14:creationId xmlns:p14="http://schemas.microsoft.com/office/powerpoint/2010/main" val="330411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lstStyle/>
          <a:p>
            <a:r>
              <a:rPr lang="en-US" sz="3200" dirty="0" smtClean="0"/>
              <a:t>Peter’s Projection keeps countries in the correct proportion (area) but distorts shape.</a:t>
            </a:r>
            <a:endParaRPr lang="en-US" sz="3200" dirty="0"/>
          </a:p>
        </p:txBody>
      </p:sp>
      <p:pic>
        <p:nvPicPr>
          <p:cNvPr id="3379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781" t="1250" r="11557" b="15135"/>
          <a:stretch/>
        </p:blipFill>
        <p:spPr bwMode="auto">
          <a:xfrm>
            <a:off x="20370" y="1070931"/>
            <a:ext cx="9123630" cy="5787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6296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336</TotalTime>
  <Words>334</Words>
  <Application>Microsoft Office PowerPoint</Application>
  <PresentationFormat>On-screen Show (4:3)</PresentationFormat>
  <Paragraphs>38</Paragraphs>
  <Slides>21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Algerian</vt:lpstr>
      <vt:lpstr>Office Theme</vt:lpstr>
      <vt:lpstr>Maps &amp; Globes</vt:lpstr>
      <vt:lpstr>What are The goals?</vt:lpstr>
      <vt:lpstr>Solar System Perspective (scale)</vt:lpstr>
      <vt:lpstr>The Blue Marble – Our Home.</vt:lpstr>
      <vt:lpstr>Globe – A scale model of the earth </vt:lpstr>
      <vt:lpstr>Globes</vt:lpstr>
      <vt:lpstr>World Map: A 3 dimensional entity displayed as a 2 dimensional object</vt:lpstr>
      <vt:lpstr>Distortion</vt:lpstr>
      <vt:lpstr>Peter’s Projection keeps countries in the correct proportion (area) but distorts shape.</vt:lpstr>
      <vt:lpstr>Mercator projections have realistic shape were used for navigation, but areas are greatly distorted.</vt:lpstr>
      <vt:lpstr>Small Scale Map: large area with little detail</vt:lpstr>
      <vt:lpstr>Larger-scale map: smaller area &amp; more detail</vt:lpstr>
      <vt:lpstr>Physical map with county boundaries</vt:lpstr>
      <vt:lpstr>Political map with county names</vt:lpstr>
      <vt:lpstr>Larger-scale map: smaller area (one county) and more detail</vt:lpstr>
      <vt:lpstr>Large scale map – small area with much more detail</vt:lpstr>
      <vt:lpstr>Larger Scale – even smaller area with much greater detail – some city street names</vt:lpstr>
      <vt:lpstr>Satellite image at much larger scale – a neighborhood showing houses</vt:lpstr>
      <vt:lpstr>PowerPoint Presentation</vt:lpstr>
      <vt:lpstr>Atlases</vt:lpstr>
      <vt:lpstr>What Did we cover?</vt:lpstr>
    </vt:vector>
  </TitlesOfParts>
  <Company>TSD #10</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Atlases &amp; Globes</dc:title>
  <dc:creator>TPS</dc:creator>
  <cp:lastModifiedBy>Naumann, Joseph A.</cp:lastModifiedBy>
  <cp:revision>25</cp:revision>
  <dcterms:created xsi:type="dcterms:W3CDTF">2009-05-13T22:45:37Z</dcterms:created>
  <dcterms:modified xsi:type="dcterms:W3CDTF">2016-03-08T19:47:09Z</dcterms:modified>
</cp:coreProperties>
</file>